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notesMasterIdLst>
    <p:notesMasterId r:id="rId30"/>
  </p:notesMasterIdLst>
  <p:handoutMasterIdLst>
    <p:handoutMasterId r:id="rId31"/>
  </p:handoutMasterIdLst>
  <p:sldIdLst>
    <p:sldId id="620" r:id="rId2"/>
    <p:sldId id="593" r:id="rId3"/>
    <p:sldId id="594" r:id="rId4"/>
    <p:sldId id="595" r:id="rId5"/>
    <p:sldId id="596" r:id="rId6"/>
    <p:sldId id="597" r:id="rId7"/>
    <p:sldId id="598" r:id="rId8"/>
    <p:sldId id="599" r:id="rId9"/>
    <p:sldId id="600" r:id="rId10"/>
    <p:sldId id="601" r:id="rId11"/>
    <p:sldId id="602" r:id="rId12"/>
    <p:sldId id="603" r:id="rId13"/>
    <p:sldId id="604" r:id="rId14"/>
    <p:sldId id="605" r:id="rId15"/>
    <p:sldId id="606" r:id="rId16"/>
    <p:sldId id="607" r:id="rId17"/>
    <p:sldId id="608" r:id="rId18"/>
    <p:sldId id="609" r:id="rId19"/>
    <p:sldId id="610" r:id="rId20"/>
    <p:sldId id="611" r:id="rId21"/>
    <p:sldId id="612" r:id="rId22"/>
    <p:sldId id="613" r:id="rId23"/>
    <p:sldId id="614" r:id="rId24"/>
    <p:sldId id="772" r:id="rId25"/>
    <p:sldId id="616" r:id="rId26"/>
    <p:sldId id="617" r:id="rId27"/>
    <p:sldId id="618" r:id="rId28"/>
    <p:sldId id="619" r:id="rId29"/>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1pPr>
    <a:lvl2pPr marL="4572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2pPr>
    <a:lvl3pPr marL="9144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3pPr>
    <a:lvl4pPr marL="13716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4pPr>
    <a:lvl5pPr marL="18288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5pPr>
    <a:lvl6pPr marL="2286000" algn="l" defTabSz="914400" rtl="0" eaLnBrk="1" latinLnBrk="0" hangingPunct="1">
      <a:defRPr sz="3200" kern="1200">
        <a:solidFill>
          <a:schemeClr val="tx1"/>
        </a:solidFill>
        <a:latin typeface="Times New Roman" charset="0"/>
        <a:ea typeface="ＭＳ Ｐゴシック" charset="-128"/>
        <a:cs typeface="+mn-cs"/>
        <a:sym typeface="Math1" charset="0"/>
      </a:defRPr>
    </a:lvl6pPr>
    <a:lvl7pPr marL="2743200" algn="l" defTabSz="914400" rtl="0" eaLnBrk="1" latinLnBrk="0" hangingPunct="1">
      <a:defRPr sz="3200" kern="1200">
        <a:solidFill>
          <a:schemeClr val="tx1"/>
        </a:solidFill>
        <a:latin typeface="Times New Roman" charset="0"/>
        <a:ea typeface="ＭＳ Ｐゴシック" charset="-128"/>
        <a:cs typeface="+mn-cs"/>
        <a:sym typeface="Math1" charset="0"/>
      </a:defRPr>
    </a:lvl7pPr>
    <a:lvl8pPr marL="3200400" algn="l" defTabSz="914400" rtl="0" eaLnBrk="1" latinLnBrk="0" hangingPunct="1">
      <a:defRPr sz="3200" kern="1200">
        <a:solidFill>
          <a:schemeClr val="tx1"/>
        </a:solidFill>
        <a:latin typeface="Times New Roman" charset="0"/>
        <a:ea typeface="ＭＳ Ｐゴシック" charset="-128"/>
        <a:cs typeface="+mn-cs"/>
        <a:sym typeface="Math1" charset="0"/>
      </a:defRPr>
    </a:lvl8pPr>
    <a:lvl9pPr marL="3657600" algn="l" defTabSz="914400" rtl="0" eaLnBrk="1" latinLnBrk="0" hangingPunct="1">
      <a:defRPr sz="3200" kern="1200">
        <a:solidFill>
          <a:schemeClr val="tx1"/>
        </a:solidFill>
        <a:latin typeface="Times New Roman" charset="0"/>
        <a:ea typeface="ＭＳ Ｐゴシック" charset="-128"/>
        <a:cs typeface="+mn-cs"/>
        <a:sym typeface="Math1"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FC7AE2"/>
    <a:srgbClr val="F0FF7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6"/>
    <p:restoredTop sz="94706"/>
  </p:normalViewPr>
  <p:slideViewPr>
    <p:cSldViewPr>
      <p:cViewPr varScale="1">
        <p:scale>
          <a:sx n="111" d="100"/>
          <a:sy n="111" d="100"/>
        </p:scale>
        <p:origin x="164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2" d="100"/>
          <a:sy n="92" d="100"/>
        </p:scale>
        <p:origin x="-307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399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399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399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FontTx/>
              <a:buChar char="•"/>
              <a:defRPr sz="1200" smtClean="0"/>
            </a:lvl1pPr>
          </a:lstStyle>
          <a:p>
            <a:pPr>
              <a:defRPr/>
            </a:pPr>
            <a:fld id="{570A2BC0-39E7-6A4E-8FFB-CA00FB22DD4F}"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FontTx/>
              <a:buChar char="•"/>
              <a:defRPr sz="1200" smtClean="0"/>
            </a:lvl1pPr>
          </a:lstStyle>
          <a:p>
            <a:pPr>
              <a:defRPr/>
            </a:pPr>
            <a:fld id="{3E1CD0D2-A320-D043-95E6-3176C5DE994D}"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F7F60D6-C2D5-BE43-AC1E-97C866B424D2}" type="slidenum">
              <a:rPr lang="en-US" altLang="en-US"/>
              <a:pPr>
                <a:spcBef>
                  <a:spcPct val="20000"/>
                </a:spcBef>
              </a:pPr>
              <a:t>1</a:t>
            </a:fld>
            <a:endParaRPr lang="en-US" alt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804221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E2316A-85E1-2B40-840F-EE688EFCB899}" type="slidenum">
              <a:rPr lang="en-US" altLang="x-none"/>
              <a:pPr>
                <a:defRPr/>
              </a:pPr>
              <a:t>‹#›</a:t>
            </a:fld>
            <a:endParaRPr lang="en-US" altLang="x-none"/>
          </a:p>
        </p:txBody>
      </p:sp>
    </p:spTree>
    <p:extLst>
      <p:ext uri="{BB962C8B-B14F-4D97-AF65-F5344CB8AC3E}">
        <p14:creationId xmlns:p14="http://schemas.microsoft.com/office/powerpoint/2010/main" val="150890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5B617EA-8D8A-B146-A8A5-81A516ED6C1C}" type="slidenum">
              <a:rPr lang="en-US" altLang="x-none"/>
              <a:pPr>
                <a:defRPr/>
              </a:pPr>
              <a:t>‹#›</a:t>
            </a:fld>
            <a:endParaRPr lang="en-US" altLang="x-none"/>
          </a:p>
        </p:txBody>
      </p:sp>
    </p:spTree>
    <p:extLst>
      <p:ext uri="{BB962C8B-B14F-4D97-AF65-F5344CB8AC3E}">
        <p14:creationId xmlns:p14="http://schemas.microsoft.com/office/powerpoint/2010/main" val="2320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354E4E-A830-AD49-9A85-7455D4FCD19C}" type="slidenum">
              <a:rPr lang="en-US" altLang="x-none"/>
              <a:pPr>
                <a:defRPr/>
              </a:pPr>
              <a:t>‹#›</a:t>
            </a:fld>
            <a:endParaRPr lang="en-US" altLang="x-none"/>
          </a:p>
        </p:txBody>
      </p:sp>
    </p:spTree>
    <p:extLst>
      <p:ext uri="{BB962C8B-B14F-4D97-AF65-F5344CB8AC3E}">
        <p14:creationId xmlns:p14="http://schemas.microsoft.com/office/powerpoint/2010/main" val="1387980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685800" y="1981200"/>
            <a:ext cx="7772400" cy="4114800"/>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DEC12B-84C9-254E-A261-DF54F9CB7062}" type="slidenum">
              <a:rPr lang="en-US" altLang="x-none"/>
              <a:pPr>
                <a:defRPr/>
              </a:pPr>
              <a:t>‹#›</a:t>
            </a:fld>
            <a:endParaRPr lang="en-US" altLang="x-none"/>
          </a:p>
        </p:txBody>
      </p:sp>
    </p:spTree>
    <p:extLst>
      <p:ext uri="{BB962C8B-B14F-4D97-AF65-F5344CB8AC3E}">
        <p14:creationId xmlns:p14="http://schemas.microsoft.com/office/powerpoint/2010/main" val="181554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07698B-7FA4-C44D-8C21-34726A5AC178}" type="slidenum">
              <a:rPr lang="en-US" altLang="x-none"/>
              <a:pPr>
                <a:defRPr/>
              </a:pPr>
              <a:t>‹#›</a:t>
            </a:fld>
            <a:endParaRPr lang="en-US" altLang="x-none"/>
          </a:p>
        </p:txBody>
      </p:sp>
    </p:spTree>
    <p:extLst>
      <p:ext uri="{BB962C8B-B14F-4D97-AF65-F5344CB8AC3E}">
        <p14:creationId xmlns:p14="http://schemas.microsoft.com/office/powerpoint/2010/main" val="552922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84F9F0D-E23B-3C49-ACF7-59451F00A227}" type="slidenum">
              <a:rPr lang="en-US" altLang="x-none"/>
              <a:pPr>
                <a:defRPr/>
              </a:pPr>
              <a:t>‹#›</a:t>
            </a:fld>
            <a:endParaRPr lang="en-US" altLang="x-none"/>
          </a:p>
        </p:txBody>
      </p:sp>
    </p:spTree>
    <p:extLst>
      <p:ext uri="{BB962C8B-B14F-4D97-AF65-F5344CB8AC3E}">
        <p14:creationId xmlns:p14="http://schemas.microsoft.com/office/powerpoint/2010/main" val="81029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BE21C54-A62F-6D42-BC0B-FBF05502A814}" type="slidenum">
              <a:rPr lang="en-US" altLang="x-none"/>
              <a:pPr>
                <a:defRPr/>
              </a:pPr>
              <a:t>‹#›</a:t>
            </a:fld>
            <a:endParaRPr lang="en-US" altLang="x-none"/>
          </a:p>
        </p:txBody>
      </p:sp>
    </p:spTree>
    <p:extLst>
      <p:ext uri="{BB962C8B-B14F-4D97-AF65-F5344CB8AC3E}">
        <p14:creationId xmlns:p14="http://schemas.microsoft.com/office/powerpoint/2010/main" val="146488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5E8EF2A-EC7D-5740-A1DF-18DFF9CFD87B}" type="slidenum">
              <a:rPr lang="en-US" altLang="x-none"/>
              <a:pPr>
                <a:defRPr/>
              </a:pPr>
              <a:t>‹#›</a:t>
            </a:fld>
            <a:endParaRPr lang="en-US" altLang="x-none"/>
          </a:p>
        </p:txBody>
      </p:sp>
    </p:spTree>
    <p:extLst>
      <p:ext uri="{BB962C8B-B14F-4D97-AF65-F5344CB8AC3E}">
        <p14:creationId xmlns:p14="http://schemas.microsoft.com/office/powerpoint/2010/main" val="151465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826823D-195A-EF4F-A4BB-D9C5F3B3AD02}" type="slidenum">
              <a:rPr lang="en-US" altLang="x-none"/>
              <a:pPr>
                <a:defRPr/>
              </a:pPr>
              <a:t>‹#›</a:t>
            </a:fld>
            <a:endParaRPr lang="en-US" altLang="x-none"/>
          </a:p>
        </p:txBody>
      </p:sp>
    </p:spTree>
    <p:extLst>
      <p:ext uri="{BB962C8B-B14F-4D97-AF65-F5344CB8AC3E}">
        <p14:creationId xmlns:p14="http://schemas.microsoft.com/office/powerpoint/2010/main" val="56032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7A09722-F654-C941-8543-F77598E7CC5D}" type="slidenum">
              <a:rPr lang="en-US" altLang="x-none"/>
              <a:pPr>
                <a:defRPr/>
              </a:pPr>
              <a:t>‹#›</a:t>
            </a:fld>
            <a:endParaRPr lang="en-US" altLang="x-none"/>
          </a:p>
        </p:txBody>
      </p:sp>
    </p:spTree>
    <p:extLst>
      <p:ext uri="{BB962C8B-B14F-4D97-AF65-F5344CB8AC3E}">
        <p14:creationId xmlns:p14="http://schemas.microsoft.com/office/powerpoint/2010/main" val="66024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E92326C-0F17-EC48-ACF5-76CDFE263C3B}" type="slidenum">
              <a:rPr lang="en-US" altLang="x-none"/>
              <a:pPr>
                <a:defRPr/>
              </a:pPr>
              <a:t>‹#›</a:t>
            </a:fld>
            <a:endParaRPr lang="en-US" altLang="x-none"/>
          </a:p>
        </p:txBody>
      </p:sp>
    </p:spTree>
    <p:extLst>
      <p:ext uri="{BB962C8B-B14F-4D97-AF65-F5344CB8AC3E}">
        <p14:creationId xmlns:p14="http://schemas.microsoft.com/office/powerpoint/2010/main" val="731862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CB08CBB-F458-A746-94C0-03B369415185}" type="slidenum">
              <a:rPr lang="en-US" altLang="x-none"/>
              <a:pPr>
                <a:defRPr/>
              </a:pPr>
              <a:t>‹#›</a:t>
            </a:fld>
            <a:endParaRPr lang="en-US" altLang="x-none"/>
          </a:p>
        </p:txBody>
      </p:sp>
    </p:spTree>
    <p:extLst>
      <p:ext uri="{BB962C8B-B14F-4D97-AF65-F5344CB8AC3E}">
        <p14:creationId xmlns:p14="http://schemas.microsoft.com/office/powerpoint/2010/main" val="1781031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1400">
                <a:latin typeface="Times New Roman" pitchFamily="18" charset="0"/>
                <a:ea typeface="+mn-ea"/>
                <a:cs typeface="+mn-cs"/>
                <a:sym typeface="Math1" pitchFamily="2" charset="2"/>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a:latin typeface="Times New Roman" pitchFamily="18" charset="0"/>
                <a:ea typeface="+mn-ea"/>
                <a:cs typeface="+mn-cs"/>
                <a:sym typeface="Math1" pitchFamily="2" charset="2"/>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smtClean="0"/>
            </a:lvl1pPr>
          </a:lstStyle>
          <a:p>
            <a:pPr>
              <a:defRPr/>
            </a:pPr>
            <a:fld id="{29768617-FE2F-4B41-B636-2A4299576AF1}"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ardiff.ac.uk/people/view/118172-walker-davi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B3E6024-CFC3-814B-B30D-39F9A9F6A590}" type="slidenum">
              <a:rPr lang="en-US" altLang="en-US" sz="1400"/>
              <a:pPr>
                <a:spcBef>
                  <a:spcPct val="0"/>
                </a:spcBef>
                <a:buFontTx/>
                <a:buNone/>
              </a:pPr>
              <a:t>1</a:t>
            </a:fld>
            <a:endParaRPr lang="en-US" altLang="en-US" sz="1400"/>
          </a:p>
        </p:txBody>
      </p:sp>
      <p:sp>
        <p:nvSpPr>
          <p:cNvPr id="16386" name="Rectangle 2"/>
          <p:cNvSpPr>
            <a:spLocks noGrp="1" noChangeArrowheads="1"/>
          </p:cNvSpPr>
          <p:nvPr>
            <p:ph type="ctrTitle"/>
          </p:nvPr>
        </p:nvSpPr>
        <p:spPr>
          <a:xfrm>
            <a:off x="685800" y="1412875"/>
            <a:ext cx="7772400" cy="2016125"/>
          </a:xfrm>
        </p:spPr>
        <p:txBody>
          <a:bodyPr/>
          <a:lstStyle/>
          <a:p>
            <a:pPr eaLnBrk="1" hangingPunct="1"/>
            <a:r>
              <a:rPr lang="en-US" altLang="en-US" dirty="0">
                <a:ea typeface="ＭＳ Ｐゴシック" charset="-128"/>
              </a:rPr>
              <a:t>Day 7:</a:t>
            </a:r>
            <a:br>
              <a:rPr lang="en-US" altLang="en-US" dirty="0">
                <a:ea typeface="ＭＳ Ｐゴシック" charset="-128"/>
              </a:rPr>
            </a:br>
            <a:r>
              <a:rPr lang="en-US" altLang="en-US" dirty="0">
                <a:ea typeface="ＭＳ Ｐゴシック" charset="-128"/>
              </a:rPr>
              <a:t>Worksheet Questions</a:t>
            </a:r>
            <a:br>
              <a:rPr lang="en-US" altLang="en-US" dirty="0">
                <a:ea typeface="ＭＳ Ｐゴシック" charset="-128"/>
              </a:rPr>
            </a:br>
            <a:endParaRPr lang="en-US" altLang="en-US" dirty="0">
              <a:ea typeface="ＭＳ Ｐゴシック" charset="-128"/>
            </a:endParaRPr>
          </a:p>
        </p:txBody>
      </p:sp>
      <p:sp>
        <p:nvSpPr>
          <p:cNvPr id="16387" name="Rectangle 3"/>
          <p:cNvSpPr>
            <a:spLocks noGrp="1" noChangeArrowheads="1"/>
          </p:cNvSpPr>
          <p:nvPr>
            <p:ph type="subTitle" idx="1"/>
          </p:nvPr>
        </p:nvSpPr>
        <p:spPr>
          <a:xfrm>
            <a:off x="839180" y="3934354"/>
            <a:ext cx="7465640" cy="1752600"/>
          </a:xfrm>
        </p:spPr>
        <p:txBody>
          <a:bodyPr/>
          <a:lstStyle/>
          <a:p>
            <a:pPr lvl="0" eaLnBrk="1" hangingPunct="1"/>
            <a:r>
              <a:rPr lang="en-US" altLang="en-US" dirty="0">
                <a:solidFill>
                  <a:srgbClr val="000000"/>
                </a:solidFill>
                <a:ea typeface="ＭＳ Ｐゴシック" charset="-128"/>
              </a:rPr>
              <a:t>David W. Walker</a:t>
            </a:r>
          </a:p>
          <a:p>
            <a:pPr lvl="0" eaLnBrk="1" hangingPunct="1"/>
            <a:r>
              <a:rPr lang="en-US" altLang="en-US" sz="2400" dirty="0">
                <a:solidFill>
                  <a:srgbClr val="000000"/>
                </a:solidFill>
                <a:ea typeface="ＭＳ Ｐゴシック" charset="-128"/>
              </a:rPr>
              <a:t>Professor of High Performance Computing</a:t>
            </a:r>
          </a:p>
          <a:p>
            <a:pPr lvl="0" eaLnBrk="1" hangingPunct="1"/>
            <a:r>
              <a:rPr lang="en-US" altLang="en-US" sz="2400" dirty="0">
                <a:solidFill>
                  <a:srgbClr val="000000"/>
                </a:solidFill>
                <a:ea typeface="ＭＳ Ｐゴシック" charset="-128"/>
              </a:rPr>
              <a:t>Cardiff University</a:t>
            </a:r>
          </a:p>
          <a:p>
            <a:pPr lvl="0" eaLnBrk="1" hangingPunct="1"/>
            <a:r>
              <a:rPr lang="en-US" altLang="en-US" sz="2400" dirty="0">
                <a:solidFill>
                  <a:srgbClr val="000000"/>
                </a:solidFill>
                <a:ea typeface="ＭＳ Ｐゴシック" charset="-128"/>
                <a:hlinkClick r:id="rId3"/>
              </a:rPr>
              <a:t>http://www.cardiff.ac.uk/people/view/118172-walker-david</a:t>
            </a:r>
            <a:endParaRPr lang="en-US" altLang="en-US" sz="2800" dirty="0">
              <a:ea typeface="ＭＳ Ｐゴシック" charset="-128"/>
            </a:endParaRPr>
          </a:p>
        </p:txBody>
      </p:sp>
    </p:spTree>
    <p:extLst>
      <p:ext uri="{BB962C8B-B14F-4D97-AF65-F5344CB8AC3E}">
        <p14:creationId xmlns:p14="http://schemas.microsoft.com/office/powerpoint/2010/main" val="1959449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Q7a: Cyclic Data Distribution</a:t>
            </a:r>
          </a:p>
        </p:txBody>
      </p:sp>
      <p:sp>
        <p:nvSpPr>
          <p:cNvPr id="3" name="Content Placeholder 2"/>
          <p:cNvSpPr>
            <a:spLocks noGrp="1"/>
          </p:cNvSpPr>
          <p:nvPr>
            <p:ph idx="1"/>
          </p:nvPr>
        </p:nvSpPr>
        <p:spPr>
          <a:xfrm>
            <a:off x="685800" y="1981200"/>
            <a:ext cx="7772400" cy="4114800"/>
          </a:xfrm>
        </p:spPr>
        <p:txBody>
          <a:bodyPr/>
          <a:lstStyle/>
          <a:p>
            <a:pPr marL="0" indent="0">
              <a:buNone/>
            </a:pPr>
            <a:r>
              <a:rPr lang="en-US" i="1" dirty="0"/>
              <a:t>Suppose we have a (cyclic[4],cyclic[5]) data distribution that is used to distribute a matrix, A, over a 3x4 process mesh. What is the position in the process mesh of the process holding matrix element (21,36)? Note: all indexing starts at 0.</a:t>
            </a:r>
          </a:p>
          <a:p>
            <a:pPr marL="0" indent="0">
              <a:buNone/>
            </a:pPr>
            <a:endParaRPr lang="en-US" sz="2800" dirty="0"/>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10</a:t>
            </a:fld>
            <a:endParaRPr lang="en-US" altLang="x-none"/>
          </a:p>
        </p:txBody>
      </p:sp>
    </p:spTree>
    <p:extLst>
      <p:ext uri="{BB962C8B-B14F-4D97-AF65-F5344CB8AC3E}">
        <p14:creationId xmlns:p14="http://schemas.microsoft.com/office/powerpoint/2010/main" val="71454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268" y="332656"/>
            <a:ext cx="7772400" cy="1143000"/>
          </a:xfrm>
        </p:spPr>
        <p:txBody>
          <a:bodyPr/>
          <a:lstStyle/>
          <a:p>
            <a:r>
              <a:rPr lang="en-US" dirty="0"/>
              <a:t>Q7a: Answer</a:t>
            </a:r>
          </a:p>
        </p:txBody>
      </p:sp>
      <p:sp>
        <p:nvSpPr>
          <p:cNvPr id="3" name="Content Placeholder 2"/>
          <p:cNvSpPr>
            <a:spLocks noGrp="1"/>
          </p:cNvSpPr>
          <p:nvPr>
            <p:ph idx="1"/>
          </p:nvPr>
        </p:nvSpPr>
        <p:spPr>
          <a:xfrm>
            <a:off x="685800" y="1605980"/>
            <a:ext cx="7772400" cy="4616152"/>
          </a:xfrm>
        </p:spPr>
        <p:txBody>
          <a:bodyPr/>
          <a:lstStyle/>
          <a:p>
            <a:pPr marL="0" indent="0">
              <a:spcBef>
                <a:spcPts val="0"/>
              </a:spcBef>
              <a:spcAft>
                <a:spcPts val="600"/>
              </a:spcAft>
              <a:buNone/>
            </a:pPr>
            <a:r>
              <a:rPr lang="en-US" sz="2800" dirty="0"/>
              <a:t>We treat each dimension independently. </a:t>
            </a:r>
          </a:p>
          <a:p>
            <a:pPr marL="0" indent="0">
              <a:spcBef>
                <a:spcPts val="0"/>
              </a:spcBef>
              <a:spcAft>
                <a:spcPts val="600"/>
              </a:spcAft>
              <a:buNone/>
            </a:pPr>
            <a:r>
              <a:rPr lang="en-US" sz="2800" dirty="0"/>
              <a:t>First the row direction: if the block size is 4 then element 21 is in global block 21/4 = 5. If there are 3 processes per row then this block will be in process row 5mod(3) = 2. </a:t>
            </a:r>
          </a:p>
          <a:p>
            <a:pPr marL="0" indent="0">
              <a:spcBef>
                <a:spcPts val="0"/>
              </a:spcBef>
              <a:buNone/>
            </a:pPr>
            <a:r>
              <a:rPr lang="en-US" sz="2800" dirty="0"/>
              <a:t>Next the column direction: if the block size is 5</a:t>
            </a:r>
          </a:p>
          <a:p>
            <a:pPr marL="0" indent="0">
              <a:spcBef>
                <a:spcPts val="0"/>
              </a:spcBef>
              <a:buNone/>
            </a:pPr>
            <a:r>
              <a:rPr lang="en-US" sz="2800" dirty="0"/>
              <a:t>then element 36 is in global block 36/5 = 7. If there are 4 processes per column then this block will be in process column 7mod(4) = 3. Thus, the processor position is </a:t>
            </a:r>
            <a:r>
              <a:rPr lang="en-US" sz="2800" dirty="0">
                <a:solidFill>
                  <a:srgbClr val="FF0000"/>
                </a:solidFill>
              </a:rPr>
              <a:t>(2,3)</a:t>
            </a:r>
            <a:r>
              <a:rPr lang="en-US" sz="2800" dirty="0"/>
              <a:t>.</a:t>
            </a:r>
          </a:p>
          <a:p>
            <a:endParaRPr lang="en-US" dirty="0"/>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11</a:t>
            </a:fld>
            <a:endParaRPr lang="en-US" altLang="x-none"/>
          </a:p>
        </p:txBody>
      </p:sp>
    </p:spTree>
    <p:extLst>
      <p:ext uri="{BB962C8B-B14F-4D97-AF65-F5344CB8AC3E}">
        <p14:creationId xmlns:p14="http://schemas.microsoft.com/office/powerpoint/2010/main" val="56270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Q7b: Cyclic Data Distribution</a:t>
            </a:r>
          </a:p>
        </p:txBody>
      </p:sp>
      <p:sp>
        <p:nvSpPr>
          <p:cNvPr id="3" name="Content Placeholder 2"/>
          <p:cNvSpPr>
            <a:spLocks noGrp="1"/>
          </p:cNvSpPr>
          <p:nvPr>
            <p:ph idx="1"/>
          </p:nvPr>
        </p:nvSpPr>
        <p:spPr/>
        <p:txBody>
          <a:bodyPr/>
          <a:lstStyle/>
          <a:p>
            <a:pPr marL="0" indent="0">
              <a:spcBef>
                <a:spcPts val="0"/>
              </a:spcBef>
              <a:buNone/>
            </a:pPr>
            <a:r>
              <a:rPr lang="en-US" i="1" dirty="0"/>
              <a:t>On a distributed memory computer each process holds its part of the matrix A in a local array, L. If the same data distribution is used as in Q7a, what is the global index (</a:t>
            </a:r>
            <a:r>
              <a:rPr lang="en-US" i="1" dirty="0" err="1"/>
              <a:t>m,n</a:t>
            </a:r>
            <a:r>
              <a:rPr lang="en-US" i="1" dirty="0"/>
              <a:t>) of the element of the matrix A stored at location (3,3) of L in the process at location (2,3) of the processor mesh?</a:t>
            </a:r>
          </a:p>
          <a:p>
            <a:endParaRPr lang="en-US" dirty="0"/>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12</a:t>
            </a:fld>
            <a:endParaRPr lang="en-US" altLang="x-none"/>
          </a:p>
        </p:txBody>
      </p:sp>
    </p:spTree>
    <p:extLst>
      <p:ext uri="{BB962C8B-B14F-4D97-AF65-F5344CB8AC3E}">
        <p14:creationId xmlns:p14="http://schemas.microsoft.com/office/powerpoint/2010/main" val="2016739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Q7b: Answer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981200"/>
                <a:ext cx="7772400" cy="3608040"/>
              </a:xfrm>
            </p:spPr>
            <p:txBody>
              <a:bodyPr/>
              <a:lstStyle/>
              <a:p>
                <a:pPr marL="0" indent="0">
                  <a:buNone/>
                </a:pPr>
                <a:r>
                  <a:rPr lang="en-US" dirty="0"/>
                  <a:t>The element at (3,3) in the processor at (2,3) is in local block (b</a:t>
                </a:r>
                <a:r>
                  <a:rPr lang="en-US" baseline="-25000" dirty="0"/>
                  <a:t>r</a:t>
                </a:r>
                <a:r>
                  <a:rPr lang="en-US" dirty="0"/>
                  <a:t>,b</a:t>
                </a:r>
                <a:r>
                  <a:rPr lang="en-US" baseline="-25000" dirty="0"/>
                  <a:t>c</a:t>
                </a:r>
                <a:r>
                  <a:rPr lang="en-US" dirty="0"/>
                  <a:t>) = (0,0), where it is stored at local index (</a:t>
                </a:r>
                <a:r>
                  <a:rPr lang="en-US" dirty="0" err="1"/>
                  <a:t>i</a:t>
                </a:r>
                <a:r>
                  <a:rPr lang="en-US" baseline="-25000" dirty="0" err="1"/>
                  <a:t>r</a:t>
                </a:r>
                <a:r>
                  <a:rPr lang="en-US" dirty="0" err="1"/>
                  <a:t>,i</a:t>
                </a:r>
                <a:r>
                  <a:rPr lang="en-US" baseline="-25000" dirty="0" err="1"/>
                  <a:t>c</a:t>
                </a:r>
                <a:r>
                  <a:rPr lang="en-US" dirty="0"/>
                  <a:t>) = (3,3). The global index is:</a:t>
                </a:r>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r>
                            <a:rPr lang="en-GB" b="0" i="1" smtClean="0">
                              <a:latin typeface="Cambria Math" charset="0"/>
                            </a:rPr>
                            <m:t>𝑚</m:t>
                          </m:r>
                          <m:r>
                            <a:rPr lang="en-GB" b="0" i="1" smtClean="0">
                              <a:latin typeface="Cambria Math" charset="0"/>
                            </a:rPr>
                            <m:t>,</m:t>
                          </m:r>
                          <m:r>
                            <a:rPr lang="en-GB" b="0" i="1" smtClean="0">
                              <a:latin typeface="Cambria Math" charset="0"/>
                            </a:rPr>
                            <m:t>𝑛</m:t>
                          </m:r>
                        </m:e>
                      </m:d>
                      <m:r>
                        <a:rPr lang="en-GB" b="0" i="1" smtClean="0">
                          <a:latin typeface="Cambria Math" charset="0"/>
                        </a:rPr>
                        <m:t>=</m:t>
                      </m:r>
                      <m:d>
                        <m:dPr>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charset="0"/>
                                    </a:rPr>
                                    <m:t>𝑏</m:t>
                                  </m:r>
                                </m:e>
                                <m:sub>
                                  <m:r>
                                    <a:rPr lang="en-GB" b="0" i="1" smtClean="0">
                                      <a:latin typeface="Cambria Math" charset="0"/>
                                    </a:rPr>
                                    <m:t>𝑟</m:t>
                                  </m:r>
                                </m:sub>
                              </m:sSub>
                              <m:r>
                                <a:rPr lang="en-GB" b="0" i="1" smtClean="0">
                                  <a:latin typeface="Cambria Math" charset="0"/>
                                </a:rPr>
                                <m:t>𝑃</m:t>
                              </m:r>
                              <m:r>
                                <a:rPr lang="en-GB" b="0" i="1" smtClean="0">
                                  <a:latin typeface="Cambria Math" charset="0"/>
                                </a:rPr>
                                <m:t>+</m:t>
                              </m:r>
                              <m:r>
                                <a:rPr lang="en-GB" b="0" i="1" smtClean="0">
                                  <a:latin typeface="Cambria Math" charset="0"/>
                                </a:rPr>
                                <m:t>𝑝</m:t>
                              </m:r>
                            </m:e>
                          </m:d>
                          <m:sSub>
                            <m:sSubPr>
                              <m:ctrlPr>
                                <a:rPr lang="en-GB" b="0" i="1" smtClean="0">
                                  <a:latin typeface="Cambria Math" panose="02040503050406030204" pitchFamily="18" charset="0"/>
                                </a:rPr>
                              </m:ctrlPr>
                            </m:sSubPr>
                            <m:e>
                              <m:r>
                                <a:rPr lang="en-GB" b="0" i="1" smtClean="0">
                                  <a:latin typeface="Cambria Math" charset="0"/>
                                </a:rPr>
                                <m:t>𝑘</m:t>
                              </m:r>
                            </m:e>
                            <m:sub>
                              <m:r>
                                <a:rPr lang="en-GB" b="0" i="1" smtClean="0">
                                  <a:latin typeface="Cambria Math" charset="0"/>
                                </a:rPr>
                                <m:t>𝑟</m:t>
                              </m:r>
                            </m:sub>
                          </m:sSub>
                          <m:r>
                            <a:rPr lang="en-GB" b="0" i="1" smtClean="0">
                              <a:latin typeface="Cambria Math" charset="0"/>
                            </a:rPr>
                            <m:t>+</m:t>
                          </m:r>
                          <m:sSub>
                            <m:sSubPr>
                              <m:ctrlPr>
                                <a:rPr lang="en-GB" b="0" i="1" smtClean="0">
                                  <a:latin typeface="Cambria Math" panose="02040503050406030204" pitchFamily="18" charset="0"/>
                                </a:rPr>
                              </m:ctrlPr>
                            </m:sSubPr>
                            <m:e>
                              <m:r>
                                <a:rPr lang="en-GB" b="0" i="1" smtClean="0">
                                  <a:latin typeface="Cambria Math" charset="0"/>
                                </a:rPr>
                                <m:t>𝑖</m:t>
                              </m:r>
                            </m:e>
                            <m:sub>
                              <m:r>
                                <a:rPr lang="en-GB" b="0" i="1" smtClean="0">
                                  <a:latin typeface="Cambria Math" charset="0"/>
                                </a:rPr>
                                <m:t>𝑟</m:t>
                              </m:r>
                            </m:sub>
                          </m:sSub>
                        </m:e>
                      </m:d>
                      <m:r>
                        <a:rPr lang="en-GB" b="0" i="1" smtClean="0">
                          <a:latin typeface="Cambria Math" charset="0"/>
                        </a:rPr>
                        <m:t>, </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charset="0"/>
                                </a:rPr>
                                <m:t>𝑏</m:t>
                              </m:r>
                            </m:e>
                            <m:sub>
                              <m:r>
                                <a:rPr lang="en-GB" b="0" i="1" smtClean="0">
                                  <a:latin typeface="Cambria Math" charset="0"/>
                                </a:rPr>
                                <m:t>𝑐</m:t>
                              </m:r>
                            </m:sub>
                          </m:sSub>
                          <m:r>
                            <a:rPr lang="en-GB" b="0" i="1" smtClean="0">
                              <a:latin typeface="Cambria Math" charset="0"/>
                            </a:rPr>
                            <m:t>𝑄</m:t>
                          </m:r>
                          <m:r>
                            <a:rPr lang="en-GB" b="0" i="1" smtClean="0">
                              <a:latin typeface="Cambria Math" charset="0"/>
                            </a:rPr>
                            <m:t>+</m:t>
                          </m:r>
                          <m:r>
                            <a:rPr lang="en-GB" b="0" i="1" smtClean="0">
                              <a:latin typeface="Cambria Math" charset="0"/>
                            </a:rPr>
                            <m:t>𝑞</m:t>
                          </m:r>
                        </m:e>
                      </m:d>
                      <m:sSub>
                        <m:sSubPr>
                          <m:ctrlPr>
                            <a:rPr lang="en-GB" b="0" i="1" smtClean="0">
                              <a:latin typeface="Cambria Math" panose="02040503050406030204" pitchFamily="18" charset="0"/>
                            </a:rPr>
                          </m:ctrlPr>
                        </m:sSubPr>
                        <m:e>
                          <m:r>
                            <a:rPr lang="en-GB" b="0" i="1" smtClean="0">
                              <a:latin typeface="Cambria Math" charset="0"/>
                            </a:rPr>
                            <m:t>𝑘</m:t>
                          </m:r>
                        </m:e>
                        <m:sub>
                          <m:r>
                            <a:rPr lang="en-GB" b="0" i="1" smtClean="0">
                              <a:latin typeface="Cambria Math" charset="0"/>
                            </a:rPr>
                            <m:t>𝑐</m:t>
                          </m:r>
                        </m:sub>
                      </m:sSub>
                      <m:r>
                        <a:rPr lang="en-GB" b="0" i="1" smtClean="0">
                          <a:latin typeface="Cambria Math" charset="0"/>
                        </a:rPr>
                        <m:t>+</m:t>
                      </m:r>
                      <m:sSub>
                        <m:sSubPr>
                          <m:ctrlPr>
                            <a:rPr lang="en-GB" b="0" i="1" smtClean="0">
                              <a:latin typeface="Cambria Math" panose="02040503050406030204" pitchFamily="18" charset="0"/>
                            </a:rPr>
                          </m:ctrlPr>
                        </m:sSubPr>
                        <m:e>
                          <m:r>
                            <a:rPr lang="en-GB" b="0" i="1" smtClean="0">
                              <a:latin typeface="Cambria Math" charset="0"/>
                            </a:rPr>
                            <m:t>𝑖</m:t>
                          </m:r>
                        </m:e>
                        <m:sub>
                          <m:r>
                            <a:rPr lang="en-GB" b="0" i="1" smtClean="0">
                              <a:latin typeface="Cambria Math" charset="0"/>
                            </a:rPr>
                            <m:t>𝑐</m:t>
                          </m:r>
                        </m:sub>
                      </m:sSub>
                      <m:r>
                        <a:rPr lang="en-GB" b="0" i="1" smtClean="0">
                          <a:latin typeface="Cambria Math" charset="0"/>
                        </a:rPr>
                        <m:t>)=</m:t>
                      </m:r>
                      <m:d>
                        <m:dPr>
                          <m:ctrlPr>
                            <a:rPr lang="en-GB" b="0" i="1" smtClean="0">
                              <a:latin typeface="Cambria Math" panose="02040503050406030204" pitchFamily="18" charset="0"/>
                            </a:rPr>
                          </m:ctrlPr>
                        </m:dPr>
                        <m:e>
                          <m:r>
                            <a:rPr lang="en-GB" b="0" i="1" smtClean="0">
                              <a:latin typeface="Cambria Math" charset="0"/>
                            </a:rPr>
                            <m:t>24+3,35+3</m:t>
                          </m:r>
                        </m:e>
                      </m:d>
                      <m:r>
                        <a:rPr lang="en-GB" b="0" i="1" smtClean="0">
                          <a:latin typeface="Cambria Math" charset="0"/>
                        </a:rPr>
                        <m:t>=</m:t>
                      </m:r>
                      <m:r>
                        <a:rPr lang="en-GB" b="0" i="1" smtClean="0">
                          <a:solidFill>
                            <a:srgbClr val="FF0000"/>
                          </a:solidFill>
                          <a:latin typeface="Cambria Math" charset="0"/>
                        </a:rPr>
                        <m:t>(11,18)</m:t>
                      </m:r>
                    </m:oMath>
                  </m:oMathPara>
                </a14:m>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981200"/>
                <a:ext cx="7772400" cy="3608040"/>
              </a:xfrm>
              <a:blipFill rotWithShape="0">
                <a:blip r:embed="rId2"/>
                <a:stretch>
                  <a:fillRect l="-2039" t="-2365" r="-3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13</a:t>
            </a:fld>
            <a:endParaRPr lang="en-US" altLang="x-none"/>
          </a:p>
        </p:txBody>
      </p:sp>
    </p:spTree>
    <p:extLst>
      <p:ext uri="{BB962C8B-B14F-4D97-AF65-F5344CB8AC3E}">
        <p14:creationId xmlns:p14="http://schemas.microsoft.com/office/powerpoint/2010/main" val="161227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2656"/>
            <a:ext cx="7772400" cy="1143000"/>
          </a:xfrm>
        </p:spPr>
        <p:txBody>
          <a:bodyPr/>
          <a:lstStyle/>
          <a:p>
            <a:r>
              <a:rPr lang="en-US" dirty="0"/>
              <a:t>Q8: Parallel Efficiency</a:t>
            </a:r>
          </a:p>
        </p:txBody>
      </p:sp>
      <p:sp>
        <p:nvSpPr>
          <p:cNvPr id="3" name="Content Placeholder 2"/>
          <p:cNvSpPr>
            <a:spLocks noGrp="1"/>
          </p:cNvSpPr>
          <p:nvPr>
            <p:ph idx="1"/>
          </p:nvPr>
        </p:nvSpPr>
        <p:spPr>
          <a:xfrm>
            <a:off x="685800" y="1495996"/>
            <a:ext cx="7992888" cy="4597300"/>
          </a:xfrm>
        </p:spPr>
        <p:txBody>
          <a:bodyPr/>
          <a:lstStyle/>
          <a:p>
            <a:pPr marL="0" indent="0">
              <a:spcBef>
                <a:spcPts val="0"/>
              </a:spcBef>
              <a:buNone/>
            </a:pPr>
            <a:r>
              <a:rPr lang="en-US" i="1" dirty="0"/>
              <a:t>An identical parallel application is run on two parallel computers, A and B. A and B both have the same number of processors, but the processors on A and B are of different types, with those on B having twice the serial speed as those of A. On A the parallel efficiency is 0.7, and on B it is 0.5, when running on all the</a:t>
            </a:r>
          </a:p>
          <a:p>
            <a:pPr marL="0" indent="0">
              <a:spcBef>
                <a:spcPts val="0"/>
              </a:spcBef>
              <a:buNone/>
            </a:pPr>
            <a:r>
              <a:rPr lang="en-US" i="1" dirty="0"/>
              <a:t>processors. What is the ratio of the parallel execution times for the application on A and B?</a:t>
            </a:r>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14</a:t>
            </a:fld>
            <a:endParaRPr lang="en-US" altLang="x-none"/>
          </a:p>
        </p:txBody>
      </p:sp>
    </p:spTree>
    <p:extLst>
      <p:ext uri="{BB962C8B-B14F-4D97-AF65-F5344CB8AC3E}">
        <p14:creationId xmlns:p14="http://schemas.microsoft.com/office/powerpoint/2010/main" val="55988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Q8: Answer</a:t>
            </a:r>
          </a:p>
        </p:txBody>
      </p:sp>
      <p:sp>
        <p:nvSpPr>
          <p:cNvPr id="3" name="Content Placeholder 2"/>
          <p:cNvSpPr>
            <a:spLocks noGrp="1"/>
          </p:cNvSpPr>
          <p:nvPr>
            <p:ph idx="1"/>
          </p:nvPr>
        </p:nvSpPr>
        <p:spPr>
          <a:xfrm>
            <a:off x="685800" y="1724571"/>
            <a:ext cx="7772400" cy="583704"/>
          </a:xfrm>
        </p:spPr>
        <p:txBody>
          <a:bodyPr/>
          <a:lstStyle/>
          <a:p>
            <a:pPr marL="0" indent="0">
              <a:buNone/>
            </a:pPr>
            <a:r>
              <a:rPr lang="en-US" dirty="0"/>
              <a:t>Let N be the number of processors:</a:t>
            </a:r>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15</a:t>
            </a:fld>
            <a:endParaRPr lang="en-US" altLang="x-none"/>
          </a:p>
        </p:txBody>
      </p:sp>
      <p:grpSp>
        <p:nvGrpSpPr>
          <p:cNvPr id="14" name="Group 13"/>
          <p:cNvGrpSpPr/>
          <p:nvPr/>
        </p:nvGrpSpPr>
        <p:grpSpPr>
          <a:xfrm>
            <a:off x="685800" y="2448374"/>
            <a:ext cx="7294236" cy="1071832"/>
            <a:chOff x="685800" y="2793504"/>
            <a:chExt cx="7294236" cy="1071832"/>
          </a:xfrm>
        </p:grpSpPr>
        <mc:AlternateContent xmlns:mc="http://schemas.openxmlformats.org/markup-compatibility/2006" xmlns:a14="http://schemas.microsoft.com/office/drawing/2010/main">
          <mc:Choice Requires="a14">
            <p:sp>
              <p:nvSpPr>
                <p:cNvPr id="6" name="TextBox 5"/>
                <p:cNvSpPr txBox="1"/>
                <p:nvPr/>
              </p:nvSpPr>
              <p:spPr>
                <a:xfrm>
                  <a:off x="685800" y="2793504"/>
                  <a:ext cx="3070649" cy="10718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charset="0"/>
                                <a:ea typeface="Cambria Math" charset="0"/>
                                <a:cs typeface="Cambria Math" charset="0"/>
                              </a:rPr>
                              <m:t>𝜀</m:t>
                            </m:r>
                          </m:e>
                          <m:sub>
                            <m:r>
                              <a:rPr lang="en-GB" b="0" i="1" smtClean="0">
                                <a:latin typeface="Cambria Math" charset="0"/>
                              </a:rPr>
                              <m:t>𝐴</m:t>
                            </m:r>
                          </m:sub>
                        </m:sSub>
                        <m:r>
                          <a:rPr lang="en-GB" b="0" i="1" smtClean="0">
                            <a:latin typeface="Cambria Math" charset="0"/>
                          </a:rPr>
                          <m:t>=</m:t>
                        </m:r>
                        <m:f>
                          <m:fPr>
                            <m:ctrlPr>
                              <a:rPr lang="en-GB" b="0" i="1" smtClean="0">
                                <a:latin typeface="Cambria Math" panose="02040503050406030204" pitchFamily="18" charset="0"/>
                              </a:rPr>
                            </m:ctrlPr>
                          </m:fPr>
                          <m:num>
                            <m:r>
                              <a:rPr lang="en-GB" b="0" i="1" smtClean="0">
                                <a:latin typeface="Cambria Math" charset="0"/>
                              </a:rPr>
                              <m:t>1</m:t>
                            </m:r>
                          </m:num>
                          <m:den>
                            <m:r>
                              <a:rPr lang="en-GB" b="0" i="1" smtClean="0">
                                <a:latin typeface="Cambria Math" charset="0"/>
                              </a:rPr>
                              <m:t>𝑁</m:t>
                            </m:r>
                          </m:den>
                        </m:f>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charset="0"/>
                                  </a:rPr>
                                  <m:t>𝑇</m:t>
                                </m:r>
                              </m:e>
                              <m:sub>
                                <m:r>
                                  <a:rPr lang="en-GB" b="0" i="1" smtClean="0">
                                    <a:latin typeface="Cambria Math" charset="0"/>
                                  </a:rPr>
                                  <m:t>𝑠𝑒𝑞</m:t>
                                </m:r>
                                <m:r>
                                  <a:rPr lang="en-GB" b="0" i="1" smtClean="0">
                                    <a:latin typeface="Cambria Math" charset="0"/>
                                  </a:rPr>
                                  <m:t>,</m:t>
                                </m:r>
                                <m:r>
                                  <a:rPr lang="en-GB" b="0" i="1" smtClean="0">
                                    <a:latin typeface="Cambria Math" charset="0"/>
                                  </a:rPr>
                                  <m:t>𝐴</m:t>
                                </m:r>
                              </m:sub>
                            </m:sSub>
                          </m:num>
                          <m:den>
                            <m:sSub>
                              <m:sSubPr>
                                <m:ctrlPr>
                                  <a:rPr lang="en-GB" b="0" i="1" smtClean="0">
                                    <a:latin typeface="Cambria Math" panose="02040503050406030204" pitchFamily="18" charset="0"/>
                                  </a:rPr>
                                </m:ctrlPr>
                              </m:sSubPr>
                              <m:e>
                                <m:r>
                                  <a:rPr lang="en-GB" b="0" i="1" smtClean="0">
                                    <a:latin typeface="Cambria Math" charset="0"/>
                                  </a:rPr>
                                  <m:t>𝑇</m:t>
                                </m:r>
                              </m:e>
                              <m:sub>
                                <m:r>
                                  <a:rPr lang="en-GB" b="0" i="1" smtClean="0">
                                    <a:latin typeface="Cambria Math" charset="0"/>
                                  </a:rPr>
                                  <m:t>𝑝𝑎𝑟</m:t>
                                </m:r>
                                <m:r>
                                  <a:rPr lang="en-GB" b="0" i="1" smtClean="0">
                                    <a:latin typeface="Cambria Math" charset="0"/>
                                  </a:rPr>
                                  <m:t>,</m:t>
                                </m:r>
                                <m:r>
                                  <a:rPr lang="en-GB" b="0" i="1" smtClean="0">
                                    <a:latin typeface="Cambria Math" charset="0"/>
                                  </a:rPr>
                                  <m:t>𝐴</m:t>
                                </m:r>
                              </m:sub>
                            </m:sSub>
                            <m:r>
                              <a:rPr lang="en-GB" b="0" i="1" smtClean="0">
                                <a:latin typeface="Cambria Math" charset="0"/>
                              </a:rPr>
                              <m:t>(</m:t>
                            </m:r>
                            <m:r>
                              <a:rPr lang="en-GB" b="0" i="1" smtClean="0">
                                <a:latin typeface="Cambria Math" charset="0"/>
                              </a:rPr>
                              <m:t>𝑁</m:t>
                            </m:r>
                            <m:r>
                              <a:rPr lang="en-GB" b="0" i="1" smtClean="0">
                                <a:latin typeface="Cambria Math" charset="0"/>
                              </a:rPr>
                              <m:t>)</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85800" y="2793504"/>
                  <a:ext cx="3070649" cy="1071832"/>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69184" y="2793504"/>
                  <a:ext cx="3110852" cy="10718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charset="0"/>
                                <a:ea typeface="Cambria Math" charset="0"/>
                                <a:cs typeface="Cambria Math" charset="0"/>
                              </a:rPr>
                              <m:t>𝜀</m:t>
                            </m:r>
                          </m:e>
                          <m:sub>
                            <m:r>
                              <a:rPr lang="en-GB" b="0" i="1" smtClean="0">
                                <a:latin typeface="Cambria Math" charset="0"/>
                              </a:rPr>
                              <m:t>𝐵</m:t>
                            </m:r>
                          </m:sub>
                        </m:sSub>
                        <m:r>
                          <a:rPr lang="en-GB" b="0" i="1" smtClean="0">
                            <a:latin typeface="Cambria Math" charset="0"/>
                          </a:rPr>
                          <m:t>=</m:t>
                        </m:r>
                        <m:f>
                          <m:fPr>
                            <m:ctrlPr>
                              <a:rPr lang="en-GB" b="0" i="1" smtClean="0">
                                <a:latin typeface="Cambria Math" panose="02040503050406030204" pitchFamily="18" charset="0"/>
                              </a:rPr>
                            </m:ctrlPr>
                          </m:fPr>
                          <m:num>
                            <m:r>
                              <a:rPr lang="en-GB" b="0" i="1" smtClean="0">
                                <a:latin typeface="Cambria Math" charset="0"/>
                              </a:rPr>
                              <m:t>1</m:t>
                            </m:r>
                          </m:num>
                          <m:den>
                            <m:r>
                              <a:rPr lang="en-GB" b="0" i="1" smtClean="0">
                                <a:latin typeface="Cambria Math" charset="0"/>
                              </a:rPr>
                              <m:t>𝑁</m:t>
                            </m:r>
                          </m:den>
                        </m:f>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charset="0"/>
                                  </a:rPr>
                                  <m:t>𝑇</m:t>
                                </m:r>
                              </m:e>
                              <m:sub>
                                <m:r>
                                  <a:rPr lang="en-GB" b="0" i="1" smtClean="0">
                                    <a:latin typeface="Cambria Math" charset="0"/>
                                  </a:rPr>
                                  <m:t>𝑠𝑒𝑞</m:t>
                                </m:r>
                                <m:r>
                                  <a:rPr lang="en-GB" b="0" i="1" smtClean="0">
                                    <a:latin typeface="Cambria Math" charset="0"/>
                                  </a:rPr>
                                  <m:t>,</m:t>
                                </m:r>
                                <m:r>
                                  <a:rPr lang="en-GB" b="0" i="1" smtClean="0">
                                    <a:latin typeface="Cambria Math" charset="0"/>
                                  </a:rPr>
                                  <m:t>𝐵</m:t>
                                </m:r>
                              </m:sub>
                            </m:sSub>
                          </m:num>
                          <m:den>
                            <m:sSub>
                              <m:sSubPr>
                                <m:ctrlPr>
                                  <a:rPr lang="en-GB" b="0" i="1" smtClean="0">
                                    <a:latin typeface="Cambria Math" panose="02040503050406030204" pitchFamily="18" charset="0"/>
                                  </a:rPr>
                                </m:ctrlPr>
                              </m:sSubPr>
                              <m:e>
                                <m:r>
                                  <a:rPr lang="en-GB" b="0" i="1" smtClean="0">
                                    <a:latin typeface="Cambria Math" charset="0"/>
                                  </a:rPr>
                                  <m:t>𝑇</m:t>
                                </m:r>
                              </m:e>
                              <m:sub>
                                <m:r>
                                  <a:rPr lang="en-GB" b="0" i="1" smtClean="0">
                                    <a:latin typeface="Cambria Math" charset="0"/>
                                  </a:rPr>
                                  <m:t>𝑝𝑎𝑟</m:t>
                                </m:r>
                                <m:r>
                                  <a:rPr lang="en-GB" b="0" i="1" smtClean="0">
                                    <a:latin typeface="Cambria Math" charset="0"/>
                                  </a:rPr>
                                  <m:t>,</m:t>
                                </m:r>
                                <m:r>
                                  <a:rPr lang="en-GB" b="0" i="1" smtClean="0">
                                    <a:latin typeface="Cambria Math" charset="0"/>
                                  </a:rPr>
                                  <m:t>𝐵</m:t>
                                </m:r>
                              </m:sub>
                            </m:sSub>
                            <m:r>
                              <a:rPr lang="en-GB" b="0" i="1" smtClean="0">
                                <a:latin typeface="Cambria Math" charset="0"/>
                              </a:rPr>
                              <m:t>(</m:t>
                            </m:r>
                            <m:r>
                              <a:rPr lang="en-GB" b="0" i="1" smtClean="0">
                                <a:latin typeface="Cambria Math" charset="0"/>
                              </a:rPr>
                              <m:t>𝑁</m:t>
                            </m:r>
                            <m:r>
                              <a:rPr lang="en-GB" b="0" i="1" smtClean="0">
                                <a:latin typeface="Cambria Math" charset="0"/>
                              </a:rPr>
                              <m:t>)</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869184" y="2793504"/>
                  <a:ext cx="3110852" cy="1071832"/>
                </a:xfrm>
                <a:prstGeom prst="rect">
                  <a:avLst/>
                </a:prstGeom>
                <a:blipFill rotWithShape="0">
                  <a:blip r:embed="rId3"/>
                  <a:stretch>
                    <a:fillRect/>
                  </a:stretch>
                </a:blipFill>
              </p:spPr>
              <p:txBody>
                <a:bodyPr/>
                <a:lstStyle/>
                <a:p>
                  <a:r>
                    <a:rPr lang="en-US">
                      <a:noFill/>
                    </a:rPr>
                    <a:t> </a:t>
                  </a:r>
                </a:p>
              </p:txBody>
            </p:sp>
          </mc:Fallback>
        </mc:AlternateContent>
        <p:sp>
          <p:nvSpPr>
            <p:cNvPr id="8" name="TextBox 7"/>
            <p:cNvSpPr txBox="1"/>
            <p:nvPr/>
          </p:nvSpPr>
          <p:spPr>
            <a:xfrm>
              <a:off x="3923928" y="3009572"/>
              <a:ext cx="777777" cy="584775"/>
            </a:xfrm>
            <a:prstGeom prst="rect">
              <a:avLst/>
            </a:prstGeom>
            <a:noFill/>
          </p:spPr>
          <p:txBody>
            <a:bodyPr wrap="none" rtlCol="0">
              <a:spAutoFit/>
            </a:bodyPr>
            <a:lstStyle/>
            <a:p>
              <a:r>
                <a:rPr lang="en-US" dirty="0"/>
                <a:t>and</a:t>
              </a:r>
            </a:p>
          </p:txBody>
        </p:sp>
      </p:grpSp>
      <p:sp>
        <p:nvSpPr>
          <p:cNvPr id="9" name="TextBox 8"/>
          <p:cNvSpPr txBox="1"/>
          <p:nvPr/>
        </p:nvSpPr>
        <p:spPr>
          <a:xfrm>
            <a:off x="685800" y="3537899"/>
            <a:ext cx="720069" cy="584775"/>
          </a:xfrm>
          <a:prstGeom prst="rect">
            <a:avLst/>
          </a:prstGeom>
          <a:noFill/>
        </p:spPr>
        <p:txBody>
          <a:bodyPr wrap="none" rtlCol="0">
            <a:spAutoFit/>
          </a:bodyPr>
          <a:lstStyle/>
          <a:p>
            <a:r>
              <a:rPr lang="en-US" dirty="0"/>
              <a:t>So,</a:t>
            </a:r>
          </a:p>
        </p:txBody>
      </p:sp>
      <p:grpSp>
        <p:nvGrpSpPr>
          <p:cNvPr id="13" name="Group 12"/>
          <p:cNvGrpSpPr/>
          <p:nvPr/>
        </p:nvGrpSpPr>
        <p:grpSpPr>
          <a:xfrm>
            <a:off x="685800" y="4140367"/>
            <a:ext cx="8405997" cy="1087862"/>
            <a:chOff x="668784" y="4725144"/>
            <a:chExt cx="8405997" cy="1087862"/>
          </a:xfrm>
        </p:grpSpPr>
        <mc:AlternateContent xmlns:mc="http://schemas.openxmlformats.org/markup-compatibility/2006" xmlns:a14="http://schemas.microsoft.com/office/drawing/2010/main">
          <mc:Choice Requires="a14">
            <p:sp>
              <p:nvSpPr>
                <p:cNvPr id="10" name="TextBox 9"/>
                <p:cNvSpPr txBox="1"/>
                <p:nvPr/>
              </p:nvSpPr>
              <p:spPr>
                <a:xfrm>
                  <a:off x="668784" y="4725144"/>
                  <a:ext cx="3783408" cy="1087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charset="0"/>
                                    <a:ea typeface="Cambria Math" charset="0"/>
                                    <a:cs typeface="Cambria Math" charset="0"/>
                                  </a:rPr>
                                  <m:t>𝜀</m:t>
                                </m:r>
                              </m:e>
                              <m:sub>
                                <m:r>
                                  <a:rPr lang="en-GB" b="0" i="1" smtClean="0">
                                    <a:latin typeface="Cambria Math" charset="0"/>
                                  </a:rPr>
                                  <m:t>𝐴</m:t>
                                </m:r>
                              </m:sub>
                            </m:sSub>
                          </m:num>
                          <m:den>
                            <m:sSub>
                              <m:sSubPr>
                                <m:ctrlPr>
                                  <a:rPr lang="en-US" b="0" i="1" smtClean="0">
                                    <a:latin typeface="Cambria Math" panose="02040503050406030204" pitchFamily="18" charset="0"/>
                                  </a:rPr>
                                </m:ctrlPr>
                              </m:sSubPr>
                              <m:e>
                                <m:r>
                                  <a:rPr lang="en-US" b="0" i="1" smtClean="0">
                                    <a:latin typeface="Cambria Math" charset="0"/>
                                    <a:ea typeface="Cambria Math" charset="0"/>
                                    <a:cs typeface="Cambria Math" charset="0"/>
                                  </a:rPr>
                                  <m:t>𝜀</m:t>
                                </m:r>
                              </m:e>
                              <m:sub>
                                <m:r>
                                  <a:rPr lang="en-GB" b="0" i="1" smtClean="0">
                                    <a:latin typeface="Cambria Math" charset="0"/>
                                  </a:rPr>
                                  <m:t>𝐵</m:t>
                                </m:r>
                              </m:sub>
                            </m:sSub>
                          </m:den>
                        </m:f>
                        <m:r>
                          <a:rPr lang="en-GB" b="0" i="1" smtClean="0">
                            <a:latin typeface="Cambria Math"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charset="0"/>
                                  </a:rPr>
                                  <m:t>𝑇</m:t>
                                </m:r>
                              </m:e>
                              <m:sub>
                                <m:r>
                                  <a:rPr lang="en-GB" b="0" i="1" smtClean="0">
                                    <a:latin typeface="Cambria Math" charset="0"/>
                                  </a:rPr>
                                  <m:t>𝑠𝑒𝑞</m:t>
                                </m:r>
                                <m:r>
                                  <a:rPr lang="en-GB" b="0" i="1" smtClean="0">
                                    <a:latin typeface="Cambria Math" charset="0"/>
                                  </a:rPr>
                                  <m:t>,</m:t>
                                </m:r>
                                <m:r>
                                  <a:rPr lang="en-GB" b="0" i="1" smtClean="0">
                                    <a:latin typeface="Cambria Math" charset="0"/>
                                  </a:rPr>
                                  <m:t>𝐴</m:t>
                                </m:r>
                              </m:sub>
                            </m:sSub>
                          </m:num>
                          <m:den>
                            <m:sSub>
                              <m:sSubPr>
                                <m:ctrlPr>
                                  <a:rPr lang="en-GB" b="0" i="1" smtClean="0">
                                    <a:latin typeface="Cambria Math" panose="02040503050406030204" pitchFamily="18" charset="0"/>
                                  </a:rPr>
                                </m:ctrlPr>
                              </m:sSubPr>
                              <m:e>
                                <m:r>
                                  <a:rPr lang="en-GB" b="0" i="1" smtClean="0">
                                    <a:latin typeface="Cambria Math" charset="0"/>
                                  </a:rPr>
                                  <m:t>𝑇</m:t>
                                </m:r>
                              </m:e>
                              <m:sub>
                                <m:r>
                                  <a:rPr lang="en-GB" b="0" i="1" smtClean="0">
                                    <a:latin typeface="Cambria Math" charset="0"/>
                                  </a:rPr>
                                  <m:t>𝑠𝑒𝑞</m:t>
                                </m:r>
                                <m:r>
                                  <a:rPr lang="en-GB" b="0" i="1" smtClean="0">
                                    <a:latin typeface="Cambria Math" charset="0"/>
                                  </a:rPr>
                                  <m:t>,</m:t>
                                </m:r>
                                <m:r>
                                  <a:rPr lang="en-GB" b="0" i="1" smtClean="0">
                                    <a:latin typeface="Cambria Math" charset="0"/>
                                  </a:rPr>
                                  <m:t>𝐵</m:t>
                                </m:r>
                              </m:sub>
                            </m:sSub>
                          </m:den>
                        </m:f>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charset="0"/>
                                  </a:rPr>
                                  <m:t>𝑇</m:t>
                                </m:r>
                              </m:e>
                              <m:sub>
                                <m:r>
                                  <a:rPr lang="en-GB" b="0" i="1" smtClean="0">
                                    <a:latin typeface="Cambria Math" charset="0"/>
                                  </a:rPr>
                                  <m:t>𝑝𝑎𝑟</m:t>
                                </m:r>
                                <m:r>
                                  <a:rPr lang="en-GB" b="0" i="1" smtClean="0">
                                    <a:latin typeface="Cambria Math" charset="0"/>
                                  </a:rPr>
                                  <m:t>,</m:t>
                                </m:r>
                                <m:r>
                                  <a:rPr lang="en-GB" b="0" i="1" smtClean="0">
                                    <a:latin typeface="Cambria Math" charset="0"/>
                                  </a:rPr>
                                  <m:t>𝐵</m:t>
                                </m:r>
                              </m:sub>
                            </m:sSub>
                            <m:r>
                              <a:rPr lang="en-GB" b="0" i="1" smtClean="0">
                                <a:latin typeface="Cambria Math" charset="0"/>
                              </a:rPr>
                              <m:t>(</m:t>
                            </m:r>
                            <m:r>
                              <a:rPr lang="en-GB" b="0" i="1" smtClean="0">
                                <a:latin typeface="Cambria Math" charset="0"/>
                              </a:rPr>
                              <m:t>𝑁</m:t>
                            </m:r>
                            <m:r>
                              <a:rPr lang="en-GB" b="0" i="1" smtClean="0">
                                <a:latin typeface="Cambria Math" charset="0"/>
                              </a:rPr>
                              <m:t>)</m:t>
                            </m:r>
                          </m:num>
                          <m:den>
                            <m:sSub>
                              <m:sSubPr>
                                <m:ctrlPr>
                                  <a:rPr lang="en-GB" b="0" i="1" smtClean="0">
                                    <a:latin typeface="Cambria Math" panose="02040503050406030204" pitchFamily="18" charset="0"/>
                                  </a:rPr>
                                </m:ctrlPr>
                              </m:sSubPr>
                              <m:e>
                                <m:r>
                                  <a:rPr lang="en-GB" b="0" i="1" smtClean="0">
                                    <a:latin typeface="Cambria Math" charset="0"/>
                                  </a:rPr>
                                  <m:t>𝑇</m:t>
                                </m:r>
                              </m:e>
                              <m:sub>
                                <m:r>
                                  <a:rPr lang="en-GB" b="0" i="1" smtClean="0">
                                    <a:latin typeface="Cambria Math" charset="0"/>
                                  </a:rPr>
                                  <m:t>𝑝𝑎𝑟</m:t>
                                </m:r>
                                <m:r>
                                  <a:rPr lang="en-GB" b="0" i="1" smtClean="0">
                                    <a:latin typeface="Cambria Math" charset="0"/>
                                  </a:rPr>
                                  <m:t>,</m:t>
                                </m:r>
                                <m:r>
                                  <a:rPr lang="en-GB" b="0" i="1" smtClean="0">
                                    <a:latin typeface="Cambria Math" charset="0"/>
                                  </a:rPr>
                                  <m:t>𝐴</m:t>
                                </m:r>
                              </m:sub>
                            </m:sSub>
                            <m:r>
                              <a:rPr lang="en-GB" b="0" i="1" smtClean="0">
                                <a:latin typeface="Cambria Math" charset="0"/>
                              </a:rPr>
                              <m:t>(</m:t>
                            </m:r>
                            <m:r>
                              <a:rPr lang="en-GB" b="0" i="1" smtClean="0">
                                <a:latin typeface="Cambria Math" charset="0"/>
                              </a:rPr>
                              <m:t>𝑁</m:t>
                            </m:r>
                            <m:r>
                              <a:rPr lang="en-GB" b="0" i="1" smtClean="0">
                                <a:latin typeface="Cambria Math" charset="0"/>
                              </a:rPr>
                              <m:t>)</m:t>
                            </m:r>
                          </m:den>
                        </m:f>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68784" y="4725144"/>
                  <a:ext cx="3783408" cy="108786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220072" y="4725144"/>
                  <a:ext cx="3854709" cy="1087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charset="0"/>
                                  </a:rPr>
                                  <m:t>𝑇</m:t>
                                </m:r>
                              </m:e>
                              <m:sub>
                                <m:r>
                                  <a:rPr lang="en-GB" i="1">
                                    <a:latin typeface="Cambria Math" charset="0"/>
                                  </a:rPr>
                                  <m:t>𝑝𝑎𝑟</m:t>
                                </m:r>
                                <m:r>
                                  <a:rPr lang="en-GB" i="1">
                                    <a:latin typeface="Cambria Math" charset="0"/>
                                  </a:rPr>
                                  <m:t>,</m:t>
                                </m:r>
                                <m:r>
                                  <a:rPr lang="en-GB" b="0" i="1" smtClean="0">
                                    <a:latin typeface="Cambria Math" charset="0"/>
                                  </a:rPr>
                                  <m:t>𝐴</m:t>
                                </m:r>
                              </m:sub>
                            </m:sSub>
                            <m:r>
                              <a:rPr lang="en-GB" i="1">
                                <a:latin typeface="Cambria Math" charset="0"/>
                              </a:rPr>
                              <m:t>(</m:t>
                            </m:r>
                            <m:r>
                              <a:rPr lang="en-GB" i="1">
                                <a:latin typeface="Cambria Math" charset="0"/>
                              </a:rPr>
                              <m:t>𝑁</m:t>
                            </m:r>
                            <m:r>
                              <a:rPr lang="en-GB" i="1">
                                <a:latin typeface="Cambria Math" charset="0"/>
                              </a:rPr>
                              <m:t>)</m:t>
                            </m:r>
                          </m:num>
                          <m:den>
                            <m:sSub>
                              <m:sSubPr>
                                <m:ctrlPr>
                                  <a:rPr lang="en-GB" i="1">
                                    <a:latin typeface="Cambria Math" panose="02040503050406030204" pitchFamily="18" charset="0"/>
                                  </a:rPr>
                                </m:ctrlPr>
                              </m:sSubPr>
                              <m:e>
                                <m:r>
                                  <a:rPr lang="en-GB" i="1">
                                    <a:latin typeface="Cambria Math" charset="0"/>
                                  </a:rPr>
                                  <m:t>𝑇</m:t>
                                </m:r>
                              </m:e>
                              <m:sub>
                                <m:r>
                                  <a:rPr lang="en-GB" i="1">
                                    <a:latin typeface="Cambria Math" charset="0"/>
                                  </a:rPr>
                                  <m:t>𝑝𝑎𝑟</m:t>
                                </m:r>
                                <m:r>
                                  <a:rPr lang="en-GB" i="1">
                                    <a:latin typeface="Cambria Math" charset="0"/>
                                  </a:rPr>
                                  <m:t>,</m:t>
                                </m:r>
                                <m:r>
                                  <a:rPr lang="en-GB" b="0" i="1" smtClean="0">
                                    <a:latin typeface="Cambria Math" charset="0"/>
                                  </a:rPr>
                                  <m:t>𝐵</m:t>
                                </m:r>
                              </m:sub>
                            </m:sSub>
                            <m:r>
                              <a:rPr lang="en-GB" i="1">
                                <a:latin typeface="Cambria Math" charset="0"/>
                              </a:rPr>
                              <m:t>(</m:t>
                            </m:r>
                            <m:r>
                              <a:rPr lang="en-GB" i="1">
                                <a:latin typeface="Cambria Math" charset="0"/>
                              </a:rPr>
                              <m:t>𝑁</m:t>
                            </m:r>
                            <m:r>
                              <a:rPr lang="en-GB" i="1">
                                <a:latin typeface="Cambria Math" charset="0"/>
                              </a:rPr>
                              <m:t>)</m:t>
                            </m:r>
                          </m:den>
                        </m:f>
                        <m:r>
                          <a:rPr lang="en-GB" b="0" i="1" smtClean="0">
                            <a:latin typeface="Cambria Math"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charset="0"/>
                                    <a:ea typeface="Cambria Math" charset="0"/>
                                    <a:cs typeface="Cambria Math" charset="0"/>
                                  </a:rPr>
                                  <m:t>𝜀</m:t>
                                </m:r>
                              </m:e>
                              <m:sub>
                                <m:r>
                                  <a:rPr lang="en-GB" b="0" i="1" smtClean="0">
                                    <a:latin typeface="Cambria Math" charset="0"/>
                                    <a:ea typeface="Cambria Math" charset="0"/>
                                    <a:cs typeface="Cambria Math" charset="0"/>
                                  </a:rPr>
                                  <m:t>𝐵</m:t>
                                </m:r>
                              </m:sub>
                            </m:sSub>
                          </m:num>
                          <m:den>
                            <m:sSub>
                              <m:sSubPr>
                                <m:ctrlPr>
                                  <a:rPr lang="en-US" i="1">
                                    <a:latin typeface="Cambria Math" panose="02040503050406030204" pitchFamily="18" charset="0"/>
                                  </a:rPr>
                                </m:ctrlPr>
                              </m:sSubPr>
                              <m:e>
                                <m:r>
                                  <a:rPr lang="en-US" i="1">
                                    <a:latin typeface="Cambria Math" charset="0"/>
                                    <a:ea typeface="Cambria Math" charset="0"/>
                                    <a:cs typeface="Cambria Math" charset="0"/>
                                  </a:rPr>
                                  <m:t>𝜀</m:t>
                                </m:r>
                              </m:e>
                              <m:sub>
                                <m:r>
                                  <a:rPr lang="en-GB" b="0" i="1" smtClean="0">
                                    <a:latin typeface="Cambria Math" charset="0"/>
                                    <a:ea typeface="Cambria Math" charset="0"/>
                                    <a:cs typeface="Cambria Math" charset="0"/>
                                  </a:rPr>
                                  <m:t>𝐴</m:t>
                                </m:r>
                              </m:sub>
                            </m:sSub>
                          </m:den>
                        </m:f>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charset="0"/>
                                  </a:rPr>
                                  <m:t>𝑇</m:t>
                                </m:r>
                              </m:e>
                              <m:sub>
                                <m:r>
                                  <a:rPr lang="en-GB" b="0" i="1" smtClean="0">
                                    <a:latin typeface="Cambria Math" charset="0"/>
                                  </a:rPr>
                                  <m:t>𝑠𝑒𝑞</m:t>
                                </m:r>
                                <m:r>
                                  <a:rPr lang="en-GB" b="0" i="1" smtClean="0">
                                    <a:latin typeface="Cambria Math" charset="0"/>
                                  </a:rPr>
                                  <m:t>,</m:t>
                                </m:r>
                                <m:r>
                                  <a:rPr lang="en-GB" b="0" i="1" smtClean="0">
                                    <a:latin typeface="Cambria Math" charset="0"/>
                                  </a:rPr>
                                  <m:t>𝐴</m:t>
                                </m:r>
                              </m:sub>
                            </m:sSub>
                          </m:num>
                          <m:den>
                            <m:sSub>
                              <m:sSubPr>
                                <m:ctrlPr>
                                  <a:rPr lang="en-GB" b="0" i="1" smtClean="0">
                                    <a:latin typeface="Cambria Math" panose="02040503050406030204" pitchFamily="18" charset="0"/>
                                  </a:rPr>
                                </m:ctrlPr>
                              </m:sSubPr>
                              <m:e>
                                <m:r>
                                  <a:rPr lang="en-GB" b="0" i="1" smtClean="0">
                                    <a:latin typeface="Cambria Math" charset="0"/>
                                  </a:rPr>
                                  <m:t>𝑇</m:t>
                                </m:r>
                              </m:e>
                              <m:sub>
                                <m:r>
                                  <a:rPr lang="en-GB" b="0" i="1" smtClean="0">
                                    <a:latin typeface="Cambria Math" charset="0"/>
                                  </a:rPr>
                                  <m:t>𝑠𝑒𝑞</m:t>
                                </m:r>
                                <m:r>
                                  <a:rPr lang="en-GB" b="0" i="1" smtClean="0">
                                    <a:latin typeface="Cambria Math" charset="0"/>
                                  </a:rPr>
                                  <m:t>,</m:t>
                                </m:r>
                                <m:r>
                                  <a:rPr lang="en-GB" b="0" i="1" smtClean="0">
                                    <a:latin typeface="Cambria Math" charset="0"/>
                                  </a:rPr>
                                  <m:t>𝐵</m:t>
                                </m:r>
                              </m:sub>
                            </m:sSub>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220072" y="4725144"/>
                  <a:ext cx="3854709" cy="1087862"/>
                </a:xfrm>
                <a:prstGeom prst="rect">
                  <a:avLst/>
                </a:prstGeom>
                <a:blipFill rotWithShape="0">
                  <a:blip r:embed="rId5"/>
                  <a:stretch>
                    <a:fillRect/>
                  </a:stretch>
                </a:blipFill>
              </p:spPr>
              <p:txBody>
                <a:bodyPr/>
                <a:lstStyle/>
                <a:p>
                  <a:r>
                    <a:rPr lang="en-US">
                      <a:noFill/>
                    </a:rPr>
                    <a:t> </a:t>
                  </a:r>
                </a:p>
              </p:txBody>
            </p:sp>
          </mc:Fallback>
        </mc:AlternateContent>
        <p:sp>
          <p:nvSpPr>
            <p:cNvPr id="12" name="TextBox 11"/>
            <p:cNvSpPr txBox="1"/>
            <p:nvPr/>
          </p:nvSpPr>
          <p:spPr>
            <a:xfrm>
              <a:off x="4538614" y="4976687"/>
              <a:ext cx="595035" cy="584775"/>
            </a:xfrm>
            <a:prstGeom prst="rect">
              <a:avLst/>
            </a:prstGeom>
            <a:noFill/>
          </p:spPr>
          <p:txBody>
            <a:bodyPr wrap="none" rtlCol="0">
              <a:spAutoFit/>
            </a:bodyPr>
            <a:lstStyle/>
            <a:p>
              <a:r>
                <a:rPr lang="en-US"/>
                <a:t>⇒</a:t>
              </a:r>
              <a:endParaRPr lang="en-US" dirty="0"/>
            </a:p>
          </p:txBody>
        </p:sp>
      </p:grpSp>
      <p:sp>
        <p:nvSpPr>
          <p:cNvPr id="15" name="Rectangle 14"/>
          <p:cNvSpPr/>
          <p:nvPr/>
        </p:nvSpPr>
        <p:spPr>
          <a:xfrm>
            <a:off x="683323" y="5293704"/>
            <a:ext cx="7201045" cy="1077218"/>
          </a:xfrm>
          <a:prstGeom prst="rect">
            <a:avLst/>
          </a:prstGeom>
        </p:spPr>
        <p:txBody>
          <a:bodyPr wrap="square">
            <a:spAutoFit/>
          </a:bodyPr>
          <a:lstStyle/>
          <a:p>
            <a:r>
              <a:rPr lang="en-US" dirty="0">
                <a:latin typeface="+mn-lt"/>
                <a:ea typeface="ＭＳ Ｐゴシック" charset="0"/>
                <a:cs typeface="ＭＳ Ｐゴシック" charset="0"/>
              </a:rPr>
              <a:t>So the ratio of parallel execution times is (0.5/0.7)*2 = </a:t>
            </a:r>
            <a:r>
              <a:rPr lang="en-US" dirty="0">
                <a:solidFill>
                  <a:srgbClr val="FF0000"/>
                </a:solidFill>
                <a:latin typeface="+mn-lt"/>
                <a:ea typeface="ＭＳ Ｐゴシック" charset="0"/>
                <a:cs typeface="ＭＳ Ｐゴシック" charset="0"/>
              </a:rPr>
              <a:t>1.4285</a:t>
            </a:r>
            <a:r>
              <a:rPr lang="en-US" dirty="0">
                <a:latin typeface="+mn-lt"/>
                <a:ea typeface="ＭＳ Ｐゴシック" charset="0"/>
                <a:cs typeface="ＭＳ Ｐゴシック" charset="0"/>
              </a:rPr>
              <a:t>.</a:t>
            </a:r>
          </a:p>
        </p:txBody>
      </p:sp>
    </p:spTree>
    <p:extLst>
      <p:ext uri="{BB962C8B-B14F-4D97-AF65-F5344CB8AC3E}">
        <p14:creationId xmlns:p14="http://schemas.microsoft.com/office/powerpoint/2010/main" val="1929338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80" y="433016"/>
            <a:ext cx="7772400" cy="1143000"/>
          </a:xfrm>
        </p:spPr>
        <p:txBody>
          <a:bodyPr/>
          <a:lstStyle/>
          <a:p>
            <a:r>
              <a:rPr lang="en-US" dirty="0"/>
              <a:t>Q9: CUDA Thread Block Sizes</a:t>
            </a:r>
          </a:p>
        </p:txBody>
      </p:sp>
      <p:sp>
        <p:nvSpPr>
          <p:cNvPr id="3" name="Content Placeholder 2"/>
          <p:cNvSpPr>
            <a:spLocks noGrp="1"/>
          </p:cNvSpPr>
          <p:nvPr>
            <p:ph idx="1"/>
          </p:nvPr>
        </p:nvSpPr>
        <p:spPr>
          <a:xfrm>
            <a:off x="827584" y="1582440"/>
            <a:ext cx="7772400" cy="4894560"/>
          </a:xfrm>
        </p:spPr>
        <p:txBody>
          <a:bodyPr/>
          <a:lstStyle/>
          <a:p>
            <a:pPr marL="0" indent="0">
              <a:spcBef>
                <a:spcPts val="0"/>
              </a:spcBef>
              <a:buNone/>
            </a:pPr>
            <a:r>
              <a:rPr lang="en-US" i="1" dirty="0"/>
              <a:t>Two matrices of size 8200x8200 are multiplied together to produce a third</a:t>
            </a:r>
          </a:p>
          <a:p>
            <a:pPr marL="0" indent="0">
              <a:spcBef>
                <a:spcPts val="0"/>
              </a:spcBef>
              <a:buNone/>
            </a:pPr>
            <a:r>
              <a:rPr lang="en-US" i="1" dirty="0"/>
              <a:t>matrix. CUDA is used to perform this operation on a GPU by using one thread to calculate each element of the output matrix. A square layout of thread blocks is used, and each thread block is 32x32.</a:t>
            </a:r>
          </a:p>
          <a:p>
            <a:pPr marL="514350" indent="-514350">
              <a:spcBef>
                <a:spcPts val="0"/>
              </a:spcBef>
              <a:buFont typeface="+mj-lt"/>
              <a:buAutoNum type="alphaLcParenR"/>
            </a:pPr>
            <a:r>
              <a:rPr lang="en-US" i="1" dirty="0"/>
              <a:t>What are the grid dimensions in blocks?</a:t>
            </a:r>
          </a:p>
          <a:p>
            <a:pPr marL="514350" indent="-514350">
              <a:spcBef>
                <a:spcPts val="0"/>
              </a:spcBef>
              <a:buFont typeface="+mj-lt"/>
              <a:buAutoNum type="alphaLcParenR"/>
            </a:pPr>
            <a:r>
              <a:rPr lang="en-US" i="1" dirty="0"/>
              <a:t>How many threads are in the grid?</a:t>
            </a:r>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16</a:t>
            </a:fld>
            <a:endParaRPr lang="en-US" altLang="x-none"/>
          </a:p>
        </p:txBody>
      </p:sp>
    </p:spTree>
    <p:extLst>
      <p:ext uri="{BB962C8B-B14F-4D97-AF65-F5344CB8AC3E}">
        <p14:creationId xmlns:p14="http://schemas.microsoft.com/office/powerpoint/2010/main" val="153851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Q9: Answers</a:t>
            </a:r>
          </a:p>
        </p:txBody>
      </p:sp>
      <p:sp>
        <p:nvSpPr>
          <p:cNvPr id="3" name="Content Placeholder 2"/>
          <p:cNvSpPr>
            <a:spLocks noGrp="1"/>
          </p:cNvSpPr>
          <p:nvPr>
            <p:ph idx="1"/>
          </p:nvPr>
        </p:nvSpPr>
        <p:spPr/>
        <p:txBody>
          <a:bodyPr/>
          <a:lstStyle/>
          <a:p>
            <a:pPr marL="514350" indent="-514350">
              <a:buFont typeface="+mj-lt"/>
              <a:buAutoNum type="alphaLcParenR"/>
            </a:pPr>
            <a:r>
              <a:rPr lang="en-US" dirty="0"/>
              <a:t>ceil(8200/32) = 257 so the grid will be of size </a:t>
            </a:r>
            <a:r>
              <a:rPr lang="en-US" dirty="0">
                <a:solidFill>
                  <a:srgbClr val="FF0000"/>
                </a:solidFill>
              </a:rPr>
              <a:t>257x257</a:t>
            </a:r>
            <a:r>
              <a:rPr lang="en-US" dirty="0"/>
              <a:t> blocks.</a:t>
            </a:r>
          </a:p>
          <a:p>
            <a:pPr marL="514350" indent="-514350">
              <a:buFont typeface="+mj-lt"/>
              <a:buAutoNum type="alphaLcParenR"/>
            </a:pPr>
            <a:r>
              <a:rPr lang="en-US" dirty="0"/>
              <a:t>The number of threads is 257x257x32x32 = </a:t>
            </a:r>
            <a:r>
              <a:rPr lang="en-US" dirty="0">
                <a:solidFill>
                  <a:srgbClr val="FF0000"/>
                </a:solidFill>
              </a:rPr>
              <a:t>67634176</a:t>
            </a:r>
            <a:r>
              <a:rPr lang="en-US" dirty="0"/>
              <a:t>.</a:t>
            </a:r>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17</a:t>
            </a:fld>
            <a:endParaRPr lang="en-US" altLang="x-none"/>
          </a:p>
        </p:txBody>
      </p:sp>
    </p:spTree>
    <p:extLst>
      <p:ext uri="{BB962C8B-B14F-4D97-AF65-F5344CB8AC3E}">
        <p14:creationId xmlns:p14="http://schemas.microsoft.com/office/powerpoint/2010/main" val="213953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Q10: Compute To Global Memory Access Ratio</a:t>
            </a:r>
          </a:p>
        </p:txBody>
      </p:sp>
      <p:sp>
        <p:nvSpPr>
          <p:cNvPr id="3" name="Content Placeholder 2"/>
          <p:cNvSpPr>
            <a:spLocks noGrp="1"/>
          </p:cNvSpPr>
          <p:nvPr>
            <p:ph idx="1"/>
          </p:nvPr>
        </p:nvSpPr>
        <p:spPr/>
        <p:txBody>
          <a:bodyPr/>
          <a:lstStyle/>
          <a:p>
            <a:pPr marL="0" indent="0">
              <a:spcBef>
                <a:spcPts val="0"/>
              </a:spcBef>
              <a:spcAft>
                <a:spcPts val="600"/>
              </a:spcAft>
              <a:buNone/>
            </a:pPr>
            <a:r>
              <a:rPr lang="en-US" sz="2800" i="1" dirty="0"/>
              <a:t>The bandwidth for global memory accesses on a GeForce GTX 960 GPU is 112GByte/s. Assuming a compute to global memory access ratio of 8.0, and that each floating-point value is of size 4 bytes, what is the maximum execution speed in </a:t>
            </a:r>
            <a:r>
              <a:rPr lang="en-US" sz="2800" i="1" dirty="0" err="1"/>
              <a:t>Gflop</a:t>
            </a:r>
            <a:r>
              <a:rPr lang="en-US" sz="2800" i="1" dirty="0"/>
              <a:t>/s?</a:t>
            </a:r>
          </a:p>
          <a:p>
            <a:pPr marL="0" indent="0">
              <a:spcBef>
                <a:spcPts val="0"/>
              </a:spcBef>
              <a:buNone/>
            </a:pPr>
            <a:r>
              <a:rPr lang="en-US" sz="2800" dirty="0"/>
              <a:t>For each global memory access 8 floating-point operations can be performed. 112x10</a:t>
            </a:r>
            <a:r>
              <a:rPr lang="en-US" sz="2800" baseline="30000" dirty="0"/>
              <a:t>9</a:t>
            </a:r>
            <a:r>
              <a:rPr lang="en-US" sz="2800" dirty="0"/>
              <a:t>/4 = 28x10</a:t>
            </a:r>
            <a:r>
              <a:rPr lang="en-US" sz="2800" baseline="30000" dirty="0"/>
              <a:t>9</a:t>
            </a:r>
            <a:r>
              <a:rPr lang="en-US" sz="2800" dirty="0"/>
              <a:t> floats can be accessed per second, so the maximum</a:t>
            </a:r>
          </a:p>
          <a:p>
            <a:pPr marL="0" indent="0">
              <a:spcBef>
                <a:spcPts val="0"/>
              </a:spcBef>
              <a:buNone/>
            </a:pPr>
            <a:r>
              <a:rPr lang="en-US" sz="2800" dirty="0"/>
              <a:t>execution speed is 8x28x10</a:t>
            </a:r>
            <a:r>
              <a:rPr lang="en-US" sz="2800" baseline="30000" dirty="0"/>
              <a:t>9</a:t>
            </a:r>
            <a:r>
              <a:rPr lang="en-US" sz="2800" dirty="0"/>
              <a:t> flop/s, or </a:t>
            </a:r>
            <a:r>
              <a:rPr lang="en-US" sz="2800" dirty="0">
                <a:solidFill>
                  <a:srgbClr val="FF0000"/>
                </a:solidFill>
              </a:rPr>
              <a:t>224</a:t>
            </a:r>
            <a:r>
              <a:rPr lang="en-US" sz="2800" dirty="0"/>
              <a:t> </a:t>
            </a:r>
            <a:r>
              <a:rPr lang="en-US" sz="2800" dirty="0" err="1">
                <a:solidFill>
                  <a:srgbClr val="FF0000"/>
                </a:solidFill>
              </a:rPr>
              <a:t>Gflop</a:t>
            </a:r>
            <a:r>
              <a:rPr lang="en-US" sz="2800" dirty="0">
                <a:solidFill>
                  <a:srgbClr val="FF0000"/>
                </a:solidFill>
              </a:rPr>
              <a:t>/s</a:t>
            </a:r>
            <a:r>
              <a:rPr lang="en-US" sz="2800" dirty="0"/>
              <a:t>.</a:t>
            </a:r>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18</a:t>
            </a:fld>
            <a:endParaRPr lang="en-US" altLang="x-none"/>
          </a:p>
        </p:txBody>
      </p:sp>
    </p:spTree>
    <p:extLst>
      <p:ext uri="{BB962C8B-B14F-4D97-AF65-F5344CB8AC3E}">
        <p14:creationId xmlns:p14="http://schemas.microsoft.com/office/powerpoint/2010/main" val="174030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Q11: Performance Analysis</a:t>
            </a:r>
          </a:p>
        </p:txBody>
      </p:sp>
      <p:sp>
        <p:nvSpPr>
          <p:cNvPr id="3" name="Content Placeholder 2"/>
          <p:cNvSpPr>
            <a:spLocks noGrp="1"/>
          </p:cNvSpPr>
          <p:nvPr>
            <p:ph idx="1"/>
          </p:nvPr>
        </p:nvSpPr>
        <p:spPr/>
        <p:txBody>
          <a:bodyPr/>
          <a:lstStyle/>
          <a:p>
            <a:pPr marL="0" indent="0">
              <a:spcBef>
                <a:spcPts val="0"/>
              </a:spcBef>
              <a:buNone/>
            </a:pPr>
            <a:r>
              <a:rPr lang="en-US" sz="2400" dirty="0"/>
              <a:t>A data parallel algorithm running on N processes operates on a </a:t>
            </a:r>
            <a:r>
              <a:rPr lang="en-US" sz="2400" dirty="0" err="1"/>
              <a:t>nxnxn</a:t>
            </a:r>
            <a:r>
              <a:rPr lang="en-US" sz="2400" dirty="0"/>
              <a:t> mesh of points in a series of time steps. Each point requires 12 floating-point operations per time step. In addition, each time step of the parallel algorithm involves 6 data shift operations, in each of which a process communicates n</a:t>
            </a:r>
            <a:r>
              <a:rPr lang="en-US" sz="2400" baseline="30000" dirty="0"/>
              <a:t>2</a:t>
            </a:r>
            <a:r>
              <a:rPr lang="en-US" sz="2400" dirty="0"/>
              <a:t> floating-point numbers. Determine the efficiency of the parallel algorithm, assuming that the best sequential algorithm is the same as the parallel algorithm running on one process.</a:t>
            </a:r>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19</a:t>
            </a:fld>
            <a:endParaRPr lang="en-US" altLang="x-none"/>
          </a:p>
        </p:txBody>
      </p:sp>
    </p:spTree>
    <p:extLst>
      <p:ext uri="{BB962C8B-B14F-4D97-AF65-F5344CB8AC3E}">
        <p14:creationId xmlns:p14="http://schemas.microsoft.com/office/powerpoint/2010/main" val="63298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088"/>
            <a:ext cx="7772400" cy="1143000"/>
          </a:xfrm>
        </p:spPr>
        <p:txBody>
          <a:bodyPr/>
          <a:lstStyle/>
          <a:p>
            <a:r>
              <a:rPr lang="en-US" dirty="0"/>
              <a:t>Q1: Network Metrics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54088"/>
                <a:ext cx="7918648" cy="5551512"/>
              </a:xfrm>
            </p:spPr>
            <p:txBody>
              <a:bodyPr/>
              <a:lstStyle/>
              <a:p>
                <a:pPr marL="0" indent="0">
                  <a:spcBef>
                    <a:spcPts val="0"/>
                  </a:spcBef>
                  <a:spcAft>
                    <a:spcPts val="600"/>
                  </a:spcAft>
                  <a:buNone/>
                </a:pPr>
                <a:r>
                  <a:rPr lang="en-US" sz="2800" i="1" dirty="0"/>
                  <a:t>Evaluate the bisection width, expansion increment, and network narrowness for a cubic mesh of k</a:t>
                </a:r>
                <a:r>
                  <a:rPr lang="en-US" sz="2800" i="1" baseline="30000" dirty="0"/>
                  <a:t>3</a:t>
                </a:r>
                <a:r>
                  <a:rPr lang="en-US" sz="2800" i="1" dirty="0"/>
                  <a:t> nodes.</a:t>
                </a:r>
              </a:p>
              <a:p>
                <a:pPr marL="0" indent="0">
                  <a:spcBef>
                    <a:spcPts val="0"/>
                  </a:spcBef>
                  <a:spcAft>
                    <a:spcPts val="600"/>
                  </a:spcAft>
                  <a:buNone/>
                </a:pPr>
                <a:r>
                  <a:rPr lang="en-US" sz="2800" dirty="0"/>
                  <a:t>The bisection width of a k</a:t>
                </a:r>
                <a:r>
                  <a:rPr lang="en-US" sz="2800" dirty="0">
                    <a:latin typeface="Courier New" charset="0"/>
                    <a:ea typeface="Courier New" charset="0"/>
                    <a:cs typeface="Courier New" charset="0"/>
                  </a:rPr>
                  <a:t>x</a:t>
                </a:r>
                <a:r>
                  <a:rPr lang="en-US" sz="2800" dirty="0"/>
                  <a:t>k</a:t>
                </a:r>
                <a:r>
                  <a:rPr lang="en-US" sz="2800" dirty="0">
                    <a:latin typeface="Courier New" charset="0"/>
                    <a:ea typeface="Courier New" charset="0"/>
                    <a:cs typeface="Courier New" charset="0"/>
                  </a:rPr>
                  <a:t>x</a:t>
                </a:r>
                <a:r>
                  <a:rPr lang="en-US" sz="2800" dirty="0"/>
                  <a:t>k mesh is the number of links between adjacent 2D slabs, which is k</a:t>
                </a:r>
                <a:r>
                  <a:rPr lang="en-US" sz="2800" baseline="30000" dirty="0"/>
                  <a:t>2</a:t>
                </a:r>
                <a:r>
                  <a:rPr lang="en-US" sz="2800" dirty="0"/>
                  <a:t>.</a:t>
                </a:r>
              </a:p>
              <a:p>
                <a:pPr marL="0" indent="0">
                  <a:spcBef>
                    <a:spcPts val="0"/>
                  </a:spcBef>
                  <a:buNone/>
                </a:pPr>
                <a:r>
                  <a:rPr lang="en-US" sz="2800" dirty="0"/>
                  <a:t>The expansion increment is:</a:t>
                </a:r>
              </a:p>
              <a:p>
                <a:pPr marL="0" indent="0">
                  <a:spcBef>
                    <a:spcPts val="0"/>
                  </a:spcBef>
                  <a:buNone/>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GB" sz="2800" b="0" i="1" smtClean="0">
                              <a:latin typeface="Cambria Math" charset="0"/>
                            </a:rPr>
                            <m:t>(</m:t>
                          </m:r>
                          <m:r>
                            <a:rPr lang="en-GB" sz="2800" b="0" i="1" smtClean="0">
                              <a:latin typeface="Cambria Math" charset="0"/>
                            </a:rPr>
                            <m:t>𝑘</m:t>
                          </m:r>
                          <m:r>
                            <a:rPr lang="en-GB" sz="2800" b="0" i="1" smtClean="0">
                              <a:latin typeface="Cambria Math" charset="0"/>
                            </a:rPr>
                            <m:t>+1)</m:t>
                          </m:r>
                        </m:e>
                        <m:sup>
                          <m:r>
                            <a:rPr lang="en-GB" sz="2800" b="0" i="1" smtClean="0">
                              <a:latin typeface="Cambria Math" charset="0"/>
                            </a:rPr>
                            <m:t>3</m:t>
                          </m:r>
                        </m:sup>
                      </m:sSup>
                      <m:r>
                        <a:rPr lang="en-GB" sz="2800" b="0" i="1" smtClean="0">
                          <a:latin typeface="Cambria Math" charset="0"/>
                        </a:rPr>
                        <m:t>−</m:t>
                      </m:r>
                      <m:sSup>
                        <m:sSupPr>
                          <m:ctrlPr>
                            <a:rPr lang="en-GB" sz="2800" b="0" i="1" smtClean="0">
                              <a:latin typeface="Cambria Math" panose="02040503050406030204" pitchFamily="18" charset="0"/>
                            </a:rPr>
                          </m:ctrlPr>
                        </m:sSupPr>
                        <m:e>
                          <m:r>
                            <a:rPr lang="en-GB" sz="2800" b="0" i="1" smtClean="0">
                              <a:latin typeface="Cambria Math" charset="0"/>
                            </a:rPr>
                            <m:t>𝑘</m:t>
                          </m:r>
                        </m:e>
                        <m:sup>
                          <m:r>
                            <a:rPr lang="en-GB" sz="2800" b="0" i="1" smtClean="0">
                              <a:latin typeface="Cambria Math" charset="0"/>
                            </a:rPr>
                            <m:t>3</m:t>
                          </m:r>
                        </m:sup>
                      </m:sSup>
                      <m:r>
                        <a:rPr lang="en-GB" sz="2800" b="0" i="1" smtClean="0">
                          <a:latin typeface="Cambria Math" charset="0"/>
                        </a:rPr>
                        <m:t>=</m:t>
                      </m:r>
                      <m:sSup>
                        <m:sSupPr>
                          <m:ctrlPr>
                            <a:rPr lang="en-GB" sz="2800" b="0" i="1" smtClean="0">
                              <a:latin typeface="Cambria Math" panose="02040503050406030204" pitchFamily="18" charset="0"/>
                            </a:rPr>
                          </m:ctrlPr>
                        </m:sSupPr>
                        <m:e>
                          <m:r>
                            <a:rPr lang="en-GB" sz="2800" b="0" i="1" smtClean="0">
                              <a:latin typeface="Cambria Math" charset="0"/>
                            </a:rPr>
                            <m:t>3</m:t>
                          </m:r>
                          <m:r>
                            <a:rPr lang="en-GB" sz="2800" b="0" i="1" smtClean="0">
                              <a:latin typeface="Cambria Math" charset="0"/>
                            </a:rPr>
                            <m:t>𝑘</m:t>
                          </m:r>
                        </m:e>
                        <m:sup>
                          <m:r>
                            <a:rPr lang="en-GB" sz="2800" b="0" i="1" smtClean="0">
                              <a:latin typeface="Cambria Math" charset="0"/>
                            </a:rPr>
                            <m:t>2</m:t>
                          </m:r>
                        </m:sup>
                      </m:sSup>
                      <m:r>
                        <a:rPr lang="en-GB" sz="2800" b="0" i="1" smtClean="0">
                          <a:latin typeface="Cambria Math" charset="0"/>
                        </a:rPr>
                        <m:t>+3</m:t>
                      </m:r>
                      <m:r>
                        <a:rPr lang="en-GB" sz="2800" b="0" i="1" smtClean="0">
                          <a:latin typeface="Cambria Math" charset="0"/>
                        </a:rPr>
                        <m:t>𝑘</m:t>
                      </m:r>
                      <m:r>
                        <a:rPr lang="en-GB" sz="2800" b="0" i="1" smtClean="0">
                          <a:latin typeface="Cambria Math" charset="0"/>
                        </a:rPr>
                        <m:t>+1</m:t>
                      </m:r>
                    </m:oMath>
                  </m:oMathPara>
                </a14:m>
                <a:endParaRPr lang="en-US" sz="2800" dirty="0"/>
              </a:p>
              <a:p>
                <a:pPr marL="0" indent="0">
                  <a:spcBef>
                    <a:spcPts val="600"/>
                  </a:spcBef>
                  <a:buNone/>
                </a:pPr>
                <a:r>
                  <a:rPr lang="en-US" sz="2800" dirty="0"/>
                  <a:t>Partition the mesh into m slabs and call this group A, so NA = mk</a:t>
                </a:r>
                <a:r>
                  <a:rPr lang="en-US" sz="2800" baseline="30000" dirty="0"/>
                  <a:t>2</a:t>
                </a:r>
                <a:r>
                  <a:rPr lang="en-US" sz="2800" dirty="0"/>
                  <a:t> and NB = (k-m)k</a:t>
                </a:r>
                <a:r>
                  <a:rPr lang="en-US" sz="2800" baseline="30000" dirty="0"/>
                  <a:t>2</a:t>
                </a:r>
                <a:r>
                  <a:rPr lang="en-US" sz="2800" dirty="0"/>
                  <a:t>. The number of links between groups </a:t>
                </a:r>
                <a:r>
                  <a:rPr lang="en-US" altLang="zh-CN" sz="2800" dirty="0"/>
                  <a:t>A </a:t>
                </a:r>
                <a:r>
                  <a:rPr lang="en-US" sz="2800" dirty="0"/>
                  <a:t>and B is I = k</a:t>
                </a:r>
                <a:r>
                  <a:rPr lang="en-US" sz="2800" baseline="30000" dirty="0"/>
                  <a:t>2</a:t>
                </a:r>
                <a:r>
                  <a:rPr lang="en-US" sz="2800" dirty="0"/>
                  <a:t>, so NB/I = k-m. This is maximized when m is as small as possible, but since NA≥NB the smallest value of m is k/2. Thus, the network narrowness for a k</a:t>
                </a:r>
                <a:r>
                  <a:rPr lang="en-US" sz="2800" dirty="0">
                    <a:latin typeface="Courier New" charset="0"/>
                    <a:ea typeface="Courier New" charset="0"/>
                    <a:cs typeface="Courier New" charset="0"/>
                  </a:rPr>
                  <a:t>x</a:t>
                </a:r>
                <a:r>
                  <a:rPr lang="en-US" sz="2800" dirty="0"/>
                  <a:t>k</a:t>
                </a:r>
                <a:r>
                  <a:rPr lang="en-US" sz="2800" dirty="0">
                    <a:latin typeface="Courier New" charset="0"/>
                    <a:ea typeface="Courier New" charset="0"/>
                    <a:cs typeface="Courier New" charset="0"/>
                  </a:rPr>
                  <a:t>x</a:t>
                </a:r>
                <a:r>
                  <a:rPr lang="en-US" sz="2800" dirty="0"/>
                  <a:t>k mesh is k/2.</a:t>
                </a:r>
              </a:p>
              <a:p>
                <a:pPr marL="0"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54088"/>
                <a:ext cx="7918648" cy="5551512"/>
              </a:xfrm>
              <a:blipFill rotWithShape="1">
                <a:blip r:embed="rId2"/>
                <a:stretch>
                  <a:fillRect l="-1618" t="-1098" r="-2080" b="-1098"/>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2</a:t>
            </a:fld>
            <a:endParaRPr lang="en-US" altLang="x-none" dirty="0"/>
          </a:p>
        </p:txBody>
      </p:sp>
    </p:spTree>
    <p:extLst>
      <p:ext uri="{BB962C8B-B14F-4D97-AF65-F5344CB8AC3E}">
        <p14:creationId xmlns:p14="http://schemas.microsoft.com/office/powerpoint/2010/main" val="31563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a:t>Q11: Answer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52736"/>
                <a:ext cx="7772400" cy="4968552"/>
              </a:xfrm>
            </p:spPr>
            <p:txBody>
              <a:bodyPr/>
              <a:lstStyle/>
              <a:p>
                <a:pPr marL="0" indent="0">
                  <a:spcBef>
                    <a:spcPts val="0"/>
                  </a:spcBef>
                  <a:buNone/>
                </a:pPr>
                <a:r>
                  <a:rPr lang="en-US" sz="2800" dirty="0"/>
                  <a:t>The time per time step for sequential execution on one processor is T</a:t>
                </a:r>
                <a:r>
                  <a:rPr lang="en-US" sz="2800" baseline="-25000" dirty="0"/>
                  <a:t>seq</a:t>
                </a:r>
                <a:r>
                  <a:rPr lang="en-US" sz="2800" dirty="0"/>
                  <a:t> = 12n</a:t>
                </a:r>
                <a:r>
                  <a:rPr lang="en-US" sz="2800" baseline="30000" dirty="0"/>
                  <a:t>3</a:t>
                </a:r>
                <a:r>
                  <a:rPr lang="en-US" sz="2800" dirty="0"/>
                  <a:t>t</a:t>
                </a:r>
                <a:r>
                  <a:rPr lang="en-US" sz="2800" baseline="-25000" dirty="0"/>
                  <a:t>calc</a:t>
                </a:r>
                <a:r>
                  <a:rPr lang="en-US" sz="2800" dirty="0"/>
                  <a:t>. The parallel execution time is:</a:t>
                </a:r>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charset="0"/>
                            </a:rPr>
                            <m:t>𝑇</m:t>
                          </m:r>
                        </m:e>
                        <m:sub>
                          <m:r>
                            <a:rPr lang="en-GB" sz="2800" b="0" i="1" smtClean="0">
                              <a:latin typeface="Cambria Math" charset="0"/>
                            </a:rPr>
                            <m:t>𝑝𝑎𝑟</m:t>
                          </m:r>
                        </m:sub>
                      </m:sSub>
                      <m:r>
                        <a:rPr lang="en-GB" sz="2800" b="0" i="1" smtClean="0">
                          <a:latin typeface="Cambria Math" charset="0"/>
                        </a:rPr>
                        <m:t>=</m:t>
                      </m:r>
                      <m:f>
                        <m:fPr>
                          <m:ctrlPr>
                            <a:rPr lang="en-GB" sz="2800" b="0" i="1" smtClean="0">
                              <a:latin typeface="Cambria Math" panose="02040503050406030204" pitchFamily="18" charset="0"/>
                            </a:rPr>
                          </m:ctrlPr>
                        </m:fPr>
                        <m:num>
                          <m:sSup>
                            <m:sSupPr>
                              <m:ctrlPr>
                                <a:rPr lang="en-GB" sz="2800" b="0" i="1" smtClean="0">
                                  <a:latin typeface="Cambria Math" panose="02040503050406030204" pitchFamily="18" charset="0"/>
                                </a:rPr>
                              </m:ctrlPr>
                            </m:sSupPr>
                            <m:e>
                              <m:r>
                                <a:rPr lang="en-GB" sz="2800" b="0" i="1" smtClean="0">
                                  <a:latin typeface="Cambria Math" charset="0"/>
                                </a:rPr>
                                <m:t>12</m:t>
                              </m:r>
                              <m:r>
                                <a:rPr lang="en-GB" sz="2800" b="0" i="1" smtClean="0">
                                  <a:latin typeface="Cambria Math" charset="0"/>
                                </a:rPr>
                                <m:t>𝑛</m:t>
                              </m:r>
                            </m:e>
                            <m:sup>
                              <m:r>
                                <a:rPr lang="en-GB" sz="2800" b="0" i="1" smtClean="0">
                                  <a:latin typeface="Cambria Math" charset="0"/>
                                </a:rPr>
                                <m:t>3</m:t>
                              </m:r>
                            </m:sup>
                          </m:sSup>
                        </m:num>
                        <m:den>
                          <m:r>
                            <a:rPr lang="en-GB" sz="2800" b="0" i="1" smtClean="0">
                              <a:latin typeface="Cambria Math" charset="0"/>
                            </a:rPr>
                            <m:t>𝑁</m:t>
                          </m:r>
                        </m:den>
                      </m:f>
                      <m:sSub>
                        <m:sSubPr>
                          <m:ctrlPr>
                            <a:rPr lang="en-GB" sz="2800" b="0" i="1" smtClean="0">
                              <a:latin typeface="Cambria Math" panose="02040503050406030204" pitchFamily="18" charset="0"/>
                            </a:rPr>
                          </m:ctrlPr>
                        </m:sSubPr>
                        <m:e>
                          <m:r>
                            <a:rPr lang="en-GB" sz="2800" b="0" i="1" smtClean="0">
                              <a:latin typeface="Cambria Math" charset="0"/>
                            </a:rPr>
                            <m:t>𝑡</m:t>
                          </m:r>
                        </m:e>
                        <m:sub>
                          <m:r>
                            <a:rPr lang="en-GB" sz="2800" b="0" i="1" smtClean="0">
                              <a:latin typeface="Cambria Math" charset="0"/>
                            </a:rPr>
                            <m:t>𝑐𝑎𝑙𝑐</m:t>
                          </m:r>
                        </m:sub>
                      </m:sSub>
                      <m:r>
                        <a:rPr lang="en-GB" sz="2800" b="0" i="1" smtClean="0">
                          <a:latin typeface="Cambria Math" charset="0"/>
                        </a:rPr>
                        <m:t>+</m:t>
                      </m:r>
                      <m:sSup>
                        <m:sSupPr>
                          <m:ctrlPr>
                            <a:rPr lang="en-GB" sz="2800" b="0" i="1" smtClean="0">
                              <a:latin typeface="Cambria Math" panose="02040503050406030204" pitchFamily="18" charset="0"/>
                            </a:rPr>
                          </m:ctrlPr>
                        </m:sSupPr>
                        <m:e>
                          <m:r>
                            <a:rPr lang="en-GB" sz="2800" b="0" i="1" smtClean="0">
                              <a:latin typeface="Cambria Math" charset="0"/>
                            </a:rPr>
                            <m:t>6</m:t>
                          </m:r>
                          <m:r>
                            <a:rPr lang="en-GB" sz="2800" b="0" i="1" smtClean="0">
                              <a:latin typeface="Cambria Math" charset="0"/>
                            </a:rPr>
                            <m:t>𝑛</m:t>
                          </m:r>
                        </m:e>
                        <m:sup>
                          <m:r>
                            <a:rPr lang="en-GB" sz="2800" b="0" i="1" smtClean="0">
                              <a:latin typeface="Cambria Math" charset="0"/>
                            </a:rPr>
                            <m:t>2</m:t>
                          </m:r>
                        </m:sup>
                      </m:sSup>
                      <m:sSub>
                        <m:sSubPr>
                          <m:ctrlPr>
                            <a:rPr lang="en-GB" sz="2800" b="0" i="1" smtClean="0">
                              <a:latin typeface="Cambria Math" panose="02040503050406030204" pitchFamily="18" charset="0"/>
                            </a:rPr>
                          </m:ctrlPr>
                        </m:sSubPr>
                        <m:e>
                          <m:r>
                            <a:rPr lang="en-GB" sz="2800" b="0" i="1" smtClean="0">
                              <a:latin typeface="Cambria Math" charset="0"/>
                            </a:rPr>
                            <m:t>𝑡</m:t>
                          </m:r>
                        </m:e>
                        <m:sub>
                          <m:r>
                            <a:rPr lang="en-GB" sz="2800" b="0" i="1" smtClean="0">
                              <a:latin typeface="Cambria Math" charset="0"/>
                            </a:rPr>
                            <m:t>𝑠h𝑖𝑓𝑡</m:t>
                          </m:r>
                        </m:sub>
                      </m:sSub>
                    </m:oMath>
                  </m:oMathPara>
                </a14:m>
                <a:endParaRPr lang="en-US" sz="2800" dirty="0"/>
              </a:p>
              <a:p>
                <a:pPr marL="0" indent="0">
                  <a:buNone/>
                </a:pPr>
                <a:r>
                  <a:rPr lang="en-US" sz="2800" dirty="0"/>
                  <a:t>So the speedup is:</a:t>
                </a:r>
              </a:p>
              <a:p>
                <a:pPr marL="0" indent="0">
                  <a:buNone/>
                </a:pPr>
                <a14:m>
                  <m:oMathPara xmlns:m="http://schemas.openxmlformats.org/officeDocument/2006/math">
                    <m:oMathParaPr>
                      <m:jc m:val="centerGroup"/>
                    </m:oMathParaPr>
                    <m:oMath xmlns:m="http://schemas.openxmlformats.org/officeDocument/2006/math">
                      <m:r>
                        <a:rPr lang="en-GB" sz="2800" b="0" i="1" smtClean="0">
                          <a:latin typeface="Cambria Math" charset="0"/>
                        </a:rPr>
                        <m:t>𝑆</m:t>
                      </m:r>
                      <m:d>
                        <m:dPr>
                          <m:ctrlPr>
                            <a:rPr lang="en-GB" sz="2800" b="0" i="1" smtClean="0">
                              <a:latin typeface="Cambria Math" panose="02040503050406030204" pitchFamily="18" charset="0"/>
                            </a:rPr>
                          </m:ctrlPr>
                        </m:dPr>
                        <m:e>
                          <m:r>
                            <a:rPr lang="en-GB" sz="2800" b="0" i="1" smtClean="0">
                              <a:latin typeface="Cambria Math" charset="0"/>
                            </a:rPr>
                            <m:t>𝑛</m:t>
                          </m:r>
                          <m:r>
                            <a:rPr lang="en-GB" sz="2800" b="0" i="1" smtClean="0">
                              <a:latin typeface="Cambria Math" charset="0"/>
                            </a:rPr>
                            <m:t>,</m:t>
                          </m:r>
                          <m:r>
                            <a:rPr lang="en-GB" sz="2800" b="0" i="1" smtClean="0">
                              <a:latin typeface="Cambria Math" charset="0"/>
                            </a:rPr>
                            <m:t>𝑁</m:t>
                          </m:r>
                        </m:e>
                      </m:d>
                      <m:r>
                        <a:rPr lang="en-GB" sz="2800" b="0" i="1" smtClean="0">
                          <a:latin typeface="Cambria Math" charset="0"/>
                        </a:rPr>
                        <m:t>=</m:t>
                      </m:r>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charset="0"/>
                                </a:rPr>
                                <m:t>𝑇</m:t>
                              </m:r>
                            </m:e>
                            <m:sub>
                              <m:r>
                                <a:rPr lang="en-GB" sz="2800" b="0" i="1" smtClean="0">
                                  <a:latin typeface="Cambria Math" charset="0"/>
                                </a:rPr>
                                <m:t>𝑠𝑒𝑞</m:t>
                              </m:r>
                            </m:sub>
                          </m:sSub>
                        </m:num>
                        <m:den>
                          <m:sSub>
                            <m:sSubPr>
                              <m:ctrlPr>
                                <a:rPr lang="en-GB" sz="2800" b="0" i="1" smtClean="0">
                                  <a:latin typeface="Cambria Math" panose="02040503050406030204" pitchFamily="18" charset="0"/>
                                </a:rPr>
                              </m:ctrlPr>
                            </m:sSubPr>
                            <m:e>
                              <m:r>
                                <a:rPr lang="en-GB" sz="2800" b="0" i="1" smtClean="0">
                                  <a:latin typeface="Cambria Math" charset="0"/>
                                </a:rPr>
                                <m:t>𝑇</m:t>
                              </m:r>
                            </m:e>
                            <m:sub>
                              <m:r>
                                <a:rPr lang="en-GB" sz="2800" b="0" i="1" smtClean="0">
                                  <a:latin typeface="Cambria Math" charset="0"/>
                                </a:rPr>
                                <m:t>𝑝𝑎𝑟</m:t>
                              </m:r>
                            </m:sub>
                          </m:sSub>
                        </m:den>
                      </m:f>
                      <m:r>
                        <a:rPr lang="en-GB" sz="2800" b="0" i="1" smtClean="0">
                          <a:latin typeface="Cambria Math" charset="0"/>
                        </a:rPr>
                        <m:t>=</m:t>
                      </m:r>
                      <m:f>
                        <m:fPr>
                          <m:ctrlPr>
                            <a:rPr lang="en-GB" sz="2800" b="0" i="1" smtClean="0">
                              <a:latin typeface="Cambria Math" panose="02040503050406030204" pitchFamily="18" charset="0"/>
                            </a:rPr>
                          </m:ctrlPr>
                        </m:fPr>
                        <m:num>
                          <m:sSup>
                            <m:sSupPr>
                              <m:ctrlPr>
                                <a:rPr lang="en-GB" sz="2800" b="0" i="1" smtClean="0">
                                  <a:latin typeface="Cambria Math" panose="02040503050406030204" pitchFamily="18" charset="0"/>
                                </a:rPr>
                              </m:ctrlPr>
                            </m:sSupPr>
                            <m:e>
                              <m:r>
                                <a:rPr lang="en-GB" sz="2800" b="0" i="1" smtClean="0">
                                  <a:latin typeface="Cambria Math" charset="0"/>
                                </a:rPr>
                                <m:t>12</m:t>
                              </m:r>
                              <m:r>
                                <a:rPr lang="en-GB" sz="2800" b="0" i="1" smtClean="0">
                                  <a:latin typeface="Cambria Math" charset="0"/>
                                </a:rPr>
                                <m:t>𝑛</m:t>
                              </m:r>
                            </m:e>
                            <m:sup>
                              <m:r>
                                <a:rPr lang="en-GB" sz="2800" b="0" i="1" smtClean="0">
                                  <a:latin typeface="Cambria Math" charset="0"/>
                                </a:rPr>
                                <m:t>3</m:t>
                              </m:r>
                            </m:sup>
                          </m:sSup>
                          <m:sSub>
                            <m:sSubPr>
                              <m:ctrlPr>
                                <a:rPr lang="en-GB" sz="2800" b="0" i="1" smtClean="0">
                                  <a:latin typeface="Cambria Math" panose="02040503050406030204" pitchFamily="18" charset="0"/>
                                </a:rPr>
                              </m:ctrlPr>
                            </m:sSubPr>
                            <m:e>
                              <m:r>
                                <a:rPr lang="en-GB" sz="2800" b="0" i="1" smtClean="0">
                                  <a:latin typeface="Cambria Math" charset="0"/>
                                </a:rPr>
                                <m:t>𝑡</m:t>
                              </m:r>
                            </m:e>
                            <m:sub>
                              <m:r>
                                <a:rPr lang="en-GB" sz="2800" b="0" i="1" smtClean="0">
                                  <a:latin typeface="Cambria Math" charset="0"/>
                                </a:rPr>
                                <m:t>𝑐𝑎𝑙𝑐</m:t>
                              </m:r>
                            </m:sub>
                          </m:sSub>
                        </m:num>
                        <m:den>
                          <m:r>
                            <a:rPr lang="en-GB" sz="2800" b="0" i="1" smtClean="0">
                              <a:latin typeface="Cambria Math" charset="0"/>
                            </a:rPr>
                            <m:t>12</m:t>
                          </m:r>
                          <m:d>
                            <m:dPr>
                              <m:ctrlPr>
                                <a:rPr lang="en-GB" sz="2800" b="0" i="1" smtClean="0">
                                  <a:latin typeface="Cambria Math" panose="02040503050406030204" pitchFamily="18" charset="0"/>
                                </a:rPr>
                              </m:ctrlPr>
                            </m:dPr>
                            <m:e>
                              <m:f>
                                <m:fPr>
                                  <m:type m:val="skw"/>
                                  <m:ctrlPr>
                                    <a:rPr lang="en-GB" sz="2800" i="1">
                                      <a:latin typeface="Cambria Math" panose="02040503050406030204" pitchFamily="18" charset="0"/>
                                    </a:rPr>
                                  </m:ctrlPr>
                                </m:fPr>
                                <m:num>
                                  <m:sSup>
                                    <m:sSupPr>
                                      <m:ctrlPr>
                                        <a:rPr lang="en-GB" sz="2800" i="1" smtClean="0">
                                          <a:latin typeface="Cambria Math" panose="02040503050406030204" pitchFamily="18" charset="0"/>
                                        </a:rPr>
                                      </m:ctrlPr>
                                    </m:sSupPr>
                                    <m:e>
                                      <m:r>
                                        <a:rPr lang="en-GB" sz="2800" b="0" i="1" smtClean="0">
                                          <a:latin typeface="Cambria Math" charset="0"/>
                                        </a:rPr>
                                        <m:t>𝑛</m:t>
                                      </m:r>
                                    </m:e>
                                    <m:sup>
                                      <m:r>
                                        <a:rPr lang="en-GB" sz="2800" b="0" i="1" smtClean="0">
                                          <a:latin typeface="Cambria Math" charset="0"/>
                                        </a:rPr>
                                        <m:t>3</m:t>
                                      </m:r>
                                    </m:sup>
                                  </m:sSup>
                                </m:num>
                                <m:den>
                                  <m:r>
                                    <a:rPr lang="en-GB" sz="2800" b="0" i="1" smtClean="0">
                                      <a:latin typeface="Cambria Math" charset="0"/>
                                    </a:rPr>
                                    <m:t>𝑁</m:t>
                                  </m:r>
                                </m:den>
                              </m:f>
                            </m:e>
                          </m:d>
                          <m:sSub>
                            <m:sSubPr>
                              <m:ctrlPr>
                                <a:rPr lang="en-GB" sz="2800" b="0" i="1" smtClean="0">
                                  <a:latin typeface="Cambria Math" panose="02040503050406030204" pitchFamily="18" charset="0"/>
                                </a:rPr>
                              </m:ctrlPr>
                            </m:sSubPr>
                            <m:e>
                              <m:r>
                                <a:rPr lang="en-GB" sz="2800" b="0" i="1" smtClean="0">
                                  <a:latin typeface="Cambria Math" charset="0"/>
                                </a:rPr>
                                <m:t>𝑡</m:t>
                              </m:r>
                            </m:e>
                            <m:sub>
                              <m:r>
                                <a:rPr lang="en-GB" sz="2800" b="0" i="1" smtClean="0">
                                  <a:latin typeface="Cambria Math" charset="0"/>
                                </a:rPr>
                                <m:t>𝑐𝑎𝑙𝑐</m:t>
                              </m:r>
                            </m:sub>
                          </m:sSub>
                          <m:r>
                            <a:rPr lang="en-GB" sz="2800" b="0" i="1" smtClean="0">
                              <a:latin typeface="Cambria Math" charset="0"/>
                            </a:rPr>
                            <m:t>+</m:t>
                          </m:r>
                          <m:sSup>
                            <m:sSupPr>
                              <m:ctrlPr>
                                <a:rPr lang="en-GB" sz="2800" b="0" i="1" smtClean="0">
                                  <a:latin typeface="Cambria Math" panose="02040503050406030204" pitchFamily="18" charset="0"/>
                                </a:rPr>
                              </m:ctrlPr>
                            </m:sSupPr>
                            <m:e>
                              <m:r>
                                <a:rPr lang="en-GB" sz="2800" b="0" i="1" smtClean="0">
                                  <a:latin typeface="Cambria Math" charset="0"/>
                                </a:rPr>
                                <m:t>6</m:t>
                              </m:r>
                              <m:r>
                                <a:rPr lang="en-GB" sz="2800" b="0" i="1" smtClean="0">
                                  <a:latin typeface="Cambria Math" charset="0"/>
                                </a:rPr>
                                <m:t>𝑛</m:t>
                              </m:r>
                            </m:e>
                            <m:sup>
                              <m:r>
                                <a:rPr lang="en-GB" sz="2800" b="0" i="1" smtClean="0">
                                  <a:latin typeface="Cambria Math" charset="0"/>
                                </a:rPr>
                                <m:t>2</m:t>
                              </m:r>
                            </m:sup>
                          </m:sSup>
                          <m:sSub>
                            <m:sSubPr>
                              <m:ctrlPr>
                                <a:rPr lang="en-GB" sz="2800" b="0" i="1" smtClean="0">
                                  <a:latin typeface="Cambria Math" panose="02040503050406030204" pitchFamily="18" charset="0"/>
                                </a:rPr>
                              </m:ctrlPr>
                            </m:sSubPr>
                            <m:e>
                              <m:r>
                                <a:rPr lang="en-GB" sz="2800" b="0" i="1" smtClean="0">
                                  <a:latin typeface="Cambria Math" charset="0"/>
                                </a:rPr>
                                <m:t>𝑡</m:t>
                              </m:r>
                            </m:e>
                            <m:sub>
                              <m:r>
                                <a:rPr lang="en-GB" sz="2800" b="0" i="1" smtClean="0">
                                  <a:latin typeface="Cambria Math" charset="0"/>
                                </a:rPr>
                                <m:t>𝑠h𝑖𝑓𝑡</m:t>
                              </m:r>
                            </m:sub>
                          </m:sSub>
                        </m:den>
                      </m:f>
                      <m:r>
                        <a:rPr lang="en-GB" sz="2800" i="1">
                          <a:latin typeface="Cambria Math" charset="0"/>
                        </a:rPr>
                        <m:t>=</m:t>
                      </m:r>
                      <m:f>
                        <m:fPr>
                          <m:ctrlPr>
                            <a:rPr lang="en-GB" sz="2800" i="1" smtClean="0">
                              <a:latin typeface="Cambria Math" panose="02040503050406030204" pitchFamily="18" charset="0"/>
                            </a:rPr>
                          </m:ctrlPr>
                        </m:fPr>
                        <m:num>
                          <m:r>
                            <a:rPr lang="en-GB" sz="2800" b="0" i="1" smtClean="0">
                              <a:latin typeface="Cambria Math" charset="0"/>
                            </a:rPr>
                            <m:t>𝑁</m:t>
                          </m:r>
                        </m:num>
                        <m:den>
                          <m:r>
                            <a:rPr lang="en-GB" sz="2800" b="0" i="1" smtClean="0">
                              <a:latin typeface="Cambria Math" charset="0"/>
                            </a:rPr>
                            <m:t>1+</m:t>
                          </m:r>
                          <m:d>
                            <m:dPr>
                              <m:ctrlPr>
                                <a:rPr lang="en-GB" sz="2800" b="0" i="1" smtClean="0">
                                  <a:latin typeface="Cambria Math" panose="02040503050406030204" pitchFamily="18" charset="0"/>
                                </a:rPr>
                              </m:ctrlPr>
                            </m:dPr>
                            <m:e>
                              <m:f>
                                <m:fPr>
                                  <m:type m:val="skw"/>
                                  <m:ctrlPr>
                                    <a:rPr lang="en-GB" sz="2800" b="0" i="1" smtClean="0">
                                      <a:latin typeface="Cambria Math" panose="02040503050406030204" pitchFamily="18" charset="0"/>
                                    </a:rPr>
                                  </m:ctrlPr>
                                </m:fPr>
                                <m:num>
                                  <m:r>
                                    <a:rPr lang="en-GB" sz="2800" b="0" i="1" smtClean="0">
                                      <a:latin typeface="Cambria Math" charset="0"/>
                                    </a:rPr>
                                    <m:t>𝑁</m:t>
                                  </m:r>
                                </m:num>
                                <m:den>
                                  <m:r>
                                    <a:rPr lang="en-GB" sz="2800" b="0" i="1" smtClean="0">
                                      <a:latin typeface="Cambria Math" charset="0"/>
                                    </a:rPr>
                                    <m:t>𝑛</m:t>
                                  </m:r>
                                </m:den>
                              </m:f>
                            </m:e>
                          </m:d>
                          <m:d>
                            <m:dPr>
                              <m:ctrlPr>
                                <a:rPr lang="en-GB" sz="2800" b="0" i="1" smtClean="0">
                                  <a:latin typeface="Cambria Math" panose="02040503050406030204" pitchFamily="18" charset="0"/>
                                </a:rPr>
                              </m:ctrlPr>
                            </m:dPr>
                            <m:e>
                              <m:f>
                                <m:fPr>
                                  <m:type m:val="skw"/>
                                  <m:ctrlPr>
                                    <a:rPr lang="en-GB" sz="2800" b="0" i="1" smtClean="0">
                                      <a:latin typeface="Cambria Math" panose="02040503050406030204" pitchFamily="18" charset="0"/>
                                    </a:rPr>
                                  </m:ctrlPr>
                                </m:fPr>
                                <m:num>
                                  <m:r>
                                    <a:rPr lang="en-GB" sz="2800" b="0" i="1" smtClean="0">
                                      <a:latin typeface="Cambria Math" charset="0"/>
                                      <a:ea typeface="Cambria Math" charset="0"/>
                                      <a:cs typeface="Cambria Math" charset="0"/>
                                    </a:rPr>
                                    <m:t>𝜏</m:t>
                                  </m:r>
                                </m:num>
                                <m:den>
                                  <m:r>
                                    <a:rPr lang="en-GB" sz="2800" b="0" i="1" smtClean="0">
                                      <a:latin typeface="Cambria Math" charset="0"/>
                                    </a:rPr>
                                    <m:t>2</m:t>
                                  </m:r>
                                </m:den>
                              </m:f>
                            </m:e>
                          </m:d>
                        </m:den>
                      </m:f>
                    </m:oMath>
                  </m:oMathPara>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52736"/>
                <a:ext cx="7772400" cy="4968552"/>
              </a:xfrm>
              <a:blipFill rotWithShape="0">
                <a:blip r:embed="rId2"/>
                <a:stretch>
                  <a:fillRect l="-1647" t="-13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20</a:t>
            </a:fld>
            <a:endParaRPr lang="en-US" altLang="x-none"/>
          </a:p>
        </p:txBody>
      </p:sp>
      <p:sp>
        <p:nvSpPr>
          <p:cNvPr id="5" name="TextBox 4"/>
          <p:cNvSpPr txBox="1"/>
          <p:nvPr/>
        </p:nvSpPr>
        <p:spPr>
          <a:xfrm>
            <a:off x="685800" y="6033988"/>
            <a:ext cx="4968552" cy="523220"/>
          </a:xfrm>
          <a:prstGeom prst="rect">
            <a:avLst/>
          </a:prstGeom>
          <a:noFill/>
        </p:spPr>
        <p:txBody>
          <a:bodyPr wrap="square" rtlCol="0">
            <a:spAutoFit/>
          </a:bodyPr>
          <a:lstStyle/>
          <a:p>
            <a:r>
              <a:rPr lang="en-US" sz="2800" dirty="0"/>
              <a:t>where 𝜏 =  t</a:t>
            </a:r>
            <a:r>
              <a:rPr lang="en-US" sz="2800" baseline="-25000" dirty="0"/>
              <a:t>shift</a:t>
            </a:r>
            <a:r>
              <a:rPr lang="en-US" sz="2800" dirty="0"/>
              <a:t>/t</a:t>
            </a:r>
            <a:r>
              <a:rPr lang="en-US" sz="2800" baseline="-25000" dirty="0"/>
              <a:t>calc</a:t>
            </a:r>
          </a:p>
        </p:txBody>
      </p:sp>
    </p:spTree>
    <p:extLst>
      <p:ext uri="{BB962C8B-B14F-4D97-AF65-F5344CB8AC3E}">
        <p14:creationId xmlns:p14="http://schemas.microsoft.com/office/powerpoint/2010/main" val="2031886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Q12: Performance Analysis</a:t>
            </a:r>
          </a:p>
        </p:txBody>
      </p:sp>
      <p:sp>
        <p:nvSpPr>
          <p:cNvPr id="3" name="Content Placeholder 2"/>
          <p:cNvSpPr>
            <a:spLocks noGrp="1"/>
          </p:cNvSpPr>
          <p:nvPr>
            <p:ph idx="1"/>
          </p:nvPr>
        </p:nvSpPr>
        <p:spPr/>
        <p:txBody>
          <a:bodyPr/>
          <a:lstStyle/>
          <a:p>
            <a:pPr marL="0" indent="0">
              <a:spcBef>
                <a:spcPts val="0"/>
              </a:spcBef>
              <a:buNone/>
            </a:pPr>
            <a:r>
              <a:rPr lang="en-US" sz="2000" i="1" dirty="0"/>
              <a:t>A sequential algorithm requires 2n</a:t>
            </a:r>
            <a:r>
              <a:rPr lang="en-US" sz="2000" i="1" baseline="30000" dirty="0"/>
              <a:t>3</a:t>
            </a:r>
            <a:r>
              <a:rPr lang="en-US" sz="2000" i="1" dirty="0"/>
              <a:t> floating-point operations to multiply two </a:t>
            </a:r>
            <a:r>
              <a:rPr lang="en-US" sz="2000" i="1" dirty="0" err="1"/>
              <a:t>nxn</a:t>
            </a:r>
            <a:r>
              <a:rPr lang="en-US" sz="2000" i="1" dirty="0"/>
              <a:t> matrices together. The corresponding parallel algorithm on a square mesh of </a:t>
            </a:r>
            <a:r>
              <a:rPr lang="en-US" sz="2000" i="1" dirty="0" err="1"/>
              <a:t>PxP</a:t>
            </a:r>
            <a:r>
              <a:rPr lang="en-US" sz="2000" i="1" dirty="0"/>
              <a:t> processors assigns a (n/P)x(n/P) submatrix to each processor, and consists of P stages. In each stage each processor does the following:</a:t>
            </a:r>
          </a:p>
          <a:p>
            <a:pPr marL="457200" indent="-457200">
              <a:spcBef>
                <a:spcPts val="0"/>
              </a:spcBef>
              <a:buFont typeface="+mj-lt"/>
              <a:buAutoNum type="alphaUcPeriod"/>
            </a:pPr>
            <a:r>
              <a:rPr lang="en-US" sz="2000" i="1" dirty="0"/>
              <a:t>Performs 2(n/P)</a:t>
            </a:r>
            <a:r>
              <a:rPr lang="en-US" sz="2000" i="1" baseline="30000" dirty="0"/>
              <a:t>3</a:t>
            </a:r>
            <a:r>
              <a:rPr lang="en-US" sz="2000" i="1" dirty="0"/>
              <a:t> floating-point operations.</a:t>
            </a:r>
          </a:p>
          <a:p>
            <a:pPr marL="457200" indent="-457200">
              <a:spcBef>
                <a:spcPts val="0"/>
              </a:spcBef>
              <a:buFont typeface="+mj-lt"/>
              <a:buAutoNum type="alphaUcPeriod"/>
            </a:pPr>
            <a:r>
              <a:rPr lang="en-US" sz="2000" i="1" dirty="0"/>
              <a:t>Is involved in a broadcast that takes time ((n/P)</a:t>
            </a:r>
            <a:r>
              <a:rPr lang="en-US" sz="2000" i="1" baseline="30000" dirty="0"/>
              <a:t>2</a:t>
            </a:r>
            <a:r>
              <a:rPr lang="en-US" sz="2000" i="1" dirty="0"/>
              <a:t> log</a:t>
            </a:r>
            <a:r>
              <a:rPr lang="en-US" sz="2000" i="1" baseline="-25000" dirty="0"/>
              <a:t>2</a:t>
            </a:r>
            <a:r>
              <a:rPr lang="en-US" sz="2000" i="1" dirty="0"/>
              <a:t>P)t</a:t>
            </a:r>
            <a:r>
              <a:rPr lang="en-US" sz="2000" i="1" baseline="-25000" dirty="0"/>
              <a:t>comm</a:t>
            </a:r>
            <a:r>
              <a:rPr lang="en-US" sz="2000" i="1" dirty="0"/>
              <a:t>, where t</a:t>
            </a:r>
            <a:r>
              <a:rPr lang="en-US" sz="2000" i="1" baseline="-25000" dirty="0"/>
              <a:t>comm</a:t>
            </a:r>
            <a:r>
              <a:rPr lang="en-US" sz="2000" i="1" dirty="0"/>
              <a:t> is the time to communicate one floating-point number between two processors.</a:t>
            </a:r>
          </a:p>
          <a:p>
            <a:pPr marL="457200" indent="-457200">
              <a:spcBef>
                <a:spcPts val="0"/>
              </a:spcBef>
              <a:buFont typeface="+mj-lt"/>
              <a:buAutoNum type="alphaUcPeriod"/>
            </a:pPr>
            <a:r>
              <a:rPr lang="en-US" sz="2000" i="1" dirty="0"/>
              <a:t>Except for the first stage, is involved in a point-to-point communication that takes time (n/P)</a:t>
            </a:r>
            <a:r>
              <a:rPr lang="en-US" sz="2000" i="1" baseline="30000" dirty="0"/>
              <a:t>2</a:t>
            </a:r>
            <a:r>
              <a:rPr lang="en-US" sz="2000" i="1" dirty="0"/>
              <a:t> t</a:t>
            </a:r>
            <a:r>
              <a:rPr lang="en-US" sz="2000" i="1" baseline="-25000" dirty="0"/>
              <a:t>comm</a:t>
            </a:r>
            <a:r>
              <a:rPr lang="en-US" sz="2000" i="1" dirty="0"/>
              <a:t>.</a:t>
            </a:r>
          </a:p>
          <a:p>
            <a:pPr marL="0" indent="0">
              <a:spcBef>
                <a:spcPts val="600"/>
              </a:spcBef>
              <a:buNone/>
            </a:pPr>
            <a:r>
              <a:rPr lang="en-US" sz="2000" i="1" dirty="0"/>
              <a:t>What is the parallel efficiency of the algorithm?</a:t>
            </a:r>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21</a:t>
            </a:fld>
            <a:endParaRPr lang="en-US" altLang="x-none"/>
          </a:p>
        </p:txBody>
      </p:sp>
    </p:spTree>
    <p:extLst>
      <p:ext uri="{BB962C8B-B14F-4D97-AF65-F5344CB8AC3E}">
        <p14:creationId xmlns:p14="http://schemas.microsoft.com/office/powerpoint/2010/main" val="626560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Q12: Answer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981200"/>
                <a:ext cx="8496944" cy="1447800"/>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charset="0"/>
                            </a:rPr>
                            <m:t>𝑇</m:t>
                          </m:r>
                        </m:e>
                        <m:sub>
                          <m:r>
                            <a:rPr lang="en-GB" sz="2400" b="0" i="1" smtClean="0">
                              <a:latin typeface="Cambria Math" charset="0"/>
                            </a:rPr>
                            <m:t>𝑝𝑎𝑟</m:t>
                          </m:r>
                        </m:sub>
                      </m:sSub>
                      <m:d>
                        <m:dPr>
                          <m:ctrlPr>
                            <a:rPr lang="en-GB" sz="2400" b="0" i="1" smtClean="0">
                              <a:latin typeface="Cambria Math" panose="02040503050406030204" pitchFamily="18" charset="0"/>
                            </a:rPr>
                          </m:ctrlPr>
                        </m:dPr>
                        <m:e>
                          <m:r>
                            <a:rPr lang="en-GB" sz="2400" b="0" i="1" smtClean="0">
                              <a:latin typeface="Cambria Math" charset="0"/>
                            </a:rPr>
                            <m:t>𝑛</m:t>
                          </m:r>
                          <m:r>
                            <a:rPr lang="en-GB" sz="2400" b="0" i="1" smtClean="0">
                              <a:latin typeface="Cambria Math" charset="0"/>
                            </a:rPr>
                            <m:t>,</m:t>
                          </m:r>
                          <m:r>
                            <a:rPr lang="en-GB" sz="2400" b="0" i="1" smtClean="0">
                              <a:latin typeface="Cambria Math" charset="0"/>
                            </a:rPr>
                            <m:t>𝑃</m:t>
                          </m:r>
                        </m:e>
                      </m:d>
                      <m:r>
                        <a:rPr lang="en-GB" sz="2400" b="0" i="1" smtClean="0">
                          <a:latin typeface="Cambria Math" charset="0"/>
                        </a:rPr>
                        <m:t>=2</m:t>
                      </m:r>
                      <m:r>
                        <a:rPr lang="en-GB" sz="2400" b="0" i="1" smtClean="0">
                          <a:latin typeface="Cambria Math" charset="0"/>
                        </a:rPr>
                        <m:t>𝑃</m:t>
                      </m:r>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f>
                                <m:fPr>
                                  <m:type m:val="skw"/>
                                  <m:ctrlPr>
                                    <a:rPr lang="en-GB" sz="2400" b="0" i="1" smtClean="0">
                                      <a:latin typeface="Cambria Math" panose="02040503050406030204" pitchFamily="18" charset="0"/>
                                    </a:rPr>
                                  </m:ctrlPr>
                                </m:fPr>
                                <m:num>
                                  <m:r>
                                    <a:rPr lang="en-GB" sz="2400" b="0" i="1" smtClean="0">
                                      <a:latin typeface="Cambria Math" charset="0"/>
                                    </a:rPr>
                                    <m:t>𝑛</m:t>
                                  </m:r>
                                </m:num>
                                <m:den>
                                  <m:r>
                                    <a:rPr lang="en-GB" sz="2400" b="0" i="1" smtClean="0">
                                      <a:latin typeface="Cambria Math" charset="0"/>
                                    </a:rPr>
                                    <m:t>𝑃</m:t>
                                  </m:r>
                                </m:den>
                              </m:f>
                            </m:e>
                          </m:d>
                        </m:e>
                        <m:sup>
                          <m:r>
                            <a:rPr lang="en-GB" sz="2400" b="0" i="1" smtClean="0">
                              <a:latin typeface="Cambria Math" charset="0"/>
                            </a:rPr>
                            <m:t>3</m:t>
                          </m:r>
                        </m:sup>
                      </m:sSup>
                      <m:sSub>
                        <m:sSubPr>
                          <m:ctrlPr>
                            <a:rPr lang="en-GB" sz="2400" b="0" i="1" smtClean="0">
                              <a:latin typeface="Cambria Math" panose="02040503050406030204" pitchFamily="18" charset="0"/>
                            </a:rPr>
                          </m:ctrlPr>
                        </m:sSubPr>
                        <m:e>
                          <m:r>
                            <a:rPr lang="en-GB" sz="2400" b="0" i="1" smtClean="0">
                              <a:latin typeface="Cambria Math" charset="0"/>
                            </a:rPr>
                            <m:t>𝑡</m:t>
                          </m:r>
                        </m:e>
                        <m:sub>
                          <m:r>
                            <a:rPr lang="en-GB" sz="2400" b="0" i="1" smtClean="0">
                              <a:latin typeface="Cambria Math" charset="0"/>
                            </a:rPr>
                            <m:t>𝑐𝑎𝑙𝑐</m:t>
                          </m:r>
                        </m:sub>
                      </m:sSub>
                      <m:r>
                        <a:rPr lang="en-GB" sz="2400" b="0" i="1" smtClean="0">
                          <a:latin typeface="Cambria Math" charset="0"/>
                        </a:rPr>
                        <m:t>+</m:t>
                      </m:r>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f>
                                <m:fPr>
                                  <m:type m:val="skw"/>
                                  <m:ctrlPr>
                                    <a:rPr lang="en-GB" sz="2400" b="0" i="1" smtClean="0">
                                      <a:latin typeface="Cambria Math" panose="02040503050406030204" pitchFamily="18" charset="0"/>
                                    </a:rPr>
                                  </m:ctrlPr>
                                </m:fPr>
                                <m:num>
                                  <m:r>
                                    <a:rPr lang="en-GB" sz="2400" b="0" i="1" smtClean="0">
                                      <a:latin typeface="Cambria Math" charset="0"/>
                                    </a:rPr>
                                    <m:t>𝑛</m:t>
                                  </m:r>
                                </m:num>
                                <m:den>
                                  <m:r>
                                    <a:rPr lang="en-GB" sz="2400" b="0" i="1" smtClean="0">
                                      <a:latin typeface="Cambria Math" charset="0"/>
                                    </a:rPr>
                                    <m:t>𝑃</m:t>
                                  </m:r>
                                </m:den>
                              </m:f>
                            </m:e>
                          </m:d>
                        </m:e>
                        <m:sup>
                          <m:r>
                            <a:rPr lang="en-GB" sz="2400" b="0" i="1" smtClean="0">
                              <a:latin typeface="Cambria Math" charset="0"/>
                            </a:rPr>
                            <m:t>2</m:t>
                          </m:r>
                        </m:sup>
                      </m:sSup>
                      <m:d>
                        <m:dPr>
                          <m:ctrlPr>
                            <a:rPr lang="en-GB" sz="2400" b="0" i="1" smtClean="0">
                              <a:latin typeface="Cambria Math" panose="02040503050406030204" pitchFamily="18" charset="0"/>
                            </a:rPr>
                          </m:ctrlPr>
                        </m:dPr>
                        <m:e>
                          <m:r>
                            <a:rPr lang="en-GB" sz="2400" b="0" i="1" smtClean="0">
                              <a:latin typeface="Cambria Math" charset="0"/>
                            </a:rPr>
                            <m:t>𝑃</m:t>
                          </m:r>
                          <m:sSub>
                            <m:sSubPr>
                              <m:ctrlPr>
                                <a:rPr lang="en-GB" sz="2400" b="0" i="1" smtClean="0">
                                  <a:latin typeface="Cambria Math" panose="02040503050406030204" pitchFamily="18" charset="0"/>
                                </a:rPr>
                              </m:ctrlPr>
                            </m:sSubPr>
                            <m:e>
                              <m:r>
                                <a:rPr lang="en-GB" sz="2400" b="0" i="1" smtClean="0">
                                  <a:latin typeface="Cambria Math" charset="0"/>
                                </a:rPr>
                                <m:t>𝑙𝑜𝑔</m:t>
                              </m:r>
                            </m:e>
                            <m:sub>
                              <m:r>
                                <a:rPr lang="en-GB" sz="2400" b="0" i="1" smtClean="0">
                                  <a:latin typeface="Cambria Math" charset="0"/>
                                </a:rPr>
                                <m:t>2</m:t>
                              </m:r>
                            </m:sub>
                          </m:sSub>
                          <m:r>
                            <a:rPr lang="en-GB" sz="2400" b="0" i="1" smtClean="0">
                              <a:latin typeface="Cambria Math" charset="0"/>
                            </a:rPr>
                            <m:t>𝑃</m:t>
                          </m:r>
                          <m:r>
                            <a:rPr lang="en-GB" sz="2400" b="0" i="1" smtClean="0">
                              <a:latin typeface="Cambria Math" charset="0"/>
                            </a:rPr>
                            <m:t>+</m:t>
                          </m:r>
                          <m:r>
                            <a:rPr lang="en-GB" sz="2400" b="0" i="1" smtClean="0">
                              <a:latin typeface="Cambria Math" charset="0"/>
                            </a:rPr>
                            <m:t>𝑃</m:t>
                          </m:r>
                          <m:r>
                            <a:rPr lang="en-GB" sz="2400" b="0" i="1" smtClean="0">
                              <a:latin typeface="Cambria Math" charset="0"/>
                            </a:rPr>
                            <m:t>−1</m:t>
                          </m:r>
                        </m:e>
                      </m:d>
                      <m:sSub>
                        <m:sSubPr>
                          <m:ctrlPr>
                            <a:rPr lang="en-GB" sz="2400" b="0" i="1" smtClean="0">
                              <a:latin typeface="Cambria Math" panose="02040503050406030204" pitchFamily="18" charset="0"/>
                            </a:rPr>
                          </m:ctrlPr>
                        </m:sSubPr>
                        <m:e>
                          <m:r>
                            <a:rPr lang="en-GB" sz="2400" b="0" i="1" smtClean="0">
                              <a:latin typeface="Cambria Math" charset="0"/>
                            </a:rPr>
                            <m:t>𝑡</m:t>
                          </m:r>
                        </m:e>
                        <m:sub>
                          <m:r>
                            <a:rPr lang="en-GB" sz="2400" b="0" i="1" smtClean="0">
                              <a:latin typeface="Cambria Math" charset="0"/>
                            </a:rPr>
                            <m:t>𝑐𝑜𝑚𝑚</m:t>
                          </m:r>
                        </m:sub>
                      </m:sSub>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981200"/>
                <a:ext cx="8496944" cy="1447800"/>
              </a:xfrm>
              <a:blipFill rotWithShape="0">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22</a:t>
            </a:fld>
            <a:endParaRPr lang="en-US" altLang="x-none"/>
          </a:p>
        </p:txBody>
      </p:sp>
      <mc:AlternateContent xmlns:mc="http://schemas.openxmlformats.org/markup-compatibility/2006" xmlns:a14="http://schemas.microsoft.com/office/drawing/2010/main">
        <mc:Choice Requires="a14">
          <p:sp>
            <p:nvSpPr>
              <p:cNvPr id="5" name="TextBox 4"/>
              <p:cNvSpPr txBox="1"/>
              <p:nvPr/>
            </p:nvSpPr>
            <p:spPr>
              <a:xfrm>
                <a:off x="539552" y="2945021"/>
                <a:ext cx="7686784" cy="9679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charset="0"/>
                        </a:rPr>
                        <m:t>𝑆</m:t>
                      </m:r>
                      <m:d>
                        <m:dPr>
                          <m:ctrlPr>
                            <a:rPr lang="en-GB" sz="2400" b="0" i="1" smtClean="0">
                              <a:latin typeface="Cambria Math" panose="02040503050406030204" pitchFamily="18" charset="0"/>
                            </a:rPr>
                          </m:ctrlPr>
                        </m:dPr>
                        <m:e>
                          <m:r>
                            <a:rPr lang="en-GB" sz="2400" b="0" i="1" smtClean="0">
                              <a:latin typeface="Cambria Math" charset="0"/>
                            </a:rPr>
                            <m:t>𝑛</m:t>
                          </m:r>
                          <m:r>
                            <a:rPr lang="en-GB" sz="2400" b="0" i="1" smtClean="0">
                              <a:latin typeface="Cambria Math" charset="0"/>
                            </a:rPr>
                            <m:t>,</m:t>
                          </m:r>
                          <m:r>
                            <a:rPr lang="en-GB" sz="2400" b="0" i="1" smtClean="0">
                              <a:latin typeface="Cambria Math" charset="0"/>
                            </a:rPr>
                            <m:t>𝑃</m:t>
                          </m:r>
                        </m:e>
                      </m:d>
                      <m:r>
                        <a:rPr lang="en-GB" sz="2400" b="0" i="1" smtClean="0">
                          <a:latin typeface="Cambria Math" charset="0"/>
                        </a:rPr>
                        <m:t>=</m:t>
                      </m:r>
                      <m:f>
                        <m:fPr>
                          <m:ctrlPr>
                            <a:rPr lang="en-GB" sz="2400" b="0" i="1" smtClean="0">
                              <a:latin typeface="Cambria Math" panose="02040503050406030204" pitchFamily="18" charset="0"/>
                            </a:rPr>
                          </m:ctrlPr>
                        </m:fPr>
                        <m:num>
                          <m:sSup>
                            <m:sSupPr>
                              <m:ctrlPr>
                                <a:rPr lang="en-GB" sz="2400" b="0" i="1" smtClean="0">
                                  <a:latin typeface="Cambria Math" panose="02040503050406030204" pitchFamily="18" charset="0"/>
                                </a:rPr>
                              </m:ctrlPr>
                            </m:sSupPr>
                            <m:e>
                              <m:r>
                                <a:rPr lang="en-GB" sz="2400" b="0" i="1" smtClean="0">
                                  <a:latin typeface="Cambria Math" charset="0"/>
                                </a:rPr>
                                <m:t>2</m:t>
                              </m:r>
                              <m:r>
                                <a:rPr lang="en-GB" sz="2400" b="0" i="1" smtClean="0">
                                  <a:latin typeface="Cambria Math" charset="0"/>
                                </a:rPr>
                                <m:t>𝑛</m:t>
                              </m:r>
                            </m:e>
                            <m:sup>
                              <m:r>
                                <a:rPr lang="en-GB" sz="2400" b="0" i="1" smtClean="0">
                                  <a:latin typeface="Cambria Math" charset="0"/>
                                </a:rPr>
                                <m:t>3</m:t>
                              </m:r>
                            </m:sup>
                          </m:sSup>
                          <m:sSub>
                            <m:sSubPr>
                              <m:ctrlPr>
                                <a:rPr lang="en-GB" sz="2400" b="0" i="1" smtClean="0">
                                  <a:latin typeface="Cambria Math" panose="02040503050406030204" pitchFamily="18" charset="0"/>
                                </a:rPr>
                              </m:ctrlPr>
                            </m:sSubPr>
                            <m:e>
                              <m:r>
                                <a:rPr lang="en-GB" sz="2400" b="0" i="1" smtClean="0">
                                  <a:latin typeface="Cambria Math" charset="0"/>
                                </a:rPr>
                                <m:t>𝑡</m:t>
                              </m:r>
                            </m:e>
                            <m:sub>
                              <m:r>
                                <a:rPr lang="en-GB" sz="2400" b="0" i="1" smtClean="0">
                                  <a:latin typeface="Cambria Math" charset="0"/>
                                </a:rPr>
                                <m:t>𝑐𝑎𝑙𝑐</m:t>
                              </m:r>
                            </m:sub>
                          </m:sSub>
                        </m:num>
                        <m:den>
                          <m:r>
                            <a:rPr lang="en-GB" sz="2400" i="1">
                              <a:latin typeface="Cambria Math" charset="0"/>
                            </a:rPr>
                            <m:t>2</m:t>
                          </m:r>
                          <m:r>
                            <a:rPr lang="en-GB" sz="2400" i="1">
                              <a:latin typeface="Cambria Math" charset="0"/>
                            </a:rPr>
                            <m:t>𝑃</m:t>
                          </m:r>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f>
                                    <m:fPr>
                                      <m:type m:val="skw"/>
                                      <m:ctrlPr>
                                        <a:rPr lang="en-GB" sz="2400" i="1">
                                          <a:latin typeface="Cambria Math" panose="02040503050406030204" pitchFamily="18" charset="0"/>
                                        </a:rPr>
                                      </m:ctrlPr>
                                    </m:fPr>
                                    <m:num>
                                      <m:r>
                                        <a:rPr lang="en-GB" sz="2400" i="1">
                                          <a:latin typeface="Cambria Math" charset="0"/>
                                        </a:rPr>
                                        <m:t>𝑛</m:t>
                                      </m:r>
                                    </m:num>
                                    <m:den>
                                      <m:r>
                                        <a:rPr lang="en-GB" sz="2400" i="1">
                                          <a:latin typeface="Cambria Math" charset="0"/>
                                        </a:rPr>
                                        <m:t>𝑃</m:t>
                                      </m:r>
                                    </m:den>
                                  </m:f>
                                </m:e>
                              </m:d>
                            </m:e>
                            <m:sup>
                              <m:r>
                                <a:rPr lang="en-GB" sz="2400" i="1">
                                  <a:latin typeface="Cambria Math" charset="0"/>
                                </a:rPr>
                                <m:t>3</m:t>
                              </m:r>
                            </m:sup>
                          </m:sSup>
                          <m:sSub>
                            <m:sSubPr>
                              <m:ctrlPr>
                                <a:rPr lang="en-GB" sz="2400" i="1">
                                  <a:latin typeface="Cambria Math" panose="02040503050406030204" pitchFamily="18" charset="0"/>
                                </a:rPr>
                              </m:ctrlPr>
                            </m:sSubPr>
                            <m:e>
                              <m:r>
                                <a:rPr lang="en-GB" sz="2400" i="1">
                                  <a:latin typeface="Cambria Math" charset="0"/>
                                </a:rPr>
                                <m:t>𝑡</m:t>
                              </m:r>
                            </m:e>
                            <m:sub>
                              <m:r>
                                <a:rPr lang="en-GB" sz="2400" i="1">
                                  <a:latin typeface="Cambria Math" charset="0"/>
                                </a:rPr>
                                <m:t>𝑐𝑎𝑙𝑐</m:t>
                              </m:r>
                            </m:sub>
                          </m:sSub>
                          <m:r>
                            <a:rPr lang="en-GB" sz="2400" i="1">
                              <a:latin typeface="Cambria Math" charset="0"/>
                            </a:rPr>
                            <m:t>+</m:t>
                          </m:r>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f>
                                    <m:fPr>
                                      <m:type m:val="skw"/>
                                      <m:ctrlPr>
                                        <a:rPr lang="en-GB" sz="2400" i="1">
                                          <a:latin typeface="Cambria Math" panose="02040503050406030204" pitchFamily="18" charset="0"/>
                                        </a:rPr>
                                      </m:ctrlPr>
                                    </m:fPr>
                                    <m:num>
                                      <m:r>
                                        <a:rPr lang="en-GB" sz="2400" i="1">
                                          <a:latin typeface="Cambria Math" charset="0"/>
                                        </a:rPr>
                                        <m:t>𝑛</m:t>
                                      </m:r>
                                    </m:num>
                                    <m:den>
                                      <m:r>
                                        <a:rPr lang="en-GB" sz="2400" i="1">
                                          <a:latin typeface="Cambria Math" charset="0"/>
                                        </a:rPr>
                                        <m:t>𝑃</m:t>
                                      </m:r>
                                    </m:den>
                                  </m:f>
                                </m:e>
                              </m:d>
                            </m:e>
                            <m:sup>
                              <m:r>
                                <a:rPr lang="en-GB" sz="2400" i="1">
                                  <a:latin typeface="Cambria Math" charset="0"/>
                                </a:rPr>
                                <m:t>2</m:t>
                              </m:r>
                            </m:sup>
                          </m:sSup>
                          <m:d>
                            <m:dPr>
                              <m:ctrlPr>
                                <a:rPr lang="en-GB" sz="2400" i="1">
                                  <a:latin typeface="Cambria Math" panose="02040503050406030204" pitchFamily="18" charset="0"/>
                                </a:rPr>
                              </m:ctrlPr>
                            </m:dPr>
                            <m:e>
                              <m:r>
                                <a:rPr lang="en-GB" sz="2400" i="1">
                                  <a:latin typeface="Cambria Math" charset="0"/>
                                </a:rPr>
                                <m:t>𝑃</m:t>
                              </m:r>
                              <m:sSub>
                                <m:sSubPr>
                                  <m:ctrlPr>
                                    <a:rPr lang="en-GB" sz="2400" i="1">
                                      <a:latin typeface="Cambria Math" panose="02040503050406030204" pitchFamily="18" charset="0"/>
                                    </a:rPr>
                                  </m:ctrlPr>
                                </m:sSubPr>
                                <m:e>
                                  <m:r>
                                    <a:rPr lang="en-GB" sz="2400" i="1">
                                      <a:latin typeface="Cambria Math" charset="0"/>
                                    </a:rPr>
                                    <m:t>𝑙𝑜𝑔</m:t>
                                  </m:r>
                                </m:e>
                                <m:sub>
                                  <m:r>
                                    <a:rPr lang="en-GB" sz="2400" i="1">
                                      <a:latin typeface="Cambria Math" charset="0"/>
                                    </a:rPr>
                                    <m:t>2</m:t>
                                  </m:r>
                                </m:sub>
                              </m:sSub>
                              <m:r>
                                <a:rPr lang="en-GB" sz="2400" i="1">
                                  <a:latin typeface="Cambria Math" charset="0"/>
                                </a:rPr>
                                <m:t>𝑃</m:t>
                              </m:r>
                              <m:r>
                                <a:rPr lang="en-GB" sz="2400" i="1">
                                  <a:latin typeface="Cambria Math" charset="0"/>
                                </a:rPr>
                                <m:t>+</m:t>
                              </m:r>
                              <m:r>
                                <a:rPr lang="en-GB" sz="2400" i="1">
                                  <a:latin typeface="Cambria Math" charset="0"/>
                                </a:rPr>
                                <m:t>𝑃</m:t>
                              </m:r>
                              <m:r>
                                <a:rPr lang="en-GB" sz="2400" i="1">
                                  <a:latin typeface="Cambria Math" charset="0"/>
                                </a:rPr>
                                <m:t>−1</m:t>
                              </m:r>
                            </m:e>
                          </m:d>
                          <m:sSub>
                            <m:sSubPr>
                              <m:ctrlPr>
                                <a:rPr lang="en-GB" sz="2400" i="1">
                                  <a:latin typeface="Cambria Math" panose="02040503050406030204" pitchFamily="18" charset="0"/>
                                </a:rPr>
                              </m:ctrlPr>
                            </m:sSubPr>
                            <m:e>
                              <m:r>
                                <a:rPr lang="en-GB" sz="2400" i="1">
                                  <a:latin typeface="Cambria Math" charset="0"/>
                                </a:rPr>
                                <m:t>𝑡</m:t>
                              </m:r>
                            </m:e>
                            <m:sub>
                              <m:r>
                                <a:rPr lang="en-GB" sz="2400" i="1">
                                  <a:latin typeface="Cambria Math" charset="0"/>
                                </a:rPr>
                                <m:t>𝑐𝑜𝑚𝑚</m:t>
                              </m:r>
                            </m:sub>
                          </m:sSub>
                        </m:den>
                      </m:f>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539552" y="2945021"/>
                <a:ext cx="7686784" cy="96795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619672" y="3985799"/>
                <a:ext cx="4864601" cy="929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0" smtClean="0">
                          <a:latin typeface="Cambria Math" charset="0"/>
                        </a:rPr>
                        <m:t>=</m:t>
                      </m:r>
                      <m:f>
                        <m:fPr>
                          <m:ctrlPr>
                            <a:rPr lang="en-GB" sz="2400" b="0" i="1" smtClean="0">
                              <a:latin typeface="Cambria Math" panose="02040503050406030204" pitchFamily="18" charset="0"/>
                            </a:rPr>
                          </m:ctrlPr>
                        </m:fPr>
                        <m:num>
                          <m:sSup>
                            <m:sSupPr>
                              <m:ctrlPr>
                                <a:rPr lang="en-GB" sz="2400" b="0" i="1" smtClean="0">
                                  <a:latin typeface="Cambria Math" panose="02040503050406030204" pitchFamily="18" charset="0"/>
                                </a:rPr>
                              </m:ctrlPr>
                            </m:sSupPr>
                            <m:e>
                              <m:r>
                                <a:rPr lang="en-GB" sz="2400" b="0" i="1" smtClean="0">
                                  <a:latin typeface="Cambria Math" charset="0"/>
                                </a:rPr>
                                <m:t>𝑃</m:t>
                              </m:r>
                            </m:e>
                            <m:sup>
                              <m:r>
                                <a:rPr lang="en-GB" sz="2400" b="0" i="1" smtClean="0">
                                  <a:latin typeface="Cambria Math" charset="0"/>
                                </a:rPr>
                                <m:t>2</m:t>
                              </m:r>
                            </m:sup>
                          </m:sSup>
                        </m:num>
                        <m:den>
                          <m:r>
                            <a:rPr lang="en-GB" sz="2400" b="0" i="1" smtClean="0">
                              <a:latin typeface="Cambria Math" charset="0"/>
                            </a:rPr>
                            <m:t>1+</m:t>
                          </m:r>
                          <m:d>
                            <m:dPr>
                              <m:ctrlPr>
                                <a:rPr lang="en-GB" sz="2400" b="0" i="1" smtClean="0">
                                  <a:latin typeface="Cambria Math" panose="02040503050406030204" pitchFamily="18" charset="0"/>
                                </a:rPr>
                              </m:ctrlPr>
                            </m:dPr>
                            <m:e>
                              <m:f>
                                <m:fPr>
                                  <m:type m:val="skw"/>
                                  <m:ctrlPr>
                                    <a:rPr lang="en-GB" sz="2400" b="0" i="1" smtClean="0">
                                      <a:latin typeface="Cambria Math" panose="02040503050406030204" pitchFamily="18" charset="0"/>
                                    </a:rPr>
                                  </m:ctrlPr>
                                </m:fPr>
                                <m:num>
                                  <m:r>
                                    <a:rPr lang="en-GB" sz="2400" b="0" i="1" smtClean="0">
                                      <a:latin typeface="Cambria Math" charset="0"/>
                                      <a:ea typeface="Cambria Math" charset="0"/>
                                      <a:cs typeface="Cambria Math" charset="0"/>
                                    </a:rPr>
                                    <m:t>𝜏</m:t>
                                  </m:r>
                                </m:num>
                                <m:den>
                                  <m:r>
                                    <a:rPr lang="en-GB" sz="2400" b="0" i="1" smtClean="0">
                                      <a:latin typeface="Cambria Math" charset="0"/>
                                    </a:rPr>
                                    <m:t>2</m:t>
                                  </m:r>
                                </m:den>
                              </m:f>
                            </m:e>
                          </m:d>
                          <m:d>
                            <m:dPr>
                              <m:ctrlPr>
                                <a:rPr lang="en-GB" sz="2400" b="0" i="1" smtClean="0">
                                  <a:latin typeface="Cambria Math" panose="02040503050406030204" pitchFamily="18" charset="0"/>
                                </a:rPr>
                              </m:ctrlPr>
                            </m:dPr>
                            <m:e>
                              <m:f>
                                <m:fPr>
                                  <m:type m:val="skw"/>
                                  <m:ctrlPr>
                                    <a:rPr lang="en-GB" sz="2400" b="0" i="1" smtClean="0">
                                      <a:latin typeface="Cambria Math" panose="02040503050406030204" pitchFamily="18" charset="0"/>
                                    </a:rPr>
                                  </m:ctrlPr>
                                </m:fPr>
                                <m:num>
                                  <m:r>
                                    <a:rPr lang="en-GB" sz="2400" b="0" i="1" smtClean="0">
                                      <a:latin typeface="Cambria Math" charset="0"/>
                                    </a:rPr>
                                    <m:t>𝑃</m:t>
                                  </m:r>
                                </m:num>
                                <m:den>
                                  <m:r>
                                    <a:rPr lang="en-GB" sz="2400" b="0" i="1" smtClean="0">
                                      <a:latin typeface="Cambria Math" charset="0"/>
                                    </a:rPr>
                                    <m:t>𝑛</m:t>
                                  </m:r>
                                </m:den>
                              </m:f>
                            </m:e>
                          </m:d>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charset="0"/>
                                    </a:rPr>
                                    <m:t>𝑙𝑜𝑔</m:t>
                                  </m:r>
                                </m:e>
                                <m:sub>
                                  <m:r>
                                    <a:rPr lang="en-GB" sz="2400" b="0" i="1" smtClean="0">
                                      <a:latin typeface="Cambria Math" charset="0"/>
                                    </a:rPr>
                                    <m:t>2</m:t>
                                  </m:r>
                                </m:sub>
                              </m:sSub>
                              <m:r>
                                <a:rPr lang="en-GB" sz="2400" b="0" i="1" smtClean="0">
                                  <a:latin typeface="Cambria Math" charset="0"/>
                                </a:rPr>
                                <m:t>𝑃</m:t>
                              </m:r>
                              <m:r>
                                <a:rPr lang="en-GB" sz="2400" b="0" i="1" smtClean="0">
                                  <a:latin typeface="Cambria Math" charset="0"/>
                                </a:rPr>
                                <m:t>+1−</m:t>
                              </m:r>
                              <m:f>
                                <m:fPr>
                                  <m:type m:val="skw"/>
                                  <m:ctrlPr>
                                    <a:rPr lang="en-GB" sz="2400" b="0" i="1" smtClean="0">
                                      <a:latin typeface="Cambria Math" panose="02040503050406030204" pitchFamily="18" charset="0"/>
                                    </a:rPr>
                                  </m:ctrlPr>
                                </m:fPr>
                                <m:num>
                                  <m:r>
                                    <a:rPr lang="en-GB" sz="2400" b="0" i="1" smtClean="0">
                                      <a:latin typeface="Cambria Math" charset="0"/>
                                    </a:rPr>
                                    <m:t>1</m:t>
                                  </m:r>
                                </m:num>
                                <m:den>
                                  <m:r>
                                    <a:rPr lang="en-GB" sz="2400" b="0" i="1" smtClean="0">
                                      <a:latin typeface="Cambria Math" charset="0"/>
                                    </a:rPr>
                                    <m:t>𝑃</m:t>
                                  </m:r>
                                </m:den>
                              </m:f>
                            </m:e>
                          </m:d>
                        </m:den>
                      </m:f>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619672" y="3985799"/>
                <a:ext cx="4864601" cy="92910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04804" y="5157192"/>
                <a:ext cx="5848396" cy="881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charset="0"/>
                          <a:ea typeface="Cambria Math" charset="0"/>
                          <a:cs typeface="Cambria Math" charset="0"/>
                        </a:rPr>
                        <m:t>𝜀</m:t>
                      </m:r>
                      <m:d>
                        <m:dPr>
                          <m:ctrlPr>
                            <a:rPr lang="en-GB" sz="2400" b="0" i="1" smtClean="0">
                              <a:latin typeface="Cambria Math" panose="02040503050406030204" pitchFamily="18" charset="0"/>
                              <a:ea typeface="Cambria Math" charset="0"/>
                              <a:cs typeface="Cambria Math" charset="0"/>
                            </a:rPr>
                          </m:ctrlPr>
                        </m:dPr>
                        <m:e>
                          <m:r>
                            <a:rPr lang="en-GB" sz="2400" b="0" i="1" smtClean="0">
                              <a:latin typeface="Cambria Math" charset="0"/>
                              <a:ea typeface="Cambria Math" charset="0"/>
                              <a:cs typeface="Cambria Math" charset="0"/>
                            </a:rPr>
                            <m:t>𝑛</m:t>
                          </m:r>
                          <m:r>
                            <a:rPr lang="en-GB" sz="2400" b="0" i="1" smtClean="0">
                              <a:latin typeface="Cambria Math" charset="0"/>
                              <a:ea typeface="Cambria Math" charset="0"/>
                              <a:cs typeface="Cambria Math" charset="0"/>
                            </a:rPr>
                            <m:t>,</m:t>
                          </m:r>
                          <m:r>
                            <a:rPr lang="en-GB" sz="2400" b="0" i="1" smtClean="0">
                              <a:latin typeface="Cambria Math" charset="0"/>
                              <a:ea typeface="Cambria Math" charset="0"/>
                              <a:cs typeface="Cambria Math" charset="0"/>
                            </a:rPr>
                            <m:t>𝑃</m:t>
                          </m:r>
                        </m:e>
                      </m:d>
                      <m:r>
                        <a:rPr lang="en-GB" sz="2400">
                          <a:latin typeface="Cambria Math" charset="0"/>
                        </a:rPr>
                        <m:t>=</m:t>
                      </m:r>
                      <m:f>
                        <m:fPr>
                          <m:ctrlPr>
                            <a:rPr lang="en-GB" sz="2400" i="1">
                              <a:latin typeface="Cambria Math" panose="02040503050406030204" pitchFamily="18" charset="0"/>
                            </a:rPr>
                          </m:ctrlPr>
                        </m:fPr>
                        <m:num>
                          <m:r>
                            <a:rPr lang="en-GB" sz="2400" b="0" i="1" smtClean="0">
                              <a:latin typeface="Cambria Math" charset="0"/>
                            </a:rPr>
                            <m:t>1</m:t>
                          </m:r>
                        </m:num>
                        <m:den>
                          <m:r>
                            <a:rPr lang="en-GB" sz="2400" b="0" i="1" smtClean="0">
                              <a:latin typeface="Cambria Math" charset="0"/>
                            </a:rPr>
                            <m:t>1</m:t>
                          </m:r>
                          <m:r>
                            <a:rPr lang="en-GB" sz="2400" i="1">
                              <a:latin typeface="Cambria Math" charset="0"/>
                            </a:rPr>
                            <m:t>+</m:t>
                          </m:r>
                          <m:d>
                            <m:dPr>
                              <m:ctrlPr>
                                <a:rPr lang="en-GB" sz="2400" i="1">
                                  <a:latin typeface="Cambria Math" panose="02040503050406030204" pitchFamily="18" charset="0"/>
                                </a:rPr>
                              </m:ctrlPr>
                            </m:dPr>
                            <m:e>
                              <m:f>
                                <m:fPr>
                                  <m:type m:val="skw"/>
                                  <m:ctrlPr>
                                    <a:rPr lang="en-GB" sz="2400" i="1">
                                      <a:latin typeface="Cambria Math" panose="02040503050406030204" pitchFamily="18" charset="0"/>
                                    </a:rPr>
                                  </m:ctrlPr>
                                </m:fPr>
                                <m:num>
                                  <m:r>
                                    <a:rPr lang="en-GB" sz="2400" i="1">
                                      <a:latin typeface="Cambria Math" charset="0"/>
                                      <a:ea typeface="Cambria Math" charset="0"/>
                                      <a:cs typeface="Cambria Math" charset="0"/>
                                    </a:rPr>
                                    <m:t>𝜏</m:t>
                                  </m:r>
                                </m:num>
                                <m:den>
                                  <m:r>
                                    <a:rPr lang="en-GB" sz="2400" i="1">
                                      <a:latin typeface="Cambria Math" charset="0"/>
                                    </a:rPr>
                                    <m:t>2</m:t>
                                  </m:r>
                                </m:den>
                              </m:f>
                            </m:e>
                          </m:d>
                          <m:d>
                            <m:dPr>
                              <m:ctrlPr>
                                <a:rPr lang="en-GB" sz="2400" i="1">
                                  <a:latin typeface="Cambria Math" panose="02040503050406030204" pitchFamily="18" charset="0"/>
                                </a:rPr>
                              </m:ctrlPr>
                            </m:dPr>
                            <m:e>
                              <m:f>
                                <m:fPr>
                                  <m:type m:val="skw"/>
                                  <m:ctrlPr>
                                    <a:rPr lang="en-GB" sz="2400" i="1">
                                      <a:latin typeface="Cambria Math" panose="02040503050406030204" pitchFamily="18" charset="0"/>
                                    </a:rPr>
                                  </m:ctrlPr>
                                </m:fPr>
                                <m:num>
                                  <m:r>
                                    <a:rPr lang="en-GB" sz="2400" i="1">
                                      <a:latin typeface="Cambria Math" charset="0"/>
                                    </a:rPr>
                                    <m:t>𝑃</m:t>
                                  </m:r>
                                </m:num>
                                <m:den>
                                  <m:r>
                                    <a:rPr lang="en-GB" sz="2400" i="1">
                                      <a:latin typeface="Cambria Math" charset="0"/>
                                    </a:rPr>
                                    <m:t>𝑛</m:t>
                                  </m:r>
                                </m:den>
                              </m:f>
                            </m:e>
                          </m:d>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charset="0"/>
                                    </a:rPr>
                                    <m:t>𝑙𝑜𝑔</m:t>
                                  </m:r>
                                </m:e>
                                <m:sub>
                                  <m:r>
                                    <a:rPr lang="en-GB" sz="2400" i="1">
                                      <a:latin typeface="Cambria Math" charset="0"/>
                                    </a:rPr>
                                    <m:t>2</m:t>
                                  </m:r>
                                </m:sub>
                              </m:sSub>
                              <m:r>
                                <a:rPr lang="en-GB" sz="2400" i="1">
                                  <a:latin typeface="Cambria Math" charset="0"/>
                                </a:rPr>
                                <m:t>𝑃</m:t>
                              </m:r>
                              <m:r>
                                <a:rPr lang="en-GB" sz="2400" i="1">
                                  <a:latin typeface="Cambria Math" charset="0"/>
                                </a:rPr>
                                <m:t>+1−</m:t>
                              </m:r>
                              <m:f>
                                <m:fPr>
                                  <m:type m:val="skw"/>
                                  <m:ctrlPr>
                                    <a:rPr lang="en-GB" sz="2400" i="1">
                                      <a:latin typeface="Cambria Math" panose="02040503050406030204" pitchFamily="18" charset="0"/>
                                    </a:rPr>
                                  </m:ctrlPr>
                                </m:fPr>
                                <m:num>
                                  <m:r>
                                    <a:rPr lang="en-GB" sz="2400" i="1">
                                      <a:latin typeface="Cambria Math" charset="0"/>
                                    </a:rPr>
                                    <m:t>1</m:t>
                                  </m:r>
                                </m:num>
                                <m:den>
                                  <m:r>
                                    <a:rPr lang="en-GB" sz="2400" i="1">
                                      <a:latin typeface="Cambria Math" charset="0"/>
                                    </a:rPr>
                                    <m:t>𝑃</m:t>
                                  </m:r>
                                </m:den>
                              </m:f>
                            </m:e>
                          </m:d>
                        </m:den>
                      </m:f>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704804" y="5157192"/>
                <a:ext cx="5848396" cy="881844"/>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2758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Q13: Cyclic Data Distribution</a:t>
            </a:r>
          </a:p>
        </p:txBody>
      </p:sp>
      <p:sp>
        <p:nvSpPr>
          <p:cNvPr id="3" name="Content Placeholder 2"/>
          <p:cNvSpPr>
            <a:spLocks noGrp="1"/>
          </p:cNvSpPr>
          <p:nvPr>
            <p:ph idx="1"/>
          </p:nvPr>
        </p:nvSpPr>
        <p:spPr>
          <a:xfrm>
            <a:off x="685800" y="1981200"/>
            <a:ext cx="7772400" cy="3680048"/>
          </a:xfrm>
        </p:spPr>
        <p:txBody>
          <a:bodyPr/>
          <a:lstStyle/>
          <a:p>
            <a:pPr marL="0" indent="0">
              <a:spcBef>
                <a:spcPts val="0"/>
              </a:spcBef>
              <a:buNone/>
            </a:pPr>
            <a:r>
              <a:rPr lang="en-US" sz="2800" i="1" dirty="0"/>
              <a:t>Suppose we have a block-cyclic data distribution with block size 3x4 that is used to distribute a matrix, A, over a 3x6 processor mesh. On a distributed memory computer each processor holds its part of the matrix A in a local array, L. What is the global index (</a:t>
            </a:r>
            <a:r>
              <a:rPr lang="en-US" sz="2800" i="1" dirty="0" err="1"/>
              <a:t>m,n</a:t>
            </a:r>
            <a:r>
              <a:rPr lang="en-US" sz="2800" i="1" dirty="0"/>
              <a:t>) of the element of the matrix A stored at location (2,4) of L in the processor at location (1,4) of the processor mesh?</a:t>
            </a:r>
          </a:p>
          <a:p>
            <a:pPr marL="0" indent="0">
              <a:spcBef>
                <a:spcPts val="0"/>
              </a:spcBef>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23</a:t>
            </a:fld>
            <a:endParaRPr lang="en-US" altLang="x-none"/>
          </a:p>
        </p:txBody>
      </p:sp>
    </p:spTree>
    <p:extLst>
      <p:ext uri="{BB962C8B-B14F-4D97-AF65-F5344CB8AC3E}">
        <p14:creationId xmlns:p14="http://schemas.microsoft.com/office/powerpoint/2010/main" val="1320894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Q13: Answer</a:t>
            </a:r>
          </a:p>
        </p:txBody>
      </p:sp>
      <p:sp>
        <p:nvSpPr>
          <p:cNvPr id="3" name="Content Placeholder 2"/>
          <p:cNvSpPr>
            <a:spLocks noGrp="1"/>
          </p:cNvSpPr>
          <p:nvPr>
            <p:ph idx="1"/>
          </p:nvPr>
        </p:nvSpPr>
        <p:spPr>
          <a:xfrm>
            <a:off x="685800" y="1916832"/>
            <a:ext cx="7772400" cy="4267200"/>
          </a:xfrm>
        </p:spPr>
        <p:txBody>
          <a:bodyPr/>
          <a:lstStyle/>
          <a:p>
            <a:pPr marL="0" indent="0">
              <a:spcBef>
                <a:spcPts val="0"/>
              </a:spcBef>
              <a:spcAft>
                <a:spcPts val="600"/>
              </a:spcAft>
              <a:buNone/>
            </a:pPr>
            <a:r>
              <a:rPr lang="en-US" sz="2400" dirty="0"/>
              <a:t>We treat each dimension independently. </a:t>
            </a:r>
          </a:p>
          <a:p>
            <a:pPr marL="0" indent="0">
              <a:spcBef>
                <a:spcPts val="0"/>
              </a:spcBef>
              <a:spcAft>
                <a:spcPts val="600"/>
              </a:spcAft>
              <a:buNone/>
            </a:pPr>
            <a:r>
              <a:rPr lang="en-US" sz="2400" dirty="0"/>
              <a:t>First the row direction: the item stored locally in row 2 is in local row block 2/3=0 at row index 2%3=2 within the block. If this is in the processor in row 1 of the processor mesh, then the global row block is 1, so the global row is 1*3+2 = 5.</a:t>
            </a:r>
          </a:p>
          <a:p>
            <a:pPr marL="0" indent="0">
              <a:spcBef>
                <a:spcPts val="0"/>
              </a:spcBef>
              <a:buNone/>
            </a:pPr>
            <a:r>
              <a:rPr lang="en-US" sz="2400" dirty="0"/>
              <a:t>Next the column direction: the item stored locally in column 4 is in local column block 4/4=1 at column index 4%4=0 within the block. If this is in the processor in column 4 of the processor mesh, then the global column block is 1*6+4=10, so the global column is 10*4+0 = 40. Thus, the item is at global location </a:t>
            </a:r>
            <a:r>
              <a:rPr lang="en-US" sz="2400" dirty="0">
                <a:solidFill>
                  <a:srgbClr val="FF0000"/>
                </a:solidFill>
              </a:rPr>
              <a:t>(5,40)</a:t>
            </a:r>
            <a:r>
              <a:rPr lang="en-US" sz="2400" dirty="0"/>
              <a:t>.</a:t>
            </a:r>
          </a:p>
          <a:p>
            <a:endParaRPr lang="en-US" dirty="0"/>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24</a:t>
            </a:fld>
            <a:endParaRPr lang="en-US" altLang="x-none"/>
          </a:p>
        </p:txBody>
      </p:sp>
      <p:sp>
        <p:nvSpPr>
          <p:cNvPr id="5" name="TextBox 4">
            <a:extLst>
              <a:ext uri="{FF2B5EF4-FFF2-40B4-BE49-F238E27FC236}">
                <a16:creationId xmlns:a16="http://schemas.microsoft.com/office/drawing/2014/main" id="{5BEBCB61-5797-E944-A16B-28B44A8AB3AF}"/>
              </a:ext>
            </a:extLst>
          </p:cNvPr>
          <p:cNvSpPr txBox="1"/>
          <p:nvPr/>
        </p:nvSpPr>
        <p:spPr>
          <a:xfrm>
            <a:off x="6012160" y="476672"/>
            <a:ext cx="2952328" cy="461665"/>
          </a:xfrm>
          <a:prstGeom prst="rect">
            <a:avLst/>
          </a:prstGeom>
          <a:solidFill>
            <a:srgbClr val="FFFF00"/>
          </a:solidFill>
        </p:spPr>
        <p:txBody>
          <a:bodyPr wrap="square" rtlCol="0">
            <a:spAutoFit/>
          </a:bodyPr>
          <a:lstStyle/>
          <a:p>
            <a:pPr eaLnBrk="1" hangingPunct="1">
              <a:spcBef>
                <a:spcPct val="50000"/>
              </a:spcBef>
              <a:buFontTx/>
              <a:buNone/>
            </a:pPr>
            <a:r>
              <a:rPr lang="en-US" altLang="x-none" sz="2400" dirty="0"/>
              <a:t>Use: m = (</a:t>
            </a:r>
            <a:r>
              <a:rPr lang="en-US" altLang="x-none" sz="2400" dirty="0" err="1"/>
              <a:t>bN+p</a:t>
            </a:r>
            <a:r>
              <a:rPr lang="en-US" altLang="x-none" sz="2400" dirty="0"/>
              <a:t>)k + </a:t>
            </a:r>
            <a:r>
              <a:rPr lang="en-US" altLang="x-none" sz="2400" dirty="0" err="1"/>
              <a:t>i</a:t>
            </a:r>
            <a:endParaRPr lang="en-US" altLang="x-none" sz="2400" dirty="0"/>
          </a:p>
        </p:txBody>
      </p:sp>
    </p:spTree>
    <p:extLst>
      <p:ext uri="{BB962C8B-B14F-4D97-AF65-F5344CB8AC3E}">
        <p14:creationId xmlns:p14="http://schemas.microsoft.com/office/powerpoint/2010/main" val="4228649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076"/>
            <a:ext cx="7772400" cy="1143000"/>
          </a:xfrm>
        </p:spPr>
        <p:txBody>
          <a:bodyPr/>
          <a:lstStyle/>
          <a:p>
            <a:r>
              <a:rPr lang="en-US" dirty="0"/>
              <a:t>Q14: </a:t>
            </a:r>
            <a:r>
              <a:rPr lang="en-US" dirty="0" err="1"/>
              <a:t>OpenMP</a:t>
            </a:r>
            <a:r>
              <a:rPr lang="en-US" dirty="0"/>
              <a:t> For Loop</a:t>
            </a:r>
          </a:p>
        </p:txBody>
      </p:sp>
      <p:sp>
        <p:nvSpPr>
          <p:cNvPr id="3" name="Content Placeholder 2"/>
          <p:cNvSpPr>
            <a:spLocks noGrp="1"/>
          </p:cNvSpPr>
          <p:nvPr>
            <p:ph idx="1"/>
          </p:nvPr>
        </p:nvSpPr>
        <p:spPr>
          <a:xfrm>
            <a:off x="663724" y="1315077"/>
            <a:ext cx="7772400" cy="1015752"/>
          </a:xfrm>
        </p:spPr>
        <p:txBody>
          <a:bodyPr/>
          <a:lstStyle/>
          <a:p>
            <a:pPr marL="0" indent="0">
              <a:spcBef>
                <a:spcPts val="0"/>
              </a:spcBef>
              <a:buNone/>
            </a:pPr>
            <a:r>
              <a:rPr lang="en-US" sz="2800" i="1" dirty="0"/>
              <a:t>In the following fragment of </a:t>
            </a:r>
            <a:r>
              <a:rPr lang="en-US" sz="2800" i="1" dirty="0" err="1"/>
              <a:t>OpenMP</a:t>
            </a:r>
            <a:r>
              <a:rPr lang="en-US" sz="2800" i="1" dirty="0"/>
              <a:t> code, a, b, and c are two-dimensional arrays:</a:t>
            </a:r>
          </a:p>
          <a:p>
            <a:pPr marL="0" indent="0">
              <a:spcBef>
                <a:spcPts val="0"/>
              </a:spcBef>
              <a:buNone/>
            </a:pPr>
            <a:endParaRPr lang="en-US" sz="2800" dirty="0"/>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25</a:t>
            </a:fld>
            <a:endParaRPr lang="en-US" altLang="x-none"/>
          </a:p>
        </p:txBody>
      </p:sp>
      <p:sp>
        <p:nvSpPr>
          <p:cNvPr id="5" name="Rectangle 4"/>
          <p:cNvSpPr/>
          <p:nvPr/>
        </p:nvSpPr>
        <p:spPr>
          <a:xfrm>
            <a:off x="731268" y="2378642"/>
            <a:ext cx="7704856" cy="2585323"/>
          </a:xfrm>
          <a:prstGeom prst="rect">
            <a:avLst/>
          </a:prstGeom>
          <a:solidFill>
            <a:srgbClr val="CCFDCC"/>
          </a:solidFill>
        </p:spPr>
        <p:txBody>
          <a:bodyPr wrap="square">
            <a:spAutoFit/>
          </a:bodyPr>
          <a:lstStyle/>
          <a:p>
            <a:pPr marL="0" indent="0">
              <a:spcBef>
                <a:spcPts val="0"/>
              </a:spcBef>
              <a:buNone/>
            </a:pPr>
            <a:r>
              <a:rPr lang="en-US" sz="1800" dirty="0"/>
              <a:t>int N = 15;</a:t>
            </a:r>
          </a:p>
          <a:p>
            <a:pPr marL="0" indent="0">
              <a:spcBef>
                <a:spcPts val="0"/>
              </a:spcBef>
              <a:buNone/>
            </a:pPr>
            <a:r>
              <a:rPr lang="en-US" sz="1800" dirty="0"/>
              <a:t>int </a:t>
            </a:r>
            <a:r>
              <a:rPr lang="en-US" sz="1800" dirty="0" err="1"/>
              <a:t>i</a:t>
            </a:r>
            <a:r>
              <a:rPr lang="en-US" sz="1800" dirty="0"/>
              <a:t>, j, chunk = 5;</a:t>
            </a:r>
          </a:p>
          <a:p>
            <a:pPr marL="0" indent="0">
              <a:spcBef>
                <a:spcPts val="0"/>
              </a:spcBef>
              <a:buNone/>
            </a:pPr>
            <a:r>
              <a:rPr lang="en-US" sz="1800" dirty="0"/>
              <a:t>#pragma </a:t>
            </a:r>
            <a:r>
              <a:rPr lang="en-US" sz="1800" dirty="0" err="1"/>
              <a:t>omp</a:t>
            </a:r>
            <a:r>
              <a:rPr lang="en-US" sz="1800" dirty="0"/>
              <a:t> parallel shared(</a:t>
            </a:r>
            <a:r>
              <a:rPr lang="en-US" sz="1800" dirty="0" err="1"/>
              <a:t>a,b,c,chunk</a:t>
            </a:r>
            <a:r>
              <a:rPr lang="en-US" sz="1800" dirty="0"/>
              <a:t>) private(</a:t>
            </a:r>
            <a:r>
              <a:rPr lang="en-US" sz="1800" dirty="0" err="1"/>
              <a:t>i,j</a:t>
            </a:r>
            <a:r>
              <a:rPr lang="en-US" sz="1800" dirty="0"/>
              <a:t>)</a:t>
            </a:r>
          </a:p>
          <a:p>
            <a:pPr marL="0" indent="0">
              <a:spcBef>
                <a:spcPts val="0"/>
              </a:spcBef>
              <a:buNone/>
            </a:pPr>
            <a:r>
              <a:rPr lang="en-US" sz="1800" dirty="0"/>
              <a:t>{</a:t>
            </a:r>
          </a:p>
          <a:p>
            <a:pPr marL="0" indent="0">
              <a:spcBef>
                <a:spcPts val="0"/>
              </a:spcBef>
              <a:buNone/>
            </a:pPr>
            <a:r>
              <a:rPr lang="en-US" sz="1800" dirty="0"/>
              <a:t>#pragma </a:t>
            </a:r>
            <a:r>
              <a:rPr lang="en-US" sz="1800" dirty="0" err="1"/>
              <a:t>omp</a:t>
            </a:r>
            <a:r>
              <a:rPr lang="en-US" sz="1800" dirty="0"/>
              <a:t> for collapse(2) schedule(</a:t>
            </a:r>
            <a:r>
              <a:rPr lang="en-US" sz="1800" dirty="0" err="1"/>
              <a:t>static,chunk</a:t>
            </a:r>
            <a:r>
              <a:rPr lang="en-US" sz="1800" dirty="0"/>
              <a:t>)</a:t>
            </a:r>
          </a:p>
          <a:p>
            <a:pPr marL="0" indent="0">
              <a:spcBef>
                <a:spcPts val="0"/>
              </a:spcBef>
              <a:buNone/>
            </a:pPr>
            <a:r>
              <a:rPr lang="en-US" sz="1800" dirty="0"/>
              <a:t>for (</a:t>
            </a:r>
            <a:r>
              <a:rPr lang="en-US" sz="1800" dirty="0" err="1"/>
              <a:t>i</a:t>
            </a:r>
            <a:r>
              <a:rPr lang="en-US" sz="1800" dirty="0"/>
              <a:t>=0; </a:t>
            </a:r>
            <a:r>
              <a:rPr lang="en-US" sz="1800" dirty="0" err="1"/>
              <a:t>i</a:t>
            </a:r>
            <a:r>
              <a:rPr lang="en-US" sz="1800" dirty="0"/>
              <a:t> &lt; N; </a:t>
            </a:r>
            <a:r>
              <a:rPr lang="en-US" sz="1800" dirty="0" err="1"/>
              <a:t>i</a:t>
            </a:r>
            <a:r>
              <a:rPr lang="en-US" sz="1800" dirty="0"/>
              <a:t>++)</a:t>
            </a:r>
          </a:p>
          <a:p>
            <a:pPr marL="0" indent="0">
              <a:spcBef>
                <a:spcPts val="0"/>
              </a:spcBef>
              <a:buNone/>
            </a:pPr>
            <a:r>
              <a:rPr lang="en-US" sz="1800" dirty="0"/>
              <a:t>	for (j=0; j&lt;N; </a:t>
            </a:r>
            <a:r>
              <a:rPr lang="en-US" sz="1800" dirty="0" err="1"/>
              <a:t>j++</a:t>
            </a:r>
            <a:r>
              <a:rPr lang="en-US" sz="1800" dirty="0"/>
              <a:t>)</a:t>
            </a:r>
          </a:p>
          <a:p>
            <a:pPr marL="0" indent="0">
              <a:spcBef>
                <a:spcPts val="0"/>
              </a:spcBef>
              <a:buNone/>
            </a:pPr>
            <a:r>
              <a:rPr lang="en-US" sz="1800" dirty="0"/>
              <a:t>		c[</a:t>
            </a:r>
            <a:r>
              <a:rPr lang="en-US" sz="1800" dirty="0" err="1"/>
              <a:t>i</a:t>
            </a:r>
            <a:r>
              <a:rPr lang="en-US" sz="1800" dirty="0"/>
              <a:t>][j] = a[</a:t>
            </a:r>
            <a:r>
              <a:rPr lang="en-US" sz="1800" dirty="0" err="1"/>
              <a:t>i</a:t>
            </a:r>
            <a:r>
              <a:rPr lang="en-US" sz="1800" dirty="0"/>
              <a:t>][j] + b[</a:t>
            </a:r>
            <a:r>
              <a:rPr lang="en-US" sz="1800" dirty="0" err="1"/>
              <a:t>i</a:t>
            </a:r>
            <a:r>
              <a:rPr lang="en-US" sz="1800" dirty="0"/>
              <a:t>][j];</a:t>
            </a:r>
          </a:p>
          <a:p>
            <a:pPr marL="0" indent="0">
              <a:spcBef>
                <a:spcPts val="0"/>
              </a:spcBef>
              <a:buNone/>
            </a:pPr>
            <a:r>
              <a:rPr lang="en-US" sz="1800" dirty="0"/>
              <a:t>}</a:t>
            </a:r>
          </a:p>
        </p:txBody>
      </p:sp>
      <p:sp>
        <p:nvSpPr>
          <p:cNvPr id="6" name="Content Placeholder 2"/>
          <p:cNvSpPr txBox="1">
            <a:spLocks/>
          </p:cNvSpPr>
          <p:nvPr/>
        </p:nvSpPr>
        <p:spPr bwMode="auto">
          <a:xfrm>
            <a:off x="667048" y="5098306"/>
            <a:ext cx="7772400" cy="149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0"/>
              </a:spcBef>
              <a:buNone/>
            </a:pPr>
            <a:r>
              <a:rPr lang="en-US" sz="2800" i="1" dirty="0"/>
              <a:t>Draw a diagram showing how the first 3 iterations of the outer loop are assigned to threads in the above code fragment, assuming there are 6 threads.</a:t>
            </a:r>
          </a:p>
          <a:p>
            <a:pPr marL="0" indent="0">
              <a:spcBef>
                <a:spcPts val="0"/>
              </a:spcBef>
              <a:buNone/>
            </a:pPr>
            <a:endParaRPr lang="en-US" sz="2800" kern="0" dirty="0"/>
          </a:p>
        </p:txBody>
      </p:sp>
    </p:spTree>
    <p:extLst>
      <p:ext uri="{BB962C8B-B14F-4D97-AF65-F5344CB8AC3E}">
        <p14:creationId xmlns:p14="http://schemas.microsoft.com/office/powerpoint/2010/main" val="654586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Q14: Answer</a:t>
            </a:r>
          </a:p>
        </p:txBody>
      </p:sp>
      <p:graphicFrame>
        <p:nvGraphicFramePr>
          <p:cNvPr id="5" name="Content Placeholder 4"/>
          <p:cNvGraphicFramePr>
            <a:graphicFrameLocks noGrp="1"/>
          </p:cNvGraphicFramePr>
          <p:nvPr>
            <p:ph idx="1"/>
            <p:extLst/>
          </p:nvPr>
        </p:nvGraphicFramePr>
        <p:xfrm>
          <a:off x="685800" y="1981200"/>
          <a:ext cx="7772400" cy="1112520"/>
        </p:xfrm>
        <a:graphic>
          <a:graphicData uri="http://schemas.openxmlformats.org/drawingml/2006/table">
            <a:tbl>
              <a:tblPr firstRow="1" bandRow="1">
                <a:tableStyleId>{F5AB1C69-6EDB-4FF4-983F-18BD219EF322}</a:tableStyleId>
              </a:tblPr>
              <a:tblGrid>
                <a:gridCol w="518160">
                  <a:extLst>
                    <a:ext uri="{9D8B030D-6E8A-4147-A177-3AD203B41FA5}">
                      <a16:colId xmlns:a16="http://schemas.microsoft.com/office/drawing/2014/main" val="20000"/>
                    </a:ext>
                  </a:extLst>
                </a:gridCol>
                <a:gridCol w="518160">
                  <a:extLst>
                    <a:ext uri="{9D8B030D-6E8A-4147-A177-3AD203B41FA5}">
                      <a16:colId xmlns:a16="http://schemas.microsoft.com/office/drawing/2014/main" val="20001"/>
                    </a:ext>
                  </a:extLst>
                </a:gridCol>
                <a:gridCol w="518160">
                  <a:extLst>
                    <a:ext uri="{9D8B030D-6E8A-4147-A177-3AD203B41FA5}">
                      <a16:colId xmlns:a16="http://schemas.microsoft.com/office/drawing/2014/main" val="20002"/>
                    </a:ext>
                  </a:extLst>
                </a:gridCol>
                <a:gridCol w="518160">
                  <a:extLst>
                    <a:ext uri="{9D8B030D-6E8A-4147-A177-3AD203B41FA5}">
                      <a16:colId xmlns:a16="http://schemas.microsoft.com/office/drawing/2014/main" val="20003"/>
                    </a:ext>
                  </a:extLst>
                </a:gridCol>
                <a:gridCol w="518160">
                  <a:extLst>
                    <a:ext uri="{9D8B030D-6E8A-4147-A177-3AD203B41FA5}">
                      <a16:colId xmlns:a16="http://schemas.microsoft.com/office/drawing/2014/main" val="20004"/>
                    </a:ext>
                  </a:extLst>
                </a:gridCol>
                <a:gridCol w="518160">
                  <a:extLst>
                    <a:ext uri="{9D8B030D-6E8A-4147-A177-3AD203B41FA5}">
                      <a16:colId xmlns:a16="http://schemas.microsoft.com/office/drawing/2014/main" val="20005"/>
                    </a:ext>
                  </a:extLst>
                </a:gridCol>
                <a:gridCol w="518160">
                  <a:extLst>
                    <a:ext uri="{9D8B030D-6E8A-4147-A177-3AD203B41FA5}">
                      <a16:colId xmlns:a16="http://schemas.microsoft.com/office/drawing/2014/main" val="20006"/>
                    </a:ext>
                  </a:extLst>
                </a:gridCol>
                <a:gridCol w="518160">
                  <a:extLst>
                    <a:ext uri="{9D8B030D-6E8A-4147-A177-3AD203B41FA5}">
                      <a16:colId xmlns:a16="http://schemas.microsoft.com/office/drawing/2014/main" val="20007"/>
                    </a:ext>
                  </a:extLst>
                </a:gridCol>
                <a:gridCol w="518160">
                  <a:extLst>
                    <a:ext uri="{9D8B030D-6E8A-4147-A177-3AD203B41FA5}">
                      <a16:colId xmlns:a16="http://schemas.microsoft.com/office/drawing/2014/main" val="20008"/>
                    </a:ext>
                  </a:extLst>
                </a:gridCol>
                <a:gridCol w="518160">
                  <a:extLst>
                    <a:ext uri="{9D8B030D-6E8A-4147-A177-3AD203B41FA5}">
                      <a16:colId xmlns:a16="http://schemas.microsoft.com/office/drawing/2014/main" val="20009"/>
                    </a:ext>
                  </a:extLst>
                </a:gridCol>
                <a:gridCol w="518160">
                  <a:extLst>
                    <a:ext uri="{9D8B030D-6E8A-4147-A177-3AD203B41FA5}">
                      <a16:colId xmlns:a16="http://schemas.microsoft.com/office/drawing/2014/main" val="20010"/>
                    </a:ext>
                  </a:extLst>
                </a:gridCol>
                <a:gridCol w="518160">
                  <a:extLst>
                    <a:ext uri="{9D8B030D-6E8A-4147-A177-3AD203B41FA5}">
                      <a16:colId xmlns:a16="http://schemas.microsoft.com/office/drawing/2014/main" val="20011"/>
                    </a:ext>
                  </a:extLst>
                </a:gridCol>
                <a:gridCol w="518160">
                  <a:extLst>
                    <a:ext uri="{9D8B030D-6E8A-4147-A177-3AD203B41FA5}">
                      <a16:colId xmlns:a16="http://schemas.microsoft.com/office/drawing/2014/main" val="20012"/>
                    </a:ext>
                  </a:extLst>
                </a:gridCol>
                <a:gridCol w="518160">
                  <a:extLst>
                    <a:ext uri="{9D8B030D-6E8A-4147-A177-3AD203B41FA5}">
                      <a16:colId xmlns:a16="http://schemas.microsoft.com/office/drawing/2014/main" val="20013"/>
                    </a:ext>
                  </a:extLst>
                </a:gridCol>
                <a:gridCol w="518160">
                  <a:extLst>
                    <a:ext uri="{9D8B030D-6E8A-4147-A177-3AD203B41FA5}">
                      <a16:colId xmlns:a16="http://schemas.microsoft.com/office/drawing/2014/main" val="20014"/>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26</a:t>
            </a:fld>
            <a:endParaRPr lang="en-US" altLang="x-none"/>
          </a:p>
        </p:txBody>
      </p:sp>
    </p:spTree>
    <p:extLst>
      <p:ext uri="{BB962C8B-B14F-4D97-AF65-F5344CB8AC3E}">
        <p14:creationId xmlns:p14="http://schemas.microsoft.com/office/powerpoint/2010/main" val="72817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0500"/>
            <a:ext cx="7772400" cy="1143000"/>
          </a:xfrm>
        </p:spPr>
        <p:txBody>
          <a:bodyPr/>
          <a:lstStyle/>
          <a:p>
            <a:r>
              <a:rPr lang="en-US" dirty="0"/>
              <a:t>Q15: Performance Analysis</a:t>
            </a:r>
          </a:p>
        </p:txBody>
      </p:sp>
      <p:sp>
        <p:nvSpPr>
          <p:cNvPr id="3" name="Content Placeholder 2"/>
          <p:cNvSpPr>
            <a:spLocks noGrp="1"/>
          </p:cNvSpPr>
          <p:nvPr>
            <p:ph idx="1"/>
          </p:nvPr>
        </p:nvSpPr>
        <p:spPr>
          <a:xfrm>
            <a:off x="685800" y="1333500"/>
            <a:ext cx="7772400" cy="4914900"/>
          </a:xfrm>
        </p:spPr>
        <p:txBody>
          <a:bodyPr/>
          <a:lstStyle/>
          <a:p>
            <a:pPr marL="0" indent="0">
              <a:spcBef>
                <a:spcPts val="0"/>
              </a:spcBef>
              <a:buNone/>
            </a:pPr>
            <a:r>
              <a:rPr lang="en-US" sz="2000" dirty="0"/>
              <a:t>An ocean model on an n x n numerical grid performs 10000n</a:t>
            </a:r>
            <a:r>
              <a:rPr lang="en-US" sz="2000" baseline="30000" dirty="0"/>
              <a:t>3</a:t>
            </a:r>
            <a:r>
              <a:rPr lang="en-US" sz="2000" dirty="0"/>
              <a:t>T floating-point operations to simulate T seconds of global ocean circulation.</a:t>
            </a:r>
          </a:p>
          <a:p>
            <a:pPr marL="457200" indent="-457200">
              <a:spcBef>
                <a:spcPts val="0"/>
              </a:spcBef>
              <a:buFont typeface="+mj-lt"/>
              <a:buAutoNum type="alphaLcParenR"/>
            </a:pPr>
            <a:r>
              <a:rPr lang="en-US" sz="2000" dirty="0"/>
              <a:t>Give an formula for the execution rate in floating-point operations per second that must be achieved if a 100-year simulation is to complete in one hour. You should assume there are 365.25 days in a year.</a:t>
            </a:r>
          </a:p>
          <a:p>
            <a:pPr marL="457200" indent="-457200">
              <a:spcBef>
                <a:spcPts val="0"/>
              </a:spcBef>
              <a:buFont typeface="+mj-lt"/>
              <a:buAutoNum type="alphaLcParenR"/>
            </a:pPr>
            <a:r>
              <a:rPr lang="en-US" sz="2000" dirty="0"/>
              <a:t>If the current fastest supercomputer can compute at a rate of 15x10</a:t>
            </a:r>
            <a:r>
              <a:rPr lang="en-US" sz="2000" baseline="30000" dirty="0"/>
              <a:t>15</a:t>
            </a:r>
            <a:r>
              <a:rPr lang="en-US" sz="2000" dirty="0"/>
              <a:t>  floating-point operations per second (15 Petaflop/s), what is the largest problem that can be simulated for 100 years in one hour on this machine?</a:t>
            </a:r>
          </a:p>
          <a:p>
            <a:pPr marL="457200" indent="-457200">
              <a:spcBef>
                <a:spcPts val="0"/>
              </a:spcBef>
              <a:buFont typeface="+mj-lt"/>
              <a:buAutoNum type="alphaLcParenR"/>
            </a:pPr>
            <a:r>
              <a:rPr lang="en-US" sz="2000" dirty="0"/>
              <a:t>If supercomputers keep increasing in speed by a factor of 100 every 5 years:</a:t>
            </a:r>
          </a:p>
          <a:p>
            <a:pPr marL="800100" lvl="1" indent="-400050">
              <a:spcBef>
                <a:spcPts val="0"/>
              </a:spcBef>
              <a:buFont typeface="+mj-lt"/>
              <a:buAutoNum type="romanLcPeriod"/>
            </a:pPr>
            <a:r>
              <a:rPr lang="en-US" sz="1600" dirty="0"/>
              <a:t>In 15 years from now what will be the largest problem that can be simulated for 100 years in one hour?</a:t>
            </a:r>
            <a:endParaRPr lang="en-US" sz="2000" dirty="0"/>
          </a:p>
          <a:p>
            <a:pPr marL="800100" lvl="1" indent="-400050">
              <a:spcBef>
                <a:spcPts val="0"/>
              </a:spcBef>
              <a:buFont typeface="+mj-lt"/>
              <a:buAutoNum type="romanLcPeriod"/>
            </a:pPr>
            <a:r>
              <a:rPr lang="en-US" sz="1600" dirty="0"/>
              <a:t>How long will it be before a problem of size n=20000 can be simulated for 100 years in one hour?</a:t>
            </a:r>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27</a:t>
            </a:fld>
            <a:endParaRPr lang="en-US" altLang="x-none"/>
          </a:p>
        </p:txBody>
      </p:sp>
    </p:spTree>
    <p:extLst>
      <p:ext uri="{BB962C8B-B14F-4D97-AF65-F5344CB8AC3E}">
        <p14:creationId xmlns:p14="http://schemas.microsoft.com/office/powerpoint/2010/main" val="1919661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3572"/>
            <a:ext cx="7772400" cy="1143000"/>
          </a:xfrm>
        </p:spPr>
        <p:txBody>
          <a:bodyPr/>
          <a:lstStyle/>
          <a:p>
            <a:r>
              <a:rPr lang="en-US" dirty="0"/>
              <a:t>Q15: Answer</a:t>
            </a:r>
          </a:p>
        </p:txBody>
      </p:sp>
      <p:sp>
        <p:nvSpPr>
          <p:cNvPr id="3" name="Content Placeholder 2"/>
          <p:cNvSpPr>
            <a:spLocks noGrp="1"/>
          </p:cNvSpPr>
          <p:nvPr>
            <p:ph idx="1"/>
          </p:nvPr>
        </p:nvSpPr>
        <p:spPr>
          <a:xfrm>
            <a:off x="251520" y="1556792"/>
            <a:ext cx="8549580" cy="4271168"/>
          </a:xfrm>
        </p:spPr>
        <p:txBody>
          <a:bodyPr/>
          <a:lstStyle/>
          <a:p>
            <a:pPr marL="514350" indent="-514350">
              <a:spcBef>
                <a:spcPts val="0"/>
              </a:spcBef>
              <a:buFont typeface="+mj-lt"/>
              <a:buAutoNum type="alphaLcParenR"/>
            </a:pPr>
            <a:r>
              <a:rPr lang="en-US" sz="2000" dirty="0"/>
              <a:t>Number of operations for 100 year simulation = 100x365.25x24x3600x10000n</a:t>
            </a:r>
            <a:r>
              <a:rPr lang="en-US" sz="2000" baseline="30000" dirty="0"/>
              <a:t>3</a:t>
            </a:r>
            <a:r>
              <a:rPr lang="en-US" sz="2000" dirty="0"/>
              <a:t> = 3.15576x10</a:t>
            </a:r>
            <a:r>
              <a:rPr lang="en-US" sz="2000" baseline="30000" dirty="0"/>
              <a:t>13</a:t>
            </a:r>
            <a:r>
              <a:rPr lang="en-US" sz="2000" dirty="0"/>
              <a:t>n</a:t>
            </a:r>
            <a:r>
              <a:rPr lang="en-US" sz="2000" baseline="30000" dirty="0"/>
              <a:t>3</a:t>
            </a:r>
          </a:p>
          <a:p>
            <a:pPr marL="0" indent="0">
              <a:spcBef>
                <a:spcPts val="600"/>
              </a:spcBef>
              <a:buNone/>
            </a:pPr>
            <a:r>
              <a:rPr lang="en-US" sz="2000" baseline="30000" dirty="0"/>
              <a:t> </a:t>
            </a:r>
            <a:r>
              <a:rPr lang="en-US" sz="2000" dirty="0"/>
              <a:t>       To complete in one hour the execution rate must be: </a:t>
            </a:r>
          </a:p>
          <a:p>
            <a:pPr marL="0" indent="0">
              <a:spcBef>
                <a:spcPts val="600"/>
              </a:spcBef>
              <a:buNone/>
            </a:pPr>
            <a:r>
              <a:rPr lang="en-US" sz="2000" dirty="0"/>
              <a:t>        3.15576x10</a:t>
            </a:r>
            <a:r>
              <a:rPr lang="en-US" sz="2000" baseline="30000" dirty="0"/>
              <a:t>13</a:t>
            </a:r>
            <a:r>
              <a:rPr lang="en-US" sz="2000" dirty="0"/>
              <a:t>n</a:t>
            </a:r>
            <a:r>
              <a:rPr lang="en-US" sz="2000" baseline="30000" dirty="0"/>
              <a:t>3</a:t>
            </a:r>
            <a:r>
              <a:rPr lang="en-US" sz="2000" dirty="0"/>
              <a:t>/3600 = 8.766x10</a:t>
            </a:r>
            <a:r>
              <a:rPr lang="en-US" sz="2000" baseline="30000" dirty="0"/>
              <a:t>9 </a:t>
            </a:r>
            <a:r>
              <a:rPr lang="en-US" sz="2000" dirty="0"/>
              <a:t>n</a:t>
            </a:r>
            <a:r>
              <a:rPr lang="en-US" sz="2000" baseline="30000" dirty="0"/>
              <a:t>3</a:t>
            </a:r>
            <a:r>
              <a:rPr lang="en-US" sz="2000" dirty="0"/>
              <a:t> floating-point operations per second </a:t>
            </a:r>
          </a:p>
          <a:p>
            <a:pPr marL="0" indent="0">
              <a:spcBef>
                <a:spcPts val="600"/>
              </a:spcBef>
              <a:buNone/>
            </a:pPr>
            <a:r>
              <a:rPr lang="en-US" sz="2000" dirty="0"/>
              <a:t>                                           = </a:t>
            </a:r>
            <a:r>
              <a:rPr lang="en-US" sz="2000" dirty="0">
                <a:solidFill>
                  <a:srgbClr val="FF0000"/>
                </a:solidFill>
              </a:rPr>
              <a:t>8.766n</a:t>
            </a:r>
            <a:r>
              <a:rPr lang="en-US" sz="2000" baseline="30000" dirty="0">
                <a:solidFill>
                  <a:srgbClr val="FF0000"/>
                </a:solidFill>
              </a:rPr>
              <a:t>3</a:t>
            </a:r>
            <a:r>
              <a:rPr lang="en-US" sz="2000" dirty="0"/>
              <a:t> </a:t>
            </a:r>
            <a:r>
              <a:rPr lang="en-US" sz="2000" dirty="0" err="1">
                <a:solidFill>
                  <a:srgbClr val="FF0000"/>
                </a:solidFill>
              </a:rPr>
              <a:t>Gflop</a:t>
            </a:r>
            <a:r>
              <a:rPr lang="en-US" sz="2000" dirty="0">
                <a:solidFill>
                  <a:srgbClr val="FF0000"/>
                </a:solidFill>
              </a:rPr>
              <a:t>/s</a:t>
            </a:r>
            <a:r>
              <a:rPr lang="en-US" sz="2000" dirty="0"/>
              <a:t>.</a:t>
            </a:r>
          </a:p>
          <a:p>
            <a:pPr marL="457200" indent="-457200">
              <a:spcBef>
                <a:spcPts val="600"/>
              </a:spcBef>
              <a:buFont typeface="+mj-lt"/>
              <a:buAutoNum type="alphaLcParenR" startAt="2"/>
            </a:pPr>
            <a:r>
              <a:rPr lang="en-US" sz="2000" dirty="0"/>
              <a:t>The largest problem is given by 8.766x10</a:t>
            </a:r>
            <a:r>
              <a:rPr lang="en-US" sz="2000" baseline="30000" dirty="0"/>
              <a:t>9</a:t>
            </a:r>
            <a:r>
              <a:rPr lang="en-US" sz="2000" dirty="0"/>
              <a:t>n</a:t>
            </a:r>
            <a:r>
              <a:rPr lang="en-US" sz="2000" baseline="30000" dirty="0"/>
              <a:t>3</a:t>
            </a:r>
            <a:r>
              <a:rPr lang="en-US" sz="2000" dirty="0"/>
              <a:t>  = 15x10</a:t>
            </a:r>
            <a:r>
              <a:rPr lang="en-US" sz="2000" baseline="30000" dirty="0"/>
              <a:t>15</a:t>
            </a:r>
            <a:r>
              <a:rPr lang="en-US" sz="2000" dirty="0"/>
              <a:t>, so n</a:t>
            </a:r>
            <a:r>
              <a:rPr lang="en-US" sz="2000" baseline="30000" dirty="0"/>
              <a:t>3</a:t>
            </a:r>
            <a:r>
              <a:rPr lang="en-US" sz="2000" dirty="0"/>
              <a:t>  = 1.7112x10</a:t>
            </a:r>
            <a:r>
              <a:rPr lang="en-US" sz="2000" baseline="30000" dirty="0"/>
              <a:t>6</a:t>
            </a:r>
            <a:r>
              <a:rPr lang="en-US" sz="2000" dirty="0"/>
              <a:t>, and n = </a:t>
            </a:r>
            <a:r>
              <a:rPr lang="en-US" sz="2000" dirty="0">
                <a:solidFill>
                  <a:srgbClr val="FF0000"/>
                </a:solidFill>
              </a:rPr>
              <a:t>119</a:t>
            </a:r>
            <a:r>
              <a:rPr lang="en-US" sz="2000" dirty="0"/>
              <a:t> is the largest problem.</a:t>
            </a:r>
          </a:p>
          <a:p>
            <a:pPr marL="457200" indent="-457200">
              <a:spcBef>
                <a:spcPts val="600"/>
              </a:spcBef>
              <a:buFont typeface="+mj-lt"/>
              <a:buAutoNum type="alphaLcParenR" startAt="2"/>
            </a:pPr>
            <a:r>
              <a:rPr lang="en-US" sz="2000" dirty="0"/>
              <a:t> </a:t>
            </a:r>
          </a:p>
          <a:p>
            <a:pPr marL="857250" lvl="1" indent="-457200">
              <a:spcBef>
                <a:spcPts val="600"/>
              </a:spcBef>
              <a:buFont typeface="+mj-lt"/>
              <a:buAutoNum type="romanLcPeriod"/>
            </a:pPr>
            <a:r>
              <a:rPr lang="en-US" sz="1600" dirty="0"/>
              <a:t>Speed = 15x10</a:t>
            </a:r>
            <a:r>
              <a:rPr lang="en-US" sz="1600" baseline="30000" dirty="0"/>
              <a:t>15</a:t>
            </a:r>
            <a:r>
              <a:rPr lang="en-US" sz="1600" dirty="0"/>
              <a:t> x10</a:t>
            </a:r>
            <a:r>
              <a:rPr lang="en-US" sz="1600" baseline="30000" dirty="0"/>
              <a:t>2T/5</a:t>
            </a:r>
            <a:r>
              <a:rPr lang="en-US" sz="1600" dirty="0"/>
              <a:t>, so speed in 15 years = 15x10</a:t>
            </a:r>
            <a:r>
              <a:rPr lang="en-US" sz="1600" baseline="30000" dirty="0"/>
              <a:t>21</a:t>
            </a:r>
            <a:r>
              <a:rPr lang="en-US" sz="1600" dirty="0"/>
              <a:t> flop/s. So the largest problem in 15 years is given by 8.766x10</a:t>
            </a:r>
            <a:r>
              <a:rPr lang="en-US" sz="1600" baseline="30000" dirty="0"/>
              <a:t>9</a:t>
            </a:r>
            <a:r>
              <a:rPr lang="en-US" sz="1600" dirty="0"/>
              <a:t>n</a:t>
            </a:r>
            <a:r>
              <a:rPr lang="en-US" sz="1600" baseline="30000" dirty="0"/>
              <a:t>3</a:t>
            </a:r>
            <a:r>
              <a:rPr lang="en-US" sz="1600" dirty="0"/>
              <a:t> = 15x10</a:t>
            </a:r>
            <a:r>
              <a:rPr lang="en-US" sz="1600" baseline="30000" dirty="0"/>
              <a:t>21</a:t>
            </a:r>
            <a:r>
              <a:rPr lang="en-US" sz="1600" dirty="0"/>
              <a:t>, so n</a:t>
            </a:r>
            <a:r>
              <a:rPr lang="en-US" sz="1600" baseline="30000" dirty="0"/>
              <a:t>3</a:t>
            </a:r>
            <a:r>
              <a:rPr lang="en-US" sz="1600" dirty="0"/>
              <a:t> = 1.7112x10</a:t>
            </a:r>
            <a:r>
              <a:rPr lang="en-US" sz="1600" baseline="30000" dirty="0"/>
              <a:t>12</a:t>
            </a:r>
            <a:r>
              <a:rPr lang="en-US" sz="1600" dirty="0"/>
              <a:t>, and n = </a:t>
            </a:r>
            <a:r>
              <a:rPr lang="en-US" sz="1600" dirty="0">
                <a:solidFill>
                  <a:srgbClr val="FF0000"/>
                </a:solidFill>
              </a:rPr>
              <a:t>11960</a:t>
            </a:r>
            <a:r>
              <a:rPr lang="en-US" sz="1600" dirty="0"/>
              <a:t>.</a:t>
            </a:r>
          </a:p>
          <a:p>
            <a:pPr marL="857250" lvl="1" indent="-457200">
              <a:spcBef>
                <a:spcPts val="600"/>
              </a:spcBef>
              <a:buFont typeface="+mj-lt"/>
              <a:buAutoNum type="romanLcPeriod"/>
            </a:pPr>
            <a:r>
              <a:rPr lang="en-US" sz="1600" dirty="0"/>
              <a:t>Speed needed to solve n=20000 problem in one hour = 8.766x10</a:t>
            </a:r>
            <a:r>
              <a:rPr lang="en-US" sz="1600" baseline="30000" dirty="0"/>
              <a:t>9</a:t>
            </a:r>
            <a:r>
              <a:rPr lang="en-US" sz="1600" dirty="0"/>
              <a:t>x20000</a:t>
            </a:r>
            <a:r>
              <a:rPr lang="en-US" sz="1600" baseline="30000" dirty="0"/>
              <a:t>3</a:t>
            </a:r>
            <a:r>
              <a:rPr lang="en-US" sz="1600" dirty="0"/>
              <a:t> = 7.013x10</a:t>
            </a:r>
            <a:r>
              <a:rPr lang="en-US" sz="1600" baseline="30000" dirty="0"/>
              <a:t>22</a:t>
            </a:r>
            <a:r>
              <a:rPr lang="en-US" sz="1600" dirty="0"/>
              <a:t>. So the time until this speed is achieved is given </a:t>
            </a:r>
            <a:r>
              <a:rPr lang="en-US" sz="1600"/>
              <a:t>by 15x10</a:t>
            </a:r>
            <a:r>
              <a:rPr lang="en-US" sz="1600" baseline="30000"/>
              <a:t>15</a:t>
            </a:r>
            <a:r>
              <a:rPr lang="en-US" sz="1600"/>
              <a:t>x</a:t>
            </a:r>
            <a:r>
              <a:rPr lang="en-US" altLang="zh-CN" sz="1600"/>
              <a:t>1</a:t>
            </a:r>
            <a:r>
              <a:rPr lang="en-US" sz="1600"/>
              <a:t>0</a:t>
            </a:r>
            <a:r>
              <a:rPr lang="en-US" sz="1600" baseline="30000"/>
              <a:t>2T/5</a:t>
            </a:r>
            <a:r>
              <a:rPr lang="en-US" sz="1600" dirty="0"/>
              <a:t>  = 7.013x10</a:t>
            </a:r>
            <a:r>
              <a:rPr lang="en-US" sz="1600" baseline="30000" dirty="0"/>
              <a:t>22</a:t>
            </a:r>
            <a:r>
              <a:rPr lang="en-US" sz="1600" dirty="0"/>
              <a:t>, so 10</a:t>
            </a:r>
            <a:r>
              <a:rPr lang="en-US" sz="1600" baseline="30000" dirty="0"/>
              <a:t>2T/5</a:t>
            </a:r>
            <a:r>
              <a:rPr lang="en-US" sz="1600" dirty="0"/>
              <a:t> = 4.675x10</a:t>
            </a:r>
            <a:r>
              <a:rPr lang="en-US" sz="1600" baseline="30000" dirty="0"/>
              <a:t>6</a:t>
            </a:r>
            <a:r>
              <a:rPr lang="en-US" sz="1600" dirty="0"/>
              <a:t>. The n = 20000 problem can therefore be solved in T = </a:t>
            </a:r>
            <a:r>
              <a:rPr lang="en-US" sz="1600" dirty="0">
                <a:solidFill>
                  <a:srgbClr val="FF0000"/>
                </a:solidFill>
              </a:rPr>
              <a:t>16.67 years </a:t>
            </a:r>
            <a:r>
              <a:rPr lang="en-US" sz="1600" dirty="0"/>
              <a:t>from now.</a:t>
            </a:r>
          </a:p>
          <a:p>
            <a:pPr marL="457200" indent="-457200">
              <a:spcBef>
                <a:spcPts val="600"/>
              </a:spcBef>
              <a:buFont typeface="+mj-lt"/>
              <a:buAutoNum type="alphaLcParenR" startAt="2"/>
            </a:pPr>
            <a:endParaRPr lang="en-US" sz="2000" dirty="0"/>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28</a:t>
            </a:fld>
            <a:endParaRPr lang="en-US" altLang="x-none"/>
          </a:p>
        </p:txBody>
      </p:sp>
    </p:spTree>
    <p:extLst>
      <p:ext uri="{BB962C8B-B14F-4D97-AF65-F5344CB8AC3E}">
        <p14:creationId xmlns:p14="http://schemas.microsoft.com/office/powerpoint/2010/main" val="210759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664"/>
            <a:ext cx="7772400" cy="1143000"/>
          </a:xfrm>
        </p:spPr>
        <p:txBody>
          <a:bodyPr/>
          <a:lstStyle/>
          <a:p>
            <a:r>
              <a:rPr lang="en-US" dirty="0"/>
              <a:t>Q2: Non-blocking and Asynchronous Send</a:t>
            </a:r>
          </a:p>
        </p:txBody>
      </p:sp>
      <p:sp>
        <p:nvSpPr>
          <p:cNvPr id="3" name="Content Placeholder 2"/>
          <p:cNvSpPr>
            <a:spLocks noGrp="1"/>
          </p:cNvSpPr>
          <p:nvPr>
            <p:ph idx="1"/>
          </p:nvPr>
        </p:nvSpPr>
        <p:spPr>
          <a:xfrm>
            <a:off x="719088" y="1916832"/>
            <a:ext cx="7772400" cy="4114800"/>
          </a:xfrm>
        </p:spPr>
        <p:txBody>
          <a:bodyPr/>
          <a:lstStyle/>
          <a:p>
            <a:pPr marL="0" indent="0">
              <a:buNone/>
            </a:pPr>
            <a:r>
              <a:rPr lang="en-US" sz="2400" i="1" dirty="0"/>
              <a:t>Explain carefully the difference between a non-blocking send and an asynchronous send in MPI.</a:t>
            </a:r>
          </a:p>
          <a:p>
            <a:pPr marL="0" indent="0">
              <a:buNone/>
            </a:pPr>
            <a:r>
              <a:rPr lang="en-US" sz="2400" dirty="0"/>
              <a:t>On return from a non-blocking send it is not guaranteed that the data has “left” the calling application, so any subsequent change to the data may affect the message sent. The contents of the message buffer should not be overwritten until a subsequent MPI call has ensured that the data has “left” the calling application. An asynchronous send may return even if the matching receive operation has not started on the destination process, thus the send and receive operations may not overlap in time.</a:t>
            </a:r>
          </a:p>
          <a:p>
            <a:endParaRPr lang="en-US" dirty="0"/>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3</a:t>
            </a:fld>
            <a:endParaRPr lang="en-US" altLang="x-none"/>
          </a:p>
        </p:txBody>
      </p:sp>
    </p:spTree>
    <p:extLst>
      <p:ext uri="{BB962C8B-B14F-4D97-AF65-F5344CB8AC3E}">
        <p14:creationId xmlns:p14="http://schemas.microsoft.com/office/powerpoint/2010/main" val="62327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Q3: Application Topologies</a:t>
            </a:r>
          </a:p>
        </p:txBody>
      </p:sp>
      <p:sp>
        <p:nvSpPr>
          <p:cNvPr id="3" name="Content Placeholder 2"/>
          <p:cNvSpPr>
            <a:spLocks noGrp="1"/>
          </p:cNvSpPr>
          <p:nvPr>
            <p:ph idx="1"/>
          </p:nvPr>
        </p:nvSpPr>
        <p:spPr/>
        <p:txBody>
          <a:bodyPr/>
          <a:lstStyle/>
          <a:p>
            <a:pPr marL="0" indent="0">
              <a:spcBef>
                <a:spcPts val="0"/>
              </a:spcBef>
              <a:spcAft>
                <a:spcPts val="600"/>
              </a:spcAft>
              <a:buNone/>
            </a:pPr>
            <a:r>
              <a:rPr lang="en-US" sz="2400" i="1" dirty="0"/>
              <a:t>What is meant by an application topology, and how are Cartesian mesh application topologies supported in MPI?</a:t>
            </a:r>
          </a:p>
          <a:p>
            <a:pPr marL="0" indent="0">
              <a:spcBef>
                <a:spcPts val="0"/>
              </a:spcBef>
              <a:buNone/>
            </a:pPr>
            <a:r>
              <a:rPr lang="en-US" sz="2400" dirty="0"/>
              <a:t>An application topology is the topology of the communication between processes in the application. This can be viewed as a graph in which the nodes represent the processes and the arcs between nodes represent communication. MPI provides routines for determining the process rank given a location in the mesh, and vice versa. MPI also provides a routine to find the source and destination process ranks for shift communication operations</a:t>
            </a:r>
          </a:p>
          <a:p>
            <a:endParaRPr lang="en-US" dirty="0"/>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4</a:t>
            </a:fld>
            <a:endParaRPr lang="en-US" altLang="x-none"/>
          </a:p>
        </p:txBody>
      </p:sp>
    </p:spTree>
    <p:extLst>
      <p:ext uri="{BB962C8B-B14F-4D97-AF65-F5344CB8AC3E}">
        <p14:creationId xmlns:p14="http://schemas.microsoft.com/office/powerpoint/2010/main" val="209487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Q4: Hypercube Node Numbers</a:t>
            </a:r>
          </a:p>
        </p:txBody>
      </p:sp>
      <p:sp>
        <p:nvSpPr>
          <p:cNvPr id="3" name="Content Placeholder 2"/>
          <p:cNvSpPr>
            <a:spLocks noGrp="1"/>
          </p:cNvSpPr>
          <p:nvPr>
            <p:ph idx="1"/>
          </p:nvPr>
        </p:nvSpPr>
        <p:spPr/>
        <p:txBody>
          <a:bodyPr/>
          <a:lstStyle/>
          <a:p>
            <a:pPr marL="0" indent="0">
              <a:buNone/>
            </a:pPr>
            <a:r>
              <a:rPr lang="en-US" i="1" dirty="0"/>
              <a:t>In a 6-dimensional hypercube, which nodes are directly connected to node number 20?</a:t>
            </a:r>
          </a:p>
          <a:p>
            <a:pPr marL="0" indent="0">
              <a:buNone/>
            </a:pPr>
            <a:r>
              <a:rPr lang="en-US" dirty="0"/>
              <a:t>20 as a 6-bit binary number is 010100, so node 20 is connected to nodes:</a:t>
            </a:r>
          </a:p>
          <a:p>
            <a:pPr marL="0" indent="0">
              <a:buNone/>
            </a:pPr>
            <a:r>
              <a:rPr lang="en-US" dirty="0"/>
              <a:t> (010101)</a:t>
            </a:r>
            <a:r>
              <a:rPr lang="en-US" baseline="-25000" dirty="0"/>
              <a:t>2</a:t>
            </a:r>
            <a:r>
              <a:rPr lang="en-US" dirty="0"/>
              <a:t> = 21, (010110)</a:t>
            </a:r>
            <a:r>
              <a:rPr lang="en-US" baseline="-25000" dirty="0"/>
              <a:t>2</a:t>
            </a:r>
            <a:r>
              <a:rPr lang="en-US" dirty="0"/>
              <a:t> = 22, </a:t>
            </a:r>
          </a:p>
          <a:p>
            <a:pPr marL="0" indent="0">
              <a:buNone/>
            </a:pPr>
            <a:r>
              <a:rPr lang="en-US" dirty="0"/>
              <a:t> (010000)</a:t>
            </a:r>
            <a:r>
              <a:rPr lang="en-US" baseline="-25000" dirty="0"/>
              <a:t>2</a:t>
            </a:r>
            <a:r>
              <a:rPr lang="en-US" dirty="0"/>
              <a:t> = 16, (011100)</a:t>
            </a:r>
            <a:r>
              <a:rPr lang="en-US" baseline="-25000" dirty="0"/>
              <a:t>2</a:t>
            </a:r>
            <a:r>
              <a:rPr lang="en-US" dirty="0"/>
              <a:t> = 28,</a:t>
            </a:r>
          </a:p>
          <a:p>
            <a:pPr marL="0" indent="0">
              <a:buNone/>
            </a:pPr>
            <a:r>
              <a:rPr lang="en-US" dirty="0"/>
              <a:t> (000100)</a:t>
            </a:r>
            <a:r>
              <a:rPr lang="en-US" baseline="-25000" dirty="0"/>
              <a:t>2</a:t>
            </a:r>
            <a:r>
              <a:rPr lang="en-US" dirty="0"/>
              <a:t> =   4, (110100)</a:t>
            </a:r>
            <a:r>
              <a:rPr lang="en-US" baseline="-25000" dirty="0"/>
              <a:t>2</a:t>
            </a:r>
            <a:r>
              <a:rPr lang="en-US" dirty="0"/>
              <a:t> = 52.</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5</a:t>
            </a:fld>
            <a:endParaRPr lang="en-US" altLang="x-none"/>
          </a:p>
        </p:txBody>
      </p:sp>
    </p:spTree>
    <p:extLst>
      <p:ext uri="{BB962C8B-B14F-4D97-AF65-F5344CB8AC3E}">
        <p14:creationId xmlns:p14="http://schemas.microsoft.com/office/powerpoint/2010/main" val="58469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Q5: Mapping Meshes to </a:t>
            </a:r>
            <a:r>
              <a:rPr lang="en-US" dirty="0" err="1"/>
              <a:t>Hypercubes</a:t>
            </a:r>
            <a:endParaRPr lang="en-US" dirty="0"/>
          </a:p>
        </p:txBody>
      </p:sp>
      <p:sp>
        <p:nvSpPr>
          <p:cNvPr id="3" name="Content Placeholder 2"/>
          <p:cNvSpPr>
            <a:spLocks noGrp="1"/>
          </p:cNvSpPr>
          <p:nvPr>
            <p:ph idx="1"/>
          </p:nvPr>
        </p:nvSpPr>
        <p:spPr>
          <a:xfrm>
            <a:off x="663724" y="2362200"/>
            <a:ext cx="7772400" cy="2650976"/>
          </a:xfrm>
        </p:spPr>
        <p:txBody>
          <a:bodyPr/>
          <a:lstStyle/>
          <a:p>
            <a:pPr marL="0" indent="0">
              <a:buNone/>
            </a:pPr>
            <a:r>
              <a:rPr lang="en-US" i="1" dirty="0"/>
              <a:t>A regular 4</a:t>
            </a:r>
            <a:r>
              <a:rPr lang="en-US" dirty="0">
                <a:latin typeface="Courier New" charset="0"/>
                <a:ea typeface="Courier New" charset="0"/>
                <a:cs typeface="Courier New" charset="0"/>
              </a:rPr>
              <a:t>x</a:t>
            </a:r>
            <a:r>
              <a:rPr lang="en-US" i="1" dirty="0"/>
              <a:t>4 mesh is mapped onto a 4-dimensional hypercube so that </a:t>
            </a:r>
            <a:r>
              <a:rPr lang="en-US" i="1" dirty="0" err="1"/>
              <a:t>neighbouring</a:t>
            </a:r>
            <a:r>
              <a:rPr lang="en-US" i="1" dirty="0"/>
              <a:t> nodes in the mesh are also </a:t>
            </a:r>
            <a:r>
              <a:rPr lang="en-US" i="1" dirty="0" err="1"/>
              <a:t>neighbours</a:t>
            </a:r>
            <a:r>
              <a:rPr lang="en-US" i="1" dirty="0"/>
              <a:t> in the hypercube. Determine the node number of the hypercube node at each location in the mesh.</a:t>
            </a:r>
          </a:p>
          <a:p>
            <a:endParaRPr lang="en-US" dirty="0"/>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6</a:t>
            </a:fld>
            <a:endParaRPr lang="en-US" altLang="x-none"/>
          </a:p>
        </p:txBody>
      </p:sp>
    </p:spTree>
    <p:extLst>
      <p:ext uri="{BB962C8B-B14F-4D97-AF65-F5344CB8AC3E}">
        <p14:creationId xmlns:p14="http://schemas.microsoft.com/office/powerpoint/2010/main" val="1083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BBCAABD-50F8-F643-8B36-9B3582A05E2D}" type="slidenum">
              <a:rPr lang="en-US" altLang="x-none" smtClean="0"/>
              <a:pPr>
                <a:defRPr/>
              </a:pPr>
              <a:t>7</a:t>
            </a:fld>
            <a:endParaRPr lang="en-US" altLang="x-none"/>
          </a:p>
        </p:txBody>
      </p:sp>
      <p:graphicFrame>
        <p:nvGraphicFramePr>
          <p:cNvPr id="4" name="Table 3"/>
          <p:cNvGraphicFramePr>
            <a:graphicFrameLocks noGrp="1"/>
          </p:cNvGraphicFramePr>
          <p:nvPr>
            <p:extLst/>
          </p:nvPr>
        </p:nvGraphicFramePr>
        <p:xfrm>
          <a:off x="323528" y="260648"/>
          <a:ext cx="6096000" cy="63042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dirty="0">
                          <a:solidFill>
                            <a:schemeClr val="tx1"/>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Gray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Node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dirty="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dirty="0">
                          <a:solidFill>
                            <a:schemeClr val="tx1"/>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70840">
                <a:tc>
                  <a:txBody>
                    <a:bodyPr/>
                    <a:lstStyle/>
                    <a:p>
                      <a:pPr algn="ctr"/>
                      <a:r>
                        <a:rPr lang="en-US" dirty="0">
                          <a:solidFill>
                            <a:schemeClr val="tx1"/>
                          </a:solidFill>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70840">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370840">
                <a:tc>
                  <a:txBody>
                    <a:bodyPr/>
                    <a:lstStyle/>
                    <a:p>
                      <a:pPr algn="ctr"/>
                      <a:r>
                        <a:rPr lang="en-US"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370840">
                <a:tc>
                  <a:txBody>
                    <a:bodyPr/>
                    <a:lstStyle/>
                    <a:p>
                      <a:pPr algn="ctr"/>
                      <a:r>
                        <a:rPr lang="en-US" dirty="0">
                          <a:solidFill>
                            <a:schemeClr val="tx1"/>
                          </a:solidFill>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370840">
                <a:tc>
                  <a:txBody>
                    <a:bodyPr/>
                    <a:lstStyle/>
                    <a:p>
                      <a:pPr algn="ctr"/>
                      <a:r>
                        <a:rPr lang="en-US" dirty="0">
                          <a:solidFill>
                            <a:schemeClr val="tx1"/>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370840">
                <a:tc>
                  <a:txBody>
                    <a:bodyPr/>
                    <a:lstStyle/>
                    <a:p>
                      <a:pPr algn="ctr"/>
                      <a:r>
                        <a:rPr lang="en-US" dirty="0">
                          <a:solidFill>
                            <a:schemeClr val="tx1"/>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graphicFrame>
        <p:nvGraphicFramePr>
          <p:cNvPr id="5" name="Table 4"/>
          <p:cNvGraphicFramePr>
            <a:graphicFrameLocks noGrp="1"/>
          </p:cNvGraphicFramePr>
          <p:nvPr>
            <p:extLst/>
          </p:nvPr>
        </p:nvGraphicFramePr>
        <p:xfrm>
          <a:off x="6948264" y="2132856"/>
          <a:ext cx="1967880" cy="2016224"/>
        </p:xfrm>
        <a:graphic>
          <a:graphicData uri="http://schemas.openxmlformats.org/drawingml/2006/table">
            <a:tbl>
              <a:tblPr firstRow="1" bandRow="1">
                <a:tableStyleId>{5C22544A-7EE6-4342-B048-85BDC9FD1C3A}</a:tableStyleId>
              </a:tblPr>
              <a:tblGrid>
                <a:gridCol w="491970">
                  <a:extLst>
                    <a:ext uri="{9D8B030D-6E8A-4147-A177-3AD203B41FA5}">
                      <a16:colId xmlns:a16="http://schemas.microsoft.com/office/drawing/2014/main" val="20000"/>
                    </a:ext>
                  </a:extLst>
                </a:gridCol>
                <a:gridCol w="491970">
                  <a:extLst>
                    <a:ext uri="{9D8B030D-6E8A-4147-A177-3AD203B41FA5}">
                      <a16:colId xmlns:a16="http://schemas.microsoft.com/office/drawing/2014/main" val="20001"/>
                    </a:ext>
                  </a:extLst>
                </a:gridCol>
                <a:gridCol w="491970">
                  <a:extLst>
                    <a:ext uri="{9D8B030D-6E8A-4147-A177-3AD203B41FA5}">
                      <a16:colId xmlns:a16="http://schemas.microsoft.com/office/drawing/2014/main" val="20002"/>
                    </a:ext>
                  </a:extLst>
                </a:gridCol>
                <a:gridCol w="491970">
                  <a:extLst>
                    <a:ext uri="{9D8B030D-6E8A-4147-A177-3AD203B41FA5}">
                      <a16:colId xmlns:a16="http://schemas.microsoft.com/office/drawing/2014/main" val="20003"/>
                    </a:ext>
                  </a:extLst>
                </a:gridCol>
              </a:tblGrid>
              <a:tr h="504056">
                <a:tc>
                  <a:txBody>
                    <a:bodyPr/>
                    <a:lstStyle/>
                    <a:p>
                      <a:pPr algn="ctr"/>
                      <a:r>
                        <a:rPr lang="en-US"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04056">
                <a:tc>
                  <a:txBody>
                    <a:bodyPr/>
                    <a:lstStyle/>
                    <a:p>
                      <a:pPr algn="ctr"/>
                      <a:r>
                        <a:rPr lang="en-US"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a:r>
                        <a:rPr lang="en-US"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a:r>
                        <a:rPr lang="en-US"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6" name="TextBox 5"/>
          <p:cNvSpPr txBox="1"/>
          <p:nvPr/>
        </p:nvSpPr>
        <p:spPr>
          <a:xfrm>
            <a:off x="6888088" y="0"/>
            <a:ext cx="2255912" cy="584775"/>
          </a:xfrm>
          <a:prstGeom prst="rect">
            <a:avLst/>
          </a:prstGeom>
          <a:noFill/>
        </p:spPr>
        <p:txBody>
          <a:bodyPr wrap="square" rtlCol="0">
            <a:spAutoFit/>
          </a:bodyPr>
          <a:lstStyle/>
          <a:p>
            <a:r>
              <a:rPr lang="en-US" dirty="0"/>
              <a:t>Q5: Answer</a:t>
            </a:r>
          </a:p>
        </p:txBody>
      </p:sp>
    </p:spTree>
    <p:extLst>
      <p:ext uri="{BB962C8B-B14F-4D97-AF65-F5344CB8AC3E}">
        <p14:creationId xmlns:p14="http://schemas.microsoft.com/office/powerpoint/2010/main" val="176535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2501"/>
            <a:ext cx="7772400" cy="1143000"/>
          </a:xfrm>
        </p:spPr>
        <p:txBody>
          <a:bodyPr/>
          <a:lstStyle/>
          <a:p>
            <a:r>
              <a:rPr lang="en-US" dirty="0"/>
              <a:t>Q6: </a:t>
            </a:r>
            <a:r>
              <a:rPr lang="en-US" dirty="0" err="1"/>
              <a:t>OpenMP</a:t>
            </a:r>
            <a:r>
              <a:rPr lang="en-US" dirty="0"/>
              <a:t> For Loop</a:t>
            </a:r>
          </a:p>
        </p:txBody>
      </p:sp>
      <p:sp>
        <p:nvSpPr>
          <p:cNvPr id="3" name="Content Placeholder 2"/>
          <p:cNvSpPr>
            <a:spLocks noGrp="1"/>
          </p:cNvSpPr>
          <p:nvPr>
            <p:ph idx="1"/>
          </p:nvPr>
        </p:nvSpPr>
        <p:spPr>
          <a:xfrm>
            <a:off x="685800" y="1268760"/>
            <a:ext cx="7772400" cy="814060"/>
          </a:xfrm>
        </p:spPr>
        <p:txBody>
          <a:bodyPr/>
          <a:lstStyle/>
          <a:p>
            <a:pPr marL="0" indent="0">
              <a:buNone/>
            </a:pPr>
            <a:r>
              <a:rPr lang="en-US" sz="2400" i="1" dirty="0"/>
              <a:t>Consider the following piece of </a:t>
            </a:r>
            <a:r>
              <a:rPr lang="en-US" sz="2400" i="1" dirty="0" err="1"/>
              <a:t>OpenMP</a:t>
            </a:r>
            <a:r>
              <a:rPr lang="en-US" sz="2400" i="1" dirty="0"/>
              <a:t> code (the line numbers are not part of the code):</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8</a:t>
            </a:fld>
            <a:endParaRPr lang="en-US" altLang="x-none"/>
          </a:p>
        </p:txBody>
      </p:sp>
      <p:sp>
        <p:nvSpPr>
          <p:cNvPr id="5" name="Rectangle 4"/>
          <p:cNvSpPr/>
          <p:nvPr/>
        </p:nvSpPr>
        <p:spPr>
          <a:xfrm>
            <a:off x="753344" y="2143447"/>
            <a:ext cx="7704856" cy="3139321"/>
          </a:xfrm>
          <a:prstGeom prst="rect">
            <a:avLst/>
          </a:prstGeom>
          <a:solidFill>
            <a:srgbClr val="CCFDCC"/>
          </a:solidFill>
        </p:spPr>
        <p:txBody>
          <a:bodyPr wrap="square">
            <a:spAutoFit/>
          </a:bodyPr>
          <a:lstStyle/>
          <a:p>
            <a:pPr marL="0" indent="0">
              <a:buNone/>
            </a:pPr>
            <a:r>
              <a:rPr lang="en-US" sz="1800" dirty="0"/>
              <a:t>  1     int n=12, chunk=10, </a:t>
            </a:r>
            <a:r>
              <a:rPr lang="en-US" sz="1800" dirty="0" err="1"/>
              <a:t>i</a:t>
            </a:r>
            <a:r>
              <a:rPr lang="en-US" sz="1800" dirty="0"/>
              <a:t>, j;</a:t>
            </a:r>
          </a:p>
          <a:p>
            <a:pPr marL="0" indent="0">
              <a:buNone/>
            </a:pPr>
            <a:r>
              <a:rPr lang="en-US" sz="1800" dirty="0"/>
              <a:t>  2     float x[n][n], y[n][n], </a:t>
            </a:r>
            <a:r>
              <a:rPr lang="en-US" sz="1800" dirty="0" err="1"/>
              <a:t>xji</a:t>
            </a:r>
            <a:r>
              <a:rPr lang="en-US" sz="1800" dirty="0"/>
              <a:t>;</a:t>
            </a:r>
          </a:p>
          <a:p>
            <a:pPr marL="0" indent="0">
              <a:buNone/>
            </a:pPr>
            <a:r>
              <a:rPr lang="en-US" sz="1800" dirty="0"/>
              <a:t>  3     #pragma </a:t>
            </a:r>
            <a:r>
              <a:rPr lang="en-US" sz="1800" dirty="0" err="1"/>
              <a:t>omp</a:t>
            </a:r>
            <a:r>
              <a:rPr lang="en-US" sz="1800" dirty="0"/>
              <a:t> parallel shared(default) private(</a:t>
            </a:r>
            <a:r>
              <a:rPr lang="en-US" sz="1800" dirty="0" err="1"/>
              <a:t>xji,i,j</a:t>
            </a:r>
            <a:r>
              <a:rPr lang="en-US" sz="1800" dirty="0"/>
              <a:t>) </a:t>
            </a:r>
            <a:r>
              <a:rPr lang="en-US" sz="1800" dirty="0" err="1"/>
              <a:t>num_threads</a:t>
            </a:r>
            <a:r>
              <a:rPr lang="en-US" sz="1800" dirty="0"/>
              <a:t>(5)</a:t>
            </a:r>
          </a:p>
          <a:p>
            <a:pPr marL="0" indent="0">
              <a:buNone/>
            </a:pPr>
            <a:r>
              <a:rPr lang="en-US" sz="1800" dirty="0"/>
              <a:t>  4     {</a:t>
            </a:r>
          </a:p>
          <a:p>
            <a:pPr marL="0" indent="0">
              <a:buNone/>
            </a:pPr>
            <a:r>
              <a:rPr lang="en-US" sz="1800" dirty="0"/>
              <a:t>  5     #pragma </a:t>
            </a:r>
            <a:r>
              <a:rPr lang="en-US" sz="1800" dirty="0" err="1"/>
              <a:t>omp</a:t>
            </a:r>
            <a:r>
              <a:rPr lang="en-US" sz="1800" dirty="0"/>
              <a:t> for collapse(2) schedule(</a:t>
            </a:r>
            <a:r>
              <a:rPr lang="en-US" sz="1800" dirty="0" err="1"/>
              <a:t>static,chunk</a:t>
            </a:r>
            <a:r>
              <a:rPr lang="en-US" sz="1800" dirty="0"/>
              <a:t>)</a:t>
            </a:r>
          </a:p>
          <a:p>
            <a:pPr marL="0" indent="0">
              <a:buNone/>
            </a:pPr>
            <a:r>
              <a:rPr lang="en-US" sz="1800" dirty="0"/>
              <a:t>  6     for(j=0;j&lt;</a:t>
            </a:r>
            <a:r>
              <a:rPr lang="en-US" sz="1800" dirty="0" err="1"/>
              <a:t>n;j</a:t>
            </a:r>
            <a:r>
              <a:rPr lang="en-US" sz="1800" dirty="0"/>
              <a:t>++)</a:t>
            </a:r>
          </a:p>
          <a:p>
            <a:pPr marL="0" indent="0">
              <a:buNone/>
            </a:pPr>
            <a:r>
              <a:rPr lang="en-US" sz="1800" dirty="0"/>
              <a:t>  7         for(</a:t>
            </a:r>
            <a:r>
              <a:rPr lang="en-US" sz="1800" dirty="0" err="1"/>
              <a:t>i</a:t>
            </a:r>
            <a:r>
              <a:rPr lang="en-US" sz="1800" dirty="0"/>
              <a:t>=0;i&lt;</a:t>
            </a:r>
            <a:r>
              <a:rPr lang="en-US" sz="1800" dirty="0" err="1"/>
              <a:t>n;i</a:t>
            </a:r>
            <a:r>
              <a:rPr lang="en-US" sz="1800" dirty="0"/>
              <a:t>++){</a:t>
            </a:r>
          </a:p>
          <a:p>
            <a:pPr marL="0" indent="0">
              <a:buNone/>
            </a:pPr>
            <a:r>
              <a:rPr lang="en-US" sz="1800" dirty="0"/>
              <a:t>  8             </a:t>
            </a:r>
            <a:r>
              <a:rPr lang="en-US" sz="1800" dirty="0" err="1"/>
              <a:t>xji</a:t>
            </a:r>
            <a:r>
              <a:rPr lang="en-US" sz="1800" dirty="0"/>
              <a:t> = x[j][</a:t>
            </a:r>
            <a:r>
              <a:rPr lang="en-US" sz="1800" dirty="0" err="1"/>
              <a:t>i</a:t>
            </a:r>
            <a:r>
              <a:rPr lang="en-US" sz="1800" dirty="0"/>
              <a:t>];</a:t>
            </a:r>
          </a:p>
          <a:p>
            <a:pPr marL="0" indent="0">
              <a:buNone/>
            </a:pPr>
            <a:r>
              <a:rPr lang="en-US" sz="1800" dirty="0"/>
              <a:t>  9             y[j][</a:t>
            </a:r>
            <a:r>
              <a:rPr lang="en-US" sz="1800" dirty="0" err="1"/>
              <a:t>i</a:t>
            </a:r>
            <a:r>
              <a:rPr lang="en-US" sz="1800" dirty="0"/>
              <a:t>] = </a:t>
            </a:r>
            <a:r>
              <a:rPr lang="en-US" sz="1800" dirty="0" err="1"/>
              <a:t>xji</a:t>
            </a:r>
            <a:r>
              <a:rPr lang="en-US" sz="1800" dirty="0"/>
              <a:t>*</a:t>
            </a:r>
            <a:r>
              <a:rPr lang="en-US" sz="1800" dirty="0" err="1"/>
              <a:t>xji</a:t>
            </a:r>
            <a:r>
              <a:rPr lang="en-US" sz="1800" dirty="0"/>
              <a:t> + 4.0*</a:t>
            </a:r>
            <a:r>
              <a:rPr lang="en-US" sz="1800" dirty="0" err="1"/>
              <a:t>xji</a:t>
            </a:r>
            <a:r>
              <a:rPr lang="en-US" sz="1800" dirty="0"/>
              <a:t> + 7.0;</a:t>
            </a:r>
          </a:p>
          <a:p>
            <a:pPr marL="0" indent="0">
              <a:buNone/>
            </a:pPr>
            <a:r>
              <a:rPr lang="en-US" sz="1800" dirty="0"/>
              <a:t>10         }</a:t>
            </a:r>
          </a:p>
          <a:p>
            <a:pPr marL="0" indent="0">
              <a:buNone/>
            </a:pPr>
            <a:r>
              <a:rPr lang="en-US" sz="1800" dirty="0"/>
              <a:t>11     }  </a:t>
            </a:r>
          </a:p>
        </p:txBody>
      </p:sp>
      <p:sp>
        <p:nvSpPr>
          <p:cNvPr id="6" name="Content Placeholder 2"/>
          <p:cNvSpPr txBox="1">
            <a:spLocks/>
          </p:cNvSpPr>
          <p:nvPr/>
        </p:nvSpPr>
        <p:spPr bwMode="auto">
          <a:xfrm>
            <a:off x="685800" y="5343396"/>
            <a:ext cx="813467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514350" indent="-514350">
              <a:buFont typeface="+mj-lt"/>
              <a:buAutoNum type="alphaLcParenR"/>
            </a:pPr>
            <a:r>
              <a:rPr lang="en-US" sz="2400" i="1" dirty="0"/>
              <a:t>Which elements of the array y will be evaluated by thread 4? </a:t>
            </a:r>
          </a:p>
          <a:p>
            <a:pPr marL="514350" indent="-514350">
              <a:buFont typeface="+mj-lt"/>
              <a:buAutoNum type="alphaLcParenR"/>
            </a:pPr>
            <a:r>
              <a:rPr lang="en-US" sz="2400" i="1" dirty="0"/>
              <a:t>If the collapse clause is removed from line 5, which thread will evaluate y[5][10]?</a:t>
            </a:r>
          </a:p>
          <a:p>
            <a:pPr marL="514350" indent="-514350">
              <a:buFont typeface="+mj-lt"/>
              <a:buAutoNum type="alphaLcParenR"/>
            </a:pPr>
            <a:endParaRPr lang="en-US" sz="2800" dirty="0"/>
          </a:p>
          <a:p>
            <a:pPr marL="514350" indent="-514350">
              <a:buFont typeface="+mj-lt"/>
              <a:buAutoNum type="alphaLcParenR"/>
            </a:pPr>
            <a:endParaRPr lang="en-US" sz="2800" dirty="0"/>
          </a:p>
          <a:p>
            <a:pPr marL="514350" indent="-514350">
              <a:buFont typeface="+mj-lt"/>
              <a:buAutoNum type="alphaLcParenR"/>
            </a:pPr>
            <a:endParaRPr lang="en-US" kern="0" dirty="0"/>
          </a:p>
        </p:txBody>
      </p:sp>
    </p:spTree>
    <p:extLst>
      <p:ext uri="{BB962C8B-B14F-4D97-AF65-F5344CB8AC3E}">
        <p14:creationId xmlns:p14="http://schemas.microsoft.com/office/powerpoint/2010/main" val="66948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8888"/>
            <a:ext cx="7772400" cy="1143000"/>
          </a:xfrm>
        </p:spPr>
        <p:txBody>
          <a:bodyPr/>
          <a:lstStyle/>
          <a:p>
            <a:r>
              <a:rPr lang="en-US" dirty="0"/>
              <a:t>Q6: Answer</a:t>
            </a:r>
          </a:p>
        </p:txBody>
      </p:sp>
      <p:sp>
        <p:nvSpPr>
          <p:cNvPr id="3" name="Content Placeholder 2"/>
          <p:cNvSpPr>
            <a:spLocks noGrp="1"/>
          </p:cNvSpPr>
          <p:nvPr>
            <p:ph idx="1"/>
          </p:nvPr>
        </p:nvSpPr>
        <p:spPr>
          <a:xfrm>
            <a:off x="692696" y="1182211"/>
            <a:ext cx="7772400" cy="3254901"/>
          </a:xfrm>
        </p:spPr>
        <p:txBody>
          <a:bodyPr/>
          <a:lstStyle/>
          <a:p>
            <a:pPr marL="0" indent="0">
              <a:spcBef>
                <a:spcPts val="0"/>
              </a:spcBef>
              <a:buNone/>
            </a:pPr>
            <a:r>
              <a:rPr lang="en-US" sz="2400" dirty="0"/>
              <a:t>In linearized form, chunk </a:t>
            </a:r>
            <a:r>
              <a:rPr lang="en-US" sz="2400" i="1" dirty="0"/>
              <a:t>c</a:t>
            </a:r>
            <a:r>
              <a:rPr lang="en-US" sz="2400" dirty="0"/>
              <a:t> is evaluated by thread 4 if </a:t>
            </a:r>
            <a:r>
              <a:rPr lang="en-US" sz="2400" i="1" dirty="0"/>
              <a:t>c</a:t>
            </a:r>
            <a:r>
              <a:rPr lang="en-US" sz="2400" dirty="0"/>
              <a:t> mod</a:t>
            </a:r>
          </a:p>
          <a:p>
            <a:pPr marL="0" indent="0">
              <a:spcBef>
                <a:spcPts val="0"/>
              </a:spcBef>
              <a:buNone/>
            </a:pPr>
            <a:r>
              <a:rPr lang="en-US" sz="2400" dirty="0"/>
              <a:t>5 = 4, so chunks 4, 9, and 14 (there are only 15 chunks) are</a:t>
            </a:r>
          </a:p>
          <a:p>
            <a:pPr marL="0" indent="0">
              <a:spcBef>
                <a:spcPts val="0"/>
              </a:spcBef>
              <a:spcAft>
                <a:spcPts val="600"/>
              </a:spcAft>
              <a:buNone/>
            </a:pPr>
            <a:r>
              <a:rPr lang="en-US" sz="2400" dirty="0"/>
              <a:t>evaluated by thread 4. Chunk </a:t>
            </a:r>
            <a:r>
              <a:rPr lang="en-US" sz="2400" i="1" dirty="0"/>
              <a:t>c</a:t>
            </a:r>
            <a:r>
              <a:rPr lang="en-US" sz="2400" dirty="0"/>
              <a:t> starts at (10</a:t>
            </a:r>
            <a:r>
              <a:rPr lang="en-US" sz="2400" i="1" dirty="0"/>
              <a:t>c</a:t>
            </a:r>
            <a:r>
              <a:rPr lang="en-US" sz="2400" dirty="0"/>
              <a:t>/12; (10</a:t>
            </a:r>
            <a:r>
              <a:rPr lang="en-US" sz="2400" i="1" dirty="0"/>
              <a:t>c</a:t>
            </a:r>
            <a:r>
              <a:rPr lang="en-US" sz="2400" dirty="0"/>
              <a:t>)%12) and ends at ((10</a:t>
            </a:r>
            <a:r>
              <a:rPr lang="en-US" sz="2400" i="1" dirty="0"/>
              <a:t>c</a:t>
            </a:r>
            <a:r>
              <a:rPr lang="en-US" sz="2400" dirty="0"/>
              <a:t> + 9)/12; (10</a:t>
            </a:r>
            <a:r>
              <a:rPr lang="en-US" sz="2400" i="1" dirty="0"/>
              <a:t>c</a:t>
            </a:r>
            <a:r>
              <a:rPr lang="en-US" sz="2400" dirty="0"/>
              <a:t> + 9)%12) (except when the last chunk is not full). So the elements evaluated by thread 4 are:</a:t>
            </a:r>
          </a:p>
          <a:p>
            <a:pPr marL="0" indent="0">
              <a:spcBef>
                <a:spcPts val="0"/>
              </a:spcBef>
              <a:buNone/>
            </a:pPr>
            <a:r>
              <a:rPr lang="en-US" sz="2000" dirty="0"/>
              <a:t>Chunk 4: (3,4), (3,5), (3,6), (3,7), (3,8) (3,9), (3,10), (3,11), (4,0), (4,1)</a:t>
            </a:r>
          </a:p>
          <a:p>
            <a:pPr marL="0" indent="0">
              <a:spcBef>
                <a:spcPts val="0"/>
              </a:spcBef>
              <a:buNone/>
            </a:pPr>
            <a:r>
              <a:rPr lang="en-US" sz="2000" dirty="0"/>
              <a:t>Chunk 9: (7,6), (7,7), (7,8), (7,9), (7,10), (7,11), (8,0), (8,1), (8,2), (8,3)</a:t>
            </a:r>
          </a:p>
          <a:p>
            <a:pPr marL="0" indent="0">
              <a:spcBef>
                <a:spcPts val="0"/>
              </a:spcBef>
              <a:buNone/>
            </a:pPr>
            <a:r>
              <a:rPr lang="en-US" sz="2000" dirty="0"/>
              <a:t>Chunk 14: (11,8), (11,9), (11,10), (11, 11)</a:t>
            </a:r>
          </a:p>
        </p:txBody>
      </p:sp>
      <p:sp>
        <p:nvSpPr>
          <p:cNvPr id="4" name="Slide Number Placeholder 3"/>
          <p:cNvSpPr>
            <a:spLocks noGrp="1"/>
          </p:cNvSpPr>
          <p:nvPr>
            <p:ph type="sldNum" sz="quarter" idx="12"/>
          </p:nvPr>
        </p:nvSpPr>
        <p:spPr/>
        <p:txBody>
          <a:bodyPr/>
          <a:lstStyle/>
          <a:p>
            <a:pPr>
              <a:defRPr/>
            </a:pPr>
            <a:fld id="{640EE9C5-07AA-E949-B801-3F9BE6FE008A}" type="slidenum">
              <a:rPr lang="en-US" altLang="x-none" smtClean="0"/>
              <a:pPr>
                <a:defRPr/>
              </a:pPr>
              <a:t>9</a:t>
            </a:fld>
            <a:endParaRPr lang="en-US" altLang="x-none"/>
          </a:p>
        </p:txBody>
      </p:sp>
      <p:sp>
        <p:nvSpPr>
          <p:cNvPr id="5" name="Rectangle 4"/>
          <p:cNvSpPr/>
          <p:nvPr/>
        </p:nvSpPr>
        <p:spPr>
          <a:xfrm>
            <a:off x="667048" y="4557926"/>
            <a:ext cx="7657132" cy="1569660"/>
          </a:xfrm>
          <a:prstGeom prst="rect">
            <a:avLst/>
          </a:prstGeom>
        </p:spPr>
        <p:txBody>
          <a:bodyPr wrap="square">
            <a:spAutoFit/>
          </a:bodyPr>
          <a:lstStyle/>
          <a:p>
            <a:r>
              <a:rPr lang="en-US" sz="2400" dirty="0">
                <a:latin typeface="+mn-lt"/>
                <a:ea typeface="ＭＳ Ｐゴシック" charset="0"/>
                <a:cs typeface="ＭＳ Ｐゴシック" charset="0"/>
              </a:rPr>
              <a:t>If the collapse clause is removed then only the outer loop</a:t>
            </a:r>
          </a:p>
          <a:p>
            <a:r>
              <a:rPr lang="en-US" sz="2400" dirty="0">
                <a:latin typeface="+mn-lt"/>
                <a:ea typeface="ＭＳ Ｐゴシック" charset="0"/>
                <a:cs typeface="ＭＳ Ｐゴシック" charset="0"/>
              </a:rPr>
              <a:t>will be parallelized, so the first 10 iterations of the outer loop will be done by thread 0. Thus, y[5][10] will be evaluated by thread 0.</a:t>
            </a:r>
          </a:p>
        </p:txBody>
      </p:sp>
    </p:spTree>
    <p:extLst>
      <p:ext uri="{BB962C8B-B14F-4D97-AF65-F5344CB8AC3E}">
        <p14:creationId xmlns:p14="http://schemas.microsoft.com/office/powerpoint/2010/main" val="1367215420"/>
      </p:ext>
    </p:extLst>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66FF"/>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tx1"/>
            </a:solidFill>
            <a:effectLst/>
            <a:latin typeface="Times New Roman" pitchFamily="18" charset="0"/>
            <a:sym typeface="Math1" pitchFamily="2" charset="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tx1"/>
            </a:solidFill>
            <a:effectLst/>
            <a:latin typeface="Times New Roman" pitchFamily="18" charset="0"/>
            <a:sym typeface="Math1" pitchFamily="2"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66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5889</TotalTime>
  <Words>2604</Words>
  <Application>Microsoft Macintosh PowerPoint</Application>
  <PresentationFormat>On-screen Show (4:3)</PresentationFormat>
  <Paragraphs>301</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Cambria Math</vt:lpstr>
      <vt:lpstr>Courier New</vt:lpstr>
      <vt:lpstr>Math1</vt:lpstr>
      <vt:lpstr>Times New Roman</vt:lpstr>
      <vt:lpstr>Default Design</vt:lpstr>
      <vt:lpstr>Day 7: Worksheet Questions </vt:lpstr>
      <vt:lpstr>Q1: Network Metrics</vt:lpstr>
      <vt:lpstr>Q2: Non-blocking and Asynchronous Send</vt:lpstr>
      <vt:lpstr>Q3: Application Topologies</vt:lpstr>
      <vt:lpstr>Q4: Hypercube Node Numbers</vt:lpstr>
      <vt:lpstr>Q5: Mapping Meshes to Hypercubes</vt:lpstr>
      <vt:lpstr>PowerPoint Presentation</vt:lpstr>
      <vt:lpstr>Q6: OpenMP For Loop</vt:lpstr>
      <vt:lpstr>Q6: Answer</vt:lpstr>
      <vt:lpstr>Q7a: Cyclic Data Distribution</vt:lpstr>
      <vt:lpstr>Q7a: Answer</vt:lpstr>
      <vt:lpstr>Q7b: Cyclic Data Distribution</vt:lpstr>
      <vt:lpstr>Q7b: Answer</vt:lpstr>
      <vt:lpstr>Q8: Parallel Efficiency</vt:lpstr>
      <vt:lpstr>Q8: Answer</vt:lpstr>
      <vt:lpstr>Q9: CUDA Thread Block Sizes</vt:lpstr>
      <vt:lpstr>Q9: Answers</vt:lpstr>
      <vt:lpstr>Q10: Compute To Global Memory Access Ratio</vt:lpstr>
      <vt:lpstr>Q11: Performance Analysis</vt:lpstr>
      <vt:lpstr>Q11: Answer</vt:lpstr>
      <vt:lpstr>Q12: Performance Analysis</vt:lpstr>
      <vt:lpstr>Q12: Answer</vt:lpstr>
      <vt:lpstr>Q13: Cyclic Data Distribution</vt:lpstr>
      <vt:lpstr>Q13: Answer</vt:lpstr>
      <vt:lpstr>Q14: OpenMP For Loop</vt:lpstr>
      <vt:lpstr>Q14: Answer</vt:lpstr>
      <vt:lpstr>Q15: Performance Analysis</vt:lpstr>
      <vt:lpstr>Q15: Answer</vt:lpstr>
    </vt:vector>
  </TitlesOfParts>
  <Company>Cardiff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Processing CM0323</dc:title>
  <dc:creator>David William Walker</dc:creator>
  <cp:lastModifiedBy>WalkerMR</cp:lastModifiedBy>
  <cp:revision>357</cp:revision>
  <cp:lastPrinted>2014-12-01T10:05:39Z</cp:lastPrinted>
  <dcterms:created xsi:type="dcterms:W3CDTF">2002-10-01T10:10:35Z</dcterms:created>
  <dcterms:modified xsi:type="dcterms:W3CDTF">2018-12-07T10:20:04Z</dcterms:modified>
</cp:coreProperties>
</file>