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493" r:id="rId2"/>
    <p:sldId id="548" r:id="rId3"/>
    <p:sldId id="547" r:id="rId4"/>
    <p:sldId id="544" r:id="rId5"/>
    <p:sldId id="549" r:id="rId6"/>
    <p:sldId id="263" r:id="rId7"/>
    <p:sldId id="550" r:id="rId8"/>
    <p:sldId id="515" r:id="rId9"/>
    <p:sldId id="551" r:id="rId10"/>
    <p:sldId id="516" r:id="rId11"/>
    <p:sldId id="264" r:id="rId12"/>
    <p:sldId id="265" r:id="rId13"/>
    <p:sldId id="518" r:id="rId14"/>
    <p:sldId id="552" r:id="rId15"/>
    <p:sldId id="482" r:id="rId16"/>
    <p:sldId id="554" r:id="rId17"/>
    <p:sldId id="553" r:id="rId18"/>
    <p:sldId id="520" r:id="rId19"/>
    <p:sldId id="521" r:id="rId20"/>
    <p:sldId id="555" r:id="rId21"/>
    <p:sldId id="523" r:id="rId22"/>
    <p:sldId id="514" r:id="rId23"/>
    <p:sldId id="556" r:id="rId24"/>
    <p:sldId id="269" r:id="rId25"/>
    <p:sldId id="487" r:id="rId26"/>
    <p:sldId id="488" r:id="rId27"/>
    <p:sldId id="561" r:id="rId28"/>
    <p:sldId id="563" r:id="rId29"/>
    <p:sldId id="562" r:id="rId30"/>
    <p:sldId id="560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2" r:id="rId39"/>
    <p:sldId id="533" r:id="rId40"/>
    <p:sldId id="534" r:id="rId41"/>
    <p:sldId id="535" r:id="rId42"/>
    <p:sldId id="536" r:id="rId43"/>
    <p:sldId id="494" r:id="rId44"/>
    <p:sldId id="537" r:id="rId45"/>
    <p:sldId id="538" r:id="rId46"/>
    <p:sldId id="539" r:id="rId47"/>
    <p:sldId id="540" r:id="rId48"/>
    <p:sldId id="559" r:id="rId49"/>
  </p:sldIdLst>
  <p:sldSz cx="9906000" cy="6858000" type="A4"/>
  <p:notesSz cx="6669088" cy="99282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FF"/>
    <a:srgbClr val="00FFFF"/>
    <a:srgbClr val="0000FF"/>
    <a:srgbClr val="00FF00"/>
    <a:srgbClr val="FF0000"/>
    <a:srgbClr val="FFFFFF"/>
    <a:srgbClr val="000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843" y="-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Grid="0">
      <p:cViewPr varScale="1">
        <p:scale>
          <a:sx n="71" d="100"/>
          <a:sy n="71" d="100"/>
        </p:scale>
        <p:origin x="-3012" y="-96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89500" cy="417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66" tIns="44490" rIns="90566" bIns="444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0" y="750888"/>
            <a:ext cx="5335588" cy="369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8450" cy="37242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6463"/>
            <a:ext cx="4894262" cy="4467225"/>
          </a:xfrm>
          <a:noFill/>
          <a:ln w="9525"/>
        </p:spPr>
        <p:txBody>
          <a:bodyPr/>
          <a:lstStyle/>
          <a:p>
            <a:r>
              <a:rPr lang="en-CA" smtClean="0"/>
              <a:t>Match with iCORE focus areas.</a:t>
            </a:r>
          </a:p>
          <a:p>
            <a:r>
              <a:rPr lang="en-CA" smtClean="0"/>
              <a:t>Pervasive character of software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8450" cy="372427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6463"/>
            <a:ext cx="4894262" cy="4467225"/>
          </a:xfrm>
          <a:noFill/>
          <a:ln w="9525"/>
        </p:spPr>
        <p:txBody>
          <a:bodyPr/>
          <a:lstStyle/>
          <a:p>
            <a:r>
              <a:rPr lang="en-CA" smtClean="0"/>
              <a:t>Match with iCORE focus areas.</a:t>
            </a:r>
          </a:p>
          <a:p>
            <a:r>
              <a:rPr lang="en-CA" smtClean="0"/>
              <a:t>Pervasive character of software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7175" cy="4467225"/>
          </a:xfrm>
          <a:noFill/>
          <a:ln w="9525"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GB" smtClean="0"/>
              <a:t>Strong correlation between final quality and frequent deliveries of increasing functionality</a:t>
            </a:r>
          </a:p>
          <a:p>
            <a:pPr marL="228600" indent="-228600">
              <a:buFontTx/>
              <a:buAutoNum type="arabicPeriod"/>
            </a:pPr>
            <a:r>
              <a:rPr lang="en-GB" smtClean="0"/>
              <a:t>Changes viewed as good – the team has learned what it will take to satisfy customer</a:t>
            </a:r>
          </a:p>
          <a:p>
            <a:pPr marL="228600" indent="-228600">
              <a:buFontTx/>
              <a:buAutoNum type="arabicPeriod"/>
            </a:pPr>
            <a:r>
              <a:rPr lang="en-GB" smtClean="0"/>
              <a:t>Software, not documents or plans</a:t>
            </a:r>
          </a:p>
          <a:p>
            <a:pPr marL="228600" indent="-228600">
              <a:buFontTx/>
              <a:buAutoNum type="arabicPeriod"/>
            </a:pPr>
            <a:r>
              <a:rPr lang="en-GB" smtClean="0"/>
              <a:t>Obvious</a:t>
            </a:r>
          </a:p>
          <a:p>
            <a:pPr marL="228600" indent="-228600">
              <a:buFontTx/>
              <a:buAutoNum type="arabicPeriod"/>
            </a:pPr>
            <a:r>
              <a:rPr lang="en-GB" smtClean="0"/>
              <a:t>People who are the team are most important</a:t>
            </a:r>
          </a:p>
          <a:p>
            <a:pPr marL="228600" indent="-228600">
              <a:buFontTx/>
              <a:buAutoNum type="arabicPeriod"/>
            </a:pPr>
            <a:r>
              <a:rPr lang="en-GB" smtClean="0"/>
              <a:t>Less opportunity for ambiguity</a:t>
            </a:r>
          </a:p>
          <a:p>
            <a:pPr marL="228600" indent="-228600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7175" cy="4467225"/>
          </a:xfrm>
          <a:noFill/>
          <a:ln w="9525"/>
        </p:spPr>
        <p:txBody>
          <a:bodyPr/>
          <a:lstStyle/>
          <a:p>
            <a:r>
              <a:rPr lang="en-GB" smtClean="0"/>
              <a:t>7. Not “What phase are we now in” but “30% of software is now working for customer”</a:t>
            </a:r>
          </a:p>
          <a:p>
            <a:r>
              <a:rPr lang="en-GB" smtClean="0"/>
              <a:t>8. Don’t borrow tomorrow’s health and energy to get more done today</a:t>
            </a:r>
          </a:p>
          <a:p>
            <a:r>
              <a:rPr lang="en-GB" smtClean="0"/>
              <a:t>9. Produce only the highest quality tests and code you can</a:t>
            </a:r>
          </a:p>
          <a:p>
            <a:r>
              <a:rPr lang="en-GB" smtClean="0"/>
              <a:t>10. Do what is needed today … and then see if you might break something tomorrow (i.e. test)</a:t>
            </a:r>
          </a:p>
          <a:p>
            <a:r>
              <a:rPr lang="en-GB" smtClean="0"/>
              <a:t>11. Responsibilities communicated to the teams as a whole, and team determines best way to fulfil them</a:t>
            </a:r>
          </a:p>
          <a:p>
            <a:r>
              <a:rPr lang="en-GB" smtClean="0"/>
              <a:t>12. Obvious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7175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89500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746125"/>
            <a:ext cx="5370513" cy="37195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5350" y="263525"/>
            <a:ext cx="2282825" cy="6072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263525"/>
            <a:ext cx="6699250" cy="6072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63525"/>
            <a:ext cx="8455025" cy="717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1439863"/>
            <a:ext cx="4491038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1439863"/>
            <a:ext cx="4491037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439863"/>
            <a:ext cx="449103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1439863"/>
            <a:ext cx="449103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63525"/>
            <a:ext cx="8455025" cy="7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6" tIns="46748" rIns="95166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39863"/>
            <a:ext cx="9134475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6" tIns="46748" rIns="95166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52612" name="Rectangle 1028"/>
          <p:cNvSpPr>
            <a:spLocks noChangeArrowheads="1"/>
          </p:cNvSpPr>
          <p:nvPr/>
        </p:nvSpPr>
        <p:spPr bwMode="auto">
          <a:xfrm>
            <a:off x="0" y="6597650"/>
            <a:ext cx="91297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66" tIns="46748" rIns="95166" bIns="46748">
            <a:spAutoFit/>
          </a:bodyPr>
          <a:lstStyle/>
          <a:p>
            <a:pPr algn="l" defTabSz="962025">
              <a:defRPr/>
            </a:pPr>
            <a:r>
              <a:rPr lang="en-GB" sz="1100" dirty="0">
                <a:solidFill>
                  <a:schemeClr val="tx2"/>
                </a:solidFill>
                <a:latin typeface="Arial" pitchFamily="34" charset="0"/>
              </a:rPr>
              <a:t>Dr I. O’Neill, Queen’s University Belfast						Chapter Two</a:t>
            </a:r>
          </a:p>
        </p:txBody>
      </p:sp>
      <p:sp>
        <p:nvSpPr>
          <p:cNvPr id="452613" name="Rectangle 1029"/>
          <p:cNvSpPr>
            <a:spLocks noChangeArrowheads="1"/>
          </p:cNvSpPr>
          <p:nvPr/>
        </p:nvSpPr>
        <p:spPr bwMode="auto">
          <a:xfrm>
            <a:off x="0" y="1147763"/>
            <a:ext cx="9906000" cy="762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21176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52614" name="Line 1030"/>
          <p:cNvSpPr>
            <a:spLocks noChangeShapeType="1"/>
          </p:cNvSpPr>
          <p:nvPr/>
        </p:nvSpPr>
        <p:spPr bwMode="auto">
          <a:xfrm>
            <a:off x="0" y="6577013"/>
            <a:ext cx="9906000" cy="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52615" name="Text Box 1031"/>
          <p:cNvSpPr txBox="1">
            <a:spLocks noChangeArrowheads="1"/>
          </p:cNvSpPr>
          <p:nvPr userDrawn="1"/>
        </p:nvSpPr>
        <p:spPr bwMode="auto">
          <a:xfrm>
            <a:off x="9372600" y="6553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6CAE0455-BEB9-4056-A282-2D5D64978F81}" type="slidenum">
              <a:rPr lang="en-GB" sz="1600">
                <a:latin typeface="Arial" pitchFamily="34" charset="0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en-GB" sz="16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</a:defRPr>
      </a:lvl6pPr>
      <a:lvl7pPr marL="914400"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</a:defRPr>
      </a:lvl7pPr>
      <a:lvl8pPr marL="1371600"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</a:defRPr>
      </a:lvl8pPr>
      <a:lvl9pPr marL="1828800" algn="l" defTabSz="9620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Arial" charset="0"/>
        <a:buChar char="•"/>
        <a:defRPr sz="25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100">
          <a:solidFill>
            <a:schemeClr val="tx1"/>
          </a:solidFill>
          <a:latin typeface="Arial" pitchFamily="34" charset="0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900">
          <a:solidFill>
            <a:schemeClr val="tx1"/>
          </a:solidFill>
          <a:latin typeface="Arial" pitchFamily="34" charset="0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Arial" charset="0"/>
        <a:buChar char="•"/>
        <a:defRPr sz="1700">
          <a:solidFill>
            <a:schemeClr val="tx1"/>
          </a:solidFill>
          <a:latin typeface="Arial" pitchFamily="34" charset="0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500">
          <a:solidFill>
            <a:schemeClr val="tx1"/>
          </a:solidFill>
          <a:latin typeface="Arial" pitchFamily="34" charset="0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500">
          <a:solidFill>
            <a:schemeClr val="tx1"/>
          </a:solidFill>
          <a:latin typeface="+mn-lt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500">
          <a:solidFill>
            <a:schemeClr val="tx1"/>
          </a:solidFill>
          <a:latin typeface="+mn-lt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500">
          <a:solidFill>
            <a:schemeClr val="tx1"/>
          </a:solidFill>
          <a:latin typeface="+mn-lt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157413"/>
            <a:ext cx="6934200" cy="914400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Chapter 2</a:t>
            </a:r>
          </a:p>
          <a:p>
            <a:r>
              <a:rPr lang="en-GB" dirty="0" smtClean="0">
                <a:latin typeface="Arial" charset="0"/>
              </a:rPr>
              <a:t>Software Process (Life Cycle)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81000" y="3092450"/>
            <a:ext cx="8388350" cy="23050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sz="2500">
                <a:latin typeface="Arial" charset="0"/>
              </a:rPr>
              <a:t>Learning Outcomes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Appreciate the need for a defined software process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Be able to describe in detail the main software process models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Be able to compare software process models and choose between them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Understand software process improvement and maturity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Know about alternative approaches – agile and reengineering</a:t>
            </a:r>
          </a:p>
        </p:txBody>
      </p:sp>
      <p:sp>
        <p:nvSpPr>
          <p:cNvPr id="453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0" y="1052513"/>
            <a:ext cx="7772400" cy="1143000"/>
          </a:xfrm>
        </p:spPr>
        <p:txBody>
          <a:bodyPr lIns="90488" tIns="44450" rIns="90488" bIns="44450"/>
          <a:lstStyle/>
          <a:p>
            <a:pPr algn="ctr">
              <a:defRPr/>
            </a:pPr>
            <a:r>
              <a:rPr lang="en-GB" sz="400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Software Engineering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381000" y="5661025"/>
            <a:ext cx="8396288" cy="7921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i="1">
                <a:latin typeface="Arial" charset="0"/>
              </a:rPr>
              <a:t>Text: Priestley Chapter One and Chapter Three</a:t>
            </a:r>
          </a:p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i="1">
                <a:latin typeface="Arial" charset="0"/>
              </a:rPr>
              <a:t>Bruegge &amp; Dutoit Chapter Fifteen and Chapter Sixteen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04813"/>
            <a:ext cx="8455025" cy="717550"/>
          </a:xfrm>
        </p:spPr>
        <p:txBody>
          <a:bodyPr/>
          <a:lstStyle/>
          <a:p>
            <a:r>
              <a:rPr lang="en-GB" sz="3400" smtClean="0">
                <a:latin typeface="Arial" charset="0"/>
              </a:rPr>
              <a:t>Object Model of Software Process </a:t>
            </a:r>
            <a:r>
              <a:rPr lang="en-GB" sz="3400" i="1" smtClean="0">
                <a:latin typeface="Arial" charset="0"/>
              </a:rPr>
              <a:t>Activities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450" y="1470025"/>
            <a:ext cx="5689600" cy="508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63525"/>
            <a:ext cx="9264650" cy="871538"/>
          </a:xfrm>
          <a:noFill/>
        </p:spPr>
        <p:txBody>
          <a:bodyPr/>
          <a:lstStyle/>
          <a:p>
            <a:r>
              <a:rPr lang="en-GB" smtClean="0">
                <a:latin typeface="Arial" charset="0"/>
              </a:rPr>
              <a:t>Software process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773238"/>
            <a:ext cx="9134475" cy="4149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Waterfall model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Separate and distinct phases of specification and development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Spiral Model and...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Incremental and Iterative Models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Specification and development are interleaved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Various versions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Agile Methods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Formal transformation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A mathematical system model is formally transformed to an implementation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Reuse-based development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GB" sz="1900" smtClean="0">
                <a:latin typeface="Arial" charset="0"/>
              </a:rPr>
              <a:t>The system is assembled from existing components</a:t>
            </a:r>
          </a:p>
          <a:p>
            <a:pPr>
              <a:lnSpc>
                <a:spcPct val="90000"/>
              </a:lnSpc>
            </a:pPr>
            <a:endParaRPr lang="en-GB" sz="210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Arial" charset="0"/>
              </a:rPr>
              <a:t>Waterfall </a:t>
            </a:r>
            <a:r>
              <a:rPr lang="en-GB" dirty="0" smtClean="0">
                <a:latin typeface="Arial" charset="0"/>
              </a:rPr>
              <a:t>model</a:t>
            </a:r>
            <a:endParaRPr lang="en-GB" dirty="0" smtClean="0">
              <a:latin typeface="Arial" charset="0"/>
            </a:endParaRPr>
          </a:p>
        </p:txBody>
      </p:sp>
      <p:sp>
        <p:nvSpPr>
          <p:cNvPr id="15363" name="AutoShape 104"/>
          <p:cNvSpPr>
            <a:spLocks noChangeArrowheads="1"/>
          </p:cNvSpPr>
          <p:nvPr/>
        </p:nvSpPr>
        <p:spPr bwMode="auto">
          <a:xfrm>
            <a:off x="849313" y="1989138"/>
            <a:ext cx="2493962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Requirements Definition</a:t>
            </a:r>
          </a:p>
        </p:txBody>
      </p:sp>
      <p:sp>
        <p:nvSpPr>
          <p:cNvPr id="15364" name="AutoShape 105"/>
          <p:cNvSpPr>
            <a:spLocks noChangeArrowheads="1"/>
          </p:cNvSpPr>
          <p:nvPr/>
        </p:nvSpPr>
        <p:spPr bwMode="auto">
          <a:xfrm>
            <a:off x="1570038" y="2492375"/>
            <a:ext cx="2808287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15365" name="AutoShape 106"/>
          <p:cNvSpPr>
            <a:spLocks noChangeArrowheads="1"/>
          </p:cNvSpPr>
          <p:nvPr/>
        </p:nvSpPr>
        <p:spPr bwMode="auto">
          <a:xfrm>
            <a:off x="2651125" y="2997200"/>
            <a:ext cx="2951163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15366" name="AutoShape 107"/>
          <p:cNvSpPr>
            <a:spLocks noChangeArrowheads="1"/>
          </p:cNvSpPr>
          <p:nvPr/>
        </p:nvSpPr>
        <p:spPr bwMode="auto">
          <a:xfrm>
            <a:off x="4032250" y="3500438"/>
            <a:ext cx="3154363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Verification &amp; Validation</a:t>
            </a:r>
          </a:p>
        </p:txBody>
      </p:sp>
      <p:sp>
        <p:nvSpPr>
          <p:cNvPr id="15367" name="AutoShape 108"/>
          <p:cNvSpPr>
            <a:spLocks noChangeArrowheads="1"/>
          </p:cNvSpPr>
          <p:nvPr/>
        </p:nvSpPr>
        <p:spPr bwMode="auto">
          <a:xfrm>
            <a:off x="5040313" y="4076700"/>
            <a:ext cx="3154362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Installation</a:t>
            </a:r>
          </a:p>
        </p:txBody>
      </p:sp>
      <p:sp>
        <p:nvSpPr>
          <p:cNvPr id="15368" name="AutoShape 109"/>
          <p:cNvSpPr>
            <a:spLocks noChangeArrowheads="1"/>
          </p:cNvSpPr>
          <p:nvPr/>
        </p:nvSpPr>
        <p:spPr bwMode="auto">
          <a:xfrm>
            <a:off x="5891213" y="4652963"/>
            <a:ext cx="3154362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2"/>
                </a:solidFill>
              </a:rPr>
              <a:t>Operation &amp; Maintenance</a:t>
            </a:r>
          </a:p>
        </p:txBody>
      </p:sp>
      <p:sp>
        <p:nvSpPr>
          <p:cNvPr id="15369" name="Freeform 112"/>
          <p:cNvSpPr>
            <a:spLocks/>
          </p:cNvSpPr>
          <p:nvPr/>
        </p:nvSpPr>
        <p:spPr bwMode="auto">
          <a:xfrm>
            <a:off x="3370263" y="2132013"/>
            <a:ext cx="652462" cy="360362"/>
          </a:xfrm>
          <a:custGeom>
            <a:avLst/>
            <a:gdLst>
              <a:gd name="T0" fmla="*/ 0 w 411"/>
              <a:gd name="T1" fmla="*/ 0 h 227"/>
              <a:gd name="T2" fmla="*/ 2147483647 w 411"/>
              <a:gd name="T3" fmla="*/ 0 h 227"/>
              <a:gd name="T4" fmla="*/ 2147483647 w 411"/>
              <a:gd name="T5" fmla="*/ 2147483647 h 227"/>
              <a:gd name="T6" fmla="*/ 0 60000 65536"/>
              <a:gd name="T7" fmla="*/ 0 60000 65536"/>
              <a:gd name="T8" fmla="*/ 0 60000 65536"/>
              <a:gd name="T9" fmla="*/ 0 w 411"/>
              <a:gd name="T10" fmla="*/ 0 h 227"/>
              <a:gd name="T11" fmla="*/ 411 w 41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27">
                <a:moveTo>
                  <a:pt x="0" y="0"/>
                </a:moveTo>
                <a:lnTo>
                  <a:pt x="411" y="0"/>
                </a:lnTo>
                <a:lnTo>
                  <a:pt x="409" y="227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0" name="Freeform 113"/>
          <p:cNvSpPr>
            <a:spLocks/>
          </p:cNvSpPr>
          <p:nvPr/>
        </p:nvSpPr>
        <p:spPr bwMode="auto">
          <a:xfrm>
            <a:off x="4378325" y="2636838"/>
            <a:ext cx="652463" cy="360362"/>
          </a:xfrm>
          <a:custGeom>
            <a:avLst/>
            <a:gdLst>
              <a:gd name="T0" fmla="*/ 0 w 411"/>
              <a:gd name="T1" fmla="*/ 0 h 227"/>
              <a:gd name="T2" fmla="*/ 2147483647 w 411"/>
              <a:gd name="T3" fmla="*/ 0 h 227"/>
              <a:gd name="T4" fmla="*/ 2147483647 w 411"/>
              <a:gd name="T5" fmla="*/ 2147483647 h 227"/>
              <a:gd name="T6" fmla="*/ 0 60000 65536"/>
              <a:gd name="T7" fmla="*/ 0 60000 65536"/>
              <a:gd name="T8" fmla="*/ 0 60000 65536"/>
              <a:gd name="T9" fmla="*/ 0 w 411"/>
              <a:gd name="T10" fmla="*/ 0 h 227"/>
              <a:gd name="T11" fmla="*/ 411 w 41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27">
                <a:moveTo>
                  <a:pt x="0" y="0"/>
                </a:moveTo>
                <a:lnTo>
                  <a:pt x="411" y="0"/>
                </a:lnTo>
                <a:lnTo>
                  <a:pt x="409" y="227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1" name="Freeform 114"/>
          <p:cNvSpPr>
            <a:spLocks/>
          </p:cNvSpPr>
          <p:nvPr/>
        </p:nvSpPr>
        <p:spPr bwMode="auto">
          <a:xfrm>
            <a:off x="5602288" y="3140075"/>
            <a:ext cx="652462" cy="360363"/>
          </a:xfrm>
          <a:custGeom>
            <a:avLst/>
            <a:gdLst>
              <a:gd name="T0" fmla="*/ 0 w 411"/>
              <a:gd name="T1" fmla="*/ 0 h 227"/>
              <a:gd name="T2" fmla="*/ 2147483647 w 411"/>
              <a:gd name="T3" fmla="*/ 0 h 227"/>
              <a:gd name="T4" fmla="*/ 2147483647 w 411"/>
              <a:gd name="T5" fmla="*/ 2147483647 h 227"/>
              <a:gd name="T6" fmla="*/ 0 60000 65536"/>
              <a:gd name="T7" fmla="*/ 0 60000 65536"/>
              <a:gd name="T8" fmla="*/ 0 60000 65536"/>
              <a:gd name="T9" fmla="*/ 0 w 411"/>
              <a:gd name="T10" fmla="*/ 0 h 227"/>
              <a:gd name="T11" fmla="*/ 411 w 41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27">
                <a:moveTo>
                  <a:pt x="0" y="0"/>
                </a:moveTo>
                <a:lnTo>
                  <a:pt x="411" y="0"/>
                </a:lnTo>
                <a:lnTo>
                  <a:pt x="409" y="227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2" name="Freeform 115"/>
          <p:cNvSpPr>
            <a:spLocks/>
          </p:cNvSpPr>
          <p:nvPr/>
        </p:nvSpPr>
        <p:spPr bwMode="auto">
          <a:xfrm>
            <a:off x="7186613" y="3716338"/>
            <a:ext cx="652462" cy="360362"/>
          </a:xfrm>
          <a:custGeom>
            <a:avLst/>
            <a:gdLst>
              <a:gd name="T0" fmla="*/ 0 w 411"/>
              <a:gd name="T1" fmla="*/ 0 h 227"/>
              <a:gd name="T2" fmla="*/ 2147483647 w 411"/>
              <a:gd name="T3" fmla="*/ 0 h 227"/>
              <a:gd name="T4" fmla="*/ 2147483647 w 411"/>
              <a:gd name="T5" fmla="*/ 2147483647 h 227"/>
              <a:gd name="T6" fmla="*/ 0 60000 65536"/>
              <a:gd name="T7" fmla="*/ 0 60000 65536"/>
              <a:gd name="T8" fmla="*/ 0 60000 65536"/>
              <a:gd name="T9" fmla="*/ 0 w 411"/>
              <a:gd name="T10" fmla="*/ 0 h 227"/>
              <a:gd name="T11" fmla="*/ 411 w 41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27">
                <a:moveTo>
                  <a:pt x="0" y="0"/>
                </a:moveTo>
                <a:lnTo>
                  <a:pt x="411" y="0"/>
                </a:lnTo>
                <a:lnTo>
                  <a:pt x="409" y="227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3" name="Freeform 116"/>
          <p:cNvSpPr>
            <a:spLocks/>
          </p:cNvSpPr>
          <p:nvPr/>
        </p:nvSpPr>
        <p:spPr bwMode="auto">
          <a:xfrm>
            <a:off x="8194675" y="4292600"/>
            <a:ext cx="652463" cy="360363"/>
          </a:xfrm>
          <a:custGeom>
            <a:avLst/>
            <a:gdLst>
              <a:gd name="T0" fmla="*/ 0 w 411"/>
              <a:gd name="T1" fmla="*/ 0 h 227"/>
              <a:gd name="T2" fmla="*/ 2147483647 w 411"/>
              <a:gd name="T3" fmla="*/ 0 h 227"/>
              <a:gd name="T4" fmla="*/ 2147483647 w 411"/>
              <a:gd name="T5" fmla="*/ 2147483647 h 227"/>
              <a:gd name="T6" fmla="*/ 0 60000 65536"/>
              <a:gd name="T7" fmla="*/ 0 60000 65536"/>
              <a:gd name="T8" fmla="*/ 0 60000 65536"/>
              <a:gd name="T9" fmla="*/ 0 w 411"/>
              <a:gd name="T10" fmla="*/ 0 h 227"/>
              <a:gd name="T11" fmla="*/ 411 w 41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27">
                <a:moveTo>
                  <a:pt x="0" y="0"/>
                </a:moveTo>
                <a:lnTo>
                  <a:pt x="411" y="0"/>
                </a:lnTo>
                <a:lnTo>
                  <a:pt x="409" y="227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4" name="Line 118"/>
          <p:cNvSpPr>
            <a:spLocks noChangeShapeType="1"/>
          </p:cNvSpPr>
          <p:nvPr/>
        </p:nvSpPr>
        <p:spPr bwMode="auto">
          <a:xfrm flipV="1">
            <a:off x="5530850" y="4508500"/>
            <a:ext cx="0" cy="360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5" name="Line 119"/>
          <p:cNvSpPr>
            <a:spLocks noChangeShapeType="1"/>
          </p:cNvSpPr>
          <p:nvPr/>
        </p:nvSpPr>
        <p:spPr bwMode="auto">
          <a:xfrm flipV="1">
            <a:off x="4522788" y="3932238"/>
            <a:ext cx="0" cy="9366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6" name="Line 120"/>
          <p:cNvSpPr>
            <a:spLocks noChangeShapeType="1"/>
          </p:cNvSpPr>
          <p:nvPr/>
        </p:nvSpPr>
        <p:spPr bwMode="auto">
          <a:xfrm flipV="1">
            <a:off x="3225800" y="3429000"/>
            <a:ext cx="0" cy="14398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7" name="Line 121"/>
          <p:cNvSpPr>
            <a:spLocks noChangeShapeType="1"/>
          </p:cNvSpPr>
          <p:nvPr/>
        </p:nvSpPr>
        <p:spPr bwMode="auto">
          <a:xfrm flipV="1">
            <a:off x="2146300" y="2924175"/>
            <a:ext cx="0" cy="19446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8" name="Line 122"/>
          <p:cNvSpPr>
            <a:spLocks noChangeShapeType="1"/>
          </p:cNvSpPr>
          <p:nvPr/>
        </p:nvSpPr>
        <p:spPr bwMode="auto">
          <a:xfrm flipV="1">
            <a:off x="1138238" y="2420938"/>
            <a:ext cx="0" cy="2447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5379" name="Line 125"/>
          <p:cNvSpPr>
            <a:spLocks noChangeShapeType="1"/>
          </p:cNvSpPr>
          <p:nvPr/>
        </p:nvSpPr>
        <p:spPr bwMode="auto">
          <a:xfrm>
            <a:off x="1138238" y="4868863"/>
            <a:ext cx="47529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6600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Problems with the Waterfall Model?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1000" smtClean="0">
              <a:latin typeface="Arial" charset="0"/>
            </a:endParaRPr>
          </a:p>
          <a:p>
            <a:pPr algn="ctr">
              <a:buFont typeface="Arial" charset="0"/>
              <a:buNone/>
            </a:pPr>
            <a:r>
              <a:rPr lang="en-US" sz="19900" smtClean="0">
                <a:latin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263525"/>
            <a:ext cx="8455025" cy="717550"/>
          </a:xfrm>
          <a:solidFill>
            <a:schemeClr val="tx2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Problems with the Waterfall Model?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Managers love waterfall models:</a:t>
            </a:r>
          </a:p>
          <a:p>
            <a:pPr lvl="1"/>
            <a:r>
              <a:rPr lang="en-US" smtClean="0">
                <a:latin typeface="Arial" charset="0"/>
              </a:rPr>
              <a:t>Nice milestones</a:t>
            </a:r>
          </a:p>
          <a:p>
            <a:pPr lvl="1"/>
            <a:r>
              <a:rPr lang="en-US" smtClean="0">
                <a:latin typeface="Arial" charset="0"/>
              </a:rPr>
              <a:t>No need to look back (linear system), one activity at a time</a:t>
            </a:r>
          </a:p>
          <a:p>
            <a:pPr lvl="1"/>
            <a:r>
              <a:rPr lang="en-US" smtClean="0">
                <a:latin typeface="Arial" charset="0"/>
              </a:rPr>
              <a:t>Easy to check progress : 90% coded, 20% tested</a:t>
            </a:r>
          </a:p>
          <a:p>
            <a:r>
              <a:rPr lang="en-US" smtClean="0">
                <a:latin typeface="Arial" charset="0"/>
              </a:rPr>
              <a:t>But, most software development is iterative</a:t>
            </a:r>
          </a:p>
          <a:p>
            <a:pPr lvl="1"/>
            <a:r>
              <a:rPr lang="en-US" smtClean="0">
                <a:latin typeface="Arial" charset="0"/>
              </a:rPr>
              <a:t>During design, problems with requirements are identified</a:t>
            </a:r>
          </a:p>
          <a:p>
            <a:pPr lvl="1"/>
            <a:r>
              <a:rPr lang="en-US" smtClean="0">
                <a:latin typeface="Arial" charset="0"/>
              </a:rPr>
              <a:t>During coding, design and requirement problems are found</a:t>
            </a:r>
          </a:p>
          <a:p>
            <a:pPr lvl="1"/>
            <a:r>
              <a:rPr lang="en-US" smtClean="0">
                <a:latin typeface="Arial" charset="0"/>
              </a:rPr>
              <a:t>During testing, coding, design&amp; requirement errors are found</a:t>
            </a:r>
          </a:p>
          <a:p>
            <a:r>
              <a:rPr lang="en-US" smtClean="0">
                <a:latin typeface="Arial" charset="0"/>
              </a:rPr>
              <a:t>System development is a nonlinear activity</a:t>
            </a:r>
          </a:p>
          <a:p>
            <a:pPr lvl="1"/>
            <a:r>
              <a:rPr lang="en-GB" smtClean="0">
                <a:latin typeface="Arial" charset="0"/>
              </a:rPr>
              <a:t>Often have to revisit and rework previous tasks</a:t>
            </a:r>
          </a:p>
          <a:p>
            <a:r>
              <a:rPr lang="en-GB" smtClean="0">
                <a:latin typeface="Arial" charset="0"/>
              </a:rPr>
              <a:t>Verification and Validation (Testing) comes too late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(very risky!)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Evolutionary Strategies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39863"/>
            <a:ext cx="9134475" cy="4219575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Main purpose of  software process model is “</a:t>
            </a:r>
            <a:r>
              <a:rPr lang="en-GB" i="1" smtClean="0">
                <a:latin typeface="Arial" charset="0"/>
              </a:rPr>
              <a:t>to give risk-reducing structure</a:t>
            </a:r>
            <a:r>
              <a:rPr lang="en-GB" smtClean="0">
                <a:latin typeface="Arial" charset="0"/>
              </a:rPr>
              <a:t>” [Ould, 1990]. </a:t>
            </a:r>
          </a:p>
          <a:p>
            <a:r>
              <a:rPr lang="en-GB" smtClean="0">
                <a:latin typeface="Arial" charset="0"/>
              </a:rPr>
              <a:t>Growing recognition that in many cases software should be developed in an evolutionary fashion [e.g. McConnell, 1993]</a:t>
            </a:r>
          </a:p>
          <a:p>
            <a:r>
              <a:rPr lang="en-GB" smtClean="0">
                <a:latin typeface="Arial" charset="0"/>
              </a:rPr>
              <a:t>e.g. Microsoft Visual C++ is shipped every 4 months</a:t>
            </a:r>
          </a:p>
          <a:p>
            <a:r>
              <a:rPr lang="en-GB" smtClean="0">
                <a:latin typeface="Arial" charset="0"/>
              </a:rPr>
              <a:t>Agile Methods (more later) are all evolutionary</a:t>
            </a:r>
          </a:p>
          <a:p>
            <a:r>
              <a:rPr lang="en-GB" smtClean="0">
                <a:latin typeface="Arial" charset="0"/>
              </a:rPr>
              <a:t>Software is “grown” rather than “built”</a:t>
            </a:r>
          </a:p>
          <a:p>
            <a:endParaRPr lang="en-GB" smtClean="0">
              <a:latin typeface="Arial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44488" y="4941888"/>
            <a:ext cx="8953500" cy="1343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>
            <a:spAutoFit/>
          </a:bodyPr>
          <a:lstStyle/>
          <a:p>
            <a:pPr algn="just" defTabSz="962025"/>
            <a:r>
              <a:rPr lang="en-GB">
                <a:solidFill>
                  <a:srgbClr val="0000FF"/>
                </a:solidFill>
                <a:latin typeface="Arial" charset="0"/>
                <a:cs typeface="Arial" charset="0"/>
              </a:rPr>
              <a:t>Ould, M.A</a:t>
            </a:r>
            <a:r>
              <a:rPr lang="en-GB" i="1">
                <a:solidFill>
                  <a:srgbClr val="0000FF"/>
                </a:solidFill>
                <a:latin typeface="Arial" charset="0"/>
                <a:cs typeface="Arial" charset="0"/>
              </a:rPr>
              <a:t>., Strategies for Software Engineering: The Management of Risk and Quality</a:t>
            </a:r>
            <a:r>
              <a:rPr lang="en-GB">
                <a:solidFill>
                  <a:srgbClr val="0000FF"/>
                </a:solidFill>
                <a:latin typeface="Arial" charset="0"/>
                <a:cs typeface="Arial" charset="0"/>
              </a:rPr>
              <a:t>, John Wiley, NY, 1990.</a:t>
            </a:r>
          </a:p>
          <a:p>
            <a:pPr algn="l" defTabSz="962025"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" charset="0"/>
                <a:cs typeface="Arial" charset="0"/>
              </a:rPr>
              <a:t>McConnell, S., </a:t>
            </a:r>
            <a:r>
              <a:rPr lang="en-GB" i="1">
                <a:solidFill>
                  <a:srgbClr val="0000FF"/>
                </a:solidFill>
                <a:latin typeface="Arial" charset="0"/>
                <a:cs typeface="Arial" charset="0"/>
              </a:rPr>
              <a:t>Rapid Development: Taming Wild Software Schedules</a:t>
            </a:r>
            <a:r>
              <a:rPr lang="en-GB">
                <a:solidFill>
                  <a:srgbClr val="0000FF"/>
                </a:solidFill>
                <a:latin typeface="Arial" charset="0"/>
                <a:cs typeface="Arial" charset="0"/>
              </a:rPr>
              <a:t>, Microsoft Press, Redmond, WA,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6600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Evolutionary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Waterfall is poor at managing risk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Waterfall assumes that all requirements can be obtained upfront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Prototyping could provide the answer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Throwaway prototyping = building a prototype just to test a hypothesis. </a:t>
            </a:r>
          </a:p>
          <a:p>
            <a:pPr lvl="2">
              <a:lnSpc>
                <a:spcPct val="90000"/>
              </a:lnSpc>
            </a:pPr>
            <a:r>
              <a:rPr lang="en-GB" sz="1700" smtClean="0">
                <a:latin typeface="Arial" charset="0"/>
              </a:rPr>
              <a:t>In Extreme Programming this is known as a spike. Then build the real product.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Evolutionary Prototyping – build a prototype as a demonstrator, </a:t>
            </a:r>
            <a:br>
              <a:rPr lang="en-GB" sz="1900" smtClean="0">
                <a:latin typeface="Arial" charset="0"/>
              </a:rPr>
            </a:br>
            <a:r>
              <a:rPr lang="en-GB" sz="1900" smtClean="0">
                <a:latin typeface="Arial" charset="0"/>
              </a:rPr>
              <a:t>then use it as a base to build the full functionality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Prototyping particularly common in designing GUI’s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Lower risk since testing is very early! Risk is spread out.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Difficulties?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Evolutionary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Waterfall is poor at managing risk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Waterfall assumes that all requirements can be obtained upfront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Prototyping could provide the answer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Throwaway prototyping = building a prototype just to test a hypothesis. </a:t>
            </a:r>
          </a:p>
          <a:p>
            <a:pPr lvl="2">
              <a:lnSpc>
                <a:spcPct val="90000"/>
              </a:lnSpc>
            </a:pPr>
            <a:r>
              <a:rPr lang="en-GB" sz="1700" smtClean="0">
                <a:latin typeface="Arial" charset="0"/>
              </a:rPr>
              <a:t>In Extreme Programming this is known as a spike. Then build the real product.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Evolutionary Prototyping – build a prototype as a demonstrator, </a:t>
            </a:r>
            <a:br>
              <a:rPr lang="en-GB" sz="1900" smtClean="0">
                <a:latin typeface="Arial" charset="0"/>
              </a:rPr>
            </a:br>
            <a:r>
              <a:rPr lang="en-GB" sz="1900" smtClean="0">
                <a:latin typeface="Arial" charset="0"/>
              </a:rPr>
              <a:t>then use it as a base to build the full functionality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Prototyping particularly common in designing GUI’s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Lower risk since testing is very early! Risk is spread out.</a:t>
            </a:r>
          </a:p>
          <a:p>
            <a:pPr>
              <a:lnSpc>
                <a:spcPct val="90000"/>
              </a:lnSpc>
            </a:pPr>
            <a:r>
              <a:rPr lang="en-GB" sz="2100" smtClean="0">
                <a:latin typeface="Arial" charset="0"/>
              </a:rPr>
              <a:t>Difficulties?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Planning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Managers don’t like it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No guarantee that the end will be reached</a:t>
            </a:r>
          </a:p>
          <a:p>
            <a:pPr lvl="1">
              <a:lnSpc>
                <a:spcPct val="90000"/>
              </a:lnSpc>
            </a:pPr>
            <a:r>
              <a:rPr lang="en-GB" sz="1900" smtClean="0">
                <a:latin typeface="Arial" charset="0"/>
              </a:rPr>
              <a:t>Architecture could get messy – need for rework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088" y="1484313"/>
            <a:ext cx="7319962" cy="5040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Spiral Model (Boehm 1987)</a:t>
            </a: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128588" y="4005263"/>
            <a:ext cx="1439862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  <a:latin typeface="Arial" charset="0"/>
                <a:cs typeface="Arial" charset="0"/>
              </a:rPr>
              <a:t>Note: </a:t>
            </a:r>
            <a:br>
              <a:rPr lang="en-GB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GB">
                <a:solidFill>
                  <a:srgbClr val="FF0000"/>
                </a:solidFill>
                <a:latin typeface="Arial" charset="0"/>
                <a:cs typeface="Arial" charset="0"/>
              </a:rPr>
              <a:t>This is an example of how the spiral model might work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  <a:latin typeface="Arial" charset="0"/>
                <a:cs typeface="Arial" charset="0"/>
              </a:rPr>
              <a:t>* = start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4265613" y="3633788"/>
            <a:ext cx="2873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Spiral Model</a:t>
            </a:r>
          </a:p>
        </p:txBody>
      </p:sp>
      <p:grpSp>
        <p:nvGrpSpPr>
          <p:cNvPr id="22531" name="Group 20"/>
          <p:cNvGrpSpPr>
            <a:grpSpLocks/>
          </p:cNvGrpSpPr>
          <p:nvPr/>
        </p:nvGrpSpPr>
        <p:grpSpPr bwMode="auto">
          <a:xfrm>
            <a:off x="1784350" y="1557338"/>
            <a:ext cx="6264275" cy="4633912"/>
            <a:chOff x="631825" y="1270000"/>
            <a:chExt cx="6553200" cy="5208588"/>
          </a:xfrm>
        </p:grpSpPr>
        <p:sp>
          <p:nvSpPr>
            <p:cNvPr id="22533" name="Oval 14"/>
            <p:cNvSpPr>
              <a:spLocks noChangeArrowheads="1"/>
            </p:cNvSpPr>
            <p:nvPr/>
          </p:nvSpPr>
          <p:spPr bwMode="auto">
            <a:xfrm>
              <a:off x="1352550" y="1341438"/>
              <a:ext cx="5184775" cy="511175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34" name="Rectangle 15"/>
            <p:cNvSpPr>
              <a:spLocks noChangeArrowheads="1"/>
            </p:cNvSpPr>
            <p:nvPr/>
          </p:nvSpPr>
          <p:spPr bwMode="auto">
            <a:xfrm>
              <a:off x="631825" y="1270000"/>
              <a:ext cx="6553200" cy="3959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535" name="Group 12"/>
            <p:cNvGrpSpPr>
              <a:grpSpLocks/>
            </p:cNvGrpSpPr>
            <p:nvPr/>
          </p:nvGrpSpPr>
          <p:grpSpPr bwMode="auto">
            <a:xfrm>
              <a:off x="1309689" y="1844675"/>
              <a:ext cx="5443538" cy="3889375"/>
              <a:chOff x="825" y="1162"/>
              <a:chExt cx="3429" cy="2450"/>
            </a:xfrm>
          </p:grpSpPr>
          <p:sp>
            <p:nvSpPr>
              <p:cNvPr id="22544" name="Line 4"/>
              <p:cNvSpPr>
                <a:spLocks noChangeShapeType="1"/>
              </p:cNvSpPr>
              <p:nvPr/>
            </p:nvSpPr>
            <p:spPr bwMode="auto">
              <a:xfrm>
                <a:off x="2485" y="1162"/>
                <a:ext cx="0" cy="245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45" name="Line 5"/>
              <p:cNvSpPr>
                <a:spLocks noChangeShapeType="1"/>
              </p:cNvSpPr>
              <p:nvPr/>
            </p:nvSpPr>
            <p:spPr bwMode="auto">
              <a:xfrm>
                <a:off x="852" y="2387"/>
                <a:ext cx="33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46" name="AutoShape 6"/>
              <p:cNvSpPr>
                <a:spLocks noChangeArrowheads="1"/>
              </p:cNvSpPr>
              <p:nvPr/>
            </p:nvSpPr>
            <p:spPr bwMode="auto">
              <a:xfrm>
                <a:off x="2258" y="1933"/>
                <a:ext cx="544" cy="454"/>
              </a:xfrm>
              <a:prstGeom prst="curvedDownArrow">
                <a:avLst>
                  <a:gd name="adj1" fmla="val 23965"/>
                  <a:gd name="adj2" fmla="val 47930"/>
                  <a:gd name="adj3" fmla="val 33333"/>
                </a:avLst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7" name="Text Box 7"/>
              <p:cNvSpPr txBox="1">
                <a:spLocks noChangeArrowheads="1"/>
              </p:cNvSpPr>
              <p:nvPr/>
            </p:nvSpPr>
            <p:spPr bwMode="auto">
              <a:xfrm>
                <a:off x="825" y="1389"/>
                <a:ext cx="1179" cy="8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>
                    <a:latin typeface="Arial" charset="0"/>
                    <a:cs typeface="Arial" charset="0"/>
                  </a:rPr>
                  <a:t>Determine objectives, alternatives, constraints</a:t>
                </a:r>
              </a:p>
            </p:txBody>
          </p:sp>
          <p:sp>
            <p:nvSpPr>
              <p:cNvPr id="22548" name="Text Box 8"/>
              <p:cNvSpPr txBox="1">
                <a:spLocks noChangeArrowheads="1"/>
              </p:cNvSpPr>
              <p:nvPr/>
            </p:nvSpPr>
            <p:spPr bwMode="auto">
              <a:xfrm>
                <a:off x="3075" y="1389"/>
                <a:ext cx="1179" cy="8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>
                    <a:latin typeface="Arial" charset="0"/>
                    <a:cs typeface="Arial" charset="0"/>
                  </a:rPr>
                  <a:t>Evaluate alternatives, identify and resolve risks</a:t>
                </a:r>
              </a:p>
            </p:txBody>
          </p:sp>
          <p:sp>
            <p:nvSpPr>
              <p:cNvPr id="22549" name="Text Box 9"/>
              <p:cNvSpPr txBox="1">
                <a:spLocks noChangeArrowheads="1"/>
              </p:cNvSpPr>
              <p:nvPr/>
            </p:nvSpPr>
            <p:spPr bwMode="auto">
              <a:xfrm>
                <a:off x="3075" y="2704"/>
                <a:ext cx="1179" cy="6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>
                    <a:latin typeface="Arial" charset="0"/>
                    <a:cs typeface="Arial" charset="0"/>
                  </a:rPr>
                  <a:t>Develop &amp; verify next level product</a:t>
                </a:r>
              </a:p>
            </p:txBody>
          </p:sp>
          <p:sp>
            <p:nvSpPr>
              <p:cNvPr id="22550" name="Text Box 10"/>
              <p:cNvSpPr txBox="1">
                <a:spLocks noChangeArrowheads="1"/>
              </p:cNvSpPr>
              <p:nvPr/>
            </p:nvSpPr>
            <p:spPr bwMode="auto">
              <a:xfrm>
                <a:off x="851" y="2704"/>
                <a:ext cx="1179" cy="45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>
                    <a:latin typeface="Arial" charset="0"/>
                    <a:cs typeface="Arial" charset="0"/>
                  </a:rPr>
                  <a:t>Plan Next Phase</a:t>
                </a:r>
              </a:p>
            </p:txBody>
          </p:sp>
        </p:grpSp>
        <p:sp>
          <p:nvSpPr>
            <p:cNvPr id="22536" name="Line 16"/>
            <p:cNvSpPr>
              <a:spLocks noChangeShapeType="1"/>
            </p:cNvSpPr>
            <p:nvPr/>
          </p:nvSpPr>
          <p:spPr bwMode="auto">
            <a:xfrm flipH="1" flipV="1">
              <a:off x="1712913" y="5229225"/>
              <a:ext cx="144462" cy="2159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2537" name="Text Box 17"/>
            <p:cNvSpPr txBox="1">
              <a:spLocks noChangeArrowheads="1"/>
            </p:cNvSpPr>
            <p:nvPr/>
          </p:nvSpPr>
          <p:spPr bwMode="auto">
            <a:xfrm>
              <a:off x="5600701" y="5876925"/>
              <a:ext cx="7921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i="1">
                  <a:solidFill>
                    <a:schemeClr val="tx2"/>
                  </a:solidFill>
                </a:rPr>
                <a:t>time</a:t>
              </a:r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 flipH="1">
              <a:off x="1857375" y="3789363"/>
              <a:ext cx="2087563" cy="266382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2539" name="Text Box 19"/>
            <p:cNvSpPr txBox="1">
              <a:spLocks noChangeArrowheads="1"/>
            </p:cNvSpPr>
            <p:nvPr/>
          </p:nvSpPr>
          <p:spPr bwMode="auto">
            <a:xfrm>
              <a:off x="849313" y="6021388"/>
              <a:ext cx="7921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i="1">
                  <a:solidFill>
                    <a:schemeClr val="tx2"/>
                  </a:solidFill>
                </a:rPr>
                <a:t>cost</a:t>
              </a:r>
            </a:p>
          </p:txBody>
        </p:sp>
        <p:sp>
          <p:nvSpPr>
            <p:cNvPr id="22540" name="Oval 20"/>
            <p:cNvSpPr>
              <a:spLocks noChangeArrowheads="1"/>
            </p:cNvSpPr>
            <p:nvPr/>
          </p:nvSpPr>
          <p:spPr bwMode="auto">
            <a:xfrm>
              <a:off x="957263" y="2141538"/>
              <a:ext cx="358775" cy="493712"/>
            </a:xfrm>
            <a:prstGeom prst="ellipse">
              <a:avLst/>
            </a:prstGeom>
            <a:noFill/>
            <a:ln w="127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>
                  <a:solidFill>
                    <a:srgbClr val="006600"/>
                  </a:solidFill>
                </a:rPr>
                <a:t>1</a:t>
              </a:r>
            </a:p>
          </p:txBody>
        </p:sp>
        <p:sp>
          <p:nvSpPr>
            <p:cNvPr id="22541" name="Oval 21"/>
            <p:cNvSpPr>
              <a:spLocks noChangeArrowheads="1"/>
            </p:cNvSpPr>
            <p:nvPr/>
          </p:nvSpPr>
          <p:spPr bwMode="auto">
            <a:xfrm>
              <a:off x="6105525" y="2141538"/>
              <a:ext cx="358775" cy="493712"/>
            </a:xfrm>
            <a:prstGeom prst="ellipse">
              <a:avLst/>
            </a:prstGeom>
            <a:noFill/>
            <a:ln w="127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>
                  <a:solidFill>
                    <a:srgbClr val="006600"/>
                  </a:solidFill>
                </a:rPr>
                <a:t>2</a:t>
              </a:r>
            </a:p>
          </p:txBody>
        </p:sp>
        <p:sp>
          <p:nvSpPr>
            <p:cNvPr id="22542" name="Oval 22"/>
            <p:cNvSpPr>
              <a:spLocks noChangeArrowheads="1"/>
            </p:cNvSpPr>
            <p:nvPr/>
          </p:nvSpPr>
          <p:spPr bwMode="auto">
            <a:xfrm>
              <a:off x="6681788" y="4292599"/>
              <a:ext cx="358775" cy="493712"/>
            </a:xfrm>
            <a:prstGeom prst="ellipse">
              <a:avLst/>
            </a:prstGeom>
            <a:noFill/>
            <a:ln w="127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>
                  <a:solidFill>
                    <a:srgbClr val="006600"/>
                  </a:solidFill>
                </a:rPr>
                <a:t>3</a:t>
              </a:r>
            </a:p>
          </p:txBody>
        </p:sp>
        <p:sp>
          <p:nvSpPr>
            <p:cNvPr id="22543" name="Oval 23"/>
            <p:cNvSpPr>
              <a:spLocks noChangeArrowheads="1"/>
            </p:cNvSpPr>
            <p:nvPr/>
          </p:nvSpPr>
          <p:spPr bwMode="auto">
            <a:xfrm>
              <a:off x="992188" y="4365624"/>
              <a:ext cx="358775" cy="493712"/>
            </a:xfrm>
            <a:prstGeom prst="ellipse">
              <a:avLst/>
            </a:prstGeom>
            <a:noFill/>
            <a:ln w="127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>
                  <a:solidFill>
                    <a:srgbClr val="006600"/>
                  </a:solidFill>
                </a:rPr>
                <a:t>4</a:t>
              </a:r>
            </a:p>
          </p:txBody>
        </p:sp>
      </p:grpSp>
      <p:sp>
        <p:nvSpPr>
          <p:cNvPr id="22532" name="Oval 14"/>
          <p:cNvSpPr>
            <a:spLocks noChangeArrowheads="1"/>
          </p:cNvSpPr>
          <p:nvPr/>
        </p:nvSpPr>
        <p:spPr bwMode="auto">
          <a:xfrm>
            <a:off x="2432050" y="1412875"/>
            <a:ext cx="5184775" cy="519113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26" tIns="45713" rIns="91426" bIns="45713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6600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Model</a:t>
            </a:r>
          </a:p>
        </p:txBody>
      </p:sp>
      <p:sp>
        <p:nvSpPr>
          <p:cNvPr id="5123" name="Text Box 25"/>
          <p:cNvSpPr txBox="1">
            <a:spLocks noChangeArrowheads="1"/>
          </p:cNvSpPr>
          <p:nvPr/>
        </p:nvSpPr>
        <p:spPr bwMode="auto">
          <a:xfrm>
            <a:off x="200025" y="1412875"/>
            <a:ext cx="9145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</a:rPr>
              <a:t>Represent the software process you used on your last programming assignment.</a:t>
            </a:r>
          </a:p>
        </p:txBody>
      </p:sp>
      <p:sp>
        <p:nvSpPr>
          <p:cNvPr id="5124" name="AutoShape 26"/>
          <p:cNvSpPr>
            <a:spLocks noChangeArrowheads="1"/>
          </p:cNvSpPr>
          <p:nvPr/>
        </p:nvSpPr>
        <p:spPr bwMode="auto">
          <a:xfrm>
            <a:off x="492125" y="1844675"/>
            <a:ext cx="969963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/>
              <a:t>             </a:t>
            </a:r>
          </a:p>
        </p:txBody>
      </p:sp>
      <p:sp>
        <p:nvSpPr>
          <p:cNvPr id="5125" name="Line 27"/>
          <p:cNvSpPr>
            <a:spLocks noChangeShapeType="1"/>
          </p:cNvSpPr>
          <p:nvPr/>
        </p:nvSpPr>
        <p:spPr bwMode="auto">
          <a:xfrm>
            <a:off x="1928813" y="206057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5126" name="Text Box 28"/>
          <p:cNvSpPr txBox="1">
            <a:spLocks noChangeArrowheads="1"/>
          </p:cNvSpPr>
          <p:nvPr/>
        </p:nvSpPr>
        <p:spPr bwMode="auto">
          <a:xfrm>
            <a:off x="1928813" y="2146300"/>
            <a:ext cx="129698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sequence</a:t>
            </a:r>
          </a:p>
        </p:txBody>
      </p:sp>
      <p:sp>
        <p:nvSpPr>
          <p:cNvPr id="5127" name="Line 29"/>
          <p:cNvSpPr>
            <a:spLocks noChangeShapeType="1"/>
          </p:cNvSpPr>
          <p:nvPr/>
        </p:nvSpPr>
        <p:spPr bwMode="auto">
          <a:xfrm>
            <a:off x="3440113" y="206057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5128" name="Text Box 30"/>
          <p:cNvSpPr txBox="1">
            <a:spLocks noChangeArrowheads="1"/>
          </p:cNvSpPr>
          <p:nvPr/>
        </p:nvSpPr>
        <p:spPr bwMode="auto">
          <a:xfrm>
            <a:off x="3224213" y="2133600"/>
            <a:ext cx="18002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output /input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8985250" y="1412875"/>
            <a:ext cx="792163" cy="1079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130" name="Text Box 32"/>
          <p:cNvSpPr txBox="1">
            <a:spLocks noChangeArrowheads="1"/>
          </p:cNvSpPr>
          <p:nvPr/>
        </p:nvSpPr>
        <p:spPr bwMode="auto">
          <a:xfrm>
            <a:off x="8121650" y="1844675"/>
            <a:ext cx="792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artefact</a:t>
            </a:r>
          </a:p>
        </p:txBody>
      </p:sp>
      <p:sp>
        <p:nvSpPr>
          <p:cNvPr id="5131" name="Text Box 33"/>
          <p:cNvSpPr txBox="1">
            <a:spLocks noChangeArrowheads="1"/>
          </p:cNvSpPr>
          <p:nvPr/>
        </p:nvSpPr>
        <p:spPr bwMode="auto">
          <a:xfrm>
            <a:off x="560388" y="2162175"/>
            <a:ext cx="100806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activity</a:t>
            </a:r>
          </a:p>
        </p:txBody>
      </p:sp>
      <p:sp>
        <p:nvSpPr>
          <p:cNvPr id="5132" name="Line 34"/>
          <p:cNvSpPr>
            <a:spLocks noChangeShapeType="1"/>
          </p:cNvSpPr>
          <p:nvPr/>
        </p:nvSpPr>
        <p:spPr bwMode="auto">
          <a:xfrm>
            <a:off x="0" y="2565400"/>
            <a:ext cx="9906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Spiral Model – risk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060575"/>
            <a:ext cx="9134475" cy="424815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To understand the spiral model we need to understand risk</a:t>
            </a:r>
          </a:p>
          <a:p>
            <a:r>
              <a:rPr lang="en-GB" smtClean="0">
                <a:latin typeface="Arial" charset="0"/>
              </a:rPr>
              <a:t>Risk = the possibility that some loss is incurred</a:t>
            </a:r>
          </a:p>
          <a:p>
            <a:r>
              <a:rPr lang="en-GB" smtClean="0">
                <a:latin typeface="Arial" charset="0"/>
              </a:rPr>
              <a:t>Risk Exposure (RE) = probability * loss</a:t>
            </a:r>
          </a:p>
          <a:p>
            <a:r>
              <a:rPr lang="en-GB" smtClean="0">
                <a:latin typeface="Arial" charset="0"/>
              </a:rPr>
              <a:t>Risk Analysis</a:t>
            </a:r>
          </a:p>
          <a:p>
            <a:pPr lvl="1"/>
            <a:r>
              <a:rPr lang="en-GB" smtClean="0">
                <a:latin typeface="Arial" charset="0"/>
              </a:rPr>
              <a:t>Risk Identification</a:t>
            </a:r>
          </a:p>
          <a:p>
            <a:pPr lvl="1"/>
            <a:r>
              <a:rPr lang="en-GB" smtClean="0">
                <a:latin typeface="Arial" charset="0"/>
              </a:rPr>
              <a:t>Risk Assessment (RE)</a:t>
            </a:r>
          </a:p>
          <a:p>
            <a:pPr lvl="1"/>
            <a:r>
              <a:rPr lang="en-GB" smtClean="0">
                <a:latin typeface="Arial" charset="0"/>
              </a:rPr>
              <a:t>Risk Prioritisation = ranking</a:t>
            </a:r>
          </a:p>
          <a:p>
            <a:pPr lvl="1"/>
            <a:r>
              <a:rPr lang="en-GB" smtClean="0">
                <a:latin typeface="Arial" charset="0"/>
              </a:rPr>
              <a:t>Risk Resolution = accept it OR reduce it OR avoid it</a:t>
            </a:r>
          </a:p>
          <a:p>
            <a:pPr lvl="1"/>
            <a:r>
              <a:rPr lang="en-GB" smtClean="0">
                <a:latin typeface="Arial" charset="0"/>
              </a:rPr>
              <a:t>Risk Monitoring = where a risk is accepted watching possible triggers that might cause the risk</a:t>
            </a:r>
          </a:p>
        </p:txBody>
      </p:sp>
      <p:grpSp>
        <p:nvGrpSpPr>
          <p:cNvPr id="23556" name="Group 25"/>
          <p:cNvGrpSpPr>
            <a:grpSpLocks/>
          </p:cNvGrpSpPr>
          <p:nvPr/>
        </p:nvGrpSpPr>
        <p:grpSpPr bwMode="auto">
          <a:xfrm>
            <a:off x="7185025" y="0"/>
            <a:ext cx="2663825" cy="1989138"/>
            <a:chOff x="6105128" y="188640"/>
            <a:chExt cx="3384376" cy="2376264"/>
          </a:xfrm>
        </p:grpSpPr>
        <p:sp>
          <p:nvSpPr>
            <p:cNvPr id="23557" name="Rectangle 24"/>
            <p:cNvSpPr>
              <a:spLocks noChangeArrowheads="1"/>
            </p:cNvSpPr>
            <p:nvPr/>
          </p:nvSpPr>
          <p:spPr bwMode="auto">
            <a:xfrm>
              <a:off x="6105128" y="188640"/>
              <a:ext cx="3384376" cy="237626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355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7136" y="260648"/>
              <a:ext cx="3236272" cy="2228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Spiral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66950"/>
            <a:ext cx="9648825" cy="4103688"/>
          </a:xfrm>
        </p:spPr>
        <p:txBody>
          <a:bodyPr/>
          <a:lstStyle/>
          <a:p>
            <a:r>
              <a:rPr lang="en-US" sz="2400" smtClean="0">
                <a:latin typeface="Arial" charset="0"/>
              </a:rPr>
              <a:t>The spiral model is an iterative model with the following activities:</a:t>
            </a:r>
          </a:p>
          <a:p>
            <a:pPr lvl="1"/>
            <a:r>
              <a:rPr lang="en-US" sz="1800" smtClean="0">
                <a:latin typeface="Arial" charset="0"/>
              </a:rPr>
              <a:t>Determine objectives, alternatives and constraints (1</a:t>
            </a:r>
            <a:r>
              <a:rPr lang="en-US" sz="1800" baseline="30000" smtClean="0">
                <a:latin typeface="Arial" charset="0"/>
              </a:rPr>
              <a:t>st</a:t>
            </a:r>
            <a:r>
              <a:rPr lang="en-US" sz="1800" smtClean="0">
                <a:latin typeface="Arial" charset="0"/>
              </a:rPr>
              <a:t> quadrant)</a:t>
            </a:r>
          </a:p>
          <a:p>
            <a:pPr lvl="1"/>
            <a:r>
              <a:rPr lang="en-US" sz="1800" smtClean="0">
                <a:latin typeface="Arial" charset="0"/>
              </a:rPr>
              <a:t>Evaluate Alternatives  (2</a:t>
            </a:r>
            <a:r>
              <a:rPr lang="en-US" sz="1800" baseline="30000" smtClean="0">
                <a:latin typeface="Arial" charset="0"/>
              </a:rPr>
              <a:t>nd</a:t>
            </a:r>
            <a:r>
              <a:rPr lang="en-US" sz="1800" smtClean="0">
                <a:latin typeface="Arial" charset="0"/>
              </a:rPr>
              <a:t>  quadrant)</a:t>
            </a:r>
          </a:p>
          <a:p>
            <a:pPr lvl="1"/>
            <a:r>
              <a:rPr lang="en-US" sz="1800" smtClean="0">
                <a:latin typeface="Arial" charset="0"/>
              </a:rPr>
              <a:t>Identify risks (2</a:t>
            </a:r>
            <a:r>
              <a:rPr lang="en-US" sz="1800" baseline="30000" smtClean="0">
                <a:latin typeface="Arial" charset="0"/>
              </a:rPr>
              <a:t>nd</a:t>
            </a:r>
            <a:r>
              <a:rPr lang="en-US" sz="1800" smtClean="0">
                <a:latin typeface="Arial" charset="0"/>
              </a:rPr>
              <a:t>  quadrant)</a:t>
            </a:r>
          </a:p>
          <a:p>
            <a:pPr lvl="1"/>
            <a:r>
              <a:rPr lang="en-US" sz="1800" smtClean="0">
                <a:latin typeface="Arial" charset="0"/>
              </a:rPr>
              <a:t>Resolve risks (2</a:t>
            </a:r>
            <a:r>
              <a:rPr lang="en-US" sz="1800" baseline="30000" smtClean="0">
                <a:latin typeface="Arial" charset="0"/>
              </a:rPr>
              <a:t>nd</a:t>
            </a:r>
            <a:r>
              <a:rPr lang="en-US" sz="1800" smtClean="0">
                <a:latin typeface="Arial" charset="0"/>
              </a:rPr>
              <a:t> quadrant)</a:t>
            </a:r>
          </a:p>
          <a:p>
            <a:pPr lvl="1"/>
            <a:r>
              <a:rPr lang="en-US" sz="1800" smtClean="0">
                <a:latin typeface="Arial" charset="0"/>
              </a:rPr>
              <a:t>If a certain risk cannot be resolved satisfactorily, </a:t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>terminate the project (2</a:t>
            </a:r>
            <a:r>
              <a:rPr lang="en-US" sz="1800" baseline="30000" smtClean="0">
                <a:latin typeface="Arial" charset="0"/>
              </a:rPr>
              <a:t>nd</a:t>
            </a:r>
            <a:r>
              <a:rPr lang="en-US" sz="1800" smtClean="0">
                <a:latin typeface="Arial" charset="0"/>
              </a:rPr>
              <a:t> quadrant)</a:t>
            </a:r>
          </a:p>
          <a:p>
            <a:pPr lvl="1"/>
            <a:r>
              <a:rPr lang="en-US" sz="1800" smtClean="0">
                <a:latin typeface="Arial" charset="0"/>
              </a:rPr>
              <a:t>Develop a series of prototypes for the identified risks starting with the highest risk. (2</a:t>
            </a:r>
            <a:r>
              <a:rPr lang="en-US" sz="1800" baseline="30000" smtClean="0">
                <a:latin typeface="Arial" charset="0"/>
              </a:rPr>
              <a:t>nd</a:t>
            </a:r>
            <a:r>
              <a:rPr lang="en-US" sz="1800" smtClean="0">
                <a:latin typeface="Arial" charset="0"/>
              </a:rPr>
              <a:t> quadrant)</a:t>
            </a:r>
          </a:p>
          <a:p>
            <a:pPr lvl="2"/>
            <a:r>
              <a:rPr lang="en-US" sz="1600" smtClean="0">
                <a:latin typeface="Arial" charset="0"/>
              </a:rPr>
              <a:t>Aim is to make sure the highest risks are dealt with</a:t>
            </a:r>
          </a:p>
          <a:p>
            <a:pPr lvl="1"/>
            <a:r>
              <a:rPr lang="en-US" sz="1800" smtClean="0">
                <a:latin typeface="Arial" charset="0"/>
              </a:rPr>
              <a:t>Use a waterfall model (incremental may also be appropriate) for each next-level product development (3rd quadrant)</a:t>
            </a:r>
          </a:p>
          <a:p>
            <a:pPr lvl="1"/>
            <a:r>
              <a:rPr lang="en-US" sz="1800" smtClean="0">
                <a:latin typeface="Arial" charset="0"/>
              </a:rPr>
              <a:t>Evaluate the results of the “cycle” and plan the next round (4th quadrant)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85025" y="0"/>
            <a:ext cx="2663825" cy="1989138"/>
            <a:chOff x="6105128" y="188640"/>
            <a:chExt cx="3384376" cy="2376264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6105128" y="188640"/>
              <a:ext cx="3384376" cy="237626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458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7136" y="260648"/>
              <a:ext cx="3236272" cy="2228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63500"/>
            <a:ext cx="8455025" cy="933450"/>
          </a:xfrm>
          <a:solidFill>
            <a:srgbClr val="006600"/>
          </a:solidFill>
        </p:spPr>
        <p:txBody>
          <a:bodyPr/>
          <a:lstStyle/>
          <a:p>
            <a:pPr defTabSz="914400"/>
            <a:r>
              <a:rPr lang="en-US" sz="3000" smtClean="0">
                <a:solidFill>
                  <a:schemeClr val="bg1"/>
                </a:solidFill>
                <a:latin typeface="Arial" charset="0"/>
              </a:rPr>
              <a:t>Iterative and Incremental Development (IID)*</a:t>
            </a:r>
            <a:br>
              <a:rPr lang="en-US" sz="3000" smtClean="0">
                <a:solidFill>
                  <a:schemeClr val="bg1"/>
                </a:solidFill>
                <a:latin typeface="Arial" charset="0"/>
              </a:rPr>
            </a:br>
            <a:r>
              <a:rPr lang="en-US" sz="2200" smtClean="0">
                <a:solidFill>
                  <a:schemeClr val="bg1"/>
                </a:solidFill>
                <a:latin typeface="Arial" charset="0"/>
              </a:rPr>
              <a:t>What, how, why?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77850" y="14478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1038" indent="-681038" algn="l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Monotype Sorts" charset="2"/>
              <a:buChar char="u"/>
            </a:pPr>
            <a:endParaRPr lang="en-US" sz="2100"/>
          </a:p>
        </p:txBody>
      </p:sp>
      <p:sp>
        <p:nvSpPr>
          <p:cNvPr id="25604" name="Rectangle 4"/>
          <p:cNvSpPr>
            <a:spLocks noGrp="1" noChangeArrowheads="1"/>
          </p:cNvSpPr>
          <p:nvPr/>
        </p:nvSpPr>
        <p:spPr bwMode="auto">
          <a:xfrm>
            <a:off x="247650" y="838200"/>
            <a:ext cx="9410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CA" sz="2000" b="1">
              <a:latin typeface="Verdana" pitchFamily="34" charset="0"/>
            </a:endParaRPr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>
            <a:off x="4540250" y="24669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6604000" y="35337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0513" y="1989138"/>
            <a:ext cx="1277937" cy="2459037"/>
            <a:chOff x="169" y="1331"/>
            <a:chExt cx="743" cy="1549"/>
          </a:xfrm>
        </p:grpSpPr>
        <p:sp>
          <p:nvSpPr>
            <p:cNvPr id="25673" name="Text Box 8"/>
            <p:cNvSpPr txBox="1">
              <a:spLocks noChangeArrowheads="1"/>
            </p:cNvSpPr>
            <p:nvPr/>
          </p:nvSpPr>
          <p:spPr bwMode="auto">
            <a:xfrm rot="-5400000">
              <a:off x="-433" y="1933"/>
              <a:ext cx="140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Set of Requirements</a:t>
              </a:r>
            </a:p>
          </p:txBody>
        </p:sp>
        <p:grpSp>
          <p:nvGrpSpPr>
            <p:cNvPr id="25674" name="Group 9"/>
            <p:cNvGrpSpPr>
              <a:grpSpLocks/>
            </p:cNvGrpSpPr>
            <p:nvPr/>
          </p:nvGrpSpPr>
          <p:grpSpPr bwMode="auto">
            <a:xfrm>
              <a:off x="336" y="1344"/>
              <a:ext cx="576" cy="1536"/>
              <a:chOff x="384" y="1344"/>
              <a:chExt cx="576" cy="1536"/>
            </a:xfrm>
          </p:grpSpPr>
          <p:sp>
            <p:nvSpPr>
              <p:cNvPr id="25675" name="AutoShape 10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6" name="AutoShape 11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7" name="AutoShape 12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8" name="AutoShape 13"/>
              <p:cNvSpPr>
                <a:spLocks noChangeArrowheads="1"/>
              </p:cNvSpPr>
              <p:nvPr/>
            </p:nvSpPr>
            <p:spPr bwMode="auto">
              <a:xfrm>
                <a:off x="384" y="220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9" name="AutoShape 14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0" name="AutoShape 15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1" name="AutoShap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2" name="AutoShape 17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3" name="AutoShape 18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4" name="AutoShape 19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AutoShape 20"/>
              <p:cNvSpPr>
                <a:spLocks noChangeArrowheads="1"/>
              </p:cNvSpPr>
              <p:nvPr/>
            </p:nvSpPr>
            <p:spPr bwMode="auto">
              <a:xfrm>
                <a:off x="384" y="153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6" name="AutoShape 21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7" name="AutoShape 22"/>
              <p:cNvSpPr>
                <a:spLocks noChangeArrowheads="1"/>
              </p:cNvSpPr>
              <p:nvPr/>
            </p:nvSpPr>
            <p:spPr bwMode="auto">
              <a:xfrm>
                <a:off x="384" y="134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8" name="AutoShape 23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AutoShape 24"/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0" name="AutoShape 25"/>
              <p:cNvSpPr>
                <a:spLocks noChangeArrowheads="1"/>
              </p:cNvSpPr>
              <p:nvPr/>
            </p:nvSpPr>
            <p:spPr bwMode="auto">
              <a:xfrm>
                <a:off x="384" y="268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8" name="Rectangle 26"/>
          <p:cNvSpPr>
            <a:spLocks noChangeArrowheads="1"/>
          </p:cNvSpPr>
          <p:nvPr/>
        </p:nvSpPr>
        <p:spPr bwMode="auto">
          <a:xfrm>
            <a:off x="447675" y="14303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898650" y="2009775"/>
            <a:ext cx="3549650" cy="533400"/>
            <a:chOff x="1104" y="1392"/>
            <a:chExt cx="2064" cy="336"/>
          </a:xfrm>
        </p:grpSpPr>
        <p:grpSp>
          <p:nvGrpSpPr>
            <p:cNvPr id="25666" name="Group 28"/>
            <p:cNvGrpSpPr>
              <a:grpSpLocks/>
            </p:cNvGrpSpPr>
            <p:nvPr/>
          </p:nvGrpSpPr>
          <p:grpSpPr bwMode="auto">
            <a:xfrm>
              <a:off x="1104" y="1392"/>
              <a:ext cx="2064" cy="336"/>
              <a:chOff x="1104" y="1440"/>
              <a:chExt cx="2064" cy="336"/>
            </a:xfrm>
          </p:grpSpPr>
          <p:sp>
            <p:nvSpPr>
              <p:cNvPr id="25668" name="AutoShape 29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69" name="Group 30"/>
              <p:cNvGrpSpPr>
                <a:grpSpLocks/>
              </p:cNvGrpSpPr>
              <p:nvPr/>
            </p:nvGrpSpPr>
            <p:grpSpPr bwMode="auto">
              <a:xfrm>
                <a:off x="2160" y="1440"/>
                <a:ext cx="1008" cy="336"/>
                <a:chOff x="1824" y="1344"/>
                <a:chExt cx="1008" cy="336"/>
              </a:xfrm>
            </p:grpSpPr>
            <p:sp>
              <p:nvSpPr>
                <p:cNvPr id="256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672" cy="336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008" cy="192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70" name="Line 3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67" name="Text Box 34"/>
            <p:cNvSpPr txBox="1">
              <a:spLocks noChangeAspect="1" noChangeArrowheads="1"/>
            </p:cNvSpPr>
            <p:nvPr/>
          </p:nvSpPr>
          <p:spPr bwMode="auto">
            <a:xfrm>
              <a:off x="1152" y="1525"/>
              <a:ext cx="87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Interation 1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879850" y="2771775"/>
            <a:ext cx="3549650" cy="762000"/>
            <a:chOff x="2256" y="1920"/>
            <a:chExt cx="2064" cy="480"/>
          </a:xfrm>
        </p:grpSpPr>
        <p:grpSp>
          <p:nvGrpSpPr>
            <p:cNvPr id="25657" name="Group 36"/>
            <p:cNvGrpSpPr>
              <a:grpSpLocks/>
            </p:cNvGrpSpPr>
            <p:nvPr/>
          </p:nvGrpSpPr>
          <p:grpSpPr bwMode="auto">
            <a:xfrm>
              <a:off x="2256" y="1920"/>
              <a:ext cx="2064" cy="480"/>
              <a:chOff x="2352" y="2160"/>
              <a:chExt cx="2064" cy="480"/>
            </a:xfrm>
          </p:grpSpPr>
          <p:grpSp>
            <p:nvGrpSpPr>
              <p:cNvPr id="25659" name="Group 37"/>
              <p:cNvGrpSpPr>
                <a:grpSpLocks/>
              </p:cNvGrpSpPr>
              <p:nvPr/>
            </p:nvGrpSpPr>
            <p:grpSpPr bwMode="auto">
              <a:xfrm>
                <a:off x="2352" y="2160"/>
                <a:ext cx="2064" cy="480"/>
                <a:chOff x="2352" y="2160"/>
                <a:chExt cx="2064" cy="480"/>
              </a:xfrm>
            </p:grpSpPr>
            <p:sp>
              <p:nvSpPr>
                <p:cNvPr id="25661" name="AutoShape 38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91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2" name="Rectangle 39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672" cy="96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663" name="Group 4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1008" cy="336"/>
                  <a:chOff x="2976" y="1872"/>
                  <a:chExt cx="1008" cy="336"/>
                </a:xfrm>
              </p:grpSpPr>
              <p:sp>
                <p:nvSpPr>
                  <p:cNvPr id="2566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72"/>
                    <a:ext cx="672" cy="336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016"/>
                    <a:ext cx="1008" cy="192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660" name="Line 43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58" name="Text Box 44"/>
            <p:cNvSpPr txBox="1">
              <a:spLocks noChangeAspect="1" noChangeArrowheads="1"/>
            </p:cNvSpPr>
            <p:nvPr/>
          </p:nvSpPr>
          <p:spPr bwMode="auto">
            <a:xfrm>
              <a:off x="2320" y="2197"/>
              <a:ext cx="87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Interation 2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861050" y="3762375"/>
            <a:ext cx="3549650" cy="762000"/>
            <a:chOff x="3504" y="2448"/>
            <a:chExt cx="2064" cy="480"/>
          </a:xfrm>
        </p:grpSpPr>
        <p:sp>
          <p:nvSpPr>
            <p:cNvPr id="25648" name="Line 46"/>
            <p:cNvSpPr>
              <a:spLocks noChangeShapeType="1"/>
            </p:cNvSpPr>
            <p:nvPr/>
          </p:nvSpPr>
          <p:spPr bwMode="auto">
            <a:xfrm>
              <a:off x="4416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649" name="Group 47"/>
            <p:cNvGrpSpPr>
              <a:grpSpLocks/>
            </p:cNvGrpSpPr>
            <p:nvPr/>
          </p:nvGrpSpPr>
          <p:grpSpPr bwMode="auto">
            <a:xfrm>
              <a:off x="3504" y="2448"/>
              <a:ext cx="2064" cy="480"/>
              <a:chOff x="3504" y="2448"/>
              <a:chExt cx="2064" cy="480"/>
            </a:xfrm>
          </p:grpSpPr>
          <p:sp>
            <p:nvSpPr>
              <p:cNvPr id="25650" name="AutoShape 48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51" name="Group 49"/>
              <p:cNvGrpSpPr>
                <a:grpSpLocks/>
              </p:cNvGrpSpPr>
              <p:nvPr/>
            </p:nvGrpSpPr>
            <p:grpSpPr bwMode="auto">
              <a:xfrm>
                <a:off x="4560" y="2592"/>
                <a:ext cx="1008" cy="336"/>
                <a:chOff x="4464" y="2496"/>
                <a:chExt cx="1008" cy="336"/>
              </a:xfrm>
            </p:grpSpPr>
            <p:sp>
              <p:nvSpPr>
                <p:cNvPr id="25655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496"/>
                  <a:ext cx="672" cy="336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6" name="Rectangle 51"/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1008" cy="192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52" name="Rectangle 52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672" cy="96"/>
              </a:xfrm>
              <a:prstGeom prst="rect">
                <a:avLst/>
              </a:prstGeom>
              <a:solidFill>
                <a:srgbClr val="CC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Rectangle 53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288" cy="240"/>
              </a:xfrm>
              <a:prstGeom prst="rect">
                <a:avLst/>
              </a:prstGeom>
              <a:solidFill>
                <a:srgbClr val="DDDD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3568" y="2725"/>
                <a:ext cx="87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de-DE" sz="1400" b="1">
                    <a:latin typeface="Verdana" pitchFamily="34" charset="0"/>
                  </a:rPr>
                  <a:t>Interation 3</a:t>
                </a:r>
              </a:p>
            </p:txBody>
          </p:sp>
        </p:grp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577850" y="2009775"/>
            <a:ext cx="990600" cy="1676400"/>
            <a:chOff x="336" y="1344"/>
            <a:chExt cx="576" cy="1056"/>
          </a:xfrm>
        </p:grpSpPr>
        <p:sp>
          <p:nvSpPr>
            <p:cNvPr id="25645" name="AutoShape 56"/>
            <p:cNvSpPr>
              <a:spLocks noChangeArrowheads="1"/>
            </p:cNvSpPr>
            <p:nvPr/>
          </p:nvSpPr>
          <p:spPr bwMode="auto">
            <a:xfrm>
              <a:off x="336" y="230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57"/>
            <p:cNvSpPr>
              <a:spLocks noChangeArrowheads="1"/>
            </p:cNvSpPr>
            <p:nvPr/>
          </p:nvSpPr>
          <p:spPr bwMode="auto">
            <a:xfrm>
              <a:off x="336" y="2016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AutoShape 58"/>
            <p:cNvSpPr>
              <a:spLocks noChangeArrowheads="1"/>
            </p:cNvSpPr>
            <p:nvPr/>
          </p:nvSpPr>
          <p:spPr bwMode="auto">
            <a:xfrm>
              <a:off x="336" y="134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577850" y="2314575"/>
            <a:ext cx="990600" cy="1828800"/>
            <a:chOff x="336" y="1536"/>
            <a:chExt cx="576" cy="1152"/>
          </a:xfrm>
        </p:grpSpPr>
        <p:sp>
          <p:nvSpPr>
            <p:cNvPr id="25641" name="AutoShape 60"/>
            <p:cNvSpPr>
              <a:spLocks noChangeArrowheads="1"/>
            </p:cNvSpPr>
            <p:nvPr/>
          </p:nvSpPr>
          <p:spPr bwMode="auto">
            <a:xfrm>
              <a:off x="336" y="240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AutoShape 61"/>
            <p:cNvSpPr>
              <a:spLocks noChangeArrowheads="1"/>
            </p:cNvSpPr>
            <p:nvPr/>
          </p:nvSpPr>
          <p:spPr bwMode="auto">
            <a:xfrm>
              <a:off x="336" y="172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AutoShape 62"/>
            <p:cNvSpPr>
              <a:spLocks noChangeArrowheads="1"/>
            </p:cNvSpPr>
            <p:nvPr/>
          </p:nvSpPr>
          <p:spPr bwMode="auto">
            <a:xfrm>
              <a:off x="336" y="1536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AutoShape 63"/>
            <p:cNvSpPr>
              <a:spLocks noChangeArrowheads="1"/>
            </p:cNvSpPr>
            <p:nvPr/>
          </p:nvSpPr>
          <p:spPr bwMode="auto">
            <a:xfrm>
              <a:off x="336" y="2592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898650" y="2009775"/>
            <a:ext cx="3549650" cy="533400"/>
            <a:chOff x="1104" y="1440"/>
            <a:chExt cx="2064" cy="336"/>
          </a:xfrm>
        </p:grpSpPr>
        <p:grpSp>
          <p:nvGrpSpPr>
            <p:cNvPr id="25634" name="Group 65"/>
            <p:cNvGrpSpPr>
              <a:grpSpLocks/>
            </p:cNvGrpSpPr>
            <p:nvPr/>
          </p:nvGrpSpPr>
          <p:grpSpPr bwMode="auto">
            <a:xfrm>
              <a:off x="1104" y="1440"/>
              <a:ext cx="2064" cy="336"/>
              <a:chOff x="1104" y="1440"/>
              <a:chExt cx="2064" cy="336"/>
            </a:xfrm>
          </p:grpSpPr>
          <p:sp>
            <p:nvSpPr>
              <p:cNvPr id="25636" name="AutoShape 66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CC66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37" name="Group 67"/>
              <p:cNvGrpSpPr>
                <a:grpSpLocks/>
              </p:cNvGrpSpPr>
              <p:nvPr/>
            </p:nvGrpSpPr>
            <p:grpSpPr bwMode="auto">
              <a:xfrm>
                <a:off x="2160" y="1440"/>
                <a:ext cx="1008" cy="336"/>
                <a:chOff x="1824" y="1344"/>
                <a:chExt cx="1008" cy="336"/>
              </a:xfrm>
            </p:grpSpPr>
            <p:sp>
              <p:nvSpPr>
                <p:cNvPr id="25639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672" cy="336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0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008" cy="192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38" name="Line 70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35" name="Text Box 71"/>
            <p:cNvSpPr txBox="1">
              <a:spLocks noChangeAspect="1" noChangeArrowheads="1"/>
            </p:cNvSpPr>
            <p:nvPr/>
          </p:nvSpPr>
          <p:spPr bwMode="auto">
            <a:xfrm>
              <a:off x="1152" y="1573"/>
              <a:ext cx="7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Iteration 1</a:t>
              </a:r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5861050" y="3762375"/>
            <a:ext cx="2311400" cy="762000"/>
            <a:chOff x="3408" y="2352"/>
            <a:chExt cx="1344" cy="480"/>
          </a:xfrm>
        </p:grpSpPr>
        <p:grpSp>
          <p:nvGrpSpPr>
            <p:cNvPr id="25629" name="Group 73"/>
            <p:cNvGrpSpPr>
              <a:grpSpLocks/>
            </p:cNvGrpSpPr>
            <p:nvPr/>
          </p:nvGrpSpPr>
          <p:grpSpPr bwMode="auto">
            <a:xfrm>
              <a:off x="3408" y="2352"/>
              <a:ext cx="1344" cy="480"/>
              <a:chOff x="3408" y="2352"/>
              <a:chExt cx="1344" cy="480"/>
            </a:xfrm>
          </p:grpSpPr>
          <p:sp>
            <p:nvSpPr>
              <p:cNvPr id="25631" name="AutoShape 74"/>
              <p:cNvSpPr>
                <a:spLocks noChangeArrowheads="1"/>
              </p:cNvSpPr>
              <p:nvPr/>
            </p:nvSpPr>
            <p:spPr bwMode="auto">
              <a:xfrm>
                <a:off x="3408" y="2544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99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Rectangle 75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88" cy="240"/>
              </a:xfrm>
              <a:prstGeom prst="rect">
                <a:avLst/>
              </a:prstGeom>
              <a:solidFill>
                <a:srgbClr val="99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76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30" name="Text Box 77"/>
            <p:cNvSpPr txBox="1">
              <a:spLocks noChangeAspect="1" noChangeArrowheads="1"/>
            </p:cNvSpPr>
            <p:nvPr/>
          </p:nvSpPr>
          <p:spPr bwMode="auto">
            <a:xfrm>
              <a:off x="3472" y="2629"/>
              <a:ext cx="7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Iteration 3</a:t>
              </a:r>
            </a:p>
          </p:txBody>
        </p:sp>
      </p:grpSp>
      <p:grpSp>
        <p:nvGrpSpPr>
          <p:cNvPr id="21" name="Group 78"/>
          <p:cNvGrpSpPr>
            <a:grpSpLocks/>
          </p:cNvGrpSpPr>
          <p:nvPr/>
        </p:nvGrpSpPr>
        <p:grpSpPr bwMode="auto">
          <a:xfrm>
            <a:off x="3879850" y="2771775"/>
            <a:ext cx="3549650" cy="762000"/>
            <a:chOff x="2256" y="1728"/>
            <a:chExt cx="2064" cy="480"/>
          </a:xfrm>
        </p:grpSpPr>
        <p:grpSp>
          <p:nvGrpSpPr>
            <p:cNvPr id="25624" name="Group 79"/>
            <p:cNvGrpSpPr>
              <a:grpSpLocks/>
            </p:cNvGrpSpPr>
            <p:nvPr/>
          </p:nvGrpSpPr>
          <p:grpSpPr bwMode="auto">
            <a:xfrm>
              <a:off x="2256" y="1728"/>
              <a:ext cx="2064" cy="480"/>
              <a:chOff x="2256" y="1824"/>
              <a:chExt cx="2064" cy="480"/>
            </a:xfrm>
          </p:grpSpPr>
          <p:sp>
            <p:nvSpPr>
              <p:cNvPr id="25626" name="AutoShape 80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CC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Rectangle 81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672" cy="96"/>
              </a:xfrm>
              <a:prstGeom prst="rect">
                <a:avLst/>
              </a:prstGeom>
              <a:solidFill>
                <a:srgbClr val="CC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82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25" name="Text Box 83"/>
            <p:cNvSpPr txBox="1">
              <a:spLocks noChangeAspect="1" noChangeArrowheads="1"/>
            </p:cNvSpPr>
            <p:nvPr/>
          </p:nvSpPr>
          <p:spPr bwMode="auto">
            <a:xfrm>
              <a:off x="2304" y="2016"/>
              <a:ext cx="7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Iteration 2</a:t>
              </a:r>
            </a:p>
          </p:txBody>
        </p:sp>
      </p:grpSp>
      <p:grpSp>
        <p:nvGrpSpPr>
          <p:cNvPr id="23" name="Group 84"/>
          <p:cNvGrpSpPr>
            <a:grpSpLocks/>
          </p:cNvGrpSpPr>
          <p:nvPr/>
        </p:nvGrpSpPr>
        <p:grpSpPr bwMode="auto">
          <a:xfrm>
            <a:off x="577850" y="2162175"/>
            <a:ext cx="990600" cy="2286000"/>
            <a:chOff x="336" y="1440"/>
            <a:chExt cx="576" cy="1440"/>
          </a:xfrm>
        </p:grpSpPr>
        <p:sp>
          <p:nvSpPr>
            <p:cNvPr id="25620" name="AutoShape 85"/>
            <p:cNvSpPr>
              <a:spLocks noChangeArrowheads="1"/>
            </p:cNvSpPr>
            <p:nvPr/>
          </p:nvSpPr>
          <p:spPr bwMode="auto">
            <a:xfrm>
              <a:off x="336" y="220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utoShape 86"/>
            <p:cNvSpPr>
              <a:spLocks noChangeArrowheads="1"/>
            </p:cNvSpPr>
            <p:nvPr/>
          </p:nvSpPr>
          <p:spPr bwMode="auto">
            <a:xfrm>
              <a:off x="336" y="192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utoShape 87"/>
            <p:cNvSpPr>
              <a:spLocks noChangeArrowheads="1"/>
            </p:cNvSpPr>
            <p:nvPr/>
          </p:nvSpPr>
          <p:spPr bwMode="auto">
            <a:xfrm>
              <a:off x="336" y="144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AutoShape 88"/>
            <p:cNvSpPr>
              <a:spLocks noChangeArrowheads="1"/>
            </p:cNvSpPr>
            <p:nvPr/>
          </p:nvSpPr>
          <p:spPr bwMode="auto">
            <a:xfrm>
              <a:off x="336" y="278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8" name="Text Box 100"/>
          <p:cNvSpPr txBox="1">
            <a:spLocks noChangeArrowheads="1"/>
          </p:cNvSpPr>
          <p:nvPr/>
        </p:nvSpPr>
        <p:spPr bwMode="auto">
          <a:xfrm>
            <a:off x="344488" y="5313363"/>
            <a:ext cx="85693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Why is this good?</a:t>
            </a:r>
          </a:p>
        </p:txBody>
      </p:sp>
      <p:sp>
        <p:nvSpPr>
          <p:cNvPr id="25619" name="TextBox 89"/>
          <p:cNvSpPr txBox="1">
            <a:spLocks noChangeArrowheads="1"/>
          </p:cNvSpPr>
          <p:nvPr/>
        </p:nvSpPr>
        <p:spPr bwMode="auto">
          <a:xfrm>
            <a:off x="5464175" y="5905500"/>
            <a:ext cx="4121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Arial" charset="0"/>
                <a:cs typeface="Arial" charset="0"/>
              </a:rPr>
              <a:t>*of which the Spiral Model is an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4843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63500"/>
            <a:ext cx="8455025" cy="933450"/>
          </a:xfrm>
          <a:solidFill>
            <a:schemeClr val="tx2"/>
          </a:solidFill>
        </p:spPr>
        <p:txBody>
          <a:bodyPr/>
          <a:lstStyle/>
          <a:p>
            <a:pPr defTabSz="914400"/>
            <a:r>
              <a:rPr lang="en-US" sz="3000" smtClean="0">
                <a:solidFill>
                  <a:schemeClr val="bg1"/>
                </a:solidFill>
                <a:latin typeface="Arial" charset="0"/>
              </a:rPr>
              <a:t>Iterative and Incremental Development (IID)</a:t>
            </a:r>
            <a:br>
              <a:rPr lang="en-US" sz="3000" smtClean="0">
                <a:solidFill>
                  <a:schemeClr val="bg1"/>
                </a:solidFill>
                <a:latin typeface="Arial" charset="0"/>
              </a:rPr>
            </a:br>
            <a:r>
              <a:rPr lang="en-US" sz="2200" smtClean="0">
                <a:solidFill>
                  <a:schemeClr val="bg1"/>
                </a:solidFill>
                <a:latin typeface="Arial" charset="0"/>
              </a:rPr>
              <a:t>What, how, why?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7850" y="14478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1038" indent="-681038" algn="l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Monotype Sorts" charset="2"/>
              <a:buChar char="u"/>
            </a:pPr>
            <a:endParaRPr lang="en-US" sz="2100"/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247650" y="838200"/>
            <a:ext cx="9410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CA" sz="2000" b="1">
              <a:latin typeface="Verdana" pitchFamily="34" charset="0"/>
            </a:endParaRPr>
          </a:p>
        </p:txBody>
      </p:sp>
      <p:sp>
        <p:nvSpPr>
          <p:cNvPr id="600069" name="Line 5"/>
          <p:cNvSpPr>
            <a:spLocks noChangeShapeType="1"/>
          </p:cNvSpPr>
          <p:nvPr/>
        </p:nvSpPr>
        <p:spPr bwMode="auto">
          <a:xfrm>
            <a:off x="4540250" y="24669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00070" name="Line 6"/>
          <p:cNvSpPr>
            <a:spLocks noChangeShapeType="1"/>
          </p:cNvSpPr>
          <p:nvPr/>
        </p:nvSpPr>
        <p:spPr bwMode="auto">
          <a:xfrm>
            <a:off x="6604000" y="35337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6388" y="2009775"/>
            <a:ext cx="1262062" cy="2438400"/>
            <a:chOff x="178" y="1344"/>
            <a:chExt cx="734" cy="1536"/>
          </a:xfrm>
        </p:grpSpPr>
        <p:sp>
          <p:nvSpPr>
            <p:cNvPr id="26700" name="Text Box 8"/>
            <p:cNvSpPr txBox="1">
              <a:spLocks noChangeArrowheads="1"/>
            </p:cNvSpPr>
            <p:nvPr/>
          </p:nvSpPr>
          <p:spPr bwMode="auto">
            <a:xfrm rot="-5400000">
              <a:off x="-339" y="1941"/>
              <a:ext cx="121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Arial" charset="0"/>
                  <a:cs typeface="Arial" charset="0"/>
                </a:rPr>
                <a:t>Set of Requirements</a:t>
              </a:r>
            </a:p>
          </p:txBody>
        </p:sp>
        <p:grpSp>
          <p:nvGrpSpPr>
            <p:cNvPr id="26701" name="Group 9"/>
            <p:cNvGrpSpPr>
              <a:grpSpLocks/>
            </p:cNvGrpSpPr>
            <p:nvPr/>
          </p:nvGrpSpPr>
          <p:grpSpPr bwMode="auto">
            <a:xfrm>
              <a:off x="336" y="1344"/>
              <a:ext cx="576" cy="1536"/>
              <a:chOff x="384" y="1344"/>
              <a:chExt cx="576" cy="1536"/>
            </a:xfrm>
          </p:grpSpPr>
          <p:sp>
            <p:nvSpPr>
              <p:cNvPr id="26702" name="AutoShape 10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AutoShape 11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4" name="AutoShape 12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5" name="AutoShape 13"/>
              <p:cNvSpPr>
                <a:spLocks noChangeArrowheads="1"/>
              </p:cNvSpPr>
              <p:nvPr/>
            </p:nvSpPr>
            <p:spPr bwMode="auto">
              <a:xfrm>
                <a:off x="384" y="220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6" name="AutoShape 14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7" name="AutoShape 15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8" name="AutoShap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9" name="AutoShape 17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0" name="AutoShape 18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1" name="AutoShape 19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2" name="AutoShape 20"/>
              <p:cNvSpPr>
                <a:spLocks noChangeArrowheads="1"/>
              </p:cNvSpPr>
              <p:nvPr/>
            </p:nvSpPr>
            <p:spPr bwMode="auto">
              <a:xfrm>
                <a:off x="384" y="1536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3" name="AutoShape 21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4" name="AutoShape 22"/>
              <p:cNvSpPr>
                <a:spLocks noChangeArrowheads="1"/>
              </p:cNvSpPr>
              <p:nvPr/>
            </p:nvSpPr>
            <p:spPr bwMode="auto">
              <a:xfrm>
                <a:off x="384" y="134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5" name="AutoShape 23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6" name="AutoShape 24"/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7" name="AutoShape 25"/>
              <p:cNvSpPr>
                <a:spLocks noChangeArrowheads="1"/>
              </p:cNvSpPr>
              <p:nvPr/>
            </p:nvSpPr>
            <p:spPr bwMode="auto">
              <a:xfrm>
                <a:off x="384" y="2688"/>
                <a:ext cx="576" cy="9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32" name="Rectangle 26"/>
          <p:cNvSpPr>
            <a:spLocks noChangeArrowheads="1"/>
          </p:cNvSpPr>
          <p:nvPr/>
        </p:nvSpPr>
        <p:spPr bwMode="auto">
          <a:xfrm>
            <a:off x="447675" y="14303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898650" y="2009775"/>
            <a:ext cx="3549650" cy="533400"/>
            <a:chOff x="1104" y="1392"/>
            <a:chExt cx="2064" cy="336"/>
          </a:xfrm>
        </p:grpSpPr>
        <p:grpSp>
          <p:nvGrpSpPr>
            <p:cNvPr id="26693" name="Group 28"/>
            <p:cNvGrpSpPr>
              <a:grpSpLocks/>
            </p:cNvGrpSpPr>
            <p:nvPr/>
          </p:nvGrpSpPr>
          <p:grpSpPr bwMode="auto">
            <a:xfrm>
              <a:off x="1104" y="1392"/>
              <a:ext cx="2064" cy="336"/>
              <a:chOff x="1104" y="1440"/>
              <a:chExt cx="2064" cy="336"/>
            </a:xfrm>
          </p:grpSpPr>
          <p:sp>
            <p:nvSpPr>
              <p:cNvPr id="26695" name="AutoShape 29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96" name="Group 30"/>
              <p:cNvGrpSpPr>
                <a:grpSpLocks/>
              </p:cNvGrpSpPr>
              <p:nvPr/>
            </p:nvGrpSpPr>
            <p:grpSpPr bwMode="auto">
              <a:xfrm>
                <a:off x="2160" y="1440"/>
                <a:ext cx="1008" cy="336"/>
                <a:chOff x="1824" y="1344"/>
                <a:chExt cx="1008" cy="336"/>
              </a:xfrm>
            </p:grpSpPr>
            <p:sp>
              <p:nvSpPr>
                <p:cNvPr id="26698" name="Rectangle 31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672" cy="336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9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008" cy="192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97" name="Line 3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94" name="Text Box 34"/>
            <p:cNvSpPr txBox="1">
              <a:spLocks noChangeAspect="1" noChangeArrowheads="1"/>
            </p:cNvSpPr>
            <p:nvPr/>
          </p:nvSpPr>
          <p:spPr bwMode="auto">
            <a:xfrm>
              <a:off x="1152" y="1525"/>
              <a:ext cx="87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Interation 1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879850" y="2771775"/>
            <a:ext cx="3549650" cy="762000"/>
            <a:chOff x="2256" y="1920"/>
            <a:chExt cx="2064" cy="480"/>
          </a:xfrm>
        </p:grpSpPr>
        <p:grpSp>
          <p:nvGrpSpPr>
            <p:cNvPr id="26684" name="Group 36"/>
            <p:cNvGrpSpPr>
              <a:grpSpLocks/>
            </p:cNvGrpSpPr>
            <p:nvPr/>
          </p:nvGrpSpPr>
          <p:grpSpPr bwMode="auto">
            <a:xfrm>
              <a:off x="2256" y="1920"/>
              <a:ext cx="2064" cy="480"/>
              <a:chOff x="2352" y="2160"/>
              <a:chExt cx="2064" cy="480"/>
            </a:xfrm>
          </p:grpSpPr>
          <p:grpSp>
            <p:nvGrpSpPr>
              <p:cNvPr id="26686" name="Group 37"/>
              <p:cNvGrpSpPr>
                <a:grpSpLocks/>
              </p:cNvGrpSpPr>
              <p:nvPr/>
            </p:nvGrpSpPr>
            <p:grpSpPr bwMode="auto">
              <a:xfrm>
                <a:off x="2352" y="2160"/>
                <a:ext cx="2064" cy="480"/>
                <a:chOff x="2352" y="2160"/>
                <a:chExt cx="2064" cy="480"/>
              </a:xfrm>
            </p:grpSpPr>
            <p:sp>
              <p:nvSpPr>
                <p:cNvPr id="26688" name="AutoShape 38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91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9" name="Rectangle 39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672" cy="96"/>
                </a:xfrm>
                <a:prstGeom prst="rect">
                  <a:avLst/>
                </a:prstGeom>
                <a:solidFill>
                  <a:srgbClr val="DDDDDD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690" name="Group 4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1008" cy="336"/>
                  <a:chOff x="2976" y="1872"/>
                  <a:chExt cx="1008" cy="336"/>
                </a:xfrm>
              </p:grpSpPr>
              <p:sp>
                <p:nvSpPr>
                  <p:cNvPr id="266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72"/>
                    <a:ext cx="672" cy="336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9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016"/>
                    <a:ext cx="1008" cy="192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687" name="Line 43"/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85" name="Text Box 44"/>
            <p:cNvSpPr txBox="1">
              <a:spLocks noChangeAspect="1" noChangeArrowheads="1"/>
            </p:cNvSpPr>
            <p:nvPr/>
          </p:nvSpPr>
          <p:spPr bwMode="auto">
            <a:xfrm>
              <a:off x="2320" y="2197"/>
              <a:ext cx="87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latin typeface="Verdana" pitchFamily="34" charset="0"/>
                </a:rPr>
                <a:t>Interation 2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861050" y="3762375"/>
            <a:ext cx="3549650" cy="762000"/>
            <a:chOff x="3504" y="2448"/>
            <a:chExt cx="2064" cy="480"/>
          </a:xfrm>
        </p:grpSpPr>
        <p:sp>
          <p:nvSpPr>
            <p:cNvPr id="26675" name="Line 46"/>
            <p:cNvSpPr>
              <a:spLocks noChangeShapeType="1"/>
            </p:cNvSpPr>
            <p:nvPr/>
          </p:nvSpPr>
          <p:spPr bwMode="auto">
            <a:xfrm>
              <a:off x="4416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6676" name="Group 47"/>
            <p:cNvGrpSpPr>
              <a:grpSpLocks/>
            </p:cNvGrpSpPr>
            <p:nvPr/>
          </p:nvGrpSpPr>
          <p:grpSpPr bwMode="auto">
            <a:xfrm>
              <a:off x="3504" y="2448"/>
              <a:ext cx="2064" cy="480"/>
              <a:chOff x="3504" y="2448"/>
              <a:chExt cx="2064" cy="480"/>
            </a:xfrm>
          </p:grpSpPr>
          <p:sp>
            <p:nvSpPr>
              <p:cNvPr id="26677" name="AutoShape 48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78" name="Group 49"/>
              <p:cNvGrpSpPr>
                <a:grpSpLocks/>
              </p:cNvGrpSpPr>
              <p:nvPr/>
            </p:nvGrpSpPr>
            <p:grpSpPr bwMode="auto">
              <a:xfrm>
                <a:off x="4560" y="2592"/>
                <a:ext cx="1008" cy="336"/>
                <a:chOff x="4464" y="2496"/>
                <a:chExt cx="1008" cy="336"/>
              </a:xfrm>
            </p:grpSpPr>
            <p:sp>
              <p:nvSpPr>
                <p:cNvPr id="26682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496"/>
                  <a:ext cx="672" cy="336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3" name="Rectangle 51"/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1008" cy="192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79" name="Rectangle 52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672" cy="96"/>
              </a:xfrm>
              <a:prstGeom prst="rect">
                <a:avLst/>
              </a:prstGeom>
              <a:solidFill>
                <a:srgbClr val="CC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0" name="Rectangle 53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288" cy="240"/>
              </a:xfrm>
              <a:prstGeom prst="rect">
                <a:avLst/>
              </a:prstGeom>
              <a:solidFill>
                <a:srgbClr val="DDDD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1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3568" y="2725"/>
                <a:ext cx="87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de-DE" sz="1400" b="1">
                    <a:latin typeface="Verdana" pitchFamily="34" charset="0"/>
                  </a:rPr>
                  <a:t>Interation 3</a:t>
                </a:r>
              </a:p>
            </p:txBody>
          </p:sp>
        </p:grp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577850" y="2009775"/>
            <a:ext cx="990600" cy="1676400"/>
            <a:chOff x="336" y="1344"/>
            <a:chExt cx="576" cy="1056"/>
          </a:xfrm>
        </p:grpSpPr>
        <p:sp>
          <p:nvSpPr>
            <p:cNvPr id="26672" name="AutoShape 56"/>
            <p:cNvSpPr>
              <a:spLocks noChangeArrowheads="1"/>
            </p:cNvSpPr>
            <p:nvPr/>
          </p:nvSpPr>
          <p:spPr bwMode="auto">
            <a:xfrm>
              <a:off x="336" y="230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AutoShape 57"/>
            <p:cNvSpPr>
              <a:spLocks noChangeArrowheads="1"/>
            </p:cNvSpPr>
            <p:nvPr/>
          </p:nvSpPr>
          <p:spPr bwMode="auto">
            <a:xfrm>
              <a:off x="336" y="2016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AutoShape 58"/>
            <p:cNvSpPr>
              <a:spLocks noChangeArrowheads="1"/>
            </p:cNvSpPr>
            <p:nvPr/>
          </p:nvSpPr>
          <p:spPr bwMode="auto">
            <a:xfrm>
              <a:off x="336" y="134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577850" y="2314575"/>
            <a:ext cx="990600" cy="1828800"/>
            <a:chOff x="336" y="1536"/>
            <a:chExt cx="576" cy="1152"/>
          </a:xfrm>
        </p:grpSpPr>
        <p:sp>
          <p:nvSpPr>
            <p:cNvPr id="26668" name="AutoShape 60"/>
            <p:cNvSpPr>
              <a:spLocks noChangeArrowheads="1"/>
            </p:cNvSpPr>
            <p:nvPr/>
          </p:nvSpPr>
          <p:spPr bwMode="auto">
            <a:xfrm>
              <a:off x="336" y="240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AutoShape 61"/>
            <p:cNvSpPr>
              <a:spLocks noChangeArrowheads="1"/>
            </p:cNvSpPr>
            <p:nvPr/>
          </p:nvSpPr>
          <p:spPr bwMode="auto">
            <a:xfrm>
              <a:off x="336" y="172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AutoShape 62"/>
            <p:cNvSpPr>
              <a:spLocks noChangeArrowheads="1"/>
            </p:cNvSpPr>
            <p:nvPr/>
          </p:nvSpPr>
          <p:spPr bwMode="auto">
            <a:xfrm>
              <a:off x="336" y="1536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AutoShape 63"/>
            <p:cNvSpPr>
              <a:spLocks noChangeArrowheads="1"/>
            </p:cNvSpPr>
            <p:nvPr/>
          </p:nvSpPr>
          <p:spPr bwMode="auto">
            <a:xfrm>
              <a:off x="336" y="2592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898650" y="2009775"/>
            <a:ext cx="3549650" cy="533400"/>
            <a:chOff x="1104" y="1440"/>
            <a:chExt cx="2064" cy="336"/>
          </a:xfrm>
        </p:grpSpPr>
        <p:grpSp>
          <p:nvGrpSpPr>
            <p:cNvPr id="26661" name="Group 65"/>
            <p:cNvGrpSpPr>
              <a:grpSpLocks/>
            </p:cNvGrpSpPr>
            <p:nvPr/>
          </p:nvGrpSpPr>
          <p:grpSpPr bwMode="auto">
            <a:xfrm>
              <a:off x="1104" y="1440"/>
              <a:ext cx="2064" cy="336"/>
              <a:chOff x="1104" y="1440"/>
              <a:chExt cx="2064" cy="336"/>
            </a:xfrm>
          </p:grpSpPr>
          <p:sp>
            <p:nvSpPr>
              <p:cNvPr id="26663" name="AutoShape 66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CC66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64" name="Group 67"/>
              <p:cNvGrpSpPr>
                <a:grpSpLocks/>
              </p:cNvGrpSpPr>
              <p:nvPr/>
            </p:nvGrpSpPr>
            <p:grpSpPr bwMode="auto">
              <a:xfrm>
                <a:off x="2160" y="1440"/>
                <a:ext cx="1008" cy="336"/>
                <a:chOff x="1824" y="1344"/>
                <a:chExt cx="1008" cy="336"/>
              </a:xfrm>
            </p:grpSpPr>
            <p:sp>
              <p:nvSpPr>
                <p:cNvPr id="26666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344"/>
                  <a:ext cx="672" cy="336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7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008" cy="192"/>
                </a:xfrm>
                <a:prstGeom prst="rect">
                  <a:avLst/>
                </a:prstGeom>
                <a:solidFill>
                  <a:srgbClr val="CC66F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65" name="Line 70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62" name="Text Box 71"/>
            <p:cNvSpPr txBox="1">
              <a:spLocks noChangeAspect="1" noChangeArrowheads="1"/>
            </p:cNvSpPr>
            <p:nvPr/>
          </p:nvSpPr>
          <p:spPr bwMode="auto">
            <a:xfrm>
              <a:off x="1152" y="1573"/>
              <a:ext cx="7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solidFill>
                    <a:schemeClr val="bg1"/>
                  </a:solidFill>
                  <a:latin typeface="Verdana" pitchFamily="34" charset="0"/>
                </a:rPr>
                <a:t>Iteration 1</a:t>
              </a:r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5861050" y="3762375"/>
            <a:ext cx="2311400" cy="762000"/>
            <a:chOff x="3408" y="2352"/>
            <a:chExt cx="1344" cy="480"/>
          </a:xfrm>
        </p:grpSpPr>
        <p:grpSp>
          <p:nvGrpSpPr>
            <p:cNvPr id="26656" name="Group 73"/>
            <p:cNvGrpSpPr>
              <a:grpSpLocks/>
            </p:cNvGrpSpPr>
            <p:nvPr/>
          </p:nvGrpSpPr>
          <p:grpSpPr bwMode="auto">
            <a:xfrm>
              <a:off x="3408" y="2352"/>
              <a:ext cx="1344" cy="480"/>
              <a:chOff x="3408" y="2352"/>
              <a:chExt cx="1344" cy="480"/>
            </a:xfrm>
          </p:grpSpPr>
          <p:sp>
            <p:nvSpPr>
              <p:cNvPr id="26658" name="AutoShape 74"/>
              <p:cNvSpPr>
                <a:spLocks noChangeArrowheads="1"/>
              </p:cNvSpPr>
              <p:nvPr/>
            </p:nvSpPr>
            <p:spPr bwMode="auto">
              <a:xfrm>
                <a:off x="3408" y="2544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99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Rectangle 75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88" cy="240"/>
              </a:xfrm>
              <a:prstGeom prst="rect">
                <a:avLst/>
              </a:prstGeom>
              <a:solidFill>
                <a:srgbClr val="99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Line 76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57" name="Text Box 77"/>
            <p:cNvSpPr txBox="1">
              <a:spLocks noChangeAspect="1" noChangeArrowheads="1"/>
            </p:cNvSpPr>
            <p:nvPr/>
          </p:nvSpPr>
          <p:spPr bwMode="auto">
            <a:xfrm>
              <a:off x="3472" y="2629"/>
              <a:ext cx="7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solidFill>
                    <a:schemeClr val="bg1"/>
                  </a:solidFill>
                  <a:latin typeface="Verdana" pitchFamily="34" charset="0"/>
                </a:rPr>
                <a:t>Iteration 3</a:t>
              </a:r>
            </a:p>
          </p:txBody>
        </p:sp>
      </p:grpSp>
      <p:grpSp>
        <p:nvGrpSpPr>
          <p:cNvPr id="21" name="Group 78"/>
          <p:cNvGrpSpPr>
            <a:grpSpLocks/>
          </p:cNvGrpSpPr>
          <p:nvPr/>
        </p:nvGrpSpPr>
        <p:grpSpPr bwMode="auto">
          <a:xfrm>
            <a:off x="3879850" y="2771775"/>
            <a:ext cx="3549650" cy="762000"/>
            <a:chOff x="2256" y="1728"/>
            <a:chExt cx="2064" cy="480"/>
          </a:xfrm>
        </p:grpSpPr>
        <p:grpSp>
          <p:nvGrpSpPr>
            <p:cNvPr id="26651" name="Group 79"/>
            <p:cNvGrpSpPr>
              <a:grpSpLocks/>
            </p:cNvGrpSpPr>
            <p:nvPr/>
          </p:nvGrpSpPr>
          <p:grpSpPr bwMode="auto">
            <a:xfrm>
              <a:off x="2256" y="1728"/>
              <a:ext cx="2064" cy="480"/>
              <a:chOff x="2256" y="1824"/>
              <a:chExt cx="2064" cy="480"/>
            </a:xfrm>
          </p:grpSpPr>
          <p:sp>
            <p:nvSpPr>
              <p:cNvPr id="26653" name="AutoShape 80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912" cy="288"/>
              </a:xfrm>
              <a:prstGeom prst="roundRect">
                <a:avLst>
                  <a:gd name="adj" fmla="val 16667"/>
                </a:avLst>
              </a:prstGeom>
              <a:solidFill>
                <a:srgbClr val="CC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Rectangle 81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672" cy="96"/>
              </a:xfrm>
              <a:prstGeom prst="rect">
                <a:avLst/>
              </a:prstGeom>
              <a:solidFill>
                <a:srgbClr val="CC00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82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52" name="Text Box 83"/>
            <p:cNvSpPr txBox="1">
              <a:spLocks noChangeAspect="1" noChangeArrowheads="1"/>
            </p:cNvSpPr>
            <p:nvPr/>
          </p:nvSpPr>
          <p:spPr bwMode="auto">
            <a:xfrm>
              <a:off x="2304" y="2016"/>
              <a:ext cx="7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sz="1400" b="1">
                  <a:solidFill>
                    <a:schemeClr val="bg1"/>
                  </a:solidFill>
                  <a:latin typeface="Verdana" pitchFamily="34" charset="0"/>
                </a:rPr>
                <a:t>Iteration 2</a:t>
              </a:r>
            </a:p>
          </p:txBody>
        </p:sp>
      </p:grpSp>
      <p:grpSp>
        <p:nvGrpSpPr>
          <p:cNvPr id="23" name="Group 84"/>
          <p:cNvGrpSpPr>
            <a:grpSpLocks/>
          </p:cNvGrpSpPr>
          <p:nvPr/>
        </p:nvGrpSpPr>
        <p:grpSpPr bwMode="auto">
          <a:xfrm>
            <a:off x="577850" y="2162175"/>
            <a:ext cx="990600" cy="2286000"/>
            <a:chOff x="336" y="1440"/>
            <a:chExt cx="576" cy="1440"/>
          </a:xfrm>
        </p:grpSpPr>
        <p:sp>
          <p:nvSpPr>
            <p:cNvPr id="26647" name="AutoShape 85"/>
            <p:cNvSpPr>
              <a:spLocks noChangeArrowheads="1"/>
            </p:cNvSpPr>
            <p:nvPr/>
          </p:nvSpPr>
          <p:spPr bwMode="auto">
            <a:xfrm>
              <a:off x="336" y="220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AutoShape 86"/>
            <p:cNvSpPr>
              <a:spLocks noChangeArrowheads="1"/>
            </p:cNvSpPr>
            <p:nvPr/>
          </p:nvSpPr>
          <p:spPr bwMode="auto">
            <a:xfrm>
              <a:off x="336" y="192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87"/>
            <p:cNvSpPr>
              <a:spLocks noChangeArrowheads="1"/>
            </p:cNvSpPr>
            <p:nvPr/>
          </p:nvSpPr>
          <p:spPr bwMode="auto">
            <a:xfrm>
              <a:off x="336" y="1440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8"/>
            <p:cNvSpPr>
              <a:spLocks noChangeArrowheads="1"/>
            </p:cNvSpPr>
            <p:nvPr/>
          </p:nvSpPr>
          <p:spPr bwMode="auto">
            <a:xfrm>
              <a:off x="336" y="2784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53" name="Text Box 89"/>
          <p:cNvSpPr txBox="1">
            <a:spLocks noChangeArrowheads="1"/>
          </p:cNvSpPr>
          <p:nvPr/>
        </p:nvSpPr>
        <p:spPr bwMode="auto">
          <a:xfrm>
            <a:off x="7545388" y="5889625"/>
            <a:ext cx="195103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Lower risk</a:t>
            </a:r>
          </a:p>
        </p:txBody>
      </p:sp>
      <p:sp>
        <p:nvSpPr>
          <p:cNvPr id="600154" name="Text Box 90"/>
          <p:cNvSpPr txBox="1">
            <a:spLocks noChangeArrowheads="1"/>
          </p:cNvSpPr>
          <p:nvPr/>
        </p:nvSpPr>
        <p:spPr bwMode="auto">
          <a:xfrm>
            <a:off x="5210175" y="5053013"/>
            <a:ext cx="19494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Easier Reaction to change</a:t>
            </a:r>
          </a:p>
        </p:txBody>
      </p:sp>
      <p:sp>
        <p:nvSpPr>
          <p:cNvPr id="600155" name="Text Box 91"/>
          <p:cNvSpPr txBox="1">
            <a:spLocks noChangeArrowheads="1"/>
          </p:cNvSpPr>
          <p:nvPr/>
        </p:nvSpPr>
        <p:spPr bwMode="auto">
          <a:xfrm>
            <a:off x="2768600" y="5053013"/>
            <a:ext cx="195103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Better Time to Market for high priority</a:t>
            </a:r>
          </a:p>
        </p:txBody>
      </p:sp>
      <p:sp>
        <p:nvSpPr>
          <p:cNvPr id="600156" name="Text Box 92"/>
          <p:cNvSpPr txBox="1">
            <a:spLocks noChangeArrowheads="1"/>
          </p:cNvSpPr>
          <p:nvPr/>
        </p:nvSpPr>
        <p:spPr bwMode="auto">
          <a:xfrm>
            <a:off x="7527925" y="4881563"/>
            <a:ext cx="19494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Better Estimates</a:t>
            </a:r>
          </a:p>
        </p:txBody>
      </p:sp>
      <p:sp>
        <p:nvSpPr>
          <p:cNvPr id="600157" name="Text Box 93"/>
          <p:cNvSpPr txBox="1">
            <a:spLocks noChangeArrowheads="1"/>
          </p:cNvSpPr>
          <p:nvPr/>
        </p:nvSpPr>
        <p:spPr bwMode="auto">
          <a:xfrm>
            <a:off x="271463" y="5314950"/>
            <a:ext cx="195103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Arial" charset="0"/>
                <a:cs typeface="Arial" charset="0"/>
              </a:rPr>
              <a:t>Early Feedback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0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0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0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0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60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60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 animBg="1"/>
      <p:bldP spid="600070" grpId="0" animBg="1"/>
      <p:bldP spid="600153" grpId="0" animBg="1"/>
      <p:bldP spid="600154" grpId="0" animBg="1"/>
      <p:bldP spid="600155" grpId="0" animBg="1"/>
      <p:bldP spid="600156" grpId="0" animBg="1"/>
      <p:bldP spid="600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63525"/>
            <a:ext cx="9264650" cy="717550"/>
          </a:xfrm>
          <a:noFill/>
        </p:spPr>
        <p:txBody>
          <a:bodyPr/>
          <a:lstStyle/>
          <a:p>
            <a:r>
              <a:rPr lang="en-GB" smtClean="0">
                <a:latin typeface="Arial" charset="0"/>
              </a:rPr>
              <a:t>Iterative and Incremental Delivery</a:t>
            </a:r>
          </a:p>
        </p:txBody>
      </p:sp>
      <p:grpSp>
        <p:nvGrpSpPr>
          <p:cNvPr id="27651" name="Group 12"/>
          <p:cNvGrpSpPr>
            <a:grpSpLocks/>
          </p:cNvGrpSpPr>
          <p:nvPr/>
        </p:nvGrpSpPr>
        <p:grpSpPr bwMode="auto">
          <a:xfrm>
            <a:off x="6824663" y="2278063"/>
            <a:ext cx="431800" cy="431800"/>
            <a:chOff x="4163" y="981"/>
            <a:chExt cx="272" cy="272"/>
          </a:xfrm>
        </p:grpSpPr>
        <p:sp>
          <p:nvSpPr>
            <p:cNvPr id="27703" name="Oval 11"/>
            <p:cNvSpPr>
              <a:spLocks noChangeArrowheads="1"/>
            </p:cNvSpPr>
            <p:nvPr/>
          </p:nvSpPr>
          <p:spPr bwMode="auto">
            <a:xfrm>
              <a:off x="4163" y="981"/>
              <a:ext cx="272" cy="27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704" name="Oval 10"/>
            <p:cNvSpPr>
              <a:spLocks noChangeArrowheads="1"/>
            </p:cNvSpPr>
            <p:nvPr/>
          </p:nvSpPr>
          <p:spPr bwMode="auto">
            <a:xfrm>
              <a:off x="4209" y="1026"/>
              <a:ext cx="181" cy="18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705" name="Oval 9"/>
            <p:cNvSpPr>
              <a:spLocks noChangeArrowheads="1"/>
            </p:cNvSpPr>
            <p:nvPr/>
          </p:nvSpPr>
          <p:spPr bwMode="auto">
            <a:xfrm>
              <a:off x="4254" y="1071"/>
              <a:ext cx="91" cy="9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652" name="Text Box 13"/>
          <p:cNvSpPr txBox="1">
            <a:spLocks noChangeArrowheads="1"/>
          </p:cNvSpPr>
          <p:nvPr/>
        </p:nvSpPr>
        <p:spPr bwMode="auto">
          <a:xfrm>
            <a:off x="7400925" y="2278063"/>
            <a:ext cx="143986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Initial Objectives</a:t>
            </a:r>
          </a:p>
        </p:txBody>
      </p:sp>
      <p:sp>
        <p:nvSpPr>
          <p:cNvPr id="27653" name="Oval 14"/>
          <p:cNvSpPr>
            <a:spLocks noChangeArrowheads="1"/>
          </p:cNvSpPr>
          <p:nvPr/>
        </p:nvSpPr>
        <p:spPr bwMode="auto">
          <a:xfrm>
            <a:off x="560388" y="393382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 flipV="1">
            <a:off x="704850" y="2493963"/>
            <a:ext cx="6119813" cy="15113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7655" name="Line 75"/>
          <p:cNvSpPr>
            <a:spLocks noChangeShapeType="1"/>
          </p:cNvSpPr>
          <p:nvPr/>
        </p:nvSpPr>
        <p:spPr bwMode="auto">
          <a:xfrm>
            <a:off x="1136650" y="3717925"/>
            <a:ext cx="360363" cy="215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27656" name="Group 94"/>
          <p:cNvGrpSpPr>
            <a:grpSpLocks/>
          </p:cNvGrpSpPr>
          <p:nvPr/>
        </p:nvGrpSpPr>
        <p:grpSpPr bwMode="auto">
          <a:xfrm>
            <a:off x="1497013" y="2925763"/>
            <a:ext cx="2232025" cy="1152525"/>
            <a:chOff x="943" y="1843"/>
            <a:chExt cx="1406" cy="726"/>
          </a:xfrm>
        </p:grpSpPr>
        <p:sp>
          <p:nvSpPr>
            <p:cNvPr id="27692" name="Oval 67"/>
            <p:cNvSpPr>
              <a:spLocks noChangeArrowheads="1"/>
            </p:cNvSpPr>
            <p:nvPr/>
          </p:nvSpPr>
          <p:spPr bwMode="auto">
            <a:xfrm>
              <a:off x="943" y="2478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3" name="Oval 68"/>
            <p:cNvSpPr>
              <a:spLocks noChangeArrowheads="1"/>
            </p:cNvSpPr>
            <p:nvPr/>
          </p:nvSpPr>
          <p:spPr bwMode="auto">
            <a:xfrm>
              <a:off x="1079" y="2115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4" name="Oval 69"/>
            <p:cNvSpPr>
              <a:spLocks noChangeArrowheads="1"/>
            </p:cNvSpPr>
            <p:nvPr/>
          </p:nvSpPr>
          <p:spPr bwMode="auto">
            <a:xfrm>
              <a:off x="1442" y="2387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5" name="Oval 70"/>
            <p:cNvSpPr>
              <a:spLocks noChangeArrowheads="1"/>
            </p:cNvSpPr>
            <p:nvPr/>
          </p:nvSpPr>
          <p:spPr bwMode="auto">
            <a:xfrm>
              <a:off x="1668" y="1979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6" name="Oval 71"/>
            <p:cNvSpPr>
              <a:spLocks noChangeArrowheads="1"/>
            </p:cNvSpPr>
            <p:nvPr/>
          </p:nvSpPr>
          <p:spPr bwMode="auto">
            <a:xfrm>
              <a:off x="1986" y="2251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7" name="Oval 72"/>
            <p:cNvSpPr>
              <a:spLocks noChangeArrowheads="1"/>
            </p:cNvSpPr>
            <p:nvPr/>
          </p:nvSpPr>
          <p:spPr bwMode="auto">
            <a:xfrm>
              <a:off x="2258" y="1843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8" name="Line 76"/>
            <p:cNvSpPr>
              <a:spLocks noChangeShapeType="1"/>
            </p:cNvSpPr>
            <p:nvPr/>
          </p:nvSpPr>
          <p:spPr bwMode="auto">
            <a:xfrm flipV="1">
              <a:off x="1033" y="2206"/>
              <a:ext cx="91" cy="22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699" name="Line 77"/>
            <p:cNvSpPr>
              <a:spLocks noChangeShapeType="1"/>
            </p:cNvSpPr>
            <p:nvPr/>
          </p:nvSpPr>
          <p:spPr bwMode="auto">
            <a:xfrm>
              <a:off x="1215" y="2160"/>
              <a:ext cx="227" cy="22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700" name="Line 78"/>
            <p:cNvSpPr>
              <a:spLocks noChangeShapeType="1"/>
            </p:cNvSpPr>
            <p:nvPr/>
          </p:nvSpPr>
          <p:spPr bwMode="auto">
            <a:xfrm flipV="1">
              <a:off x="1532" y="2115"/>
              <a:ext cx="136" cy="22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701" name="Line 79"/>
            <p:cNvSpPr>
              <a:spLocks noChangeShapeType="1"/>
            </p:cNvSpPr>
            <p:nvPr/>
          </p:nvSpPr>
          <p:spPr bwMode="auto">
            <a:xfrm>
              <a:off x="1759" y="2070"/>
              <a:ext cx="227" cy="18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702" name="Line 80"/>
            <p:cNvSpPr>
              <a:spLocks noChangeShapeType="1"/>
            </p:cNvSpPr>
            <p:nvPr/>
          </p:nvSpPr>
          <p:spPr bwMode="auto">
            <a:xfrm flipV="1">
              <a:off x="2077" y="1934"/>
              <a:ext cx="181" cy="3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27657" name="Group 95"/>
          <p:cNvGrpSpPr>
            <a:grpSpLocks/>
          </p:cNvGrpSpPr>
          <p:nvPr/>
        </p:nvGrpSpPr>
        <p:grpSpPr bwMode="auto">
          <a:xfrm>
            <a:off x="3729038" y="2997200"/>
            <a:ext cx="1008062" cy="649288"/>
            <a:chOff x="2349" y="1888"/>
            <a:chExt cx="635" cy="409"/>
          </a:xfrm>
        </p:grpSpPr>
        <p:sp>
          <p:nvSpPr>
            <p:cNvPr id="27690" name="Oval 61"/>
            <p:cNvSpPr>
              <a:spLocks noChangeArrowheads="1"/>
            </p:cNvSpPr>
            <p:nvPr/>
          </p:nvSpPr>
          <p:spPr bwMode="auto">
            <a:xfrm>
              <a:off x="2893" y="2206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1" name="Line 81"/>
            <p:cNvSpPr>
              <a:spLocks noChangeShapeType="1"/>
            </p:cNvSpPr>
            <p:nvPr/>
          </p:nvSpPr>
          <p:spPr bwMode="auto">
            <a:xfrm>
              <a:off x="2349" y="1888"/>
              <a:ext cx="544" cy="3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27658" name="Group 100"/>
          <p:cNvGrpSpPr>
            <a:grpSpLocks/>
          </p:cNvGrpSpPr>
          <p:nvPr/>
        </p:nvGrpSpPr>
        <p:grpSpPr bwMode="auto">
          <a:xfrm>
            <a:off x="4664075" y="3213100"/>
            <a:ext cx="2089150" cy="936625"/>
            <a:chOff x="2938" y="2024"/>
            <a:chExt cx="1316" cy="590"/>
          </a:xfrm>
        </p:grpSpPr>
        <p:sp>
          <p:nvSpPr>
            <p:cNvPr id="27680" name="Line 82"/>
            <p:cNvSpPr>
              <a:spLocks noChangeShapeType="1"/>
            </p:cNvSpPr>
            <p:nvPr/>
          </p:nvSpPr>
          <p:spPr bwMode="auto">
            <a:xfrm flipV="1">
              <a:off x="2938" y="2070"/>
              <a:ext cx="318" cy="1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27681" name="Group 96"/>
            <p:cNvGrpSpPr>
              <a:grpSpLocks/>
            </p:cNvGrpSpPr>
            <p:nvPr/>
          </p:nvGrpSpPr>
          <p:grpSpPr bwMode="auto">
            <a:xfrm>
              <a:off x="3256" y="2024"/>
              <a:ext cx="998" cy="590"/>
              <a:chOff x="3256" y="2024"/>
              <a:chExt cx="998" cy="590"/>
            </a:xfrm>
          </p:grpSpPr>
          <p:sp>
            <p:nvSpPr>
              <p:cNvPr id="27682" name="Oval 62"/>
              <p:cNvSpPr>
                <a:spLocks noChangeArrowheads="1"/>
              </p:cNvSpPr>
              <p:nvPr/>
            </p:nvSpPr>
            <p:spPr bwMode="auto">
              <a:xfrm>
                <a:off x="3256" y="2024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3" name="Oval 63"/>
              <p:cNvSpPr>
                <a:spLocks noChangeArrowheads="1"/>
              </p:cNvSpPr>
              <p:nvPr/>
            </p:nvSpPr>
            <p:spPr bwMode="auto">
              <a:xfrm>
                <a:off x="3392" y="2387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4" name="Oval 64"/>
              <p:cNvSpPr>
                <a:spLocks noChangeArrowheads="1"/>
              </p:cNvSpPr>
              <p:nvPr/>
            </p:nvSpPr>
            <p:spPr bwMode="auto">
              <a:xfrm>
                <a:off x="3755" y="2160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5" name="Oval 65"/>
              <p:cNvSpPr>
                <a:spLocks noChangeArrowheads="1"/>
              </p:cNvSpPr>
              <p:nvPr/>
            </p:nvSpPr>
            <p:spPr bwMode="auto">
              <a:xfrm>
                <a:off x="3891" y="2523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6" name="Line 83"/>
              <p:cNvSpPr>
                <a:spLocks noChangeShapeType="1"/>
              </p:cNvSpPr>
              <p:nvPr/>
            </p:nvSpPr>
            <p:spPr bwMode="auto">
              <a:xfrm>
                <a:off x="3347" y="2115"/>
                <a:ext cx="45" cy="227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687" name="Line 84"/>
              <p:cNvSpPr>
                <a:spLocks noChangeShapeType="1"/>
              </p:cNvSpPr>
              <p:nvPr/>
            </p:nvSpPr>
            <p:spPr bwMode="auto">
              <a:xfrm flipV="1">
                <a:off x="3483" y="2251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688" name="Line 85"/>
              <p:cNvSpPr>
                <a:spLocks noChangeShapeType="1"/>
              </p:cNvSpPr>
              <p:nvPr/>
            </p:nvSpPr>
            <p:spPr bwMode="auto">
              <a:xfrm>
                <a:off x="3800" y="2251"/>
                <a:ext cx="91" cy="2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689" name="Line 86"/>
              <p:cNvSpPr>
                <a:spLocks noChangeShapeType="1"/>
              </p:cNvSpPr>
              <p:nvPr/>
            </p:nvSpPr>
            <p:spPr bwMode="auto">
              <a:xfrm>
                <a:off x="3982" y="2523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7659" name="Group 93"/>
          <p:cNvGrpSpPr>
            <a:grpSpLocks/>
          </p:cNvGrpSpPr>
          <p:nvPr/>
        </p:nvGrpSpPr>
        <p:grpSpPr bwMode="auto">
          <a:xfrm>
            <a:off x="704850" y="2205038"/>
            <a:ext cx="1943100" cy="1728787"/>
            <a:chOff x="444" y="1389"/>
            <a:chExt cx="1224" cy="1089"/>
          </a:xfrm>
        </p:grpSpPr>
        <p:sp>
          <p:nvSpPr>
            <p:cNvPr id="27676" name="Oval 66"/>
            <p:cNvSpPr>
              <a:spLocks noChangeArrowheads="1"/>
            </p:cNvSpPr>
            <p:nvPr/>
          </p:nvSpPr>
          <p:spPr bwMode="auto">
            <a:xfrm>
              <a:off x="580" y="2251"/>
              <a:ext cx="91" cy="91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77" name="Line 74"/>
            <p:cNvSpPr>
              <a:spLocks noChangeShapeType="1"/>
            </p:cNvSpPr>
            <p:nvPr/>
          </p:nvSpPr>
          <p:spPr bwMode="auto">
            <a:xfrm flipV="1">
              <a:off x="444" y="2342"/>
              <a:ext cx="136" cy="1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678" name="Text Box 88"/>
            <p:cNvSpPr txBox="1">
              <a:spLocks noChangeArrowheads="1"/>
            </p:cNvSpPr>
            <p:nvPr/>
          </p:nvSpPr>
          <p:spPr bwMode="auto">
            <a:xfrm>
              <a:off x="671" y="1389"/>
              <a:ext cx="90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  <a:latin typeface="Arial" charset="0"/>
                  <a:cs typeface="Arial" charset="0"/>
                </a:rPr>
                <a:t>Initial </a:t>
              </a:r>
              <a:r>
                <a:rPr lang="en-GB" sz="1600">
                  <a:solidFill>
                    <a:schemeClr val="accent1"/>
                  </a:solidFill>
                  <a:latin typeface="Arial" charset="0"/>
                  <a:cs typeface="Arial" charset="0"/>
                </a:rPr>
                <a:t>course</a:t>
              </a:r>
            </a:p>
          </p:txBody>
        </p:sp>
        <p:sp>
          <p:nvSpPr>
            <p:cNvPr id="27679" name="Line 89"/>
            <p:cNvSpPr>
              <a:spLocks noChangeShapeType="1"/>
            </p:cNvSpPr>
            <p:nvPr/>
          </p:nvSpPr>
          <p:spPr bwMode="auto">
            <a:xfrm flipV="1">
              <a:off x="852" y="1571"/>
              <a:ext cx="816" cy="18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27660" name="Group 101"/>
          <p:cNvGrpSpPr>
            <a:grpSpLocks/>
          </p:cNvGrpSpPr>
          <p:nvPr/>
        </p:nvGrpSpPr>
        <p:grpSpPr bwMode="auto">
          <a:xfrm>
            <a:off x="3224213" y="1557338"/>
            <a:ext cx="5545137" cy="3543300"/>
            <a:chOff x="2031" y="981"/>
            <a:chExt cx="3493" cy="2232"/>
          </a:xfrm>
        </p:grpSpPr>
        <p:grpSp>
          <p:nvGrpSpPr>
            <p:cNvPr id="27661" name="Group 99"/>
            <p:cNvGrpSpPr>
              <a:grpSpLocks/>
            </p:cNvGrpSpPr>
            <p:nvPr/>
          </p:nvGrpSpPr>
          <p:grpSpPr bwMode="auto">
            <a:xfrm>
              <a:off x="4254" y="2433"/>
              <a:ext cx="1270" cy="404"/>
              <a:chOff x="4254" y="2433"/>
              <a:chExt cx="1270" cy="404"/>
            </a:xfrm>
          </p:grpSpPr>
          <p:grpSp>
            <p:nvGrpSpPr>
              <p:cNvPr id="27671" name="Group 52"/>
              <p:cNvGrpSpPr>
                <a:grpSpLocks/>
              </p:cNvGrpSpPr>
              <p:nvPr/>
            </p:nvGrpSpPr>
            <p:grpSpPr bwMode="auto">
              <a:xfrm>
                <a:off x="4254" y="2433"/>
                <a:ext cx="272" cy="272"/>
                <a:chOff x="4163" y="981"/>
                <a:chExt cx="272" cy="272"/>
              </a:xfrm>
            </p:grpSpPr>
            <p:sp>
              <p:nvSpPr>
                <p:cNvPr id="27673" name="Oval 53"/>
                <p:cNvSpPr>
                  <a:spLocks noChangeArrowheads="1"/>
                </p:cNvSpPr>
                <p:nvPr/>
              </p:nvSpPr>
              <p:spPr bwMode="auto">
                <a:xfrm>
                  <a:off x="4163" y="981"/>
                  <a:ext cx="272" cy="272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74" name="Oval 54"/>
                <p:cNvSpPr>
                  <a:spLocks noChangeArrowheads="1"/>
                </p:cNvSpPr>
                <p:nvPr/>
              </p:nvSpPr>
              <p:spPr bwMode="auto">
                <a:xfrm>
                  <a:off x="4209" y="1026"/>
                  <a:ext cx="181" cy="18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75" name="Oval 55"/>
                <p:cNvSpPr>
                  <a:spLocks noChangeArrowheads="1"/>
                </p:cNvSpPr>
                <p:nvPr/>
              </p:nvSpPr>
              <p:spPr bwMode="auto">
                <a:xfrm>
                  <a:off x="4254" y="107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72" name="Text Box 56"/>
              <p:cNvSpPr txBox="1">
                <a:spLocks noChangeArrowheads="1"/>
              </p:cNvSpPr>
              <p:nvPr/>
            </p:nvSpPr>
            <p:spPr bwMode="auto">
              <a:xfrm>
                <a:off x="4617" y="2433"/>
                <a:ext cx="907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>
                    <a:latin typeface="Arial" charset="0"/>
                    <a:cs typeface="Arial" charset="0"/>
                  </a:rPr>
                  <a:t>New Objectives</a:t>
                </a:r>
              </a:p>
            </p:txBody>
          </p:sp>
        </p:grpSp>
        <p:grpSp>
          <p:nvGrpSpPr>
            <p:cNvPr id="27662" name="Group 98"/>
            <p:cNvGrpSpPr>
              <a:grpSpLocks/>
            </p:cNvGrpSpPr>
            <p:nvPr/>
          </p:nvGrpSpPr>
          <p:grpSpPr bwMode="auto">
            <a:xfrm>
              <a:off x="2031" y="981"/>
              <a:ext cx="2223" cy="2232"/>
              <a:chOff x="2031" y="981"/>
              <a:chExt cx="2223" cy="2232"/>
            </a:xfrm>
          </p:grpSpPr>
          <p:sp>
            <p:nvSpPr>
              <p:cNvPr id="27663" name="Text Box 87"/>
              <p:cNvSpPr txBox="1">
                <a:spLocks noChangeArrowheads="1"/>
              </p:cNvSpPr>
              <p:nvPr/>
            </p:nvSpPr>
            <p:spPr bwMode="auto">
              <a:xfrm>
                <a:off x="3029" y="2845"/>
                <a:ext cx="907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 sz="160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Revised course</a:t>
                </a:r>
              </a:p>
            </p:txBody>
          </p:sp>
          <p:sp>
            <p:nvSpPr>
              <p:cNvPr id="27664" name="Line 90"/>
              <p:cNvSpPr>
                <a:spLocks noChangeShapeType="1"/>
              </p:cNvSpPr>
              <p:nvPr/>
            </p:nvSpPr>
            <p:spPr bwMode="auto">
              <a:xfrm>
                <a:off x="3075" y="2705"/>
                <a:ext cx="680" cy="22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grpSp>
            <p:nvGrpSpPr>
              <p:cNvPr id="27665" name="Group 97"/>
              <p:cNvGrpSpPr>
                <a:grpSpLocks/>
              </p:cNvGrpSpPr>
              <p:nvPr/>
            </p:nvGrpSpPr>
            <p:grpSpPr bwMode="auto">
              <a:xfrm>
                <a:off x="2031" y="981"/>
                <a:ext cx="2223" cy="1724"/>
                <a:chOff x="2031" y="981"/>
                <a:chExt cx="2223" cy="1724"/>
              </a:xfrm>
            </p:grpSpPr>
            <p:sp>
              <p:nvSpPr>
                <p:cNvPr id="27666" name="Line 59"/>
                <p:cNvSpPr>
                  <a:spLocks noChangeShapeType="1"/>
                </p:cNvSpPr>
                <p:nvPr/>
              </p:nvSpPr>
              <p:spPr bwMode="auto">
                <a:xfrm>
                  <a:off x="2349" y="1933"/>
                  <a:ext cx="1905" cy="590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GB"/>
                </a:p>
              </p:txBody>
            </p:sp>
            <p:grpSp>
              <p:nvGrpSpPr>
                <p:cNvPr id="27667" name="Group 92"/>
                <p:cNvGrpSpPr>
                  <a:grpSpLocks/>
                </p:cNvGrpSpPr>
                <p:nvPr/>
              </p:nvGrpSpPr>
              <p:grpSpPr bwMode="auto">
                <a:xfrm>
                  <a:off x="2031" y="981"/>
                  <a:ext cx="817" cy="1724"/>
                  <a:chOff x="2258" y="981"/>
                  <a:chExt cx="817" cy="1724"/>
                </a:xfrm>
              </p:grpSpPr>
              <p:sp>
                <p:nvSpPr>
                  <p:cNvPr id="27668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1389"/>
                    <a:ext cx="318" cy="454"/>
                  </a:xfrm>
                  <a:prstGeom prst="lightningBolt">
                    <a:avLst/>
                  </a:prstGeom>
                  <a:solidFill>
                    <a:schemeClr val="folHlink"/>
                  </a:solidFill>
                  <a:ln w="127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69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6" y="1208"/>
                    <a:ext cx="0" cy="1497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7670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9" y="981"/>
                    <a:ext cx="816" cy="23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GB">
                        <a:solidFill>
                          <a:schemeClr val="accent1"/>
                        </a:solidFill>
                        <a:latin typeface="Arial" charset="0"/>
                        <a:cs typeface="Arial" charset="0"/>
                      </a:rPr>
                      <a:t>CHANGE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IID – Design to schedule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90550" y="1146175"/>
          <a:ext cx="6196013" cy="5405438"/>
        </p:xfrm>
        <a:graphic>
          <a:graphicData uri="http://schemas.openxmlformats.org/presentationml/2006/ole">
            <p:oleObj spid="_x0000_s1026" name="Drawing" r:id="rId4" imgW="5353560" imgH="4681800" progId="">
              <p:embed/>
            </p:oleObj>
          </a:graphicData>
        </a:graphic>
      </p:graphicFrame>
      <p:sp>
        <p:nvSpPr>
          <p:cNvPr id="1028" name="AutoShape 10"/>
          <p:cNvSpPr>
            <a:spLocks noChangeArrowheads="1"/>
          </p:cNvSpPr>
          <p:nvPr/>
        </p:nvSpPr>
        <p:spPr bwMode="auto">
          <a:xfrm>
            <a:off x="7212013" y="3748088"/>
            <a:ext cx="2444750" cy="2446337"/>
          </a:xfrm>
          <a:prstGeom prst="bracePair">
            <a:avLst>
              <a:gd name="adj" fmla="val 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6167" tIns="48084" rIns="96167" bIns="48084" anchor="ctr"/>
          <a:lstStyle/>
          <a:p>
            <a:pPr algn="ctr" defTabSz="962025"/>
            <a:r>
              <a:rPr lang="en-GB" sz="1600" i="1">
                <a:latin typeface="Arial" charset="0"/>
                <a:cs typeface="Arial" charset="0"/>
              </a:rPr>
              <a:t>Stages prioritised </a:t>
            </a:r>
          </a:p>
          <a:p>
            <a:pPr algn="ctr" defTabSz="962025"/>
            <a:r>
              <a:rPr lang="en-GB" sz="1600" i="1">
                <a:latin typeface="Arial" charset="0"/>
                <a:cs typeface="Arial" charset="0"/>
              </a:rPr>
              <a:t>lower priority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last. Thus if  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deadline or budget</a:t>
            </a:r>
          </a:p>
          <a:p>
            <a:pPr algn="ctr" defTabSz="962025"/>
            <a:r>
              <a:rPr lang="en-GB" sz="1600" i="1">
                <a:latin typeface="Arial" charset="0"/>
                <a:cs typeface="Arial" charset="0"/>
              </a:rPr>
              <a:t>is reached before 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product finished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lowest priority 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stages</a:t>
            </a:r>
            <a:br>
              <a:rPr lang="en-GB" sz="1600" i="1">
                <a:latin typeface="Arial" charset="0"/>
                <a:cs typeface="Arial" charset="0"/>
              </a:rPr>
            </a:br>
            <a:r>
              <a:rPr lang="en-GB" sz="1600" i="1">
                <a:latin typeface="Arial" charset="0"/>
                <a:cs typeface="Arial" charset="0"/>
              </a:rPr>
              <a:t>can be omitted</a:t>
            </a:r>
            <a:r>
              <a:rPr lang="en-GB" sz="1900" i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IID – with feedback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39863"/>
            <a:ext cx="4343400" cy="4895850"/>
          </a:xfrm>
        </p:spPr>
        <p:txBody>
          <a:bodyPr/>
          <a:lstStyle/>
          <a:p>
            <a:r>
              <a:rPr lang="en-GB" sz="2000" smtClean="0">
                <a:latin typeface="Arial" charset="0"/>
              </a:rPr>
              <a:t>(Tom Gilb, 1988 – he called it “evolutionary”/ “evo”)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01688" y="1947863"/>
          <a:ext cx="8183562" cy="3425825"/>
        </p:xfrm>
        <a:graphic>
          <a:graphicData uri="http://schemas.openxmlformats.org/presentationml/2006/ole">
            <p:oleObj spid="_x0000_s2050" name="Drawing" r:id="rId4" imgW="5372640" imgH="2255040" progId="">
              <p:embed/>
            </p:oleObj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4338" y="6194425"/>
            <a:ext cx="895350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>
            <a:spAutoFit/>
          </a:bodyPr>
          <a:lstStyle/>
          <a:p>
            <a:pPr algn="just" defTabSz="962025"/>
            <a:r>
              <a:rPr lang="en-GB" sz="1500">
                <a:latin typeface="Arial" charset="0"/>
                <a:cs typeface="Arial" charset="0"/>
              </a:rPr>
              <a:t>Gilb, T., Principles of Software Engineering Management, Addison-Wesley, 1988</a:t>
            </a:r>
            <a:endParaRPr lang="en-GB" sz="2500">
              <a:latin typeface="Arial" charset="0"/>
              <a:cs typeface="Arial" charset="0"/>
            </a:endParaRPr>
          </a:p>
        </p:txBody>
      </p:sp>
      <p:grpSp>
        <p:nvGrpSpPr>
          <p:cNvPr id="2054" name="Group 10"/>
          <p:cNvGrpSpPr>
            <a:grpSpLocks/>
          </p:cNvGrpSpPr>
          <p:nvPr/>
        </p:nvGrpSpPr>
        <p:grpSpPr bwMode="auto">
          <a:xfrm>
            <a:off x="5773738" y="1350963"/>
            <a:ext cx="3617912" cy="781050"/>
            <a:chOff x="3637" y="851"/>
            <a:chExt cx="2279" cy="492"/>
          </a:xfrm>
        </p:grpSpPr>
        <p:sp>
          <p:nvSpPr>
            <p:cNvPr id="2056" name="Oval 7"/>
            <p:cNvSpPr>
              <a:spLocks noChangeArrowheads="1"/>
            </p:cNvSpPr>
            <p:nvPr/>
          </p:nvSpPr>
          <p:spPr bwMode="auto">
            <a:xfrm>
              <a:off x="3637" y="851"/>
              <a:ext cx="2279" cy="3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  <a:latin typeface="Arial" charset="0"/>
                  <a:cs typeface="Arial" charset="0"/>
                </a:rPr>
                <a:t>Each stage is VALUABLE!</a:t>
              </a:r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4571" y="1071"/>
              <a:ext cx="46" cy="2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sp>
        <p:nvSpPr>
          <p:cNvPr id="2055" name="Oval 9"/>
          <p:cNvSpPr>
            <a:spLocks noChangeArrowheads="1"/>
          </p:cNvSpPr>
          <p:nvPr/>
        </p:nvSpPr>
        <p:spPr bwMode="auto">
          <a:xfrm>
            <a:off x="5816600" y="4997450"/>
            <a:ext cx="3911600" cy="1168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Arial" charset="0"/>
                <a:cs typeface="Arial" charset="0"/>
              </a:rPr>
              <a:t>Architecture at each </a:t>
            </a:r>
            <a:br>
              <a:rPr lang="en-GB" sz="16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600">
                <a:solidFill>
                  <a:schemeClr val="bg1"/>
                </a:solidFill>
                <a:latin typeface="Arial" charset="0"/>
                <a:cs typeface="Arial" charset="0"/>
              </a:rPr>
              <a:t>stage Must be OPEN = easy</a:t>
            </a:r>
            <a:br>
              <a:rPr lang="en-GB" sz="16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600">
                <a:solidFill>
                  <a:schemeClr val="bg1"/>
                </a:solidFill>
                <a:latin typeface="Arial" charset="0"/>
                <a:cs typeface="Arial" charset="0"/>
              </a:rPr>
              <a:t>to change and add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Iteration suits object-orientation</a:t>
            </a:r>
          </a:p>
        </p:txBody>
      </p:sp>
      <p:grpSp>
        <p:nvGrpSpPr>
          <p:cNvPr id="28675" name="Group 46"/>
          <p:cNvGrpSpPr>
            <a:grpSpLocks/>
          </p:cNvGrpSpPr>
          <p:nvPr/>
        </p:nvGrpSpPr>
        <p:grpSpPr bwMode="auto">
          <a:xfrm>
            <a:off x="1485900" y="2152650"/>
            <a:ext cx="6800850" cy="3486150"/>
            <a:chOff x="666750" y="2171700"/>
            <a:chExt cx="6800850" cy="3486150"/>
          </a:xfrm>
        </p:grpSpPr>
        <p:sp>
          <p:nvSpPr>
            <p:cNvPr id="28677" name="Rectangle 2"/>
            <p:cNvSpPr>
              <a:spLocks noChangeArrowheads="1"/>
            </p:cNvSpPr>
            <p:nvPr/>
          </p:nvSpPr>
          <p:spPr bwMode="auto">
            <a:xfrm>
              <a:off x="2428875" y="2171700"/>
              <a:ext cx="5038725" cy="348615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8" name="Rectangle 3"/>
            <p:cNvSpPr>
              <a:spLocks/>
            </p:cNvSpPr>
            <p:nvPr/>
          </p:nvSpPr>
          <p:spPr bwMode="auto">
            <a:xfrm>
              <a:off x="2590800" y="3067040"/>
              <a:ext cx="2971800" cy="24120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9" name="Oval 4"/>
            <p:cNvSpPr>
              <a:spLocks noChangeArrowheads="1"/>
            </p:cNvSpPr>
            <p:nvPr/>
          </p:nvSpPr>
          <p:spPr bwMode="auto">
            <a:xfrm>
              <a:off x="3400425" y="3457575"/>
              <a:ext cx="1266825" cy="5524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3419475" y="4448175"/>
              <a:ext cx="1266825" cy="5524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8681" name="Shape 7"/>
            <p:cNvCxnSpPr>
              <a:cxnSpLocks noChangeShapeType="1"/>
              <a:stCxn id="28680" idx="6"/>
              <a:endCxn id="28679" idx="6"/>
            </p:cNvCxnSpPr>
            <p:nvPr/>
          </p:nvCxnSpPr>
          <p:spPr bwMode="auto">
            <a:xfrm flipH="1" flipV="1">
              <a:off x="4667250" y="3733800"/>
              <a:ext cx="19050" cy="990600"/>
            </a:xfrm>
            <a:prstGeom prst="bentConnector3">
              <a:avLst>
                <a:gd name="adj1" fmla="val -120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682" name="Shape 10"/>
            <p:cNvCxnSpPr>
              <a:cxnSpLocks noChangeShapeType="1"/>
              <a:stCxn id="28679" idx="2"/>
              <a:endCxn id="28680" idx="2"/>
            </p:cNvCxnSpPr>
            <p:nvPr/>
          </p:nvCxnSpPr>
          <p:spPr bwMode="auto">
            <a:xfrm rot="10800000" flipH="1" flipV="1">
              <a:off x="3400425" y="3733800"/>
              <a:ext cx="19050" cy="990600"/>
            </a:xfrm>
            <a:prstGeom prst="bentConnector3">
              <a:avLst>
                <a:gd name="adj1" fmla="val -120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683" name="Oval 12"/>
            <p:cNvSpPr>
              <a:spLocks noChangeArrowheads="1"/>
            </p:cNvSpPr>
            <p:nvPr/>
          </p:nvSpPr>
          <p:spPr bwMode="auto">
            <a:xfrm>
              <a:off x="666750" y="3943350"/>
              <a:ext cx="1266825" cy="5524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5876925" y="4000500"/>
              <a:ext cx="1266825" cy="5524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8685" name="Elbow Connector 21"/>
            <p:cNvCxnSpPr>
              <a:cxnSpLocks noChangeShapeType="1"/>
              <a:stCxn id="28678" idx="3"/>
              <a:endCxn id="28684" idx="2"/>
            </p:cNvCxnSpPr>
            <p:nvPr/>
          </p:nvCxnSpPr>
          <p:spPr bwMode="auto">
            <a:xfrm>
              <a:off x="5562600" y="4273040"/>
              <a:ext cx="314325" cy="3685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686" name="Elbow Connector 22"/>
            <p:cNvCxnSpPr>
              <a:cxnSpLocks noChangeShapeType="1"/>
            </p:cNvCxnSpPr>
            <p:nvPr/>
          </p:nvCxnSpPr>
          <p:spPr bwMode="auto">
            <a:xfrm>
              <a:off x="1952625" y="4219575"/>
              <a:ext cx="504825" cy="1588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687" name="Shape 29"/>
            <p:cNvCxnSpPr>
              <a:cxnSpLocks noChangeShapeType="1"/>
              <a:stCxn id="28677" idx="0"/>
              <a:endCxn id="28683" idx="0"/>
            </p:cNvCxnSpPr>
            <p:nvPr/>
          </p:nvCxnSpPr>
          <p:spPr bwMode="auto">
            <a:xfrm rot="-5400000" flipH="1" flipV="1">
              <a:off x="2238376" y="1233487"/>
              <a:ext cx="1771650" cy="3648075"/>
            </a:xfrm>
            <a:prstGeom prst="bentConnector3">
              <a:avLst>
                <a:gd name="adj1" fmla="val -1290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688" name="Elbow Connector 34"/>
            <p:cNvCxnSpPr>
              <a:cxnSpLocks noChangeShapeType="1"/>
              <a:stCxn id="28684" idx="0"/>
              <a:endCxn id="28678" idx="0"/>
            </p:cNvCxnSpPr>
            <p:nvPr/>
          </p:nvCxnSpPr>
          <p:spPr bwMode="auto">
            <a:xfrm rot="16200000" flipV="1">
              <a:off x="4826789" y="2316951"/>
              <a:ext cx="933460" cy="2433638"/>
            </a:xfrm>
            <a:prstGeom prst="bentConnector3">
              <a:avLst>
                <a:gd name="adj1" fmla="val 124491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689" name="TextBox 42"/>
            <p:cNvSpPr txBox="1">
              <a:spLocks noChangeArrowheads="1"/>
            </p:cNvSpPr>
            <p:nvPr/>
          </p:nvSpPr>
          <p:spPr bwMode="auto">
            <a:xfrm>
              <a:off x="3514725" y="3533775"/>
              <a:ext cx="1019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Arial" charset="0"/>
                  <a:cs typeface="Arial" charset="0"/>
                </a:rPr>
                <a:t>Design</a:t>
              </a:r>
            </a:p>
          </p:txBody>
        </p:sp>
        <p:sp>
          <p:nvSpPr>
            <p:cNvPr id="28690" name="TextBox 43"/>
            <p:cNvSpPr txBox="1">
              <a:spLocks noChangeArrowheads="1"/>
            </p:cNvSpPr>
            <p:nvPr/>
          </p:nvSpPr>
          <p:spPr bwMode="auto">
            <a:xfrm>
              <a:off x="3524250" y="4552950"/>
              <a:ext cx="1019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Arial" charset="0"/>
                  <a:cs typeface="Arial" charset="0"/>
                </a:rPr>
                <a:t>Code</a:t>
              </a:r>
            </a:p>
          </p:txBody>
        </p:sp>
        <p:sp>
          <p:nvSpPr>
            <p:cNvPr id="28691" name="TextBox 44"/>
            <p:cNvSpPr txBox="1">
              <a:spLocks noChangeArrowheads="1"/>
            </p:cNvSpPr>
            <p:nvPr/>
          </p:nvSpPr>
          <p:spPr bwMode="auto">
            <a:xfrm>
              <a:off x="6010275" y="4095750"/>
              <a:ext cx="1019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Arial" charset="0"/>
                  <a:cs typeface="Arial" charset="0"/>
                </a:rPr>
                <a:t>Test</a:t>
              </a:r>
            </a:p>
          </p:txBody>
        </p:sp>
        <p:sp>
          <p:nvSpPr>
            <p:cNvPr id="28692" name="TextBox 45"/>
            <p:cNvSpPr txBox="1">
              <a:spLocks noChangeArrowheads="1"/>
            </p:cNvSpPr>
            <p:nvPr/>
          </p:nvSpPr>
          <p:spPr bwMode="auto">
            <a:xfrm>
              <a:off x="704851" y="4029075"/>
              <a:ext cx="1200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Arial" charset="0"/>
                  <a:cs typeface="Arial" charset="0"/>
                </a:rPr>
                <a:t>Analysis</a:t>
              </a:r>
            </a:p>
          </p:txBody>
        </p:sp>
      </p:grpSp>
      <p:sp>
        <p:nvSpPr>
          <p:cNvPr id="28676" name="TextBox 48"/>
          <p:cNvSpPr txBox="1">
            <a:spLocks noChangeArrowheads="1"/>
          </p:cNvSpPr>
          <p:nvPr/>
        </p:nvSpPr>
        <p:spPr bwMode="auto">
          <a:xfrm>
            <a:off x="7677150" y="6134100"/>
            <a:ext cx="2038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latin typeface="Arial" charset="0"/>
                <a:cs typeface="Arial" charset="0"/>
              </a:rPr>
              <a:t>Source: G. Wilkie 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5575" y="482600"/>
            <a:ext cx="9512300" cy="71755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Rational Unified Method (1998):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Iteration Again!</a:t>
            </a:r>
          </a:p>
        </p:txBody>
      </p:sp>
      <p:grpSp>
        <p:nvGrpSpPr>
          <p:cNvPr id="29699" name="Group 38"/>
          <p:cNvGrpSpPr>
            <a:grpSpLocks noChangeAspect="1"/>
          </p:cNvGrpSpPr>
          <p:nvPr/>
        </p:nvGrpSpPr>
        <p:grpSpPr bwMode="auto">
          <a:xfrm>
            <a:off x="47625" y="1847850"/>
            <a:ext cx="9783763" cy="2754313"/>
            <a:chOff x="47625" y="1628775"/>
            <a:chExt cx="10086975" cy="2839724"/>
          </a:xfrm>
        </p:grpSpPr>
        <p:grpSp>
          <p:nvGrpSpPr>
            <p:cNvPr id="29701" name="Group 13"/>
            <p:cNvGrpSpPr>
              <a:grpSpLocks/>
            </p:cNvGrpSpPr>
            <p:nvPr/>
          </p:nvGrpSpPr>
          <p:grpSpPr bwMode="auto">
            <a:xfrm>
              <a:off x="47625" y="1628775"/>
              <a:ext cx="4362450" cy="839474"/>
              <a:chOff x="714375" y="1628775"/>
              <a:chExt cx="4362450" cy="839474"/>
            </a:xfrm>
          </p:grpSpPr>
          <p:sp>
            <p:nvSpPr>
              <p:cNvPr id="29726" name="Chevron 2"/>
              <p:cNvSpPr>
                <a:spLocks noChangeArrowheads="1"/>
              </p:cNvSpPr>
              <p:nvPr/>
            </p:nvSpPr>
            <p:spPr bwMode="auto">
              <a:xfrm>
                <a:off x="71437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7" name="Chevron 3"/>
              <p:cNvSpPr>
                <a:spLocks noChangeArrowheads="1"/>
              </p:cNvSpPr>
              <p:nvPr/>
            </p:nvSpPr>
            <p:spPr bwMode="auto">
              <a:xfrm>
                <a:off x="15335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8" name="Chevron 4"/>
              <p:cNvSpPr>
                <a:spLocks noChangeArrowheads="1"/>
              </p:cNvSpPr>
              <p:nvPr/>
            </p:nvSpPr>
            <p:spPr bwMode="auto">
              <a:xfrm>
                <a:off x="236220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9" name="Chevron 5"/>
              <p:cNvSpPr>
                <a:spLocks noChangeArrowheads="1"/>
              </p:cNvSpPr>
              <p:nvPr/>
            </p:nvSpPr>
            <p:spPr bwMode="auto">
              <a:xfrm>
                <a:off x="318135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30" name="Chevron 6"/>
              <p:cNvSpPr>
                <a:spLocks noChangeArrowheads="1"/>
              </p:cNvSpPr>
              <p:nvPr/>
            </p:nvSpPr>
            <p:spPr bwMode="auto">
              <a:xfrm>
                <a:off x="40100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31" name="TextBox 7"/>
              <p:cNvSpPr txBox="1">
                <a:spLocks noChangeArrowheads="1"/>
              </p:cNvSpPr>
              <p:nvPr/>
            </p:nvSpPr>
            <p:spPr bwMode="auto">
              <a:xfrm>
                <a:off x="79057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Req.s</a:t>
                </a:r>
              </a:p>
            </p:txBody>
          </p:sp>
          <p:sp>
            <p:nvSpPr>
              <p:cNvPr id="29732" name="TextBox 8"/>
              <p:cNvSpPr txBox="1">
                <a:spLocks noChangeArrowheads="1"/>
              </p:cNvSpPr>
              <p:nvPr/>
            </p:nvSpPr>
            <p:spPr bwMode="auto">
              <a:xfrm>
                <a:off x="16668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Analysis</a:t>
                </a:r>
              </a:p>
            </p:txBody>
          </p:sp>
          <p:sp>
            <p:nvSpPr>
              <p:cNvPr id="29733" name="TextBox 9"/>
              <p:cNvSpPr txBox="1">
                <a:spLocks noChangeArrowheads="1"/>
              </p:cNvSpPr>
              <p:nvPr/>
            </p:nvSpPr>
            <p:spPr bwMode="auto">
              <a:xfrm>
                <a:off x="24669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Design</a:t>
                </a:r>
              </a:p>
            </p:txBody>
          </p:sp>
          <p:sp>
            <p:nvSpPr>
              <p:cNvPr id="29734" name="TextBox 10"/>
              <p:cNvSpPr txBox="1">
                <a:spLocks noChangeArrowheads="1"/>
              </p:cNvSpPr>
              <p:nvPr/>
            </p:nvSpPr>
            <p:spPr bwMode="auto">
              <a:xfrm>
                <a:off x="328612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Impl.</a:t>
                </a:r>
              </a:p>
            </p:txBody>
          </p:sp>
          <p:sp>
            <p:nvSpPr>
              <p:cNvPr id="29735" name="TextBox 11"/>
              <p:cNvSpPr txBox="1">
                <a:spLocks noChangeArrowheads="1"/>
              </p:cNvSpPr>
              <p:nvPr/>
            </p:nvSpPr>
            <p:spPr bwMode="auto">
              <a:xfrm>
                <a:off x="41052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Test</a:t>
                </a:r>
              </a:p>
            </p:txBody>
          </p:sp>
          <p:sp>
            <p:nvSpPr>
              <p:cNvPr id="29736" name="TextBox 12"/>
              <p:cNvSpPr txBox="1">
                <a:spLocks noChangeArrowheads="1"/>
              </p:cNvSpPr>
              <p:nvPr/>
            </p:nvSpPr>
            <p:spPr bwMode="auto">
              <a:xfrm>
                <a:off x="2095499" y="1628775"/>
                <a:ext cx="1476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>
                    <a:latin typeface="Arial" charset="0"/>
                    <a:cs typeface="Arial" charset="0"/>
                  </a:rPr>
                  <a:t>Iteration 1</a:t>
                </a:r>
              </a:p>
            </p:txBody>
          </p:sp>
        </p:grpSp>
        <p:grpSp>
          <p:nvGrpSpPr>
            <p:cNvPr id="29702" name="Group 14"/>
            <p:cNvGrpSpPr>
              <a:grpSpLocks/>
            </p:cNvGrpSpPr>
            <p:nvPr/>
          </p:nvGrpSpPr>
          <p:grpSpPr bwMode="auto">
            <a:xfrm>
              <a:off x="2905125" y="2590800"/>
              <a:ext cx="4362450" cy="839474"/>
              <a:chOff x="714375" y="1628775"/>
              <a:chExt cx="4362450" cy="839474"/>
            </a:xfrm>
          </p:grpSpPr>
          <p:sp>
            <p:nvSpPr>
              <p:cNvPr id="29715" name="Chevron 15"/>
              <p:cNvSpPr>
                <a:spLocks noChangeArrowheads="1"/>
              </p:cNvSpPr>
              <p:nvPr/>
            </p:nvSpPr>
            <p:spPr bwMode="auto">
              <a:xfrm>
                <a:off x="71437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6" name="Chevron 16"/>
              <p:cNvSpPr>
                <a:spLocks noChangeArrowheads="1"/>
              </p:cNvSpPr>
              <p:nvPr/>
            </p:nvSpPr>
            <p:spPr bwMode="auto">
              <a:xfrm>
                <a:off x="15335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7" name="Chevron 17"/>
              <p:cNvSpPr>
                <a:spLocks noChangeArrowheads="1"/>
              </p:cNvSpPr>
              <p:nvPr/>
            </p:nvSpPr>
            <p:spPr bwMode="auto">
              <a:xfrm>
                <a:off x="236220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8" name="Chevron 18"/>
              <p:cNvSpPr>
                <a:spLocks noChangeArrowheads="1"/>
              </p:cNvSpPr>
              <p:nvPr/>
            </p:nvSpPr>
            <p:spPr bwMode="auto">
              <a:xfrm>
                <a:off x="318135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9" name="Chevron 19"/>
              <p:cNvSpPr>
                <a:spLocks noChangeArrowheads="1"/>
              </p:cNvSpPr>
              <p:nvPr/>
            </p:nvSpPr>
            <p:spPr bwMode="auto">
              <a:xfrm>
                <a:off x="40100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0" name="TextBox 20"/>
              <p:cNvSpPr txBox="1">
                <a:spLocks noChangeArrowheads="1"/>
              </p:cNvSpPr>
              <p:nvPr/>
            </p:nvSpPr>
            <p:spPr bwMode="auto">
              <a:xfrm>
                <a:off x="79057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Req.s</a:t>
                </a:r>
              </a:p>
            </p:txBody>
          </p:sp>
          <p:sp>
            <p:nvSpPr>
              <p:cNvPr id="29721" name="TextBox 21"/>
              <p:cNvSpPr txBox="1">
                <a:spLocks noChangeArrowheads="1"/>
              </p:cNvSpPr>
              <p:nvPr/>
            </p:nvSpPr>
            <p:spPr bwMode="auto">
              <a:xfrm>
                <a:off x="16668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Analysis</a:t>
                </a:r>
              </a:p>
            </p:txBody>
          </p:sp>
          <p:sp>
            <p:nvSpPr>
              <p:cNvPr id="29722" name="TextBox 22"/>
              <p:cNvSpPr txBox="1">
                <a:spLocks noChangeArrowheads="1"/>
              </p:cNvSpPr>
              <p:nvPr/>
            </p:nvSpPr>
            <p:spPr bwMode="auto">
              <a:xfrm>
                <a:off x="24669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Design</a:t>
                </a:r>
              </a:p>
            </p:txBody>
          </p:sp>
          <p:sp>
            <p:nvSpPr>
              <p:cNvPr id="29723" name="TextBox 23"/>
              <p:cNvSpPr txBox="1">
                <a:spLocks noChangeArrowheads="1"/>
              </p:cNvSpPr>
              <p:nvPr/>
            </p:nvSpPr>
            <p:spPr bwMode="auto">
              <a:xfrm>
                <a:off x="328612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Impl.</a:t>
                </a:r>
              </a:p>
            </p:txBody>
          </p:sp>
          <p:sp>
            <p:nvSpPr>
              <p:cNvPr id="29724" name="TextBox 24"/>
              <p:cNvSpPr txBox="1">
                <a:spLocks noChangeArrowheads="1"/>
              </p:cNvSpPr>
              <p:nvPr/>
            </p:nvSpPr>
            <p:spPr bwMode="auto">
              <a:xfrm>
                <a:off x="41052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Test</a:t>
                </a:r>
              </a:p>
            </p:txBody>
          </p:sp>
          <p:sp>
            <p:nvSpPr>
              <p:cNvPr id="29725" name="TextBox 25"/>
              <p:cNvSpPr txBox="1">
                <a:spLocks noChangeArrowheads="1"/>
              </p:cNvSpPr>
              <p:nvPr/>
            </p:nvSpPr>
            <p:spPr bwMode="auto">
              <a:xfrm>
                <a:off x="2095499" y="1628775"/>
                <a:ext cx="1476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>
                    <a:latin typeface="Arial" charset="0"/>
                    <a:cs typeface="Arial" charset="0"/>
                  </a:rPr>
                  <a:t>Iteration 2</a:t>
                </a:r>
              </a:p>
            </p:txBody>
          </p:sp>
        </p:grpSp>
        <p:grpSp>
          <p:nvGrpSpPr>
            <p:cNvPr id="29703" name="Group 26"/>
            <p:cNvGrpSpPr>
              <a:grpSpLocks/>
            </p:cNvGrpSpPr>
            <p:nvPr/>
          </p:nvGrpSpPr>
          <p:grpSpPr bwMode="auto">
            <a:xfrm>
              <a:off x="5772150" y="3629025"/>
              <a:ext cx="4362450" cy="839474"/>
              <a:chOff x="714375" y="1628775"/>
              <a:chExt cx="4362450" cy="839474"/>
            </a:xfrm>
          </p:grpSpPr>
          <p:sp>
            <p:nvSpPr>
              <p:cNvPr id="29704" name="Chevron 27"/>
              <p:cNvSpPr>
                <a:spLocks noChangeArrowheads="1"/>
              </p:cNvSpPr>
              <p:nvPr/>
            </p:nvSpPr>
            <p:spPr bwMode="auto">
              <a:xfrm>
                <a:off x="71437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Chevron 28"/>
              <p:cNvSpPr>
                <a:spLocks noChangeArrowheads="1"/>
              </p:cNvSpPr>
              <p:nvPr/>
            </p:nvSpPr>
            <p:spPr bwMode="auto">
              <a:xfrm>
                <a:off x="15335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6" name="Chevron 29"/>
              <p:cNvSpPr>
                <a:spLocks noChangeArrowheads="1"/>
              </p:cNvSpPr>
              <p:nvPr/>
            </p:nvSpPr>
            <p:spPr bwMode="auto">
              <a:xfrm>
                <a:off x="236220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7" name="Chevron 30"/>
              <p:cNvSpPr>
                <a:spLocks noChangeArrowheads="1"/>
              </p:cNvSpPr>
              <p:nvPr/>
            </p:nvSpPr>
            <p:spPr bwMode="auto">
              <a:xfrm>
                <a:off x="3181350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8" name="Chevron 31"/>
              <p:cNvSpPr>
                <a:spLocks noChangeArrowheads="1"/>
              </p:cNvSpPr>
              <p:nvPr/>
            </p:nvSpPr>
            <p:spPr bwMode="auto">
              <a:xfrm>
                <a:off x="4010025" y="2000249"/>
                <a:ext cx="1057275" cy="468000"/>
              </a:xfrm>
              <a:prstGeom prst="chevron">
                <a:avLst>
                  <a:gd name="adj" fmla="val 50004"/>
                </a:avLst>
              </a:prstGeom>
              <a:noFill/>
              <a:ln w="12700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9" name="TextBox 32"/>
              <p:cNvSpPr txBox="1">
                <a:spLocks noChangeArrowheads="1"/>
              </p:cNvSpPr>
              <p:nvPr/>
            </p:nvSpPr>
            <p:spPr bwMode="auto">
              <a:xfrm>
                <a:off x="79057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Req.s</a:t>
                </a:r>
              </a:p>
            </p:txBody>
          </p:sp>
          <p:sp>
            <p:nvSpPr>
              <p:cNvPr id="29710" name="TextBox 33"/>
              <p:cNvSpPr txBox="1">
                <a:spLocks noChangeArrowheads="1"/>
              </p:cNvSpPr>
              <p:nvPr/>
            </p:nvSpPr>
            <p:spPr bwMode="auto">
              <a:xfrm>
                <a:off x="16668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Analysis</a:t>
                </a:r>
              </a:p>
            </p:txBody>
          </p:sp>
          <p:sp>
            <p:nvSpPr>
              <p:cNvPr id="29711" name="TextBox 34"/>
              <p:cNvSpPr txBox="1">
                <a:spLocks noChangeArrowheads="1"/>
              </p:cNvSpPr>
              <p:nvPr/>
            </p:nvSpPr>
            <p:spPr bwMode="auto">
              <a:xfrm>
                <a:off x="24669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Design</a:t>
                </a:r>
              </a:p>
            </p:txBody>
          </p:sp>
          <p:sp>
            <p:nvSpPr>
              <p:cNvPr id="29712" name="TextBox 35"/>
              <p:cNvSpPr txBox="1">
                <a:spLocks noChangeArrowheads="1"/>
              </p:cNvSpPr>
              <p:nvPr/>
            </p:nvSpPr>
            <p:spPr bwMode="auto">
              <a:xfrm>
                <a:off x="3286125" y="2066925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Impl.</a:t>
                </a:r>
              </a:p>
            </p:txBody>
          </p:sp>
          <p:sp>
            <p:nvSpPr>
              <p:cNvPr id="29713" name="TextBox 36"/>
              <p:cNvSpPr txBox="1">
                <a:spLocks noChangeArrowheads="1"/>
              </p:cNvSpPr>
              <p:nvPr/>
            </p:nvSpPr>
            <p:spPr bwMode="auto">
              <a:xfrm>
                <a:off x="4105275" y="2076450"/>
                <a:ext cx="971550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sz="1500">
                    <a:latin typeface="Arial" charset="0"/>
                    <a:cs typeface="Arial" charset="0"/>
                  </a:rPr>
                  <a:t>Test</a:t>
                </a:r>
              </a:p>
            </p:txBody>
          </p:sp>
          <p:sp>
            <p:nvSpPr>
              <p:cNvPr id="29714" name="TextBox 37"/>
              <p:cNvSpPr txBox="1">
                <a:spLocks noChangeArrowheads="1"/>
              </p:cNvSpPr>
              <p:nvPr/>
            </p:nvSpPr>
            <p:spPr bwMode="auto">
              <a:xfrm>
                <a:off x="2095499" y="1628775"/>
                <a:ext cx="1476375" cy="380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>
                    <a:latin typeface="Arial" charset="0"/>
                    <a:cs typeface="Arial" charset="0"/>
                  </a:rPr>
                  <a:t>Iteration 3</a:t>
                </a:r>
              </a:p>
            </p:txBody>
          </p:sp>
        </p:grp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1089025" y="5030788"/>
            <a:ext cx="7769225" cy="808037"/>
          </a:xfrm>
          <a:prstGeom prst="rect">
            <a:avLst/>
          </a:prstGeom>
        </p:spPr>
        <p:txBody>
          <a:bodyPr/>
          <a:lstStyle/>
          <a:p>
            <a:pPr marL="488950" indent="-488950" algn="l" defTabSz="962025"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r>
              <a:rPr lang="en-GB" sz="2000" kern="0" dirty="0">
                <a:latin typeface="Arial" charset="0"/>
              </a:rPr>
              <a:t>Iterations can overlap</a:t>
            </a:r>
          </a:p>
          <a:p>
            <a:pPr marL="488950" indent="-488950" algn="l" defTabSz="962025"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r>
              <a:rPr lang="en-GB" sz="2000" kern="0" dirty="0">
                <a:latin typeface="Arial" charset="0"/>
              </a:rPr>
              <a:t>As one iteration is about to stop, another is starting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Emphasis changes over iterations 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320800"/>
            <a:ext cx="8894762" cy="51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6200" y="1543050"/>
            <a:ext cx="18192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>
                <a:latin typeface="Arial" charset="0"/>
                <a:cs typeface="Arial" charset="0"/>
              </a:rPr>
              <a:t>Iterative and Incremental: Rational Unified Process</a:t>
            </a:r>
          </a:p>
          <a:p>
            <a:pPr algn="l"/>
            <a:r>
              <a:rPr lang="en-GB">
                <a:latin typeface="Arial" charset="0"/>
                <a:cs typeface="Arial" charset="0"/>
              </a:rPr>
              <a:t>1998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76200" y="6172200"/>
            <a:ext cx="1819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latin typeface="Arial" charset="0"/>
                <a:cs typeface="Arial" charset="0"/>
              </a:rPr>
              <a:t>Source: 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2938463" y="4076700"/>
            <a:ext cx="1655762" cy="2160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Primitive software process model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038350" y="2879725"/>
            <a:ext cx="2268538" cy="374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Analyse Requirements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73663" y="2876550"/>
            <a:ext cx="1241425" cy="374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Write Code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09900" y="4292600"/>
            <a:ext cx="1655763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Requirements Specification</a:t>
            </a: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6248400" y="4076700"/>
            <a:ext cx="1655763" cy="2160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4292600"/>
            <a:ext cx="1655763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Source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Code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09900" y="3284538"/>
            <a:ext cx="431800" cy="792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5889625" y="3211513"/>
            <a:ext cx="647700" cy="86518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00025" y="4148138"/>
            <a:ext cx="2305050" cy="83026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1"/>
                </a:solidFill>
                <a:latin typeface="Arial" charset="0"/>
              </a:rPr>
              <a:t>Verdict: For a simple program written by one person, this works fine!</a:t>
            </a:r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4305300" y="3068638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 flipV="1">
            <a:off x="4448175" y="3211513"/>
            <a:ext cx="720725" cy="86518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58" name="Text Box 25"/>
          <p:cNvSpPr txBox="1">
            <a:spLocks noChangeArrowheads="1"/>
          </p:cNvSpPr>
          <p:nvPr/>
        </p:nvSpPr>
        <p:spPr bwMode="auto">
          <a:xfrm>
            <a:off x="200025" y="1412875"/>
            <a:ext cx="9145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</a:rPr>
              <a:t>Represent the software process you used on your last programming assignment.</a:t>
            </a:r>
          </a:p>
        </p:txBody>
      </p:sp>
      <p:sp>
        <p:nvSpPr>
          <p:cNvPr id="6159" name="AutoShape 26"/>
          <p:cNvSpPr>
            <a:spLocks noChangeArrowheads="1"/>
          </p:cNvSpPr>
          <p:nvPr/>
        </p:nvSpPr>
        <p:spPr bwMode="auto">
          <a:xfrm>
            <a:off x="492125" y="1844675"/>
            <a:ext cx="969963" cy="4095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/>
              <a:t>             </a:t>
            </a:r>
          </a:p>
        </p:txBody>
      </p:sp>
      <p:sp>
        <p:nvSpPr>
          <p:cNvPr id="6160" name="Line 27"/>
          <p:cNvSpPr>
            <a:spLocks noChangeShapeType="1"/>
          </p:cNvSpPr>
          <p:nvPr/>
        </p:nvSpPr>
        <p:spPr bwMode="auto">
          <a:xfrm>
            <a:off x="1928813" y="206057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61" name="Text Box 28"/>
          <p:cNvSpPr txBox="1">
            <a:spLocks noChangeArrowheads="1"/>
          </p:cNvSpPr>
          <p:nvPr/>
        </p:nvSpPr>
        <p:spPr bwMode="auto">
          <a:xfrm>
            <a:off x="1928813" y="2146300"/>
            <a:ext cx="129698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sequence</a:t>
            </a:r>
          </a:p>
        </p:txBody>
      </p:sp>
      <p:sp>
        <p:nvSpPr>
          <p:cNvPr id="6162" name="Line 29"/>
          <p:cNvSpPr>
            <a:spLocks noChangeShapeType="1"/>
          </p:cNvSpPr>
          <p:nvPr/>
        </p:nvSpPr>
        <p:spPr bwMode="auto">
          <a:xfrm>
            <a:off x="3440113" y="206057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63" name="Text Box 30"/>
          <p:cNvSpPr txBox="1">
            <a:spLocks noChangeArrowheads="1"/>
          </p:cNvSpPr>
          <p:nvPr/>
        </p:nvSpPr>
        <p:spPr bwMode="auto">
          <a:xfrm>
            <a:off x="3224213" y="2133600"/>
            <a:ext cx="18002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output /input</a:t>
            </a:r>
          </a:p>
        </p:txBody>
      </p:sp>
      <p:sp>
        <p:nvSpPr>
          <p:cNvPr id="579615" name="Rectangle 31"/>
          <p:cNvSpPr>
            <a:spLocks noChangeArrowheads="1"/>
          </p:cNvSpPr>
          <p:nvPr/>
        </p:nvSpPr>
        <p:spPr bwMode="auto">
          <a:xfrm>
            <a:off x="8985250" y="1412875"/>
            <a:ext cx="792163" cy="1079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6165" name="Text Box 32"/>
          <p:cNvSpPr txBox="1">
            <a:spLocks noChangeArrowheads="1"/>
          </p:cNvSpPr>
          <p:nvPr/>
        </p:nvSpPr>
        <p:spPr bwMode="auto">
          <a:xfrm>
            <a:off x="8121650" y="1844675"/>
            <a:ext cx="792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artefact</a:t>
            </a:r>
          </a:p>
        </p:txBody>
      </p:sp>
      <p:sp>
        <p:nvSpPr>
          <p:cNvPr id="6166" name="Text Box 33"/>
          <p:cNvSpPr txBox="1">
            <a:spLocks noChangeArrowheads="1"/>
          </p:cNvSpPr>
          <p:nvPr/>
        </p:nvSpPr>
        <p:spPr bwMode="auto">
          <a:xfrm>
            <a:off x="560388" y="2162175"/>
            <a:ext cx="100806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latin typeface="Arial" charset="0"/>
              </a:rPr>
              <a:t>activity</a:t>
            </a:r>
          </a:p>
        </p:txBody>
      </p:sp>
      <p:sp>
        <p:nvSpPr>
          <p:cNvPr id="6167" name="Line 34"/>
          <p:cNvSpPr>
            <a:spLocks noChangeShapeType="1"/>
          </p:cNvSpPr>
          <p:nvPr/>
        </p:nvSpPr>
        <p:spPr bwMode="auto">
          <a:xfrm>
            <a:off x="0" y="2565400"/>
            <a:ext cx="9906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12750" y="469900"/>
            <a:ext cx="8455025" cy="717550"/>
          </a:xfrm>
        </p:spPr>
        <p:txBody>
          <a:bodyPr/>
          <a:lstStyle/>
          <a:p>
            <a:r>
              <a:rPr lang="en-GB" sz="3600" smtClean="0">
                <a:latin typeface="Arial" charset="0"/>
                <a:cs typeface="Arial" charset="0"/>
              </a:rPr>
              <a:t>Showing what’s happening and when:</a:t>
            </a:r>
            <a:br>
              <a:rPr lang="en-GB" sz="3600" smtClean="0">
                <a:latin typeface="Arial" charset="0"/>
                <a:cs typeface="Arial" charset="0"/>
              </a:rPr>
            </a:br>
            <a:r>
              <a:rPr lang="en-GB" sz="3600" smtClean="0">
                <a:latin typeface="Arial" charset="0"/>
                <a:cs typeface="Arial" charset="0"/>
              </a:rPr>
              <a:t>The Gantt Chart</a:t>
            </a:r>
          </a:p>
        </p:txBody>
      </p:sp>
      <p:pic>
        <p:nvPicPr>
          <p:cNvPr id="31747" name="Picture 42" descr="Gantt 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0" y="1482725"/>
            <a:ext cx="6323013" cy="29416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0850" y="4548188"/>
            <a:ext cx="9134475" cy="603250"/>
          </a:xfrm>
          <a:prstGeom prst="rect">
            <a:avLst/>
          </a:prstGeom>
        </p:spPr>
        <p:txBody>
          <a:bodyPr/>
          <a:lstStyle/>
          <a:p>
            <a:pPr marL="488950" indent="-488950" algn="l" defTabSz="96202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r>
              <a:rPr lang="en-GB" sz="2100" kern="0" dirty="0">
                <a:latin typeface="Arial" charset="0"/>
              </a:rPr>
              <a:t>Whatever </a:t>
            </a:r>
            <a:r>
              <a:rPr lang="en-GB" sz="2100" kern="0" dirty="0" err="1">
                <a:latin typeface="Arial" charset="0"/>
              </a:rPr>
              <a:t>methodo</a:t>
            </a:r>
            <a:r>
              <a:rPr lang="en-GB" sz="2100" kern="0" dirty="0">
                <a:latin typeface="Arial" charset="0"/>
              </a:rPr>
              <a:t>logy an organisation adopts, planning is important</a:t>
            </a:r>
          </a:p>
          <a:p>
            <a:pPr marL="488950" indent="-488950" algn="l" defTabSz="96202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r>
              <a:rPr lang="en-GB" sz="2100" kern="0" dirty="0">
                <a:latin typeface="Arial" charset="0"/>
              </a:rPr>
              <a:t>The Gantt chart, named after Henry Gantt, allows development strands and the relationships between them, to be represented on a timeline</a:t>
            </a:r>
          </a:p>
          <a:p>
            <a:pPr marL="488950" indent="-488950" algn="l" defTabSz="96202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r>
              <a:rPr lang="en-GB" sz="2100" kern="0" dirty="0">
                <a:latin typeface="Arial" charset="0"/>
              </a:rPr>
              <a:t>The Gantt chart above, created with Microsoft Project, is intended to represent an </a:t>
            </a:r>
            <a:r>
              <a:rPr lang="en-GB" sz="2100" i="1" kern="0" dirty="0">
                <a:latin typeface="Arial" charset="0"/>
              </a:rPr>
              <a:t>iterative</a:t>
            </a:r>
            <a:r>
              <a:rPr lang="en-GB" sz="2100" kern="0" dirty="0">
                <a:latin typeface="Arial" charset="0"/>
              </a:rPr>
              <a:t> development process involving some design, some implementation, some testing, then back to design... </a:t>
            </a:r>
          </a:p>
          <a:p>
            <a:pPr marL="488950" indent="-488950" algn="l" defTabSz="96202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Char char="•"/>
              <a:defRPr/>
            </a:pPr>
            <a:endParaRPr lang="en-GB" sz="2100" kern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Software Process Maturity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917700"/>
            <a:ext cx="9134475" cy="489585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A software development process is mature  </a:t>
            </a:r>
          </a:p>
          <a:p>
            <a:pPr lvl="1"/>
            <a:r>
              <a:rPr lang="en-US" smtClean="0">
                <a:latin typeface="Arial" charset="0"/>
              </a:rPr>
              <a:t> if the development activities are well defined and </a:t>
            </a:r>
          </a:p>
          <a:p>
            <a:pPr lvl="1"/>
            <a:r>
              <a:rPr lang="en-US" smtClean="0">
                <a:latin typeface="Arial" charset="0"/>
              </a:rPr>
              <a:t> if management has some control over the quality, budget and schedule of the project</a:t>
            </a:r>
          </a:p>
          <a:p>
            <a:r>
              <a:rPr lang="en-US" smtClean="0">
                <a:latin typeface="Arial" charset="0"/>
              </a:rPr>
              <a:t>Process maturity is described with </a:t>
            </a:r>
          </a:p>
          <a:p>
            <a:pPr lvl="1"/>
            <a:r>
              <a:rPr lang="en-US" smtClean="0">
                <a:latin typeface="Arial" charset="0"/>
              </a:rPr>
              <a:t> a set of maturity levels and </a:t>
            </a:r>
          </a:p>
          <a:p>
            <a:pPr lvl="1"/>
            <a:r>
              <a:rPr lang="en-US" smtClean="0">
                <a:latin typeface="Arial" charset="0"/>
              </a:rPr>
              <a:t> the associated  measurements (metrics) to manage the process</a:t>
            </a:r>
          </a:p>
          <a:p>
            <a:r>
              <a:rPr lang="en-US" smtClean="0">
                <a:latin typeface="Arial" charset="0"/>
              </a:rPr>
              <a:t>Assumption: </a:t>
            </a:r>
          </a:p>
          <a:p>
            <a:pPr lvl="1"/>
            <a:r>
              <a:rPr lang="en-US" smtClean="0">
                <a:latin typeface="Arial" charset="0"/>
              </a:rPr>
              <a:t> With increasing maturity the risk of project failure decreases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SEI Capability Maturity Level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57338"/>
            <a:ext cx="9134475" cy="4895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Arial" charset="0"/>
              </a:rPr>
              <a:t>1.  Initial Level</a:t>
            </a:r>
          </a:p>
          <a:p>
            <a:pPr lvl="1"/>
            <a:r>
              <a:rPr lang="en-US" smtClean="0">
                <a:latin typeface="Arial" charset="0"/>
              </a:rPr>
              <a:t>also called ad hoc or chaotic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Arial" charset="0"/>
              </a:rPr>
              <a:t>2.  Repeatable Level </a:t>
            </a:r>
          </a:p>
          <a:p>
            <a:pPr lvl="1"/>
            <a:r>
              <a:rPr lang="en-US" smtClean="0">
                <a:latin typeface="Arial" charset="0"/>
              </a:rPr>
              <a:t> Process depends on individuals ("champions")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Arial" charset="0"/>
              </a:rPr>
              <a:t>3.  Defined Level</a:t>
            </a:r>
          </a:p>
          <a:p>
            <a:pPr lvl="1"/>
            <a:r>
              <a:rPr lang="en-US" smtClean="0">
                <a:latin typeface="Arial" charset="0"/>
              </a:rPr>
              <a:t> Process is institutionalized (sanctioned by management)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Arial" charset="0"/>
              </a:rPr>
              <a:t>4.  Managed Level</a:t>
            </a:r>
          </a:p>
          <a:p>
            <a:pPr lvl="1"/>
            <a:r>
              <a:rPr lang="en-US" smtClean="0">
                <a:latin typeface="Arial" charset="0"/>
              </a:rPr>
              <a:t>Activities are measured and provide feedback for resource allocation (process itself does not change)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Arial" charset="0"/>
              </a:rPr>
              <a:t>5. Optimizing Level</a:t>
            </a:r>
          </a:p>
          <a:p>
            <a:pPr lvl="1"/>
            <a:r>
              <a:rPr lang="en-US" smtClean="0">
                <a:latin typeface="Arial" charset="0"/>
              </a:rPr>
              <a:t>Process allows feedback of information to change process itself</a:t>
            </a:r>
            <a:endParaRPr lang="en-GB" smtClean="0">
              <a:latin typeface="Arial" charset="0"/>
            </a:endParaRPr>
          </a:p>
        </p:txBody>
      </p:sp>
      <p:pic>
        <p:nvPicPr>
          <p:cNvPr id="33796" name="Picture 3" descr="sei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825" y="1484313"/>
            <a:ext cx="414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CMM Level 1 – Initial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376488"/>
            <a:ext cx="9134475" cy="3140075"/>
          </a:xfrm>
        </p:spPr>
        <p:txBody>
          <a:bodyPr/>
          <a:lstStyle/>
          <a:p>
            <a:r>
              <a:rPr lang="de-DE" smtClean="0">
                <a:latin typeface="Arial" charset="0"/>
              </a:rPr>
              <a:t>Ad hoc approach to software development activities</a:t>
            </a:r>
          </a:p>
          <a:p>
            <a:r>
              <a:rPr lang="de-DE" smtClean="0">
                <a:latin typeface="Arial" charset="0"/>
              </a:rPr>
              <a:t>No problem statement or requirements specification</a:t>
            </a:r>
          </a:p>
          <a:p>
            <a:r>
              <a:rPr lang="de-DE" smtClean="0">
                <a:latin typeface="Arial" charset="0"/>
              </a:rPr>
              <a:t>Inputs and Outputs not defined in advance</a:t>
            </a:r>
          </a:p>
          <a:p>
            <a:r>
              <a:rPr lang="de-DE" smtClean="0">
                <a:latin typeface="Arial" charset="0"/>
              </a:rPr>
              <a:t>Output is expected</a:t>
            </a:r>
          </a:p>
          <a:p>
            <a:pPr lvl="1"/>
            <a:r>
              <a:rPr lang="de-DE" smtClean="0">
                <a:latin typeface="Arial" charset="0"/>
              </a:rPr>
              <a:t>but nobody knows how to get there in a deterministic fashion</a:t>
            </a:r>
          </a:p>
          <a:p>
            <a:r>
              <a:rPr lang="de-DE" smtClean="0">
                <a:latin typeface="Arial" charset="0"/>
              </a:rPr>
              <a:t>Similar projects may vary widely in productivity </a:t>
            </a:r>
            <a:endParaRPr lang="en-GB" smtClean="0">
              <a:latin typeface="Arial" charset="0"/>
            </a:endParaRPr>
          </a:p>
        </p:txBody>
      </p:sp>
      <p:grpSp>
        <p:nvGrpSpPr>
          <p:cNvPr id="34820" name="Group 9"/>
          <p:cNvGrpSpPr>
            <a:grpSpLocks/>
          </p:cNvGrpSpPr>
          <p:nvPr/>
        </p:nvGrpSpPr>
        <p:grpSpPr bwMode="auto">
          <a:xfrm>
            <a:off x="2649538" y="1412875"/>
            <a:ext cx="6951662" cy="369888"/>
            <a:chOff x="2648744" y="1412776"/>
            <a:chExt cx="6951687" cy="369332"/>
          </a:xfrm>
        </p:grpSpPr>
        <p:pic>
          <p:nvPicPr>
            <p:cNvPr id="34821" name="Picture 7" descr="sei-logo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7056" y="1484784"/>
              <a:ext cx="41433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2" name="Rectangle 8"/>
            <p:cNvSpPr>
              <a:spLocks noChangeArrowheads="1"/>
            </p:cNvSpPr>
            <p:nvPr/>
          </p:nvSpPr>
          <p:spPr bwMode="auto">
            <a:xfrm>
              <a:off x="2648744" y="1412776"/>
              <a:ext cx="28392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Arial" charset="0"/>
                </a:rPr>
                <a:t>Capability Maturity Model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CMM Level 2 - Repeatable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846263"/>
            <a:ext cx="9134475" cy="4895850"/>
          </a:xfrm>
        </p:spPr>
        <p:txBody>
          <a:bodyPr/>
          <a:lstStyle/>
          <a:p>
            <a:r>
              <a:rPr lang="de-DE" smtClean="0">
                <a:latin typeface="Arial" charset="0"/>
              </a:rPr>
              <a:t>Inputs and outputs are defined </a:t>
            </a:r>
          </a:p>
          <a:p>
            <a:pPr lvl="1"/>
            <a:r>
              <a:rPr lang="de-DE" smtClean="0">
                <a:latin typeface="Arial" charset="0"/>
              </a:rPr>
              <a:t>Input: Problem statement or requirements specification</a:t>
            </a:r>
          </a:p>
          <a:p>
            <a:pPr lvl="1"/>
            <a:r>
              <a:rPr lang="de-DE" smtClean="0">
                <a:latin typeface="Arial" charset="0"/>
              </a:rPr>
              <a:t>Output: Source code</a:t>
            </a:r>
          </a:p>
          <a:p>
            <a:r>
              <a:rPr lang="de-DE" smtClean="0">
                <a:latin typeface="Arial" charset="0"/>
              </a:rPr>
              <a:t>Process itself is a black box 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(activities within process are not known)</a:t>
            </a:r>
          </a:p>
          <a:p>
            <a:pPr lvl="1"/>
            <a:r>
              <a:rPr lang="de-DE" smtClean="0">
                <a:latin typeface="Arial" charset="0"/>
              </a:rPr>
              <a:t>No intermediate products are visible</a:t>
            </a:r>
          </a:p>
          <a:p>
            <a:pPr lvl="1"/>
            <a:r>
              <a:rPr lang="de-DE" smtClean="0">
                <a:latin typeface="Arial" charset="0"/>
              </a:rPr>
              <a:t>No intermediate deliverables</a:t>
            </a:r>
          </a:p>
          <a:p>
            <a:pPr lvl="1"/>
            <a:r>
              <a:rPr lang="de-DE" smtClean="0">
                <a:latin typeface="Arial" charset="0"/>
              </a:rPr>
              <a:t>Project Plan is used and tracked</a:t>
            </a:r>
          </a:p>
          <a:p>
            <a:pPr lvl="1"/>
            <a:r>
              <a:rPr lang="de-DE" smtClean="0">
                <a:latin typeface="Arial" charset="0"/>
              </a:rPr>
              <a:t>All deliverables and processes reviewed (QA role)</a:t>
            </a:r>
          </a:p>
          <a:p>
            <a:pPr lvl="1"/>
            <a:r>
              <a:rPr lang="de-DE" smtClean="0">
                <a:latin typeface="Arial" charset="0"/>
              </a:rPr>
              <a:t>Configuration Management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CMM Level 3 - Defined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32025"/>
            <a:ext cx="9134475" cy="3213100"/>
          </a:xfrm>
        </p:spPr>
        <p:txBody>
          <a:bodyPr/>
          <a:lstStyle/>
          <a:p>
            <a:r>
              <a:rPr lang="de-DE" smtClean="0">
                <a:latin typeface="Arial" charset="0"/>
              </a:rPr>
              <a:t>Defined software process on all projects</a:t>
            </a:r>
          </a:p>
          <a:p>
            <a:r>
              <a:rPr lang="de-DE" smtClean="0">
                <a:latin typeface="Arial" charset="0"/>
              </a:rPr>
              <a:t>Personnel assigned to improve process (E.g. QA team)</a:t>
            </a:r>
          </a:p>
          <a:p>
            <a:r>
              <a:rPr lang="de-DE" smtClean="0">
                <a:latin typeface="Arial" charset="0"/>
              </a:rPr>
              <a:t>Activities of software development process are well defined with clear entry and exit conditions. </a:t>
            </a:r>
          </a:p>
          <a:p>
            <a:r>
              <a:rPr lang="de-DE" smtClean="0">
                <a:latin typeface="Arial" charset="0"/>
              </a:rPr>
              <a:t>Intermediate products of development are well defined 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and visible</a:t>
            </a:r>
          </a:p>
          <a:p>
            <a:r>
              <a:rPr lang="de-DE" smtClean="0">
                <a:latin typeface="Arial" charset="0"/>
              </a:rPr>
              <a:t>Peer reviews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CMM Level 4 - Managed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871663"/>
            <a:ext cx="9134475" cy="4221162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Quantitative Process Management</a:t>
            </a:r>
          </a:p>
          <a:p>
            <a:pPr lvl="1"/>
            <a:r>
              <a:rPr lang="en-GB" smtClean="0">
                <a:latin typeface="Arial" charset="0"/>
              </a:rPr>
              <a:t>Productivity and quality metrics defined and constantly measured</a:t>
            </a:r>
          </a:p>
          <a:p>
            <a:r>
              <a:rPr lang="en-GB" smtClean="0">
                <a:latin typeface="Arial" charset="0"/>
              </a:rPr>
              <a:t>Quality Management</a:t>
            </a:r>
          </a:p>
          <a:p>
            <a:pPr lvl="1"/>
            <a:r>
              <a:rPr lang="en-GB" smtClean="0">
                <a:latin typeface="Arial" charset="0"/>
              </a:rPr>
              <a:t>Organisation has quality goals and monitors these</a:t>
            </a:r>
          </a:p>
          <a:p>
            <a:r>
              <a:rPr lang="de-DE" smtClean="0">
                <a:latin typeface="Arial" charset="0"/>
              </a:rPr>
              <a:t>Uses information from early project activities to set priorities for later project activities (intra-project feedback)</a:t>
            </a:r>
          </a:p>
          <a:p>
            <a:pPr lvl="1"/>
            <a:r>
              <a:rPr lang="de-DE" smtClean="0">
                <a:latin typeface="Arial" charset="0"/>
              </a:rPr>
              <a:t>The feedback determines how and in what order 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resources are deployed</a:t>
            </a:r>
          </a:p>
          <a:p>
            <a:r>
              <a:rPr lang="de-DE" smtClean="0">
                <a:latin typeface="Arial" charset="0"/>
              </a:rPr>
              <a:t>Effects of changes in one activity </a:t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can be tracked in the others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CMM Level 5 - Optimised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2276475"/>
            <a:ext cx="9134475" cy="2781300"/>
          </a:xfrm>
        </p:spPr>
        <p:txBody>
          <a:bodyPr/>
          <a:lstStyle/>
          <a:p>
            <a:r>
              <a:rPr lang="de-DE" smtClean="0">
                <a:latin typeface="Arial" charset="0"/>
              </a:rPr>
              <a:t>Measures from software development activities are used to change and improve the  current process</a:t>
            </a:r>
          </a:p>
          <a:p>
            <a:r>
              <a:rPr lang="de-DE" smtClean="0">
                <a:latin typeface="Arial" charset="0"/>
              </a:rPr>
              <a:t>This change can affect both the organization and the project:</a:t>
            </a:r>
          </a:p>
          <a:p>
            <a:pPr lvl="1"/>
            <a:r>
              <a:rPr lang="de-DE" smtClean="0">
                <a:latin typeface="Arial" charset="0"/>
              </a:rPr>
              <a:t>The organization might change its management scheme </a:t>
            </a:r>
          </a:p>
          <a:p>
            <a:pPr lvl="1"/>
            <a:r>
              <a:rPr lang="de-DE" smtClean="0">
                <a:latin typeface="Arial" charset="0"/>
              </a:rPr>
              <a:t>A project may change its process model before completion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Agile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Processes and techniques for incremental and iterative software development with an emphasis on developers, customers and flexibility</a:t>
            </a:r>
          </a:p>
          <a:p>
            <a:r>
              <a:rPr lang="en-GB" smtClean="0">
                <a:latin typeface="Arial" charset="0"/>
              </a:rPr>
              <a:t>Agile Manifesto (2001)</a:t>
            </a:r>
          </a:p>
          <a:p>
            <a:pPr lvl="1"/>
            <a:r>
              <a:rPr lang="en-GB" smtClean="0">
                <a:latin typeface="Arial" charset="0"/>
              </a:rPr>
              <a:t>“</a:t>
            </a:r>
            <a:r>
              <a:rPr lang="en-GB" i="1" smtClean="0">
                <a:latin typeface="Comic Sans MS" pitchFamily="66" charset="0"/>
              </a:rPr>
              <a:t>We are uncovering better ways of developing </a:t>
            </a:r>
            <a:br>
              <a:rPr lang="en-GB" i="1" smtClean="0">
                <a:latin typeface="Comic Sans MS" pitchFamily="66" charset="0"/>
              </a:rPr>
            </a:br>
            <a:r>
              <a:rPr lang="en-GB" i="1" smtClean="0">
                <a:latin typeface="Comic Sans MS" pitchFamily="66" charset="0"/>
              </a:rPr>
              <a:t>software by doing it and helping others do it. </a:t>
            </a:r>
            <a:br>
              <a:rPr lang="en-GB" i="1" smtClean="0">
                <a:latin typeface="Comic Sans MS" pitchFamily="66" charset="0"/>
              </a:rPr>
            </a:br>
            <a:r>
              <a:rPr lang="en-GB" i="1" smtClean="0">
                <a:latin typeface="Comic Sans MS" pitchFamily="66" charset="0"/>
              </a:rPr>
              <a:t>Through this work we have come to value: </a:t>
            </a:r>
            <a:br>
              <a:rPr lang="en-GB" i="1" smtClean="0">
                <a:latin typeface="Comic Sans MS" pitchFamily="66" charset="0"/>
              </a:rPr>
            </a:br>
            <a:endParaRPr lang="en-GB" i="1" smtClean="0">
              <a:latin typeface="Comic Sans MS" pitchFamily="66" charset="0"/>
            </a:endParaRPr>
          </a:p>
          <a:p>
            <a:pPr lvl="1"/>
            <a:endParaRPr lang="en-GB" sz="1000" i="1" smtClean="0">
              <a:latin typeface="Comic Sans MS" pitchFamily="66" charset="0"/>
            </a:endParaRPr>
          </a:p>
          <a:p>
            <a:pPr lvl="2"/>
            <a:r>
              <a:rPr lang="en-GB" i="1" smtClean="0">
                <a:latin typeface="Arial" charset="0"/>
              </a:rPr>
              <a:t>Individuals and interactions over processes and tools</a:t>
            </a:r>
          </a:p>
          <a:p>
            <a:pPr lvl="2"/>
            <a:r>
              <a:rPr lang="en-GB" i="1" smtClean="0">
                <a:latin typeface="Arial" charset="0"/>
              </a:rPr>
              <a:t>Working software over comprehensive documentation</a:t>
            </a:r>
          </a:p>
          <a:p>
            <a:pPr lvl="2"/>
            <a:r>
              <a:rPr lang="en-GB" i="1" smtClean="0">
                <a:latin typeface="Arial" charset="0"/>
              </a:rPr>
              <a:t>Customer collaboration over contract negotiation</a:t>
            </a:r>
          </a:p>
          <a:p>
            <a:pPr lvl="2"/>
            <a:r>
              <a:rPr lang="en-GB" i="1" smtClean="0">
                <a:latin typeface="Arial" charset="0"/>
              </a:rPr>
              <a:t>Responding to change over following a plan”</a:t>
            </a:r>
          </a:p>
          <a:p>
            <a:endParaRPr lang="en-GB" i="1" smtClean="0">
              <a:latin typeface="Arial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838575" y="3856038"/>
            <a:ext cx="5148263" cy="2236787"/>
            <a:chOff x="2562" y="2120"/>
            <a:chExt cx="2994" cy="1537"/>
          </a:xfrm>
        </p:grpSpPr>
        <p:sp>
          <p:nvSpPr>
            <p:cNvPr id="39947" name="Rectangle 5"/>
            <p:cNvSpPr>
              <a:spLocks noChangeArrowheads="1"/>
            </p:cNvSpPr>
            <p:nvPr/>
          </p:nvSpPr>
          <p:spPr bwMode="auto">
            <a:xfrm>
              <a:off x="3169" y="2593"/>
              <a:ext cx="2010" cy="273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6"/>
            <p:cNvSpPr>
              <a:spLocks noChangeArrowheads="1"/>
            </p:cNvSpPr>
            <p:nvPr/>
          </p:nvSpPr>
          <p:spPr bwMode="auto">
            <a:xfrm>
              <a:off x="2562" y="2866"/>
              <a:ext cx="2617" cy="24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7"/>
            <p:cNvSpPr>
              <a:spLocks noChangeArrowheads="1"/>
            </p:cNvSpPr>
            <p:nvPr/>
          </p:nvSpPr>
          <p:spPr bwMode="auto">
            <a:xfrm>
              <a:off x="2876" y="3113"/>
              <a:ext cx="2303" cy="272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Rectangle 8"/>
            <p:cNvSpPr>
              <a:spLocks noChangeArrowheads="1"/>
            </p:cNvSpPr>
            <p:nvPr/>
          </p:nvSpPr>
          <p:spPr bwMode="auto">
            <a:xfrm>
              <a:off x="2866" y="3385"/>
              <a:ext cx="2313" cy="272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9"/>
            <p:cNvSpPr txBox="1">
              <a:spLocks noChangeArrowheads="1"/>
            </p:cNvSpPr>
            <p:nvPr/>
          </p:nvSpPr>
          <p:spPr bwMode="auto">
            <a:xfrm>
              <a:off x="4694" y="2120"/>
              <a:ext cx="862" cy="2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sz="2000">
                  <a:solidFill>
                    <a:schemeClr val="bg1"/>
                  </a:solidFill>
                  <a:latin typeface="Arial" charset="0"/>
                </a:rPr>
                <a:t>Valuable</a:t>
              </a:r>
            </a:p>
          </p:txBody>
        </p:sp>
        <p:sp>
          <p:nvSpPr>
            <p:cNvPr id="39952" name="Line 10"/>
            <p:cNvSpPr>
              <a:spLocks noChangeShapeType="1"/>
            </p:cNvSpPr>
            <p:nvPr/>
          </p:nvSpPr>
          <p:spPr bwMode="auto">
            <a:xfrm flipH="1">
              <a:off x="4693" y="2370"/>
              <a:ext cx="92" cy="228"/>
            </a:xfrm>
            <a:prstGeom prst="line">
              <a:avLst/>
            </a:prstGeom>
            <a:noFill/>
            <a:ln w="38100">
              <a:solidFill>
                <a:srgbClr val="C1131E">
                  <a:alpha val="47842"/>
                </a:srgb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1570038" y="4545013"/>
            <a:ext cx="3311525" cy="387350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13"/>
          <p:cNvSpPr>
            <a:spLocks noChangeArrowheads="1"/>
          </p:cNvSpPr>
          <p:nvPr/>
        </p:nvSpPr>
        <p:spPr bwMode="auto">
          <a:xfrm>
            <a:off x="1570038" y="4932363"/>
            <a:ext cx="2279650" cy="387350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14"/>
          <p:cNvSpPr>
            <a:spLocks noChangeArrowheads="1"/>
          </p:cNvSpPr>
          <p:nvPr/>
        </p:nvSpPr>
        <p:spPr bwMode="auto">
          <a:xfrm>
            <a:off x="1570038" y="5319713"/>
            <a:ext cx="2806700" cy="387350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1570038" y="5707063"/>
            <a:ext cx="2806700" cy="385762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16"/>
          <p:cNvSpPr txBox="1">
            <a:spLocks noChangeArrowheads="1"/>
          </p:cNvSpPr>
          <p:nvPr/>
        </p:nvSpPr>
        <p:spPr bwMode="auto">
          <a:xfrm>
            <a:off x="128588" y="4089400"/>
            <a:ext cx="1209675" cy="7080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solidFill>
                  <a:schemeClr val="bg1"/>
                </a:solidFill>
                <a:latin typeface="Arial" charset="0"/>
              </a:rPr>
              <a:t>More Valuable</a:t>
            </a:r>
          </a:p>
        </p:txBody>
      </p:sp>
      <p:sp>
        <p:nvSpPr>
          <p:cNvPr id="39946" name="Line 17"/>
          <p:cNvSpPr>
            <a:spLocks noChangeShapeType="1"/>
          </p:cNvSpPr>
          <p:nvPr/>
        </p:nvSpPr>
        <p:spPr bwMode="auto">
          <a:xfrm>
            <a:off x="1352550" y="4376738"/>
            <a:ext cx="379413" cy="130175"/>
          </a:xfrm>
          <a:prstGeom prst="line">
            <a:avLst/>
          </a:prstGeom>
          <a:noFill/>
          <a:ln w="38100">
            <a:solidFill>
              <a:srgbClr val="00FF00">
                <a:alpha val="56862"/>
              </a:srgb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smtClean="0">
                <a:latin typeface="Arial" charset="0"/>
              </a:rPr>
              <a:t>What does the Agile Manifesto Mean?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41363" y="1557338"/>
            <a:ext cx="4289425" cy="21590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i="1">
                <a:latin typeface="Arial" charset="0"/>
              </a:rPr>
              <a:t>Individuals and interactions over processes and tools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Adaptive, empowered, self-organising teams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Minimal planning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Continuous Process Refinement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30788" y="1557338"/>
            <a:ext cx="4289425" cy="2159000"/>
          </a:xfrm>
          <a:prstGeom prst="rect">
            <a:avLst/>
          </a:prstGeom>
          <a:solidFill>
            <a:srgbClr val="9EDA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i="1">
                <a:latin typeface="Arial" charset="0"/>
              </a:rPr>
              <a:t>Working software over comprehensive documentation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Iterative and Incremental Approach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Working Software = main metric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All other artefacts minimised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41363" y="3717925"/>
            <a:ext cx="4289425" cy="2159000"/>
          </a:xfrm>
          <a:prstGeom prst="rect">
            <a:avLst/>
          </a:prstGeom>
          <a:solidFill>
            <a:srgbClr val="9EDA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i="1">
                <a:latin typeface="Arial" charset="0"/>
              </a:rPr>
              <a:t>Customer collaboration over contract negotiation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Customers become ‘part of team’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Adaptive, customer relationship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030788" y="3717925"/>
            <a:ext cx="4289425" cy="21590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i="1">
                <a:latin typeface="Arial" charset="0"/>
              </a:rPr>
              <a:t>Responding to change over following a plan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Emergent requirements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Frequent inspections</a:t>
            </a:r>
          </a:p>
          <a:p>
            <a:pPr algn="l">
              <a:spcBef>
                <a:spcPct val="50000"/>
              </a:spcBef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solidFill>
            <a:srgbClr val="006600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Process</a:t>
            </a:r>
          </a:p>
        </p:txBody>
      </p:sp>
      <p:sp>
        <p:nvSpPr>
          <p:cNvPr id="7171" name="Text Box 20"/>
          <p:cNvSpPr txBox="1">
            <a:spLocks noChangeArrowheads="1"/>
          </p:cNvSpPr>
          <p:nvPr/>
        </p:nvSpPr>
        <p:spPr bwMode="auto">
          <a:xfrm>
            <a:off x="200025" y="1412875"/>
            <a:ext cx="9145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</a:rPr>
              <a:t>Suppose the last software process needed two programmers working together</a:t>
            </a:r>
          </a:p>
        </p:txBody>
      </p:sp>
      <p:sp>
        <p:nvSpPr>
          <p:cNvPr id="7172" name="Line 21"/>
          <p:cNvSpPr>
            <a:spLocks noChangeShapeType="1"/>
          </p:cNvSpPr>
          <p:nvPr/>
        </p:nvSpPr>
        <p:spPr bwMode="auto">
          <a:xfrm>
            <a:off x="0" y="1916113"/>
            <a:ext cx="9906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12 Principles of Agile (1)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95300" y="18351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1. Satisfy customer through early and frequent delivery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95300" y="25209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2. Welcome changing requirements even late in the project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95300" y="32067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3. Keep delivery cycles short (2 - 6 weeks)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95300" y="38925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4. Business people and developers work together daily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95300" y="45783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5. Build projects around motivated individuals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95300" y="52641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6. Emphasise face-to-face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12 Principles of Agile (2)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95300" y="18351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7. Working software is the primary measure of progress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95300" y="25209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8. Promote sustainable development pace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95300" y="32067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9. Continuous attention to technical excellence and good design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95300" y="38925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10. Simplicity (maximise amount of work not done) is essential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95300" y="4578350"/>
            <a:ext cx="8915400" cy="685800"/>
          </a:xfrm>
          <a:prstGeom prst="rect">
            <a:avLst/>
          </a:prstGeom>
          <a:solidFill>
            <a:srgbClr val="AFC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11. Best results emerge from self-organising teams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95300" y="5264150"/>
            <a:ext cx="8915400" cy="685800"/>
          </a:xfrm>
          <a:prstGeom prst="rect">
            <a:avLst/>
          </a:prstGeom>
          <a:solidFill>
            <a:srgbClr val="F16F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sz="2000">
                <a:solidFill>
                  <a:srgbClr val="000000"/>
                </a:solidFill>
                <a:latin typeface="Arial" charset="0"/>
              </a:rPr>
              <a:t>12. Team reflects regularly on improvement (what, when, where, why)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1" name="Oval 5"/>
          <p:cNvSpPr>
            <a:spLocks noChangeArrowheads="1"/>
          </p:cNvSpPr>
          <p:nvPr/>
        </p:nvSpPr>
        <p:spPr bwMode="auto">
          <a:xfrm>
            <a:off x="638175" y="2565400"/>
            <a:ext cx="4602163" cy="50323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38175" y="2924175"/>
            <a:ext cx="4602163" cy="50482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915400" cy="990600"/>
          </a:xfrm>
          <a:noFill/>
        </p:spPr>
        <p:txBody>
          <a:bodyPr/>
          <a:lstStyle/>
          <a:p>
            <a:r>
              <a:rPr lang="en-GB" smtClean="0">
                <a:latin typeface="Arial" charset="0"/>
              </a:rPr>
              <a:t>About 10 “Agile Methods” since mid 90’s</a:t>
            </a:r>
          </a:p>
          <a:p>
            <a:pPr lvl="1"/>
            <a:r>
              <a:rPr lang="en-GB" smtClean="0">
                <a:latin typeface="Arial" charset="0"/>
              </a:rPr>
              <a:t>Extreme Programming (XP)</a:t>
            </a:r>
          </a:p>
          <a:p>
            <a:pPr lvl="1"/>
            <a:r>
              <a:rPr lang="en-GB" smtClean="0">
                <a:latin typeface="Arial" charset="0"/>
              </a:rPr>
              <a:t>Scrum,</a:t>
            </a:r>
          </a:p>
          <a:p>
            <a:pPr lvl="1"/>
            <a:r>
              <a:rPr lang="en-GB" smtClean="0">
                <a:latin typeface="Arial" charset="0"/>
              </a:rPr>
              <a:t>Feature Driven Development</a:t>
            </a:r>
          </a:p>
          <a:p>
            <a:pPr lvl="1"/>
            <a:r>
              <a:rPr lang="en-GB" smtClean="0">
                <a:latin typeface="Arial" charset="0"/>
              </a:rPr>
              <a:t>Crystal</a:t>
            </a:r>
          </a:p>
          <a:p>
            <a:pPr lvl="1"/>
            <a:r>
              <a:rPr lang="en-GB" smtClean="0">
                <a:latin typeface="Arial" charset="0"/>
              </a:rPr>
              <a:t>DSDM</a:t>
            </a:r>
          </a:p>
          <a:p>
            <a:pPr lvl="1"/>
            <a:r>
              <a:rPr lang="en-GB" smtClean="0">
                <a:latin typeface="Arial" charset="0"/>
              </a:rPr>
              <a:t>Rational Unified Process</a:t>
            </a:r>
          </a:p>
          <a:p>
            <a:pPr lvl="1"/>
            <a:r>
              <a:rPr lang="en-GB" smtClean="0">
                <a:latin typeface="Arial" charset="0"/>
              </a:rPr>
              <a:t>Lean Software Development</a:t>
            </a:r>
          </a:p>
          <a:p>
            <a:pPr lvl="1"/>
            <a:endParaRPr lang="en-GB" smtClean="0">
              <a:latin typeface="Arial" charset="0"/>
            </a:endParaRPr>
          </a:p>
          <a:p>
            <a:pPr lvl="1"/>
            <a:endParaRPr lang="en-GB" smtClean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Agile Methods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5421313" y="2708275"/>
            <a:ext cx="4056062" cy="2520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488950" indent="-488950" algn="just" defTabSz="962025">
              <a:buClr>
                <a:schemeClr val="tx2"/>
              </a:buClr>
              <a:buSzPct val="75000"/>
              <a:buFont typeface="Monotype Sorts" charset="2"/>
              <a:buChar char="u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Scrum and Extreme Programming 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are the best known ones</a:t>
            </a:r>
          </a:p>
          <a:p>
            <a:pPr marL="1089025" lvl="1" indent="-479425" algn="just" defTabSz="962025"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Scrum emphasises 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project management</a:t>
            </a:r>
          </a:p>
          <a:p>
            <a:pPr marL="1089025" lvl="1" indent="-479425" algn="just" defTabSz="962025"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XP emphasises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 developer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What is Extreme Programming?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" y="1439863"/>
            <a:ext cx="9134475" cy="4895850"/>
          </a:xfrm>
        </p:spPr>
        <p:txBody>
          <a:bodyPr/>
          <a:lstStyle/>
          <a:p>
            <a:pPr marL="266700" indent="-266700"/>
            <a:r>
              <a:rPr lang="en-GB" smtClean="0">
                <a:latin typeface="Arial" charset="0"/>
              </a:rPr>
              <a:t>Things we know from Software Engineering:</a:t>
            </a:r>
          </a:p>
        </p:txBody>
      </p:sp>
      <p:graphicFrame>
        <p:nvGraphicFramePr>
          <p:cNvPr id="456708" name="Group 4"/>
          <p:cNvGraphicFramePr>
            <a:graphicFrameLocks noGrp="1"/>
          </p:cNvGraphicFramePr>
          <p:nvPr/>
        </p:nvGraphicFramePr>
        <p:xfrm>
          <a:off x="273050" y="2163763"/>
          <a:ext cx="6713538" cy="4027487"/>
        </p:xfrm>
        <a:graphic>
          <a:graphicData uri="http://schemas.openxmlformats.org/drawingml/2006/table">
            <a:tbl>
              <a:tblPr/>
              <a:tblGrid>
                <a:gridCol w="3403600"/>
                <a:gridCol w="3309937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Eng. Practice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XP Principles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Code Reviews are good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Review code all the time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Testing is good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Everybody tests all the time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 is good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of daily business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Simplicity is good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Always have the simplest design that does the  job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Architecture is important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Everybody works in refining architecture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Integration Testing is important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Continuously integrate and test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 Iterations are good</a:t>
                      </a:r>
                    </a:p>
                  </a:txBody>
                  <a:tcPr marL="96167" marR="96167" marT="48084" marB="480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Make iterations really short</a:t>
                      </a:r>
                    </a:p>
                  </a:txBody>
                  <a:tcPr marL="96167" marR="96167" marT="48084" marB="480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7285038" y="2551113"/>
            <a:ext cx="2151062" cy="446087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Pair Programming</a:t>
            </a:r>
          </a:p>
        </p:txBody>
      </p:sp>
      <p:sp>
        <p:nvSpPr>
          <p:cNvPr id="45090" name="AutoShape 34"/>
          <p:cNvSpPr>
            <a:spLocks noChangeArrowheads="1"/>
          </p:cNvSpPr>
          <p:nvPr/>
        </p:nvSpPr>
        <p:spPr bwMode="auto">
          <a:xfrm>
            <a:off x="6908800" y="2997200"/>
            <a:ext cx="2763838" cy="446088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Unit and functional tests </a:t>
            </a:r>
          </a:p>
        </p:txBody>
      </p:sp>
      <p:sp>
        <p:nvSpPr>
          <p:cNvPr id="45091" name="AutoShape 35"/>
          <p:cNvSpPr>
            <a:spLocks noChangeArrowheads="1"/>
          </p:cNvSpPr>
          <p:nvPr/>
        </p:nvSpPr>
        <p:spPr bwMode="auto">
          <a:xfrm>
            <a:off x="7037388" y="3414713"/>
            <a:ext cx="2759075" cy="446087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Refactoring</a:t>
            </a:r>
          </a:p>
        </p:txBody>
      </p:sp>
      <p:sp>
        <p:nvSpPr>
          <p:cNvPr id="45092" name="AutoShape 36"/>
          <p:cNvSpPr>
            <a:spLocks noChangeArrowheads="1"/>
          </p:cNvSpPr>
          <p:nvPr/>
        </p:nvSpPr>
        <p:spPr bwMode="auto">
          <a:xfrm>
            <a:off x="6910388" y="3905250"/>
            <a:ext cx="2938462" cy="447675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Simplest Design that works</a:t>
            </a:r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>
            <a:off x="7086600" y="4567238"/>
            <a:ext cx="2760663" cy="446087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Use of a metaphor</a:t>
            </a:r>
          </a:p>
        </p:txBody>
      </p:sp>
      <p:sp>
        <p:nvSpPr>
          <p:cNvPr id="45094" name="AutoShape 38"/>
          <p:cNvSpPr>
            <a:spLocks noChangeArrowheads="1"/>
          </p:cNvSpPr>
          <p:nvPr/>
        </p:nvSpPr>
        <p:spPr bwMode="auto">
          <a:xfrm>
            <a:off x="7088188" y="5157788"/>
            <a:ext cx="2757487" cy="446087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Continuous Integration</a:t>
            </a:r>
          </a:p>
        </p:txBody>
      </p:sp>
      <p:sp>
        <p:nvSpPr>
          <p:cNvPr id="45095" name="AutoShape 39"/>
          <p:cNvSpPr>
            <a:spLocks noChangeArrowheads="1"/>
          </p:cNvSpPr>
          <p:nvPr/>
        </p:nvSpPr>
        <p:spPr bwMode="auto">
          <a:xfrm>
            <a:off x="7086600" y="5791200"/>
            <a:ext cx="2760663" cy="446088"/>
          </a:xfrm>
          <a:prstGeom prst="plaque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96167" tIns="48084" rIns="96167" bIns="48084" anchor="ctr">
            <a:spAutoFit/>
          </a:bodyPr>
          <a:lstStyle/>
          <a:p>
            <a:pPr algn="ctr" defTabSz="962025"/>
            <a:r>
              <a:rPr lang="en-GB" sz="1600">
                <a:solidFill>
                  <a:schemeClr val="tx2"/>
                </a:solidFill>
                <a:latin typeface="Arial" charset="0"/>
                <a:cs typeface="Arial" charset="0"/>
              </a:rPr>
              <a:t>The Planning Game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Extreme Programming (XP)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484313"/>
            <a:ext cx="9134475" cy="489585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Taking things to extreme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e.g. if inspection is good, do it all the time =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pair programming</a:t>
            </a:r>
          </a:p>
          <a:p>
            <a:r>
              <a:rPr lang="en-GB" smtClean="0">
                <a:latin typeface="Arial" charset="0"/>
              </a:rPr>
              <a:t>Sample Practices:</a:t>
            </a:r>
          </a:p>
          <a:p>
            <a:pPr lvl="1"/>
            <a:r>
              <a:rPr lang="en-GB" smtClean="0">
                <a:latin typeface="Arial" charset="0"/>
              </a:rPr>
              <a:t>1-3 week iterations</a:t>
            </a:r>
          </a:p>
          <a:p>
            <a:pPr lvl="1"/>
            <a:r>
              <a:rPr lang="en-GB" smtClean="0">
                <a:latin typeface="Arial" charset="0"/>
              </a:rPr>
              <a:t>User Stories for collecting requirements</a:t>
            </a:r>
          </a:p>
          <a:p>
            <a:pPr lvl="1"/>
            <a:r>
              <a:rPr lang="en-GB" smtClean="0">
                <a:latin typeface="Arial" charset="0"/>
              </a:rPr>
              <a:t>On-site customer</a:t>
            </a:r>
          </a:p>
          <a:p>
            <a:pPr lvl="1"/>
            <a:r>
              <a:rPr lang="en-GB" smtClean="0">
                <a:latin typeface="Arial" charset="0"/>
              </a:rPr>
              <a:t>Test Driven Development (XUnit)</a:t>
            </a:r>
          </a:p>
          <a:p>
            <a:pPr lvl="1"/>
            <a:r>
              <a:rPr lang="en-GB" smtClean="0">
                <a:latin typeface="Arial" charset="0"/>
              </a:rPr>
              <a:t>Do the simplest thing possible</a:t>
            </a:r>
          </a:p>
          <a:p>
            <a:pPr lvl="1"/>
            <a:r>
              <a:rPr lang="en-GB" smtClean="0">
                <a:latin typeface="Arial" charset="0"/>
              </a:rPr>
              <a:t>Refactoring</a:t>
            </a:r>
          </a:p>
          <a:p>
            <a:pPr lvl="1"/>
            <a:r>
              <a:rPr lang="en-GB" smtClean="0">
                <a:latin typeface="Arial" charset="0"/>
              </a:rPr>
              <a:t>Coding Standards</a:t>
            </a:r>
          </a:p>
          <a:p>
            <a:pPr lvl="1"/>
            <a:r>
              <a:rPr lang="en-GB" smtClean="0">
                <a:latin typeface="Arial" charset="0"/>
              </a:rPr>
              <a:t>Continuous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Extreme Programming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0088"/>
            <a:ext cx="9601200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>
                <a:latin typeface="Arial" charset="0"/>
              </a:rPr>
              <a:t>Extreme Programming – Main contributions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944688"/>
            <a:ext cx="9134475" cy="4005262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Small Releases</a:t>
            </a:r>
          </a:p>
          <a:p>
            <a:pPr lvl="1"/>
            <a:r>
              <a:rPr lang="en-GB" smtClean="0">
                <a:latin typeface="Arial" charset="0"/>
              </a:rPr>
              <a:t>Small but big enough to give value</a:t>
            </a:r>
          </a:p>
          <a:p>
            <a:r>
              <a:rPr lang="en-GB" smtClean="0">
                <a:latin typeface="Arial" charset="0"/>
              </a:rPr>
              <a:t>Pair Programming</a:t>
            </a:r>
          </a:p>
          <a:p>
            <a:pPr lvl="1"/>
            <a:r>
              <a:rPr lang="en-GB" smtClean="0">
                <a:latin typeface="Arial" charset="0"/>
              </a:rPr>
              <a:t>Driver – writes the code</a:t>
            </a:r>
          </a:p>
          <a:p>
            <a:pPr lvl="1"/>
            <a:r>
              <a:rPr lang="en-GB" smtClean="0">
                <a:latin typeface="Arial" charset="0"/>
              </a:rPr>
              <a:t>Partner – Thinks about missing tests, integration issues etc</a:t>
            </a:r>
          </a:p>
          <a:p>
            <a:pPr lvl="1"/>
            <a:r>
              <a:rPr lang="en-GB" smtClean="0">
                <a:latin typeface="Arial" charset="0"/>
              </a:rPr>
              <a:t>Pairs change frequently</a:t>
            </a:r>
          </a:p>
          <a:p>
            <a:r>
              <a:rPr lang="en-GB" smtClean="0">
                <a:latin typeface="Arial" charset="0"/>
              </a:rPr>
              <a:t>Refactoring</a:t>
            </a:r>
          </a:p>
          <a:p>
            <a:pPr lvl="1"/>
            <a:r>
              <a:rPr lang="en-GB" smtClean="0">
                <a:latin typeface="Arial" charset="0"/>
              </a:rPr>
              <a:t>Simplifying/ improving code</a:t>
            </a:r>
          </a:p>
          <a:p>
            <a:pPr lvl="1"/>
            <a:r>
              <a:rPr lang="en-GB" smtClean="0">
                <a:latin typeface="Arial" charset="0"/>
              </a:rPr>
              <a:t>Automated tests check behaviour not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>
                <a:latin typeface="Arial" charset="0"/>
              </a:rPr>
              <a:t>Extreme Programming – Main contributions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39863"/>
            <a:ext cx="4781550" cy="489585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Test-Driven Development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(or Test First)</a:t>
            </a:r>
          </a:p>
          <a:p>
            <a:pPr lvl="1"/>
            <a:r>
              <a:rPr lang="en-GB" smtClean="0">
                <a:latin typeface="Arial" charset="0"/>
              </a:rPr>
              <a:t>Write unit tests first, before the code</a:t>
            </a:r>
          </a:p>
          <a:p>
            <a:pPr lvl="1"/>
            <a:r>
              <a:rPr lang="en-GB" smtClean="0">
                <a:latin typeface="Arial" charset="0"/>
              </a:rPr>
              <a:t>“</a:t>
            </a:r>
            <a:r>
              <a:rPr lang="en-GB" i="1" smtClean="0">
                <a:latin typeface="Arial" charset="0"/>
              </a:rPr>
              <a:t>Any program feature without an automated test simply doesn’t exist</a:t>
            </a:r>
            <a:r>
              <a:rPr lang="en-GB" smtClean="0">
                <a:latin typeface="Arial" charset="0"/>
              </a:rPr>
              <a:t>”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Arial" charset="0"/>
              </a:rPr>
              <a:t>- Kent Beck</a:t>
            </a:r>
          </a:p>
          <a:p>
            <a:pPr lvl="1"/>
            <a:r>
              <a:rPr lang="en-GB" smtClean="0">
                <a:latin typeface="Arial" charset="0"/>
              </a:rPr>
              <a:t>Use of Unit Testing Tools e.g. Junit (</a:t>
            </a:r>
            <a:r>
              <a:rPr lang="en-GB" smtClean="0">
                <a:latin typeface="Arial" charset="0"/>
                <a:hlinkClick r:id="rId3"/>
              </a:rPr>
              <a:t>www.junit.org</a:t>
            </a:r>
            <a:r>
              <a:rPr lang="en-GB" smtClean="0">
                <a:latin typeface="Arial" charset="0"/>
              </a:rPr>
              <a:t>)</a:t>
            </a:r>
          </a:p>
          <a:p>
            <a:r>
              <a:rPr lang="en-GB" smtClean="0">
                <a:latin typeface="Arial" charset="0"/>
              </a:rPr>
              <a:t>Continuous Integration</a:t>
            </a:r>
          </a:p>
          <a:p>
            <a:pPr lvl="1"/>
            <a:r>
              <a:rPr lang="en-GB" smtClean="0">
                <a:latin typeface="Arial" charset="0"/>
              </a:rPr>
              <a:t>Integration builds at end of day (or even continuously)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0163" y="1700213"/>
            <a:ext cx="4603750" cy="372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157413"/>
            <a:ext cx="6934200" cy="914400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Chapter 2</a:t>
            </a:r>
          </a:p>
          <a:p>
            <a:r>
              <a:rPr lang="en-GB" dirty="0" smtClean="0">
                <a:latin typeface="Arial" charset="0"/>
              </a:rPr>
              <a:t>Software Process (Life Cycle)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81000" y="3092450"/>
            <a:ext cx="8388350" cy="23050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sz="2500">
                <a:latin typeface="Arial" charset="0"/>
              </a:rPr>
              <a:t>Learning Outcomes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Appreciate the need for a defined software process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Be able to describe in detail the main software process models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Be able to compare software process models and choose between them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Understand software process improvement and maturity</a:t>
            </a:r>
          </a:p>
          <a:p>
            <a:pPr marL="481013" lvl="1" indent="128588" algn="ctr" defTabSz="962025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GB" i="1">
                <a:latin typeface="Arial" charset="0"/>
              </a:rPr>
              <a:t>Know about alternative approaches – agile and reengineering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0" y="1052513"/>
            <a:ext cx="7772400" cy="1143000"/>
          </a:xfrm>
        </p:spPr>
        <p:txBody>
          <a:bodyPr lIns="90488" tIns="44450" rIns="90488" bIns="44450"/>
          <a:lstStyle/>
          <a:p>
            <a:pPr algn="ctr">
              <a:defRPr/>
            </a:pPr>
            <a:r>
              <a:rPr lang="en-GB" sz="400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Software Engineering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381000" y="5661025"/>
            <a:ext cx="8396288" cy="7921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i="1">
                <a:latin typeface="Arial" charset="0"/>
              </a:rPr>
              <a:t>Text: Priestley Chapter One and Chapter Three</a:t>
            </a:r>
          </a:p>
          <a:p>
            <a:pPr algn="ctr" defTabSz="962025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GB" i="1">
                <a:latin typeface="Arial" charset="0"/>
              </a:rPr>
              <a:t>Bruegge &amp; Dutoit Chapter Fifteen and Chapter Sixteen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136650" y="3357563"/>
            <a:ext cx="1655763" cy="2160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More complex software process model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57175" y="2160588"/>
            <a:ext cx="2262188" cy="374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sz="1600">
                <a:latin typeface="Arial" charset="0"/>
              </a:rPr>
              <a:t>Analyse</a:t>
            </a:r>
            <a:r>
              <a:rPr lang="en-GB" sz="1600"/>
              <a:t> </a:t>
            </a:r>
            <a:r>
              <a:rPr lang="en-GB" sz="1600">
                <a:latin typeface="Arial" charset="0"/>
              </a:rPr>
              <a:t>Requirements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6678613" y="2119313"/>
            <a:ext cx="1243012" cy="374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sz="1600">
                <a:latin typeface="Arial" charset="0"/>
              </a:rPr>
              <a:t>Write Code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36650" y="3573463"/>
            <a:ext cx="1655763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>
                <a:latin typeface="Arial" charset="0"/>
              </a:rPr>
              <a:t>Requirements Specification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7400925" y="3357563"/>
            <a:ext cx="1655763" cy="2160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400925" y="3573463"/>
            <a:ext cx="1655763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>
                <a:latin typeface="Arial" charset="0"/>
              </a:rPr>
              <a:t>Source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Code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208088" y="2565400"/>
            <a:ext cx="431800" cy="79216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530475" y="2314575"/>
            <a:ext cx="838200" cy="34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040563" y="2565400"/>
            <a:ext cx="360362" cy="79216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3405188" y="2151063"/>
            <a:ext cx="2465387" cy="374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sz="1600">
                <a:latin typeface="Arial" charset="0"/>
              </a:rPr>
              <a:t>Design Module Structure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5889625" y="2276475"/>
            <a:ext cx="792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583694" name="Rectangle 14"/>
          <p:cNvSpPr>
            <a:spLocks noChangeArrowheads="1"/>
          </p:cNvSpPr>
          <p:nvPr/>
        </p:nvSpPr>
        <p:spPr bwMode="auto">
          <a:xfrm>
            <a:off x="4160838" y="3357563"/>
            <a:ext cx="1655762" cy="2160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160838" y="3573463"/>
            <a:ext cx="1655762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>
                <a:latin typeface="Arial" charset="0"/>
              </a:rPr>
              <a:t>Structure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Chart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2792413" y="2492375"/>
            <a:ext cx="576262" cy="8651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016375" y="2565400"/>
            <a:ext cx="431800" cy="79216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5745163" y="2492375"/>
            <a:ext cx="936625" cy="8651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63525"/>
            <a:ext cx="9004300" cy="717550"/>
          </a:xfrm>
          <a:solidFill>
            <a:srgbClr val="006600"/>
          </a:solidFill>
        </p:spPr>
        <p:txBody>
          <a:bodyPr/>
          <a:lstStyle/>
          <a:p>
            <a:r>
              <a:rPr lang="en-GB" sz="2800" smtClean="0">
                <a:solidFill>
                  <a:schemeClr val="bg1"/>
                </a:solidFill>
                <a:latin typeface="Arial" charset="0"/>
              </a:rPr>
              <a:t>Exercise: describe the generic engineering process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439863"/>
            <a:ext cx="8015288" cy="4895850"/>
          </a:xfrm>
          <a:noFill/>
        </p:spPr>
        <p:txBody>
          <a:bodyPr/>
          <a:lstStyle/>
          <a:p>
            <a:r>
              <a:rPr lang="en-GB" sz="2100" smtClean="0">
                <a:latin typeface="Arial" charset="0"/>
              </a:rPr>
              <a:t>Generic – building any product</a:t>
            </a:r>
          </a:p>
        </p:txBody>
      </p:sp>
      <p:pic>
        <p:nvPicPr>
          <p:cNvPr id="92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6113" y="1412875"/>
            <a:ext cx="1009650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625" y="3141663"/>
            <a:ext cx="1209675" cy="79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25" y="4221163"/>
            <a:ext cx="116205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3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7188" y="5157788"/>
            <a:ext cx="118110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sz="3400" smtClean="0">
                <a:solidFill>
                  <a:schemeClr val="bg1"/>
                </a:solidFill>
                <a:latin typeface="Arial" charset="0"/>
              </a:rPr>
              <a:t>Generic engineering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439863"/>
            <a:ext cx="8015288" cy="4895850"/>
          </a:xfrm>
          <a:noFill/>
        </p:spPr>
        <p:txBody>
          <a:bodyPr/>
          <a:lstStyle/>
          <a:p>
            <a:r>
              <a:rPr lang="en-GB" sz="2100" smtClean="0">
                <a:latin typeface="Arial" charset="0"/>
              </a:rPr>
              <a:t>Generic – building any product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Specification - set out requirements and constraints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Design - Produce a paper model of the system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Manufacture - build the system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Test - check the system meets the required specifications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Install - deliver system to customer and ensure it is operational</a:t>
            </a:r>
          </a:p>
          <a:p>
            <a:pPr lvl="1">
              <a:buSzPct val="75000"/>
            </a:pPr>
            <a:r>
              <a:rPr lang="en-GB" sz="1700" smtClean="0">
                <a:latin typeface="Arial" charset="0"/>
              </a:rPr>
              <a:t>Maintain - repair faults in the system as they are discovered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6113" y="1412875"/>
            <a:ext cx="1009650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625" y="3141663"/>
            <a:ext cx="1209675" cy="79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25" y="4221163"/>
            <a:ext cx="116205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7188" y="5157788"/>
            <a:ext cx="118110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6600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Software Process - Who is involved?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b="5255"/>
          <a:stretch>
            <a:fillRect/>
          </a:stretch>
        </p:blipFill>
        <p:spPr>
          <a:xfrm>
            <a:off x="355600" y="1625600"/>
            <a:ext cx="8255000" cy="4035425"/>
          </a:xfrm>
          <a:noFill/>
        </p:spPr>
      </p:pic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273050" y="6165850"/>
            <a:ext cx="1366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1928813" y="6165850"/>
            <a:ext cx="13668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3729038" y="6165850"/>
            <a:ext cx="13668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5600700" y="6165850"/>
            <a:ext cx="1366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7473950" y="6165850"/>
            <a:ext cx="1366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  <a:latin typeface="Arial" charset="0"/>
              </a:rPr>
              <a:t>Software Process - Who is involved?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b="-13344"/>
          <a:stretch>
            <a:fillRect/>
          </a:stretch>
        </p:blipFill>
        <p:spPr>
          <a:xfrm>
            <a:off x="355600" y="1625600"/>
            <a:ext cx="8255000" cy="48275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ing notes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teaching not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74B7B87FB524CA32389CFA05D0126" ma:contentTypeVersion="0" ma:contentTypeDescription="Create a new document." ma:contentTypeScope="" ma:versionID="7db7209c174d3179f681c699c58319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DD38F-F679-45B3-A58B-FB8A38E4E811}"/>
</file>

<file path=customXml/itemProps2.xml><?xml version="1.0" encoding="utf-8"?>
<ds:datastoreItem xmlns:ds="http://schemas.openxmlformats.org/officeDocument/2006/customXml" ds:itemID="{3DBA4920-DBD0-4756-BA25-0ABD1FD0DD15}"/>
</file>

<file path=customXml/itemProps3.xml><?xml version="1.0" encoding="utf-8"?>
<ds:datastoreItem xmlns:ds="http://schemas.openxmlformats.org/officeDocument/2006/customXml" ds:itemID="{BC667513-AEAB-403A-96EF-16AD3C0CBB94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Designs\teaching notes.pot</Template>
  <TotalTime>1133</TotalTime>
  <Pages>196</Pages>
  <Words>2123</Words>
  <Application>Microsoft Office PowerPoint</Application>
  <PresentationFormat>A4 Paper (210x297 mm)</PresentationFormat>
  <Paragraphs>421</Paragraphs>
  <Slides>48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teaching notes</vt:lpstr>
      <vt:lpstr>Drawing</vt:lpstr>
      <vt:lpstr>Software Engineering</vt:lpstr>
      <vt:lpstr>Model</vt:lpstr>
      <vt:lpstr>Primitive software process model</vt:lpstr>
      <vt:lpstr>Process</vt:lpstr>
      <vt:lpstr>More complex software process model</vt:lpstr>
      <vt:lpstr>Exercise: describe the generic engineering process</vt:lpstr>
      <vt:lpstr>Generic engineering process</vt:lpstr>
      <vt:lpstr>Software Process - Who is involved?</vt:lpstr>
      <vt:lpstr>Software Process - Who is involved?</vt:lpstr>
      <vt:lpstr>Object Model of Software Process Activities</vt:lpstr>
      <vt:lpstr>Software process models</vt:lpstr>
      <vt:lpstr>Waterfall model</vt:lpstr>
      <vt:lpstr>Problems with the Waterfall Model?</vt:lpstr>
      <vt:lpstr>Problems with the Waterfall Model?</vt:lpstr>
      <vt:lpstr>Evolutionary Strategies</vt:lpstr>
      <vt:lpstr>Evolutionary models</vt:lpstr>
      <vt:lpstr>Evolutionary models</vt:lpstr>
      <vt:lpstr>Spiral Model (Boehm 1987)</vt:lpstr>
      <vt:lpstr>Spiral Model</vt:lpstr>
      <vt:lpstr>Spiral Model – risk</vt:lpstr>
      <vt:lpstr>Spiral Model</vt:lpstr>
      <vt:lpstr>Iterative and Incremental Development (IID)* What, how, why?</vt:lpstr>
      <vt:lpstr>Iterative and Incremental Development (IID) What, how, why?</vt:lpstr>
      <vt:lpstr>Iterative and Incremental Delivery</vt:lpstr>
      <vt:lpstr>IID – Design to schedule</vt:lpstr>
      <vt:lpstr>IID – with feedback</vt:lpstr>
      <vt:lpstr>Iteration suits object-orientation</vt:lpstr>
      <vt:lpstr>Rational Unified Method (1998):  Iteration Again!</vt:lpstr>
      <vt:lpstr>Emphasis changes over iterations </vt:lpstr>
      <vt:lpstr>Showing what’s happening and when: The Gantt Chart</vt:lpstr>
      <vt:lpstr>Software Process Maturity</vt:lpstr>
      <vt:lpstr>SEI Capability Maturity Level</vt:lpstr>
      <vt:lpstr>CMM Level 1 – Initial</vt:lpstr>
      <vt:lpstr>CMM Level 2 - Repeatable</vt:lpstr>
      <vt:lpstr>CMM Level 3 - Defined</vt:lpstr>
      <vt:lpstr>CMM Level 4 - Managed</vt:lpstr>
      <vt:lpstr>CMM Level 5 - Optimised</vt:lpstr>
      <vt:lpstr>Agile Methods</vt:lpstr>
      <vt:lpstr>What does the Agile Manifesto Mean?</vt:lpstr>
      <vt:lpstr>12 Principles of Agile (1)</vt:lpstr>
      <vt:lpstr>12 Principles of Agile (2)</vt:lpstr>
      <vt:lpstr>Agile Methods</vt:lpstr>
      <vt:lpstr>What is Extreme Programming?</vt:lpstr>
      <vt:lpstr>Extreme Programming (XP)</vt:lpstr>
      <vt:lpstr>Extreme Programming</vt:lpstr>
      <vt:lpstr>Extreme Programming – Main contributions</vt:lpstr>
      <vt:lpstr>Extreme Programming – Main contributions</vt:lpstr>
      <vt:lpstr>Software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Notes</dc:title>
  <dc:subject>csc210</dc:subject>
  <dc:creator>D. Greer</dc:creator>
  <cp:lastModifiedBy>ioneill</cp:lastModifiedBy>
  <cp:revision>217</cp:revision>
  <cp:lastPrinted>2001-02-02T14:50:40Z</cp:lastPrinted>
  <dcterms:created xsi:type="dcterms:W3CDTF">1997-06-23T10:25:28Z</dcterms:created>
  <dcterms:modified xsi:type="dcterms:W3CDTF">2015-01-31T09:17:39Z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0x0101008EA74B7B87FB524CA32389CFA05D0126</vt:lpwstr>
  </property>
</Properties>
</file>