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2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5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6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7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8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9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20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21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22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3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523572" r:id="rId6"/>
    <p:sldMasterId id="2147523584" r:id="rId7"/>
    <p:sldMasterId id="2147484808" r:id="rId8"/>
    <p:sldMasterId id="2147486312" r:id="rId9"/>
    <p:sldMasterId id="2147486663" r:id="rId10"/>
    <p:sldMasterId id="2147486664" r:id="rId11"/>
    <p:sldMasterId id="2147486665" r:id="rId12"/>
    <p:sldMasterId id="2147489035" r:id="rId13"/>
    <p:sldMasterId id="2147489598" r:id="rId14"/>
    <p:sldMasterId id="2147494930" r:id="rId15"/>
    <p:sldMasterId id="2147494937" r:id="rId16"/>
    <p:sldMasterId id="2147498547" r:id="rId17"/>
    <p:sldMasterId id="2147505847" r:id="rId18"/>
    <p:sldMasterId id="2147505849" r:id="rId19"/>
    <p:sldMasterId id="2147505858" r:id="rId20"/>
    <p:sldMasterId id="2147507714" r:id="rId21"/>
    <p:sldMasterId id="2147507725" r:id="rId22"/>
    <p:sldMasterId id="2147507973" r:id="rId23"/>
    <p:sldMasterId id="2147508490" r:id="rId24"/>
    <p:sldMasterId id="2147508838" r:id="rId25"/>
    <p:sldMasterId id="2147510116" r:id="rId26"/>
    <p:sldMasterId id="2147510813" r:id="rId27"/>
    <p:sldMasterId id="2147514972" r:id="rId28"/>
  </p:sldMasterIdLst>
  <p:notesMasterIdLst>
    <p:notesMasterId r:id="rId46"/>
  </p:notesMasterIdLst>
  <p:handoutMasterIdLst>
    <p:handoutMasterId r:id="rId47"/>
  </p:handoutMasterIdLst>
  <p:sldIdLst>
    <p:sldId id="258" r:id="rId29"/>
    <p:sldId id="849" r:id="rId30"/>
    <p:sldId id="906" r:id="rId31"/>
    <p:sldId id="907" r:id="rId32"/>
    <p:sldId id="952" r:id="rId33"/>
    <p:sldId id="910" r:id="rId34"/>
    <p:sldId id="908" r:id="rId35"/>
    <p:sldId id="909" r:id="rId36"/>
    <p:sldId id="911" r:id="rId37"/>
    <p:sldId id="947" r:id="rId38"/>
    <p:sldId id="948" r:id="rId39"/>
    <p:sldId id="949" r:id="rId40"/>
    <p:sldId id="951" r:id="rId41"/>
    <p:sldId id="912" r:id="rId42"/>
    <p:sldId id="946" r:id="rId43"/>
    <p:sldId id="913" r:id="rId44"/>
    <p:sldId id="873" r:id="rId4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F497D"/>
    <a:srgbClr val="009900"/>
    <a:srgbClr val="FFC000"/>
    <a:srgbClr val="CC3300"/>
    <a:srgbClr val="993300"/>
    <a:srgbClr val="A27B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4" autoAdjust="0"/>
    <p:restoredTop sz="99833" autoAdjust="0"/>
  </p:normalViewPr>
  <p:slideViewPr>
    <p:cSldViewPr>
      <p:cViewPr>
        <p:scale>
          <a:sx n="100" d="100"/>
          <a:sy n="100" d="100"/>
        </p:scale>
        <p:origin x="-25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0" d="100"/>
          <a:sy n="70" d="100"/>
        </p:scale>
        <p:origin x="-2298" y="-42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9.xml"/><Relationship Id="rId18" Type="http://schemas.openxmlformats.org/officeDocument/2006/relationships/slideMaster" Target="slideMasters/slideMaster14.xml"/><Relationship Id="rId26" Type="http://schemas.openxmlformats.org/officeDocument/2006/relationships/slideMaster" Target="slideMasters/slideMaster22.xml"/><Relationship Id="rId39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7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Master" Target="slideMasters/slideMaster13.xml"/><Relationship Id="rId25" Type="http://schemas.openxmlformats.org/officeDocument/2006/relationships/slideMaster" Target="slideMasters/slideMaster21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2.xml"/><Relationship Id="rId20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41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Master" Target="slideMasters/slideMaster20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Master" Target="slideMasters/slideMaster11.xml"/><Relationship Id="rId23" Type="http://schemas.openxmlformats.org/officeDocument/2006/relationships/slideMaster" Target="slideMasters/slideMaster19.xml"/><Relationship Id="rId28" Type="http://schemas.openxmlformats.org/officeDocument/2006/relationships/slideMaster" Target="slideMasters/slideMaster24.xml"/><Relationship Id="rId36" Type="http://schemas.openxmlformats.org/officeDocument/2006/relationships/slide" Target="slides/slide8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Master" Target="slideMasters/slideMaster15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Master" Target="slideMasters/slideMaster10.xml"/><Relationship Id="rId22" Type="http://schemas.openxmlformats.org/officeDocument/2006/relationships/slideMaster" Target="slideMasters/slideMaster18.xml"/><Relationship Id="rId27" Type="http://schemas.openxmlformats.org/officeDocument/2006/relationships/slideMaster" Target="slideMasters/slideMaster23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F63B2-3F2D-4293-9527-8C4F7EACA750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193D4-AEB1-4310-92CC-5270CEBE1B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2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233" cy="494135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869" y="0"/>
            <a:ext cx="2947233" cy="494135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1B93D15-0BC8-4677-85E6-8C4B71542D80}" type="datetimeFigureOut">
              <a:rPr lang="en-US"/>
              <a:pPr>
                <a:defRPr/>
              </a:pPr>
              <a:t>12/17/2014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1745"/>
            <a:ext cx="5438140" cy="4442147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430"/>
            <a:ext cx="2947233" cy="494134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869" y="9378430"/>
            <a:ext cx="2947233" cy="494134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A4D081C-9CC1-480F-9B82-BFD9FE7EA1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04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171450" indent="-171450" eaLnBrk="1" hangingPunct="1">
              <a:buFontTx/>
              <a:buChar char="-"/>
            </a:pPr>
            <a:r>
              <a:rPr lang="en-US" b="1" dirty="0" smtClean="0"/>
              <a:t>“Sharing” a Project : 	0:00</a:t>
            </a:r>
          </a:p>
          <a:p>
            <a:pPr eaLnBrk="1" hangingPunct="1"/>
            <a:r>
              <a:rPr lang="en-US" i="1" dirty="0" smtClean="0"/>
              <a:t>Adding a project to the repository for sharing </a:t>
            </a:r>
          </a:p>
          <a:p>
            <a:pPr eaLnBrk="1" hangingPunct="1"/>
            <a:r>
              <a:rPr lang="en-US" i="1" dirty="0" smtClean="0"/>
              <a:t>+ Commit initial code </a:t>
            </a:r>
          </a:p>
          <a:p>
            <a:pPr eaLnBrk="1" hangingPunct="1"/>
            <a:r>
              <a:rPr lang="en-US" i="1" dirty="0" smtClean="0"/>
              <a:t>+ View “History”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Review Code : 	0:00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Actual Share : 	2:10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Commit &amp; Verify : 	3:00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History : 		4:15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 - Checkout : 		4:38</a:t>
            </a:r>
          </a:p>
          <a:p>
            <a:pPr eaLnBrk="1" hangingPunct="1"/>
            <a:r>
              <a:rPr lang="en-US" i="1" dirty="0" smtClean="0"/>
              <a:t>Checkout the shared project by another user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Checkout 		4:38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Verify		5:33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/>
              <a:t> </a:t>
            </a:r>
            <a:r>
              <a:rPr lang="en-US" b="1" dirty="0" smtClean="0"/>
              <a:t>- Making Changes : 	5:50</a:t>
            </a:r>
          </a:p>
          <a:p>
            <a:pPr eaLnBrk="1" hangingPunct="1"/>
            <a:r>
              <a:rPr lang="en-US" i="1" dirty="0" smtClean="0"/>
              <a:t>Make changes to an already checked out project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Making the Change	: 5:50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View &amp; Synchronize	: </a:t>
            </a:r>
            <a:r>
              <a:rPr lang="en-US" dirty="0"/>
              <a:t>6:51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Commit Change	: 7:28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 - Sync &amp; Update :  	7:54</a:t>
            </a:r>
          </a:p>
          <a:p>
            <a:pPr eaLnBrk="1" hangingPunct="1"/>
            <a:r>
              <a:rPr lang="en-US" i="1" dirty="0" smtClean="0"/>
              <a:t>Receive changes to an already checked out project</a:t>
            </a:r>
          </a:p>
          <a:p>
            <a:pPr eaLnBrk="1" hangingPunct="1"/>
            <a:r>
              <a:rPr lang="en-US" dirty="0"/>
              <a:t>	- Synchronize		: </a:t>
            </a:r>
            <a:r>
              <a:rPr lang="en-US" dirty="0" smtClean="0"/>
              <a:t>7:54</a:t>
            </a:r>
            <a:endParaRPr lang="en-US" dirty="0"/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Update &amp; Verify</a:t>
            </a:r>
            <a:r>
              <a:rPr lang="en-US" dirty="0"/>
              <a:t>	</a:t>
            </a:r>
            <a:r>
              <a:rPr lang="en-US" dirty="0" smtClean="0"/>
              <a:t>: 8:41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/>
              <a:t>Optimistic vs Pessimistic  Examples &amp; </a:t>
            </a:r>
            <a:r>
              <a:rPr lang="en-US" dirty="0" smtClean="0"/>
              <a:t>Explanation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Pessimistic = </a:t>
            </a:r>
          </a:p>
          <a:p>
            <a:pPr eaLnBrk="1" hangingPunct="1"/>
            <a:r>
              <a:rPr lang="en-US" dirty="0" smtClean="0"/>
              <a:t>- User acquires an exclusive lock on 1 or more files</a:t>
            </a:r>
          </a:p>
          <a:p>
            <a:pPr eaLnBrk="1" hangingPunct="1"/>
            <a:r>
              <a:rPr lang="en-US" dirty="0" smtClean="0"/>
              <a:t>- System prevents anyone else attempting changes until locks are released</a:t>
            </a:r>
          </a:p>
          <a:p>
            <a:pPr eaLnBrk="1" hangingPunct="1"/>
            <a:r>
              <a:rPr lang="en-US" dirty="0" smtClean="0"/>
              <a:t>- Forced client interaction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Optimistic = </a:t>
            </a:r>
          </a:p>
          <a:p>
            <a:pPr eaLnBrk="1" hangingPunct="1"/>
            <a:r>
              <a:rPr lang="en-US" dirty="0" smtClean="0"/>
              <a:t>- On commit include a condition that reflects the origin</a:t>
            </a:r>
          </a:p>
          <a:p>
            <a:pPr eaLnBrk="1" hangingPunct="1"/>
            <a:r>
              <a:rPr lang="en-US" dirty="0" smtClean="0"/>
              <a:t>- If that condition fails to match then subsequent changes have been made that need to be merged</a:t>
            </a:r>
          </a:p>
          <a:p>
            <a:pPr eaLnBrk="1" hangingPunct="1"/>
            <a:r>
              <a:rPr lang="en-US" dirty="0" smtClean="0"/>
              <a:t>e.g. 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On Get, version = 1146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On commit, Commit change </a:t>
            </a:r>
            <a:r>
              <a:rPr lang="en-US" b="1" dirty="0" smtClean="0"/>
              <a:t>where version = 1146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If no alternate changes, matches 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	- Version subsequently incremented on commit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If </a:t>
            </a:r>
            <a:r>
              <a:rPr lang="en-US" dirty="0"/>
              <a:t>alternate </a:t>
            </a:r>
            <a:r>
              <a:rPr lang="en-US" dirty="0" smtClean="0"/>
              <a:t>changes, match fails and nothing applied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171450" indent="-171450" eaLnBrk="1" hangingPunct="1">
              <a:buFontTx/>
              <a:buChar char="-"/>
            </a:pPr>
            <a:r>
              <a:rPr lang="en-US" b="1" dirty="0" smtClean="0"/>
              <a:t>Normal Change </a:t>
            </a:r>
            <a:r>
              <a:rPr lang="en-US" b="1" dirty="0"/>
              <a:t>: 	</a:t>
            </a:r>
            <a:r>
              <a:rPr lang="en-US" b="1" dirty="0" smtClean="0"/>
              <a:t>0:00</a:t>
            </a:r>
          </a:p>
          <a:p>
            <a:pPr eaLnBrk="1" hangingPunct="1"/>
            <a:r>
              <a:rPr lang="en-US" i="1" dirty="0" smtClean="0"/>
              <a:t>Making a change by one user &amp; committing to the repo</a:t>
            </a:r>
            <a:endParaRPr lang="en-US" i="1" dirty="0"/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Making Change </a:t>
            </a:r>
            <a:r>
              <a:rPr lang="en-US" dirty="0"/>
              <a:t>: 	0:00</a:t>
            </a:r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Commit </a:t>
            </a:r>
            <a:r>
              <a:rPr lang="en-US" dirty="0"/>
              <a:t>: 	</a:t>
            </a:r>
            <a:r>
              <a:rPr lang="en-US" dirty="0" smtClean="0"/>
              <a:t>	0:35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 - </a:t>
            </a:r>
            <a:r>
              <a:rPr lang="en-US" b="1" dirty="0" smtClean="0"/>
              <a:t>Conflict: </a:t>
            </a:r>
            <a:r>
              <a:rPr lang="en-US" b="1" dirty="0"/>
              <a:t>		</a:t>
            </a:r>
            <a:r>
              <a:rPr lang="en-US" b="1" dirty="0" smtClean="0"/>
              <a:t>0:53</a:t>
            </a:r>
          </a:p>
          <a:p>
            <a:pPr eaLnBrk="1" hangingPunct="1"/>
            <a:r>
              <a:rPr lang="en-US" i="1" dirty="0"/>
              <a:t>Making a </a:t>
            </a:r>
            <a:r>
              <a:rPr lang="en-US" i="1" dirty="0" smtClean="0"/>
              <a:t>change </a:t>
            </a:r>
            <a:r>
              <a:rPr lang="en-US" i="1" dirty="0"/>
              <a:t>by </a:t>
            </a:r>
            <a:r>
              <a:rPr lang="en-US" i="1" dirty="0" smtClean="0"/>
              <a:t>another user  that conflicts with the previous</a:t>
            </a:r>
          </a:p>
          <a:p>
            <a:pPr eaLnBrk="1" hangingPunct="1"/>
            <a:r>
              <a:rPr lang="en-US" i="1" dirty="0" smtClean="0"/>
              <a:t>+ Attempting to commit and detecting conflict</a:t>
            </a:r>
          </a:p>
          <a:p>
            <a:pPr eaLnBrk="1" hangingPunct="1"/>
            <a:r>
              <a:rPr lang="en-US" i="1" dirty="0" smtClean="0"/>
              <a:t>+ Resolving the conflict &amp; Committing</a:t>
            </a:r>
            <a:endParaRPr lang="en-US" i="1" dirty="0"/>
          </a:p>
          <a:p>
            <a:pPr eaLnBrk="1" hangingPunct="1"/>
            <a:r>
              <a:rPr lang="en-US" dirty="0"/>
              <a:t>	- Conflicting Change 	</a:t>
            </a:r>
            <a:r>
              <a:rPr lang="en-US" dirty="0" smtClean="0"/>
              <a:t>0:53</a:t>
            </a:r>
            <a:endParaRPr lang="en-US" dirty="0"/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Detection 	</a:t>
            </a:r>
            <a:r>
              <a:rPr lang="en-US" dirty="0"/>
              <a:t>	</a:t>
            </a:r>
            <a:r>
              <a:rPr lang="en-US" dirty="0" smtClean="0"/>
              <a:t>1:25</a:t>
            </a:r>
            <a:endParaRPr lang="en-US" dirty="0"/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Resolving</a:t>
            </a:r>
            <a:r>
              <a:rPr lang="en-US" dirty="0"/>
              <a:t>		</a:t>
            </a:r>
            <a:r>
              <a:rPr lang="en-US" dirty="0" smtClean="0"/>
              <a:t>1:50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Branching Merging already touched on, but recap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Trunk</a:t>
            </a:r>
            <a:r>
              <a:rPr lang="en-US" dirty="0" smtClean="0"/>
              <a:t> = main line, all releases</a:t>
            </a:r>
          </a:p>
          <a:p>
            <a:pPr eaLnBrk="1" hangingPunct="1"/>
            <a:r>
              <a:rPr lang="en-US" b="1" dirty="0" smtClean="0"/>
              <a:t>Branch</a:t>
            </a:r>
            <a:r>
              <a:rPr lang="en-US" dirty="0" smtClean="0"/>
              <a:t> = single dev stream, generally a targetted release or large feature. Purpose is to isolate changes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Cover the incremental stages (dotted line), highlighting</a:t>
            </a:r>
          </a:p>
          <a:p>
            <a:pPr eaLnBrk="1" hangingPunct="1"/>
            <a:r>
              <a:rPr lang="en-US" dirty="0" smtClean="0"/>
              <a:t>	</a:t>
            </a:r>
            <a:r>
              <a:rPr lang="en-US" b="1" dirty="0" smtClean="0"/>
              <a:t>What happened between the stages</a:t>
            </a:r>
          </a:p>
          <a:p>
            <a:pPr eaLnBrk="1" hangingPunct="1"/>
            <a:r>
              <a:rPr lang="en-US" dirty="0" smtClean="0"/>
              <a:t>	</a:t>
            </a:r>
            <a:r>
              <a:rPr lang="en-US" b="1" dirty="0" smtClean="0"/>
              <a:t>The status of Branch/Trunk at each stage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Why separate : </a:t>
            </a:r>
          </a:p>
          <a:p>
            <a:pPr eaLnBrk="1" hangingPunct="1"/>
            <a:r>
              <a:rPr lang="en-US" dirty="0" smtClean="0"/>
              <a:t>	</a:t>
            </a:r>
            <a:r>
              <a:rPr lang="en-US" b="1" dirty="0" smtClean="0"/>
              <a:t>Emergency Changes </a:t>
            </a:r>
            <a:r>
              <a:rPr lang="en-US" dirty="0" smtClean="0"/>
              <a:t>–Trunk and rebuild, ignoring future release</a:t>
            </a:r>
          </a:p>
          <a:p>
            <a:pPr eaLnBrk="1" hangingPunct="1"/>
            <a:r>
              <a:rPr lang="en-US" dirty="0" smtClean="0"/>
              <a:t>	</a:t>
            </a:r>
            <a:r>
              <a:rPr lang="en-US" b="1" dirty="0" smtClean="0"/>
              <a:t>Deferred Releases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b="1" dirty="0" smtClean="0"/>
              <a:t>- Branch </a:t>
            </a:r>
            <a:r>
              <a:rPr lang="en-US" b="1" dirty="0"/>
              <a:t>: 	</a:t>
            </a:r>
            <a:r>
              <a:rPr lang="en-US" b="1" dirty="0" smtClean="0"/>
              <a:t>0:00</a:t>
            </a:r>
          </a:p>
          <a:p>
            <a:pPr eaLnBrk="1" hangingPunct="1"/>
            <a:r>
              <a:rPr lang="en-US" i="1" dirty="0" smtClean="0"/>
              <a:t>Creating </a:t>
            </a:r>
            <a:r>
              <a:rPr lang="en-US" i="1" dirty="0"/>
              <a:t>the parallel stream for development</a:t>
            </a:r>
          </a:p>
          <a:p>
            <a:pPr eaLnBrk="1" hangingPunct="1"/>
            <a:r>
              <a:rPr lang="en-US" i="1" dirty="0" smtClean="0"/>
              <a:t>+ Making </a:t>
            </a:r>
            <a:r>
              <a:rPr lang="en-US" i="1" dirty="0"/>
              <a:t>branch changes</a:t>
            </a:r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Creating &amp; Checkout	0:00</a:t>
            </a:r>
            <a:endParaRPr lang="en-US" dirty="0"/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Making Changes	1:25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Commit 		3:00</a:t>
            </a:r>
            <a:endParaRPr lang="en-US" dirty="0"/>
          </a:p>
          <a:p>
            <a:pPr eaLnBrk="1" hangingPunct="1"/>
            <a:endParaRPr lang="en-US" dirty="0" smtClean="0"/>
          </a:p>
          <a:p>
            <a:pPr marL="171450" indent="-171450" eaLnBrk="1" hangingPunct="1">
              <a:buFontTx/>
              <a:buChar char="-"/>
            </a:pPr>
            <a:r>
              <a:rPr lang="en-US" b="1" dirty="0" smtClean="0"/>
              <a:t>Compare Trunk : </a:t>
            </a:r>
            <a:r>
              <a:rPr lang="en-US" b="1" dirty="0"/>
              <a:t>	</a:t>
            </a:r>
            <a:r>
              <a:rPr lang="en-US" b="1" dirty="0" smtClean="0"/>
              <a:t>3:30</a:t>
            </a:r>
          </a:p>
          <a:p>
            <a:pPr eaLnBrk="1" hangingPunct="1"/>
            <a:r>
              <a:rPr lang="en-US" i="1" dirty="0" smtClean="0"/>
              <a:t>Illustrate change made on the branch does not affect elsewhere (e.g. trunk)</a:t>
            </a:r>
            <a:endParaRPr lang="en-US" b="1" dirty="0" smtClean="0"/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Sync &amp; Check </a:t>
            </a:r>
            <a:r>
              <a:rPr lang="en-US" dirty="0"/>
              <a:t>: 	</a:t>
            </a:r>
            <a:r>
              <a:rPr lang="en-US" dirty="0" smtClean="0"/>
              <a:t>3:30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 - </a:t>
            </a:r>
            <a:r>
              <a:rPr lang="en-US" b="1" dirty="0" smtClean="0"/>
              <a:t>Merge : </a:t>
            </a:r>
            <a:r>
              <a:rPr lang="en-US" b="1" dirty="0"/>
              <a:t>		</a:t>
            </a:r>
            <a:r>
              <a:rPr lang="en-US" b="1" dirty="0" smtClean="0"/>
              <a:t>3:44</a:t>
            </a:r>
          </a:p>
          <a:p>
            <a:pPr eaLnBrk="1" hangingPunct="1"/>
            <a:r>
              <a:rPr lang="en-US" i="1" dirty="0"/>
              <a:t>Blank workspace, checkout </a:t>
            </a:r>
            <a:r>
              <a:rPr lang="en-US" i="1" dirty="0" smtClean="0"/>
              <a:t>DESTINATION</a:t>
            </a:r>
            <a:r>
              <a:rPr lang="en-US" i="1" dirty="0"/>
              <a:t> </a:t>
            </a:r>
            <a:r>
              <a:rPr lang="en-US" i="1" dirty="0" smtClean="0"/>
              <a:t>– NO CHANGES</a:t>
            </a:r>
            <a:endParaRPr lang="en-US" i="1" dirty="0"/>
          </a:p>
          <a:p>
            <a:pPr eaLnBrk="1" hangingPunct="1"/>
            <a:r>
              <a:rPr lang="en-US" i="1" dirty="0" smtClean="0"/>
              <a:t>+ Merge </a:t>
            </a:r>
            <a:r>
              <a:rPr lang="en-US" i="1" dirty="0"/>
              <a:t>from Source - View Changes, Manage conflicts</a:t>
            </a:r>
          </a:p>
          <a:p>
            <a:pPr eaLnBrk="1" hangingPunct="1"/>
            <a:r>
              <a:rPr lang="en-US" i="1" smtClean="0"/>
              <a:t>+ Merge </a:t>
            </a:r>
            <a:r>
              <a:rPr lang="en-US" i="1" dirty="0"/>
              <a:t>is only “local” still need to commit</a:t>
            </a:r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Checkout “Destination”	3:44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- Merge </a:t>
            </a:r>
            <a:r>
              <a:rPr lang="en-US" dirty="0"/>
              <a:t>	</a:t>
            </a:r>
            <a:r>
              <a:rPr lang="en-US" dirty="0" smtClean="0"/>
              <a:t>	4:39</a:t>
            </a:r>
            <a:endParaRPr lang="en-US" dirty="0"/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Changes &amp; Conflicts </a:t>
            </a:r>
            <a:r>
              <a:rPr lang="en-US" dirty="0"/>
              <a:t>	</a:t>
            </a:r>
            <a:r>
              <a:rPr lang="en-US" dirty="0" smtClean="0"/>
              <a:t>5:30</a:t>
            </a:r>
            <a:endParaRPr lang="en-US" dirty="0"/>
          </a:p>
          <a:p>
            <a:pPr eaLnBrk="1" hangingPunct="1"/>
            <a:r>
              <a:rPr lang="en-US" dirty="0"/>
              <a:t>	- </a:t>
            </a:r>
            <a:r>
              <a:rPr lang="en-US" dirty="0" smtClean="0"/>
              <a:t>Need Final commit</a:t>
            </a:r>
            <a:r>
              <a:rPr lang="en-US" dirty="0"/>
              <a:t>	</a:t>
            </a:r>
            <a:r>
              <a:rPr lang="en-US" dirty="0" smtClean="0"/>
              <a:t>5:55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15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/>
            <a:r>
              <a:rPr lang="en-US" b="1" dirty="0" smtClean="0"/>
              <a:t>Sync</a:t>
            </a:r>
            <a:r>
              <a:rPr lang="en-US" dirty="0" smtClean="0"/>
              <a:t> : Conflicts can be costly to resolve depdending on size, complexity &amp; familiarity with the code.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Always Update</a:t>
            </a:r>
            <a:r>
              <a:rPr lang="en-US" dirty="0" smtClean="0"/>
              <a:t> : To Ensure that you changes are verified against the latest code. NEVER BREAK THE BUILD! Its costly to the team as a whole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Commit Comments</a:t>
            </a:r>
            <a:r>
              <a:rPr lang="en-US" dirty="0" smtClean="0"/>
              <a:t> are invaluable when resolving conflicts, they allow an understanding of why a change was made not just what changes. Also identifies a person to query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Atomic Commits </a:t>
            </a:r>
            <a:r>
              <a:rPr lang="en-US" dirty="0" smtClean="0"/>
              <a:t>: Commit all you changes for a “feature” together, all or nothing (as you will have dependencies within your code)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Branch</a:t>
            </a:r>
            <a:r>
              <a:rPr lang="en-US" dirty="0" smtClean="0"/>
              <a:t> : Allows you to defer affecting the mainline until you need the code in a release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Binary</a:t>
            </a:r>
            <a:r>
              <a:rPr lang="en-US" dirty="0" smtClean="0"/>
              <a:t> : No line-by-line compare, generally safer to communciate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Delete</a:t>
            </a:r>
            <a:r>
              <a:rPr lang="en-US" dirty="0" smtClean="0"/>
              <a:t> : You can always go back, its in the repo! Deleting allows to to clear out the irrelevant making the code clearer.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Generated</a:t>
            </a:r>
            <a:r>
              <a:rPr lang="en-US" dirty="0" smtClean="0"/>
              <a:t> : Especially “class” files. These can always be retreived by re-generating, make sure to version control the process to generate &amp; the generation “source” though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First Line = Analagous Terms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our case, the </a:t>
            </a:r>
            <a:r>
              <a:rPr lang="en-US" b="1" dirty="0" smtClean="0"/>
              <a:t>structured </a:t>
            </a:r>
            <a:r>
              <a:rPr lang="en-US" dirty="0" smtClean="0"/>
              <a:t>management of code and code-related artifacts</a:t>
            </a:r>
          </a:p>
          <a:p>
            <a:pPr eaLnBrk="1" hangingPunct="1"/>
            <a:r>
              <a:rPr lang="en-US" dirty="0" smtClean="0"/>
              <a:t>	Dependencies (or Dependency Links)</a:t>
            </a:r>
          </a:p>
          <a:p>
            <a:pPr eaLnBrk="1" hangingPunct="1"/>
            <a:r>
              <a:rPr lang="en-US" dirty="0" smtClean="0"/>
              <a:t>	Source Code</a:t>
            </a:r>
          </a:p>
          <a:p>
            <a:pPr eaLnBrk="1" hangingPunct="1"/>
            <a:r>
              <a:rPr lang="en-US" dirty="0" smtClean="0"/>
              <a:t>But can really be used for anything that changes over time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Mutliple Contributors – Coordinating Overlapping Changes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Multiple Purpose – Releases being worked in parallel, etc.</a:t>
            </a:r>
          </a:p>
          <a:p>
            <a:pPr eaLnBrk="1" hangingPunct="1"/>
            <a:endParaRPr lang="en-US" dirty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Single Shared location</a:t>
            </a:r>
            <a:r>
              <a:rPr lang="en-US" dirty="0" smtClean="0"/>
              <a:t>, people generally used a virtual/physical “token” to say they have control – everyone else works around them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Common Issues</a:t>
            </a:r>
          </a:p>
          <a:p>
            <a:pPr eaLnBrk="1" hangingPunct="1"/>
            <a:r>
              <a:rPr lang="en-US" dirty="0" smtClean="0"/>
              <a:t>	</a:t>
            </a:r>
            <a:r>
              <a:rPr lang="en-US" b="1" dirty="0" smtClean="0"/>
              <a:t>Code Clash </a:t>
            </a:r>
            <a:r>
              <a:rPr lang="en-US" dirty="0" smtClean="0"/>
              <a:t>– Parallel Conflicting Changes</a:t>
            </a:r>
          </a:p>
          <a:p>
            <a:pPr eaLnBrk="1" hangingPunct="1"/>
            <a:r>
              <a:rPr lang="en-US" dirty="0" smtClean="0"/>
              <a:t>	When </a:t>
            </a:r>
            <a:r>
              <a:rPr lang="en-US" b="1" dirty="0" smtClean="0"/>
              <a:t>conflicts are detected</a:t>
            </a:r>
            <a:r>
              <a:rPr lang="en-US" dirty="0" smtClean="0"/>
              <a:t>, trying to resolve them</a:t>
            </a:r>
          </a:p>
          <a:p>
            <a:pPr eaLnBrk="1" hangingPunct="1"/>
            <a:r>
              <a:rPr lang="en-US" dirty="0" smtClean="0"/>
              <a:t>	When </a:t>
            </a:r>
            <a:r>
              <a:rPr lang="en-US" b="1" dirty="0" smtClean="0"/>
              <a:t>conflicts aren’t detected </a:t>
            </a:r>
            <a:r>
              <a:rPr lang="en-US" dirty="0" smtClean="0"/>
              <a:t>– overwriting a change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/>
              <a:t>Distributed, every node (client) has a full copy, including history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Repository</a:t>
            </a:r>
            <a:r>
              <a:rPr lang="en-US" dirty="0" smtClean="0"/>
              <a:t> = Central Definitive Store (may be distributed)</a:t>
            </a:r>
          </a:p>
          <a:p>
            <a:pPr eaLnBrk="1" hangingPunct="1"/>
            <a:r>
              <a:rPr lang="en-US" b="1" dirty="0" smtClean="0"/>
              <a:t>Working Copy </a:t>
            </a:r>
            <a:r>
              <a:rPr lang="en-US" dirty="0" smtClean="0"/>
              <a:t>= Local Copy of Repository (or subset) with differences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Authenticated vs Authorised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Synchronize</a:t>
            </a:r>
            <a:r>
              <a:rPr lang="en-US" dirty="0" smtClean="0"/>
              <a:t> = List Incoming, Outgoing Changes &amp; Conflicts</a:t>
            </a:r>
          </a:p>
          <a:p>
            <a:pPr eaLnBrk="1" hangingPunct="1"/>
            <a:r>
              <a:rPr lang="en-US" b="1" dirty="0" smtClean="0"/>
              <a:t>Commit</a:t>
            </a:r>
            <a:r>
              <a:rPr lang="en-US" dirty="0" smtClean="0"/>
              <a:t> = Apply outgoing changes to the Repository</a:t>
            </a:r>
          </a:p>
          <a:p>
            <a:pPr eaLnBrk="1" hangingPunct="1"/>
            <a:r>
              <a:rPr lang="en-US" b="1" dirty="0" smtClean="0"/>
              <a:t>Update</a:t>
            </a:r>
            <a:r>
              <a:rPr lang="en-US" dirty="0" smtClean="0"/>
              <a:t> = Apply incoming changes to Working Copy</a:t>
            </a:r>
          </a:p>
          <a:p>
            <a:pPr eaLnBrk="1" hangingPunct="1"/>
            <a:r>
              <a:rPr lang="en-US" b="1" dirty="0" smtClean="0"/>
              <a:t>Resolve</a:t>
            </a:r>
            <a:r>
              <a:rPr lang="en-US" dirty="0" smtClean="0"/>
              <a:t> = Flag that you have resolved conflicts and increment Version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Binary</a:t>
            </a:r>
            <a:r>
              <a:rPr lang="en-US" dirty="0" smtClean="0"/>
              <a:t>  - </a:t>
            </a:r>
            <a:r>
              <a:rPr lang="en-US" dirty="0" smtClean="0"/>
              <a:t>(Library files, tools, </a:t>
            </a:r>
            <a:r>
              <a:rPr lang="en-US" dirty="0" err="1" smtClean="0"/>
              <a:t>etc</a:t>
            </a:r>
            <a:r>
              <a:rPr lang="en-US" dirty="0" smtClean="0"/>
              <a:t>) can </a:t>
            </a:r>
            <a:r>
              <a:rPr lang="en-US" dirty="0" smtClean="0"/>
              <a:t>be versioned, but merge is difficult</a:t>
            </a:r>
          </a:p>
          <a:p>
            <a:pPr eaLnBrk="1" hangingPunct="1"/>
            <a:r>
              <a:rPr lang="en-US" b="1" dirty="0" smtClean="0"/>
              <a:t>Text</a:t>
            </a:r>
            <a:r>
              <a:rPr lang="en-US" dirty="0" smtClean="0"/>
              <a:t> – can be compared for resolution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Atomicity</a:t>
            </a:r>
            <a:r>
              <a:rPr lang="en-US" dirty="0" smtClean="0"/>
              <a:t> – commit a number of change together, or none at all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Version</a:t>
            </a:r>
            <a:r>
              <a:rPr lang="en-US" dirty="0" smtClean="0"/>
              <a:t> – see history – when, who &amp; why (including compare). Also allows you to go back to a version and compare the changes between version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Conflict Resolution </a:t>
            </a:r>
            <a:r>
              <a:rPr lang="en-US" dirty="0" smtClean="0"/>
              <a:t>– Line by Line compare, mark when resolved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Branching</a:t>
            </a:r>
            <a:r>
              <a:rPr lang="en-US" dirty="0" smtClean="0"/>
              <a:t> – creating parallel streams for development, unclear timelines, separate releases – maintains isolation from changes</a:t>
            </a:r>
          </a:p>
          <a:p>
            <a:pPr eaLnBrk="1" hangingPunct="1"/>
            <a:r>
              <a:rPr lang="en-US" b="1" dirty="0" smtClean="0"/>
              <a:t>Tagging</a:t>
            </a:r>
            <a:r>
              <a:rPr lang="en-US" dirty="0" smtClean="0"/>
              <a:t> – create a “checkpoint” in the code, a point to return to</a:t>
            </a:r>
          </a:p>
          <a:p>
            <a:pPr eaLnBrk="1" hangingPunct="1"/>
            <a:r>
              <a:rPr lang="en-US" b="1" dirty="0" smtClean="0"/>
              <a:t>Merge</a:t>
            </a:r>
            <a:r>
              <a:rPr lang="en-US" dirty="0" smtClean="0"/>
              <a:t> – re-integrate a branch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Version Recall </a:t>
            </a:r>
            <a:r>
              <a:rPr lang="en-US" dirty="0" smtClean="0"/>
              <a:t>– in extreme cases, revert all changes back to a certain version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 Predictable, common </a:t>
            </a:r>
            <a:r>
              <a:rPr lang="en-US" b="1" dirty="0" smtClean="0"/>
              <a:t>process</a:t>
            </a:r>
            <a:r>
              <a:rPr lang="en-US" dirty="0" smtClean="0"/>
              <a:t> is easier to manage, and most importantly to fix when something does go wrong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single </a:t>
            </a:r>
            <a:r>
              <a:rPr lang="en-US" b="1" dirty="0" smtClean="0"/>
              <a:t>repository</a:t>
            </a:r>
            <a:r>
              <a:rPr lang="en-US" dirty="0" smtClean="0"/>
              <a:t> gives a single </a:t>
            </a:r>
            <a:r>
              <a:rPr lang="en-US" b="1" dirty="0" smtClean="0"/>
              <a:t>Definitive </a:t>
            </a:r>
            <a:r>
              <a:rPr lang="en-US" dirty="0" smtClean="0"/>
              <a:t>Source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Locking</a:t>
            </a:r>
            <a:r>
              <a:rPr lang="en-US" dirty="0" smtClean="0"/>
              <a:t> is possible but generally unnecessary. Users commit as needed – if you detect a conflict its up to you to resolve it before committing.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Code clashes are readily </a:t>
            </a:r>
            <a:r>
              <a:rPr lang="en-US" b="1" dirty="0" smtClean="0"/>
              <a:t>detected </a:t>
            </a:r>
          </a:p>
          <a:p>
            <a:pPr eaLnBrk="1" hangingPunct="1"/>
            <a:r>
              <a:rPr lang="en-US" dirty="0" smtClean="0"/>
              <a:t>Conflict resolution gives a </a:t>
            </a:r>
            <a:r>
              <a:rPr lang="en-US" b="1" dirty="0" smtClean="0"/>
              <a:t>clear/simple process </a:t>
            </a:r>
            <a:r>
              <a:rPr lang="en-US" dirty="0" smtClean="0"/>
              <a:t>for resolving them</a:t>
            </a:r>
          </a:p>
          <a:p>
            <a:pPr eaLnBrk="1" hangingPunct="1"/>
            <a:r>
              <a:rPr lang="en-US" dirty="0" smtClean="0"/>
              <a:t>VC </a:t>
            </a:r>
            <a:r>
              <a:rPr lang="en-US" b="1" dirty="0" smtClean="0"/>
              <a:t>prevents</a:t>
            </a:r>
            <a:r>
              <a:rPr lang="en-US" dirty="0" smtClean="0"/>
              <a:t> you skipping a version (dirty write), you are forced to acknowledge and resovle the conflict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/>
            <a:r>
              <a:rPr lang="en-US" dirty="0" smtClean="0"/>
              <a:t>NOTE  THAT THIS IS ANIMATED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8688"/>
            <a:fld id="{6D559332-C78B-49C2-B480-8BCCCA1A5A91}" type="slidenum">
              <a:rPr lang="en-US" smtClean="0"/>
              <a:pPr defTabSz="928688"/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</a:rPr>
              <a:t>- </a:t>
            </a:r>
            <a:fld id="{3FEE5003-7723-4597-9BCD-01EF9E608157}" type="slidenum">
              <a:rPr lang="en-US" sz="900">
                <a:solidFill>
                  <a:srgbClr val="000000"/>
                </a:solidFill>
                <a:latin typeface="+mn-lt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+mn-lt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957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6875" y="1154113"/>
            <a:ext cx="19304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154113"/>
            <a:ext cx="1931988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8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49B0AF7F-F3C1-4B94-B961-77A1E00FD157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3C5A49BB-2324-45B9-B35B-8246C44567DB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D953C734-02F5-4AD5-B7AD-2F590627A6D9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939A9633-A205-4AEA-B02F-6177CC29512B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C99956A3-4167-451E-86CC-0FE845403E47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5AA18137-DF55-4380-8806-1A07892D1573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860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 pitchFamily="34" charset="0"/>
              </a:rPr>
              <a:t>- </a:t>
            </a:r>
            <a:fld id="{4FF6ED07-4A37-4CAC-8C45-FFE02E7D4E85}" type="slidenum">
              <a:rPr lang="en-US" sz="900">
                <a:solidFill>
                  <a:srgbClr val="000000"/>
                </a:solidFill>
                <a:latin typeface="Arial"/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  <a:cs typeface="Arial" pitchFamily="34" charset="0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514350"/>
            <a:ext cx="8345488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6875" y="1154113"/>
            <a:ext cx="4008438" cy="5135562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90" y="612382"/>
            <a:ext cx="8295054" cy="260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490" y="1032142"/>
            <a:ext cx="4076629" cy="4604942"/>
          </a:xfrm>
        </p:spPr>
        <p:txBody>
          <a:bodyPr rtlCol="0">
            <a:noAutofit/>
          </a:bodyPr>
          <a:lstStyle>
            <a:lvl1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GB" sz="9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>
              <a:defRPr sz="14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914" y="1032142"/>
            <a:ext cx="4076629" cy="4604942"/>
          </a:xfrm>
        </p:spPr>
        <p:txBody>
          <a:bodyPr rtlCol="0">
            <a:noAutofit/>
          </a:bodyPr>
          <a:lstStyle>
            <a:lvl1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900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GB" sz="9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>
              <a:defRPr sz="14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5925" y="6465888"/>
            <a:ext cx="282575" cy="144462"/>
          </a:xfrm>
          <a:prstGeom prst="rect">
            <a:avLst/>
          </a:prstGeom>
        </p:spPr>
        <p:txBody>
          <a:bodyPr lIns="82040" tIns="41020" rIns="82040" bIns="4102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52FB7C-0041-4715-A992-CB2F0A11E7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3113" y="6465888"/>
            <a:ext cx="4316412" cy="144462"/>
          </a:xfrm>
          <a:prstGeom prst="rect">
            <a:avLst/>
          </a:prstGeom>
        </p:spPr>
        <p:txBody>
          <a:bodyPr lIns="82040" tIns="41020" rIns="82040" bIns="4102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6875" y="1154113"/>
            <a:ext cx="19304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154113"/>
            <a:ext cx="1931988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A45C59F7-2653-422D-A262-5555E14C0831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8BFBD415-47DC-4F6D-B394-7AA2BC298B31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0443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68C937A4-F38A-4DBE-9E32-06676F043DE8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EF3D863C-D9F4-47E3-B0FA-F42F10C53C4A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456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07042A7F-9B7A-4E64-9916-75EA7148A9C5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C3DEC99C-D57F-4351-90D2-1F51CDDD99BC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68857FA-770E-48E7-892E-5821145995BD}" type="datetimeFigureOut">
              <a:rPr lang="en-US"/>
              <a:pPr>
                <a:defRPr/>
              </a:pPr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61F350-B7B9-462F-8A2A-1A4DD4C56F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22BB4DCB-D4BA-4A1A-BED9-318E022FA8D8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965730A9-5D32-453F-93B4-8C80482A88F8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805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8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0138" y="6565900"/>
            <a:ext cx="198437" cy="155575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1840FAA-CDAB-4FEE-97FC-A4130633DBE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0796AFC2-C564-4EF6-B69D-3B56CE632707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8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5802FEAC-C21A-44D3-AA1B-4380D171D2D2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87649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E76AF261-FE77-4777-8CE5-7158B0BAB573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DD2D2CEB-A47E-4150-A014-ABEB018C680A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BF65728C-B931-4FD7-9D3D-39D12D86D517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6A1D8962-59F8-4442-A1DD-D83D700124B6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A1BF845F-344D-41C9-AC0E-75DCAAB073BB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5853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A08C0E5C-47D8-43C2-9BBC-B80153CEF68B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9492B2F0-373C-4DBB-B222-A7FC7913B0A3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8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0138" y="6565900"/>
            <a:ext cx="198437" cy="155575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0CB2BCC-CFEA-4DC3-BFE7-6542E5BD6BC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sz="11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E13FC006-6F75-4BB3-A093-DB034B6C0742}" type="slidenum">
              <a:rPr lang="en-US" sz="900">
                <a:solidFill>
                  <a:srgbClr val="000000"/>
                </a:solidFill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2778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5" name="Picture 8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4788F4BA-DEB6-406C-AF60-F63D572D41FF}" type="slidenum">
              <a:rPr lang="en-US" sz="900">
                <a:solidFill>
                  <a:srgbClr val="000000"/>
                </a:solidFill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b="1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44A27B0C-D0C7-4CFF-B25D-878F225BBC94}" type="slidenum">
              <a:rPr lang="en-US" sz="900">
                <a:solidFill>
                  <a:srgbClr val="000000"/>
                </a:solidFill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C7D3B875-8B43-45FE-9677-6E99D1CA25E1}" type="slidenum">
              <a:rPr lang="en-US" sz="900">
                <a:solidFill>
                  <a:srgbClr val="000000"/>
                </a:solidFill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 -</a:t>
            </a:r>
          </a:p>
        </p:txBody>
      </p:sp>
      <p:pic>
        <p:nvPicPr>
          <p:cNvPr id="6" name="Picture 6" descr="DEL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9" name="Picture 11" descr="Citi_877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A05D4BC9-18DE-40DA-9C24-D0A33D827C19}" type="slidenum">
              <a:rPr lang="en-US" sz="900">
                <a:solidFill>
                  <a:srgbClr val="000000"/>
                </a:solidFill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 -</a:t>
            </a: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7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0422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1043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0D149D36-EA35-4A2E-84F2-1C545AAF988B}" type="slidenum">
              <a:rPr lang="en-US" sz="900">
                <a:solidFill>
                  <a:srgbClr val="000000"/>
                </a:solidFill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 -</a:t>
            </a:r>
          </a:p>
        </p:txBody>
      </p:sp>
      <p:sp>
        <p:nvSpPr>
          <p:cNvPr id="3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" name="Text Placeholder 97"/>
          <p:cNvSpPr txBox="1">
            <a:spLocks/>
          </p:cNvSpPr>
          <p:nvPr/>
        </p:nvSpPr>
        <p:spPr>
          <a:xfrm>
            <a:off x="792163" y="1177925"/>
            <a:ext cx="4005262" cy="1023938"/>
          </a:xfrm>
          <a:prstGeom prst="rect">
            <a:avLst/>
          </a:prstGeom>
        </p:spPr>
        <p:txBody>
          <a:bodyPr/>
          <a:lstStyle/>
          <a:p>
            <a:pPr marL="169863" lvl="1" indent="-168275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Bullet</a:t>
            </a:r>
            <a:endParaRPr lang="en-US" sz="11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pic>
        <p:nvPicPr>
          <p:cNvPr id="5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</a:rPr>
              <a:t>- </a:t>
            </a:r>
            <a:fld id="{505FD6CA-858B-433A-9E31-D57C58C266D0}" type="slidenum">
              <a:rPr lang="en-US" sz="900">
                <a:solidFill>
                  <a:srgbClr val="000000"/>
                </a:solidFill>
                <a:latin typeface="+mn-lt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+mn-lt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3069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14350"/>
            <a:ext cx="8345487" cy="258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54113"/>
            <a:ext cx="4014788" cy="5135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boxes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/>
          <p:cNvSpPr txBox="1">
            <a:spLocks noGrp="1"/>
          </p:cNvSpPr>
          <p:nvPr>
            <p:ph type="body" idx="4294967295"/>
          </p:nvPr>
        </p:nvSpPr>
        <p:spPr>
          <a:xfrm>
            <a:off x="393192" y="1399032"/>
            <a:ext cx="4014215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defRPr/>
            </a:lvl1pPr>
            <a:lvl2pPr marL="0" lvl="0" indent="0">
              <a:lnSpc>
                <a:spcPct val="95000"/>
              </a:lnSpc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  <a:p>
            <a:pPr lvl="0"/>
            <a:endParaRPr lang="en-US"/>
          </a:p>
        </p:txBody>
      </p:sp>
      <p:sp>
        <p:nvSpPr>
          <p:cNvPr id="4" name="Text Placeholder 15"/>
          <p:cNvSpPr txBox="1">
            <a:spLocks noGrp="1"/>
          </p:cNvSpPr>
          <p:nvPr>
            <p:ph type="body" idx="4294967295"/>
          </p:nvPr>
        </p:nvSpPr>
        <p:spPr>
          <a:xfrm>
            <a:off x="4736592" y="1399032"/>
            <a:ext cx="4014215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defRPr/>
            </a:lvl1pPr>
            <a:lvl2pPr marL="0" lvl="0" indent="0">
              <a:lnSpc>
                <a:spcPct val="95000"/>
              </a:lnSpc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  <a:p>
            <a:pPr lvl="0"/>
            <a:endParaRPr lang="en-US"/>
          </a:p>
        </p:txBody>
      </p:sp>
      <p:sp>
        <p:nvSpPr>
          <p:cNvPr id="5" name="Text Placeholder 15"/>
          <p:cNvSpPr txBox="1">
            <a:spLocks noGrp="1"/>
          </p:cNvSpPr>
          <p:nvPr>
            <p:ph type="body" idx="4294967295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defRPr/>
            </a:lvl1pPr>
            <a:lvl2pPr marL="0" lvl="0" indent="0">
              <a:lnSpc>
                <a:spcPct val="95000"/>
              </a:lnSpc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  <a:p>
            <a:pPr lvl="0"/>
            <a:endParaRPr lang="en-US"/>
          </a:p>
        </p:txBody>
      </p:sp>
      <p:sp>
        <p:nvSpPr>
          <p:cNvPr id="6" name="Text Placeholder 15"/>
          <p:cNvSpPr txBox="1">
            <a:spLocks noGrp="1"/>
          </p:cNvSpPr>
          <p:nvPr>
            <p:ph type="body" idx="4294967295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defRPr/>
            </a:lvl1pPr>
            <a:lvl2pPr marL="0" lvl="0" indent="0">
              <a:lnSpc>
                <a:spcPct val="95000"/>
              </a:lnSpc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  <a:p>
            <a:pPr lvl="0"/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514350"/>
            <a:ext cx="8345488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6875" y="1154113"/>
            <a:ext cx="4008438" cy="5135562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5960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2E63A484-F78C-4419-9A67-47A27D048090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23C3B0A8-D452-496F-B949-04FF47383D2A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4D03B8B5-BA4C-43A3-B1D6-655ACFE78C04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7C334896-A5FA-4804-A2AD-E40BD72E6A95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113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8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0138" y="6565900"/>
            <a:ext cx="198437" cy="155575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E52FEF6-F58B-49F8-9B6A-39E612EFBA7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2B744069-B458-4A8F-AD33-E9F7A2193612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8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D3DE2F35-B021-4521-B1BA-21BA5D4E6AE2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3BC62BD5-A78B-4496-9FF2-B9D46A6BB8F1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79EAC7F6-94DE-4458-AA5A-A15B1DD22120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ECE5DA97-E201-4A5C-8DFF-92A6232EF11B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27213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0BC259CD-4ECD-4E42-B19C-1C8C23693988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DC863996-C82B-472B-978B-096B8239B2C2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 pitchFamily="34" charset="0"/>
              </a:rPr>
              <a:t>- </a:t>
            </a:r>
            <a:fld id="{3C0857E5-4B58-4462-B04C-365FE70DFFAA}" type="slidenum">
              <a:rPr lang="en-US" sz="900">
                <a:solidFill>
                  <a:srgbClr val="000000"/>
                </a:solidFill>
                <a:latin typeface="Arial"/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  <a:cs typeface="Arial" pitchFamily="34" charset="0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C32E4F47-58C6-49E6-9DE3-5E21D7F9620F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8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7A12D3EA-A4B5-4736-9B88-2077EC9F6047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6FB6598B-04B5-422B-9929-CCF1880CEE1E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6B33EF95-85DD-44BA-A438-5BC096891ABB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4BEE8168-0093-4717-AC99-AB17919B562C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76395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5B5B0EF6-78B8-4742-9931-69038BFAF5F2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C076FC29-2477-4C65-B1B3-3DE879E2EC90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61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83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43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832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06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2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sz="1100" b="1" dirty="0">
              <a:solidFill>
                <a:srgbClr val="000000"/>
              </a:solidFill>
            </a:endParaRP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94703CA5-CF4F-486E-8EA1-938DF8B33F91}" type="slidenum">
              <a:rPr lang="en-US" sz="900">
                <a:solidFill>
                  <a:srgbClr val="000000"/>
                </a:solidFill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5" name="Picture 8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4AEEE63B-1D3F-41BE-94E8-7470806F38FF}" type="slidenum">
              <a:rPr lang="en-US" sz="900">
                <a:solidFill>
                  <a:srgbClr val="000000"/>
                </a:solidFill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A6E69D59-F7A3-4E3D-96A4-4808D09D7C4B}" type="slidenum">
              <a:rPr lang="en-US" sz="900">
                <a:solidFill>
                  <a:srgbClr val="000000"/>
                </a:solidFill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AA03CAC8-D306-4327-82F7-A44D25A22C5F}" type="slidenum">
              <a:rPr lang="en-US" sz="900">
                <a:solidFill>
                  <a:srgbClr val="000000"/>
                </a:solidFill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6BF4AEBE-8B7F-4911-88E6-7B265EBCC4DE}" type="slidenum">
              <a:rPr lang="en-US" sz="900">
                <a:solidFill>
                  <a:srgbClr val="000000"/>
                </a:solidFill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7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4051300" y="6583363"/>
            <a:ext cx="1020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557338"/>
            <a:ext cx="4173537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3538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051300" y="6583363"/>
            <a:ext cx="1020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 userDrawn="1"/>
        </p:nvSpPr>
        <p:spPr bwMode="auto">
          <a:xfrm>
            <a:off x="4051300" y="6583363"/>
            <a:ext cx="1020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051300" y="6583363"/>
            <a:ext cx="1020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4051300" y="6583363"/>
            <a:ext cx="1020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4051300" y="6583363"/>
            <a:ext cx="1020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4051300" y="6583363"/>
            <a:ext cx="1020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4051300" y="6583363"/>
            <a:ext cx="1020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122238"/>
            <a:ext cx="21240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22238"/>
            <a:ext cx="62230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54113"/>
            <a:ext cx="19304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154113"/>
            <a:ext cx="1931988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514350"/>
            <a:ext cx="2087562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10288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54113"/>
            <a:ext cx="19304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154113"/>
            <a:ext cx="1931988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2392"/>
            <a:ext cx="8763000" cy="298808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799" cy="18637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0" y="6400800"/>
            <a:ext cx="685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310610-97AE-46F5-B19A-4946890240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514350"/>
            <a:ext cx="2087562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10288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54113"/>
            <a:ext cx="19304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154113"/>
            <a:ext cx="1931988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381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514350"/>
            <a:ext cx="2087562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10288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8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820420AA-4283-4601-A486-9F0F76EDA232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6719F710-B855-4BE0-9B1E-CFEE0AC92201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5D07A2BD-DD70-4925-B9F2-71FB89F73180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F14F0993-A847-48A0-858E-C81CD1BAA026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745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EBEDBE6F-E066-4254-BD44-72A19B9A6CDB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3DFDECAF-B3B0-43DA-99FE-C35417E26471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11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 pitchFamily="34" charset="0"/>
              </a:rPr>
              <a:t>- </a:t>
            </a:r>
            <a:fld id="{D1B3FED9-DADB-4C6C-BD12-3654A67A4F37}" type="slidenum">
              <a:rPr lang="en-US" sz="900">
                <a:solidFill>
                  <a:srgbClr val="000000"/>
                </a:solidFill>
                <a:latin typeface="Arial"/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  <a:cs typeface="Arial" pitchFamily="34" charset="0"/>
              </a:rPr>
              <a:t> -</a:t>
            </a:r>
          </a:p>
        </p:txBody>
      </p:sp>
      <p:pic>
        <p:nvPicPr>
          <p:cNvPr id="5" name="Picture 9" descr="Citi_877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7" descr="Citi_chrome_shadow_smalles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969000" y="4221163"/>
            <a:ext cx="3175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514350"/>
            <a:ext cx="8345488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6875" y="1154113"/>
            <a:ext cx="4008438" cy="5135562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90" y="612382"/>
            <a:ext cx="8295054" cy="260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490" y="1032142"/>
            <a:ext cx="4076629" cy="4604942"/>
          </a:xfrm>
        </p:spPr>
        <p:txBody>
          <a:bodyPr rtlCol="0">
            <a:noAutofit/>
          </a:bodyPr>
          <a:lstStyle>
            <a:lvl1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9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GB" sz="9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>
              <a:defRPr sz="14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914" y="1032142"/>
            <a:ext cx="4076629" cy="4604942"/>
          </a:xfrm>
        </p:spPr>
        <p:txBody>
          <a:bodyPr rtlCol="0">
            <a:noAutofit/>
          </a:bodyPr>
          <a:lstStyle>
            <a:lvl1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1000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US" sz="900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algn="l" defTabSz="82040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lang="en-GB" sz="90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>
              <a:defRPr sz="14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5925" y="6465888"/>
            <a:ext cx="282575" cy="144462"/>
          </a:xfrm>
          <a:prstGeom prst="rect">
            <a:avLst/>
          </a:prstGeom>
        </p:spPr>
        <p:txBody>
          <a:bodyPr lIns="82040" tIns="41020" rIns="82040" bIns="4102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72F31E-00A5-4272-BBCB-F802F49601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3113" y="6465888"/>
            <a:ext cx="4316412" cy="144462"/>
          </a:xfrm>
          <a:prstGeom prst="rect">
            <a:avLst/>
          </a:prstGeom>
        </p:spPr>
        <p:txBody>
          <a:bodyPr lIns="82040" tIns="41020" rIns="82040" bIns="4102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6.xml"/><Relationship Id="rId9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3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41.xml"/><Relationship Id="rId9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5" Type="http://schemas.openxmlformats.org/officeDocument/2006/relationships/image" Target="../media/image1.png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6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63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80.xml"/><Relationship Id="rId18" Type="http://schemas.openxmlformats.org/officeDocument/2006/relationships/slideLayout" Target="../slideLayouts/slideLayout185.xml"/><Relationship Id="rId26" Type="http://schemas.openxmlformats.org/officeDocument/2006/relationships/slideLayout" Target="../slideLayouts/slideLayout193.xml"/><Relationship Id="rId39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170.xml"/><Relationship Id="rId21" Type="http://schemas.openxmlformats.org/officeDocument/2006/relationships/slideLayout" Target="../slideLayouts/slideLayout188.xml"/><Relationship Id="rId34" Type="http://schemas.openxmlformats.org/officeDocument/2006/relationships/slideLayout" Target="../slideLayouts/slideLayout201.xml"/><Relationship Id="rId42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4.xml"/><Relationship Id="rId25" Type="http://schemas.openxmlformats.org/officeDocument/2006/relationships/slideLayout" Target="../slideLayouts/slideLayout192.xml"/><Relationship Id="rId33" Type="http://schemas.openxmlformats.org/officeDocument/2006/relationships/slideLayout" Target="../slideLayouts/slideLayout200.xml"/><Relationship Id="rId38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69.xml"/><Relationship Id="rId16" Type="http://schemas.openxmlformats.org/officeDocument/2006/relationships/slideLayout" Target="../slideLayouts/slideLayout183.xml"/><Relationship Id="rId20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196.xml"/><Relationship Id="rId41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24" Type="http://schemas.openxmlformats.org/officeDocument/2006/relationships/slideLayout" Target="../slideLayouts/slideLayout191.xml"/><Relationship Id="rId32" Type="http://schemas.openxmlformats.org/officeDocument/2006/relationships/slideLayout" Target="../slideLayouts/slideLayout199.xml"/><Relationship Id="rId37" Type="http://schemas.openxmlformats.org/officeDocument/2006/relationships/slideLayout" Target="../slideLayouts/slideLayout204.xml"/><Relationship Id="rId40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72.xml"/><Relationship Id="rId15" Type="http://schemas.openxmlformats.org/officeDocument/2006/relationships/slideLayout" Target="../slideLayouts/slideLayout182.xml"/><Relationship Id="rId23" Type="http://schemas.openxmlformats.org/officeDocument/2006/relationships/slideLayout" Target="../slideLayouts/slideLayout190.xml"/><Relationship Id="rId28" Type="http://schemas.openxmlformats.org/officeDocument/2006/relationships/slideLayout" Target="../slideLayouts/slideLayout195.xml"/><Relationship Id="rId36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177.xml"/><Relationship Id="rId19" Type="http://schemas.openxmlformats.org/officeDocument/2006/relationships/slideLayout" Target="../slideLayouts/slideLayout186.xml"/><Relationship Id="rId31" Type="http://schemas.openxmlformats.org/officeDocument/2006/relationships/slideLayout" Target="../slideLayouts/slideLayout198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slideLayout" Target="../slideLayouts/slideLayout181.xml"/><Relationship Id="rId22" Type="http://schemas.openxmlformats.org/officeDocument/2006/relationships/slideLayout" Target="../slideLayouts/slideLayout189.xml"/><Relationship Id="rId27" Type="http://schemas.openxmlformats.org/officeDocument/2006/relationships/slideLayout" Target="../slideLayouts/slideLayout194.xml"/><Relationship Id="rId30" Type="http://schemas.openxmlformats.org/officeDocument/2006/relationships/slideLayout" Target="../slideLayouts/slideLayout197.xml"/><Relationship Id="rId35" Type="http://schemas.openxmlformats.org/officeDocument/2006/relationships/slideLayout" Target="../slideLayouts/slideLayout202.xml"/><Relationship Id="rId43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2.xml"/><Relationship Id="rId7" Type="http://schemas.openxmlformats.org/officeDocument/2006/relationships/theme" Target="../theme/theme21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2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2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9.xml"/><Relationship Id="rId9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theme" Target="../theme/theme23.xml"/><Relationship Id="rId5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4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11" Type="http://schemas.openxmlformats.org/officeDocument/2006/relationships/theme" Target="../theme/theme24.xml"/><Relationship Id="rId5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ags" Target="../tags/tag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</a:rPr>
              <a:t>- </a:t>
            </a:r>
            <a:fld id="{5E4B421F-3E05-40E5-BCE8-CDB39D63DDD4}" type="slidenum">
              <a:rPr lang="en-US" sz="900">
                <a:solidFill>
                  <a:srgbClr val="000000"/>
                </a:solidFill>
                <a:latin typeface="+mn-lt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+mn-lt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30" name="Picture 6" descr="Citi_877c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466" r:id="rId1"/>
    <p:sldLayoutId id="2147523467" r:id="rId2"/>
    <p:sldLayoutId id="2147523352" r:id="rId3"/>
    <p:sldLayoutId id="2147523468" r:id="rId4"/>
    <p:sldLayoutId id="2147523353" r:id="rId5"/>
    <p:sldLayoutId id="2147523354" r:id="rId6"/>
    <p:sldLayoutId id="2147523469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6624F160-AC61-49E1-8C55-0F22D0792E8C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98" name="Picture 6" descr="Citi_877c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497" r:id="rId1"/>
    <p:sldLayoutId id="2147523498" r:id="rId2"/>
    <p:sldLayoutId id="2147523499" r:id="rId3"/>
    <p:sldLayoutId id="2147523500" r:id="rId4"/>
    <p:sldLayoutId id="2147523501" r:id="rId5"/>
    <p:sldLayoutId id="2147523502" r:id="rId6"/>
    <p:sldLayoutId id="2147523503" r:id="rId7"/>
    <p:sldLayoutId id="2147523504" r:id="rId8"/>
    <p:sldLayoutId id="2147523398" r:id="rId9"/>
    <p:sldLayoutId id="2147523505" r:id="rId10"/>
    <p:sldLayoutId id="2147523506" r:id="rId11"/>
    <p:sldLayoutId id="2147523399" r:id="rId12"/>
    <p:sldLayoutId id="2147523400" r:id="rId13"/>
    <p:sldLayoutId id="2147523401" r:id="rId14"/>
    <p:sldLayoutId id="2147523507" r:id="rId15"/>
    <p:sldLayoutId id="2147523402" r:id="rId16"/>
    <p:sldLayoutId id="2147523403" r:id="rId17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26B1E88A-0BB2-455A-B54C-C90F66E4D33B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22" name="Picture 6" descr="Citi_877c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08" r:id="rId1"/>
    <p:sldLayoutId id="2147523509" r:id="rId2"/>
    <p:sldLayoutId id="2147523404" r:id="rId3"/>
    <p:sldLayoutId id="2147523405" r:id="rId4"/>
    <p:sldLayoutId id="2147523406" r:id="rId5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238DCF95-2DFD-4C89-BB17-13402349953E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46" name="Picture 6" descr="Citi_877c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10" r:id="rId1"/>
    <p:sldLayoutId id="2147523511" r:id="rId2"/>
    <p:sldLayoutId id="2147523407" r:id="rId3"/>
    <p:sldLayoutId id="2147523512" r:id="rId4"/>
    <p:sldLayoutId id="2147523408" r:id="rId5"/>
    <p:sldLayoutId id="2147523409" r:id="rId6"/>
    <p:sldLayoutId id="2147523410" r:id="rId7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F2591F40-E50D-4B22-89D8-3D54906804C4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70" name="Picture 6" descr="Citi_877c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13" r:id="rId1"/>
    <p:sldLayoutId id="2147523514" r:id="rId2"/>
    <p:sldLayoutId id="2147523411" r:id="rId3"/>
    <p:sldLayoutId id="2147523515" r:id="rId4"/>
    <p:sldLayoutId id="2147523412" r:id="rId5"/>
    <p:sldLayoutId id="2147523413" r:id="rId6"/>
    <p:sldLayoutId id="2147523414" r:id="rId7"/>
    <p:sldLayoutId id="2147523516" r:id="rId8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Arial" charset="0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Arial" charset="0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Arial" charset="0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Arial" charset="0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Arial" charset="0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31452246-C8DB-4460-84AA-1AF68503E1E3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18" name="Picture 6" descr="Citi_877c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17" r:id="rId1"/>
    <p:sldLayoutId id="2147523518" r:id="rId2"/>
    <p:sldLayoutId id="2147523415" r:id="rId3"/>
    <p:sldLayoutId id="2147523519" r:id="rId4"/>
    <p:sldLayoutId id="2147523416" r:id="rId5"/>
    <p:sldLayoutId id="2147523417" r:id="rId6"/>
    <p:sldLayoutId id="2147523520" r:id="rId7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5E956775-C996-4D22-81B4-4756D98BD7E2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42" name="Picture 6" descr="Citi_877c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21" r:id="rId1"/>
    <p:sldLayoutId id="2147523418" r:id="rId2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64775FBB-0C48-4EF4-AA5B-CC462FF47594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66" name="Picture 6" descr="Citi_877c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22" r:id="rId1"/>
    <p:sldLayoutId id="2147523523" r:id="rId2"/>
    <p:sldLayoutId id="2147523524" r:id="rId3"/>
    <p:sldLayoutId id="2147523525" r:id="rId4"/>
    <p:sldLayoutId id="2147523526" r:id="rId5"/>
    <p:sldLayoutId id="2147523527" r:id="rId6"/>
    <p:sldLayoutId id="2147523528" r:id="rId7"/>
    <p:sldLayoutId id="2147523529" r:id="rId8"/>
    <p:sldLayoutId id="2147523419" r:id="rId9"/>
    <p:sldLayoutId id="2147523530" r:id="rId10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C0080649-9B07-4CF1-B37C-EA16737D6DBB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90" name="Picture 6" descr="Citi_877c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31" r:id="rId1"/>
    <p:sldLayoutId id="2147523420" r:id="rId2"/>
    <p:sldLayoutId id="2147523532" r:id="rId3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27B11086-BA26-4596-899B-7D00E92DDD28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14" name="Picture 6" descr="Citi_877c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33" r:id="rId1"/>
    <p:sldLayoutId id="2147523534" r:id="rId2"/>
    <p:sldLayoutId id="2147523421" r:id="rId3"/>
    <p:sldLayoutId id="2147523535" r:id="rId4"/>
    <p:sldLayoutId id="2147523422" r:id="rId5"/>
    <p:sldLayoutId id="2147523423" r:id="rId6"/>
    <p:sldLayoutId id="2147523424" r:id="rId7"/>
    <p:sldLayoutId id="2147523536" r:id="rId8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109F-243B-4F88-A95B-667CE809B883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594A-8FF5-4FB0-8B8A-EA9E7845A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23573" r:id="rId1"/>
    <p:sldLayoutId id="2147523574" r:id="rId2"/>
    <p:sldLayoutId id="2147523575" r:id="rId3"/>
    <p:sldLayoutId id="2147523576" r:id="rId4"/>
    <p:sldLayoutId id="2147523577" r:id="rId5"/>
    <p:sldLayoutId id="2147523578" r:id="rId6"/>
    <p:sldLayoutId id="2147523579" r:id="rId7"/>
    <p:sldLayoutId id="2147523580" r:id="rId8"/>
    <p:sldLayoutId id="2147523581" r:id="rId9"/>
    <p:sldLayoutId id="2147523582" r:id="rId10"/>
    <p:sldLayoutId id="21475235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- </a:t>
            </a:r>
            <a:fld id="{D26F6A1D-0A7C-4CFA-A403-B659385DCE6F}" type="slidenum">
              <a:rPr lang="en-US" sz="900">
                <a:solidFill>
                  <a:srgbClr val="000000"/>
                </a:solidFill>
                <a:cs typeface="Arial" pitchFamily="34" charset="0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8438" name="Picture 6" descr="Citi_877c"/>
          <p:cNvPicPr>
            <a:picLocks noChangeAspect="1" noChangeArrowheads="1"/>
          </p:cNvPicPr>
          <p:nvPr userDrawn="1"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37" r:id="rId1"/>
    <p:sldLayoutId id="2147523538" r:id="rId2"/>
    <p:sldLayoutId id="2147523539" r:id="rId3"/>
    <p:sldLayoutId id="2147523540" r:id="rId4"/>
    <p:sldLayoutId id="2147523541" r:id="rId5"/>
    <p:sldLayoutId id="2147523542" r:id="rId6"/>
    <p:sldLayoutId id="2147523543" r:id="rId7"/>
    <p:sldLayoutId id="2147523544" r:id="rId8"/>
    <p:sldLayoutId id="2147523425" r:id="rId9"/>
    <p:sldLayoutId id="2147523426" r:id="rId10"/>
    <p:sldLayoutId id="2147523427" r:id="rId11"/>
    <p:sldLayoutId id="2147523428" r:id="rId12"/>
    <p:sldLayoutId id="2147523429" r:id="rId13"/>
    <p:sldLayoutId id="2147523430" r:id="rId14"/>
    <p:sldLayoutId id="2147523431" r:id="rId15"/>
    <p:sldLayoutId id="2147523432" r:id="rId16"/>
    <p:sldLayoutId id="2147523433" r:id="rId17"/>
    <p:sldLayoutId id="2147523434" r:id="rId18"/>
    <p:sldLayoutId id="2147523435" r:id="rId19"/>
    <p:sldLayoutId id="2147523436" r:id="rId20"/>
    <p:sldLayoutId id="2147523437" r:id="rId21"/>
    <p:sldLayoutId id="2147523438" r:id="rId22"/>
    <p:sldLayoutId id="2147523439" r:id="rId23"/>
    <p:sldLayoutId id="2147523440" r:id="rId24"/>
    <p:sldLayoutId id="2147523441" r:id="rId25"/>
    <p:sldLayoutId id="2147523442" r:id="rId26"/>
    <p:sldLayoutId id="2147523443" r:id="rId27"/>
    <p:sldLayoutId id="2147523444" r:id="rId28"/>
    <p:sldLayoutId id="2147523445" r:id="rId29"/>
    <p:sldLayoutId id="2147523545" r:id="rId30"/>
    <p:sldLayoutId id="2147523446" r:id="rId31"/>
    <p:sldLayoutId id="2147523447" r:id="rId32"/>
    <p:sldLayoutId id="2147523448" r:id="rId33"/>
    <p:sldLayoutId id="2147523449" r:id="rId34"/>
    <p:sldLayoutId id="2147523450" r:id="rId35"/>
    <p:sldLayoutId id="2147523451" r:id="rId36"/>
    <p:sldLayoutId id="2147523452" r:id="rId37"/>
    <p:sldLayoutId id="2147523453" r:id="rId38"/>
    <p:sldLayoutId id="2147523454" r:id="rId39"/>
    <p:sldLayoutId id="2147523546" r:id="rId40"/>
    <p:sldLayoutId id="2147523455" r:id="rId41"/>
    <p:sldLayoutId id="2147523456" r:id="rId42"/>
  </p:sldLayoutIdLst>
  <p:hf hdr="0" ftr="0" dt="0"/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856B8C9E-3034-4E5E-B0A5-35A5A3F73283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62" name="Picture 6" descr="Citi_877c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47" r:id="rId1"/>
    <p:sldLayoutId id="2147523548" r:id="rId2"/>
    <p:sldLayoutId id="2147523457" r:id="rId3"/>
    <p:sldLayoutId id="2147523549" r:id="rId4"/>
    <p:sldLayoutId id="2147523458" r:id="rId5"/>
    <p:sldLayoutId id="2147523459" r:id="rId6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E9C5430D-2A38-47E9-8283-7BCD369E5730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86" name="Picture 6" descr="Citi_877c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50" r:id="rId1"/>
    <p:sldLayoutId id="2147523551" r:id="rId2"/>
    <p:sldLayoutId id="2147523460" r:id="rId3"/>
    <p:sldLayoutId id="2147523552" r:id="rId4"/>
    <p:sldLayoutId id="2147523461" r:id="rId5"/>
    <p:sldLayoutId id="2147523462" r:id="rId6"/>
    <p:sldLayoutId id="2147523463" r:id="rId7"/>
    <p:sldLayoutId id="2147523553" r:id="rId8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1321D5E3-9071-4A8E-A531-DB3AA3287578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10" name="Picture 6" descr="Citi_877c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54" r:id="rId1"/>
    <p:sldLayoutId id="2147523555" r:id="rId2"/>
    <p:sldLayoutId id="2147523556" r:id="rId3"/>
    <p:sldLayoutId id="2147523557" r:id="rId4"/>
    <p:sldLayoutId id="2147523558" r:id="rId5"/>
    <p:sldLayoutId id="2147523559" r:id="rId6"/>
    <p:sldLayoutId id="2147523560" r:id="rId7"/>
    <p:sldLayoutId id="2147523561" r:id="rId8"/>
    <p:sldLayoutId id="2147523464" r:id="rId9"/>
    <p:sldLayoutId id="2147523562" r:id="rId10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293147D6-CC18-4F92-9CCE-4687D30F264D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34" name="Picture 6" descr="Citi_877c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563" r:id="rId1"/>
    <p:sldLayoutId id="2147523564" r:id="rId2"/>
    <p:sldLayoutId id="2147523565" r:id="rId3"/>
    <p:sldLayoutId id="2147523566" r:id="rId4"/>
    <p:sldLayoutId id="2147523567" r:id="rId5"/>
    <p:sldLayoutId id="2147523568" r:id="rId6"/>
    <p:sldLayoutId id="2147523569" r:id="rId7"/>
    <p:sldLayoutId id="2147523570" r:id="rId8"/>
    <p:sldLayoutId id="2147523465" r:id="rId9"/>
    <p:sldLayoutId id="2147523571" r:id="rId10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F4FB-E3A1-4364-8C63-C4D3CDA3C02F}" type="datetimeFigureOut">
              <a:rPr lang="en-GB" smtClean="0"/>
              <a:pPr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3BC1-9909-49D6-A72C-B2858DE3AE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2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23585" r:id="rId1"/>
    <p:sldLayoutId id="2147523586" r:id="rId2"/>
    <p:sldLayoutId id="2147523587" r:id="rId3"/>
    <p:sldLayoutId id="2147523588" r:id="rId4"/>
    <p:sldLayoutId id="2147523589" r:id="rId5"/>
    <p:sldLayoutId id="2147523590" r:id="rId6"/>
    <p:sldLayoutId id="2147523591" r:id="rId7"/>
    <p:sldLayoutId id="2147523592" r:id="rId8"/>
    <p:sldLayoutId id="2147523593" r:id="rId9"/>
    <p:sldLayoutId id="2147523594" r:id="rId10"/>
    <p:sldLayoutId id="2147523595" r:id="rId11"/>
    <p:sldLayoutId id="214752359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F53049D2-F903-4B46-9724-FFA1F4815247}" type="slidenum">
              <a:rPr lang="en-US" sz="900">
                <a:solidFill>
                  <a:srgbClr val="000000"/>
                </a:solidFill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2054" name="Picture 6" descr="Citi_877c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470" r:id="rId1"/>
    <p:sldLayoutId id="2147523471" r:id="rId2"/>
    <p:sldLayoutId id="2147523472" r:id="rId3"/>
    <p:sldLayoutId id="2147523473" r:id="rId4"/>
    <p:sldLayoutId id="2147523474" r:id="rId5"/>
    <p:sldLayoutId id="2147523475" r:id="rId6"/>
    <p:sldLayoutId id="2147523476" r:id="rId7"/>
    <p:sldLayoutId id="2147523477" r:id="rId8"/>
    <p:sldLayoutId id="2147523355" r:id="rId9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iti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8266113" y="6456363"/>
            <a:ext cx="534987" cy="3571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pic>
        <p:nvPicPr>
          <p:cNvPr id="3075" name="Picture 10" descr="Citi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8266113" y="6456363"/>
            <a:ext cx="534987" cy="3571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  <p:sp>
        <p:nvSpPr>
          <p:cNvPr id="19" name="Line 3"/>
          <p:cNvSpPr>
            <a:spLocks noChangeShapeType="1"/>
          </p:cNvSpPr>
          <p:nvPr/>
        </p:nvSpPr>
        <p:spPr bwMode="gray">
          <a:xfrm>
            <a:off x="322263" y="609600"/>
            <a:ext cx="84994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22263" y="122238"/>
            <a:ext cx="8499475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2263" y="1557338"/>
            <a:ext cx="8499475" cy="446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051300" y="6583363"/>
            <a:ext cx="1020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3356" r:id="rId1"/>
    <p:sldLayoutId id="2147523357" r:id="rId2"/>
    <p:sldLayoutId id="2147523358" r:id="rId3"/>
    <p:sldLayoutId id="2147523478" r:id="rId4"/>
    <p:sldLayoutId id="2147523479" r:id="rId5"/>
    <p:sldLayoutId id="2147523480" r:id="rId6"/>
    <p:sldLayoutId id="2147523481" r:id="rId7"/>
    <p:sldLayoutId id="2147523482" r:id="rId8"/>
    <p:sldLayoutId id="2147523483" r:id="rId9"/>
    <p:sldLayoutId id="2147523484" r:id="rId10"/>
    <p:sldLayoutId id="21475234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9pPr>
    </p:titleStyle>
    <p:bodyStyle>
      <a:lvl1pPr marL="288925" indent="-288925" algn="l" rtl="0" eaLnBrk="0" fontAlgn="base" hangingPunct="0">
        <a:spcBef>
          <a:spcPct val="75000"/>
        </a:spcBef>
        <a:spcAft>
          <a:spcPct val="0"/>
        </a:spcAft>
        <a:buClr>
          <a:srgbClr val="DC241F"/>
        </a:buClr>
        <a:buFont typeface="Wingdings 2" pitchFamily="18" charset="2"/>
        <a:buChar char="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84163" algn="l" rtl="0" eaLnBrk="0" fontAlgn="base" hangingPunct="0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279400" algn="l" rtl="0" eaLnBrk="0" fontAlgn="base" hangingPunct="0">
        <a:spcBef>
          <a:spcPct val="25000"/>
        </a:spcBef>
        <a:spcAft>
          <a:spcPct val="0"/>
        </a:spcAft>
        <a:buClr>
          <a:srgbClr val="DC241F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144588" indent="-287338" algn="l" rtl="0" eaLnBrk="0" fontAlgn="base" hangingPunct="0">
        <a:spcBef>
          <a:spcPct val="25000"/>
        </a:spcBef>
        <a:spcAft>
          <a:spcPct val="0"/>
        </a:spcAft>
        <a:buClr>
          <a:srgbClr val="DC241F"/>
        </a:buClr>
        <a:buFont typeface="Wingdings 2" pitchFamily="18" charset="2"/>
        <a:buChar char=""/>
        <a:defRPr sz="1600">
          <a:solidFill>
            <a:schemeClr val="tx1"/>
          </a:solidFill>
          <a:latin typeface="+mn-lt"/>
        </a:defRPr>
      </a:lvl4pPr>
      <a:lvl5pPr marL="1425575" indent="-279400" algn="l" rtl="0" eaLnBrk="0" fontAlgn="base" hangingPunct="0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1882775" indent="-279400" algn="l" rtl="0" eaLnBrk="0" fontAlgn="base" hangingPunct="0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339975" indent="-279400" algn="l" rtl="0" eaLnBrk="0" fontAlgn="base" hangingPunct="0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2797175" indent="-279400" algn="l" rtl="0" eaLnBrk="0" fontAlgn="base" hangingPunct="0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254375" indent="-279400" algn="l" rtl="0" eaLnBrk="0" fontAlgn="base" hangingPunct="0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A1A84AA1-DDC6-4F0A-90F6-35715EB4EA7D}" type="slidenum">
              <a:rPr lang="en-US" sz="900">
                <a:solidFill>
                  <a:srgbClr val="000000"/>
                </a:solidFill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4102" name="Picture 6" descr="Citi_877c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359" r:id="rId1"/>
    <p:sldLayoutId id="2147523360" r:id="rId2"/>
    <p:sldLayoutId id="2147523361" r:id="rId3"/>
    <p:sldLayoutId id="2147523362" r:id="rId4"/>
    <p:sldLayoutId id="2147523363" r:id="rId5"/>
    <p:sldLayoutId id="2147523364" r:id="rId6"/>
    <p:sldLayoutId id="2147523365" r:id="rId7"/>
    <p:sldLayoutId id="2147523366" r:id="rId8"/>
    <p:sldLayoutId id="2147523367" r:id="rId9"/>
    <p:sldLayoutId id="2147523368" r:id="rId10"/>
    <p:sldLayoutId id="2147523369" r:id="rId11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A12571B8-5C0C-4D04-BCE0-C5E7276C3411}" type="slidenum">
              <a:rPr lang="en-US" sz="900">
                <a:solidFill>
                  <a:srgbClr val="000000"/>
                </a:solidFill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5126" name="Picture 6" descr="Citi_877c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370" r:id="rId1"/>
    <p:sldLayoutId id="2147523371" r:id="rId2"/>
    <p:sldLayoutId id="2147523372" r:id="rId3"/>
    <p:sldLayoutId id="2147523373" r:id="rId4"/>
    <p:sldLayoutId id="2147523374" r:id="rId5"/>
    <p:sldLayoutId id="2147523375" r:id="rId6"/>
    <p:sldLayoutId id="2147523376" r:id="rId7"/>
    <p:sldLayoutId id="2147523377" r:id="rId8"/>
    <p:sldLayoutId id="2147523378" r:id="rId9"/>
    <p:sldLayoutId id="2147523379" r:id="rId10"/>
    <p:sldLayoutId id="2147523380" r:id="rId11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</a:rPr>
              <a:t>- </a:t>
            </a:r>
            <a:fld id="{8BA77E4A-3937-4A13-B849-27F4924780C5}" type="slidenum">
              <a:rPr lang="en-US" sz="900">
                <a:solidFill>
                  <a:srgbClr val="000000"/>
                </a:solidFill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6149" name="Picture 11" descr="Citi_877c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3381" r:id="rId1"/>
    <p:sldLayoutId id="2147523382" r:id="rId2"/>
    <p:sldLayoutId id="2147523383" r:id="rId3"/>
    <p:sldLayoutId id="2147523384" r:id="rId4"/>
    <p:sldLayoutId id="2147523385" r:id="rId5"/>
    <p:sldLayoutId id="2147523386" r:id="rId6"/>
    <p:sldLayoutId id="2147523387" r:id="rId7"/>
    <p:sldLayoutId id="2147523388" r:id="rId8"/>
    <p:sldLayoutId id="2147523389" r:id="rId9"/>
    <p:sldLayoutId id="2147523390" r:id="rId10"/>
    <p:sldLayoutId id="2147523391" r:id="rId11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- </a:t>
            </a:r>
            <a:fld id="{422CBE9C-275E-4580-9571-E2D6CE5979C6}" type="slidenum">
              <a:rPr lang="en-US" sz="900">
                <a:solidFill>
                  <a:srgbClr val="000000"/>
                </a:solidFill>
                <a:latin typeface="Arial"/>
              </a:rPr>
              <a:pPr algn="ctr" eaLnBrk="0" hangingPunct="0">
                <a:lnSpc>
                  <a:spcPct val="106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74" name="Picture 6" descr="Citi_877c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825" y="6483350"/>
            <a:ext cx="508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23486" r:id="rId1"/>
    <p:sldLayoutId id="2147523487" r:id="rId2"/>
    <p:sldLayoutId id="2147523488" r:id="rId3"/>
    <p:sldLayoutId id="2147523489" r:id="rId4"/>
    <p:sldLayoutId id="2147523490" r:id="rId5"/>
    <p:sldLayoutId id="2147523491" r:id="rId6"/>
    <p:sldLayoutId id="2147523492" r:id="rId7"/>
    <p:sldLayoutId id="2147523493" r:id="rId8"/>
    <p:sldLayoutId id="2147523392" r:id="rId9"/>
    <p:sldLayoutId id="2147523494" r:id="rId10"/>
    <p:sldLayoutId id="2147523495" r:id="rId11"/>
    <p:sldLayoutId id="2147523393" r:id="rId12"/>
    <p:sldLayoutId id="2147523394" r:id="rId13"/>
    <p:sldLayoutId id="2147523395" r:id="rId14"/>
    <p:sldLayoutId id="2147523496" r:id="rId15"/>
    <p:sldLayoutId id="2147523396" r:id="rId16"/>
    <p:sldLayoutId id="2147523397" r:id="rId17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hyperlink" Target="http://en.opensuse.org/images/0/0b/Icon-us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457200" y="2870200"/>
            <a:ext cx="8305800" cy="1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kumimoji="1" lang="en-US" sz="2400" dirty="0" smtClean="0">
                <a:solidFill>
                  <a:srgbClr val="223274"/>
                </a:solidFill>
                <a:latin typeface="Arial"/>
                <a:cs typeface="Arial" pitchFamily="34" charset="0"/>
              </a:rPr>
              <a:t>Code Management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  <a:p>
            <a:pPr lvl="1" eaLnBrk="0" hangingPunct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kumimoji="1" lang="en-US" sz="2000" dirty="0" smtClean="0">
                <a:solidFill>
                  <a:srgbClr val="223274"/>
                </a:solidFill>
                <a:latin typeface="Arial"/>
                <a:cs typeface="Arial" pitchFamily="34" charset="0"/>
              </a:rPr>
              <a:t>	Niall O’Hagan</a:t>
            </a:r>
          </a:p>
          <a:p>
            <a:pPr eaLnBrk="0" hangingPunct="0">
              <a:lnSpc>
                <a:spcPct val="106000"/>
              </a:lnSpc>
              <a:defRPr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  <a:p>
            <a:pPr eaLnBrk="0" hangingPunct="0">
              <a:lnSpc>
                <a:spcPct val="106000"/>
              </a:lnSpc>
              <a:defRPr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  <a:p>
            <a:pPr eaLnBrk="0" hangingPunct="0">
              <a:lnSpc>
                <a:spcPct val="106000"/>
              </a:lnSpc>
              <a:defRPr/>
            </a:pPr>
            <a:endParaRPr lang="en-US" sz="14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3075" name="Line 128"/>
          <p:cNvSpPr>
            <a:spLocks noChangeShapeType="1"/>
          </p:cNvSpPr>
          <p:nvPr/>
        </p:nvSpPr>
        <p:spPr bwMode="auto">
          <a:xfrm>
            <a:off x="536575" y="3658331"/>
            <a:ext cx="8226425" cy="0"/>
          </a:xfrm>
          <a:prstGeom prst="line">
            <a:avLst/>
          </a:prstGeom>
          <a:noFill/>
          <a:ln w="28575">
            <a:solidFill>
              <a:srgbClr val="5A5A5A"/>
            </a:solidFill>
            <a:round/>
            <a:headEnd/>
            <a:tailEnd/>
          </a:ln>
        </p:spPr>
        <p:txBody>
          <a:bodyPr wrap="none" anchor="ctr"/>
          <a:lstStyle/>
          <a:p>
            <a:pPr algn="r" eaLnBrk="0" hangingPunct="0">
              <a:lnSpc>
                <a:spcPct val="106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5" name="Picture 4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4343400"/>
            <a:ext cx="3657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35757"/>
            <a:ext cx="7924800" cy="326243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Commit-Update &amp; Versions – SVN/Eclipse Demo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43000"/>
            <a:ext cx="8550275" cy="33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72916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Managing Conflicts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43000"/>
            <a:ext cx="8550275" cy="403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Conflicts occur when users make parallel changes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On the same branch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When merging a branch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 smtClean="0"/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Locking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/>
              <a:t>Pessimistic </a:t>
            </a:r>
            <a:r>
              <a:rPr lang="en-GB" sz="1600" dirty="0" smtClean="0"/>
              <a:t>- Traditional “Exclusive” Lock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Optimistic – Check on Commit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 smtClean="0"/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Conflicts should be infrequent, </a:t>
            </a:r>
            <a:r>
              <a:rPr lang="en-GB" sz="1600" dirty="0" smtClean="0"/>
              <a:t>it’s </a:t>
            </a:r>
            <a:r>
              <a:rPr lang="en-GB" sz="1600" dirty="0" smtClean="0"/>
              <a:t>why most systems employ an Optimistic Locking Strategy</a:t>
            </a: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26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35757"/>
            <a:ext cx="7924800" cy="326243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Managing Conflict </a:t>
            </a:r>
            <a:r>
              <a:rPr lang="en-US" b="0" dirty="0">
                <a:solidFill>
                  <a:srgbClr val="1F497D"/>
                </a:solidFill>
              </a:rPr>
              <a:t>– SVN/Eclipse Demo</a:t>
            </a:r>
            <a:endParaRPr lang="en-US" b="0" dirty="0" smtClean="0">
              <a:solidFill>
                <a:srgbClr val="1F497D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43000"/>
            <a:ext cx="8550275" cy="33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06710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Why Branch?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43000"/>
            <a:ext cx="8550275" cy="292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Branches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develop parallel </a:t>
            </a:r>
            <a:r>
              <a:rPr lang="en-GB" sz="1600" dirty="0"/>
              <a:t>“</a:t>
            </a:r>
            <a:r>
              <a:rPr lang="en-GB" sz="1600" dirty="0" smtClean="0"/>
              <a:t>features”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manage independent timelines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 smtClean="0"/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Tags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Define checkpoints, </a:t>
            </a:r>
            <a:r>
              <a:rPr lang="en-GB" sz="1600" dirty="0" smtClean="0"/>
              <a:t>i.e. </a:t>
            </a:r>
            <a:r>
              <a:rPr lang="en-GB" sz="1600" dirty="0" smtClean="0"/>
              <a:t>save points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Return to checkpoints</a:t>
            </a: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9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Branch-Tag-Merge Example</a:t>
            </a: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206" y="1524794"/>
            <a:ext cx="8550275" cy="206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endParaRPr lang="en-GB" sz="1600" b="1" dirty="0" smtClean="0"/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b="1" dirty="0"/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b="1" dirty="0"/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 smtClean="0"/>
          </a:p>
          <a:p>
            <a:pPr marL="1143000" lvl="2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 smtClean="0"/>
          </a:p>
        </p:txBody>
      </p:sp>
      <p:cxnSp>
        <p:nvCxnSpPr>
          <p:cNvPr id="19" name="Elbow Connector 18"/>
          <p:cNvCxnSpPr/>
          <p:nvPr/>
        </p:nvCxnSpPr>
        <p:spPr bwMode="auto">
          <a:xfrm rot="5400000" flipH="1" flipV="1">
            <a:off x="6172200" y="2362200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/>
          <p:nvPr/>
        </p:nvCxnSpPr>
        <p:spPr bwMode="auto">
          <a:xfrm>
            <a:off x="2667000" y="2057400"/>
            <a:ext cx="914400" cy="609600"/>
          </a:xfrm>
          <a:prstGeom prst="bentConnector3">
            <a:avLst>
              <a:gd name="adj1" fmla="val 100000"/>
            </a:avLst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990600" y="2209800"/>
            <a:ext cx="635174" cy="3045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169863" indent="-168275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400" kern="1200" dirty="0" smtClean="0">
                <a:solidFill>
                  <a:srgbClr val="000000"/>
                </a:solidFill>
                <a:latin typeface="Arial"/>
                <a:ea typeface="+mn-ea"/>
                <a:cs typeface="Arial" charset="0"/>
              </a:rPr>
              <a:t>File A</a:t>
            </a:r>
            <a:endParaRPr lang="en-GB" sz="1400" kern="1200" dirty="0">
              <a:solidFill>
                <a:srgbClr val="000000"/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5000" y="1905000"/>
            <a:ext cx="636777" cy="3045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169863" indent="-168275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400" kern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ea typeface="+mn-ea"/>
                <a:cs typeface="Arial" charset="0"/>
              </a:rPr>
              <a:t>Trunk</a:t>
            </a:r>
            <a:endParaRPr lang="en-GB" sz="1400" kern="1200" dirty="0">
              <a:solidFill>
                <a:schemeClr val="accent4">
                  <a:lumMod val="50000"/>
                  <a:lumOff val="50000"/>
                </a:scheme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0" y="2514600"/>
            <a:ext cx="754053" cy="3045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169863" indent="-168275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400" kern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ea typeface="+mn-ea"/>
                <a:cs typeface="Arial" charset="0"/>
              </a:rPr>
              <a:t>Branch</a:t>
            </a:r>
            <a:endParaRPr lang="en-GB" sz="1400" kern="1200" dirty="0">
              <a:solidFill>
                <a:schemeClr val="accent4">
                  <a:lumMod val="50000"/>
                  <a:lumOff val="50000"/>
                </a:schemeClr>
              </a:solidFill>
              <a:latin typeface="Arial"/>
              <a:ea typeface="+mn-ea"/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667000" y="2057400"/>
            <a:ext cx="42672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581400" y="2667000"/>
            <a:ext cx="28956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2895600" y="1905000"/>
            <a:ext cx="304800" cy="259045"/>
            <a:chOff x="2438400" y="3657600"/>
            <a:chExt cx="304800" cy="259045"/>
          </a:xfrm>
        </p:grpSpPr>
        <p:sp>
          <p:nvSpPr>
            <p:cNvPr id="27" name="Rounded Rectangle 26"/>
            <p:cNvSpPr/>
            <p:nvPr/>
          </p:nvSpPr>
          <p:spPr bwMode="gray">
            <a:xfrm>
              <a:off x="2438400" y="3657600"/>
              <a:ext cx="304800" cy="228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38400" y="3657600"/>
              <a:ext cx="265137" cy="25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9863" indent="-168275" algn="l" rtl="0" fontAlgn="base">
                <a:lnSpc>
                  <a:spcPct val="106000"/>
                </a:lnSpc>
                <a:spcBef>
                  <a:spcPct val="8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sz="1100" kern="1200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Arial"/>
                  <a:ea typeface="+mn-ea"/>
                  <a:cs typeface="Arial" charset="0"/>
                </a:rPr>
                <a:t>1</a:t>
              </a:r>
              <a:endParaRPr lang="en-GB" sz="1400" kern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ea typeface="+mn-ea"/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10000" y="2514600"/>
            <a:ext cx="304800" cy="259045"/>
            <a:chOff x="2438400" y="3657600"/>
            <a:chExt cx="304800" cy="259045"/>
          </a:xfrm>
        </p:grpSpPr>
        <p:sp>
          <p:nvSpPr>
            <p:cNvPr id="30" name="Rounded Rectangle 29"/>
            <p:cNvSpPr/>
            <p:nvPr/>
          </p:nvSpPr>
          <p:spPr bwMode="gray">
            <a:xfrm>
              <a:off x="2438400" y="3657600"/>
              <a:ext cx="304800" cy="228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38400" y="3657600"/>
              <a:ext cx="265137" cy="25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9863" indent="-168275" algn="l" rtl="0" fontAlgn="base">
                <a:lnSpc>
                  <a:spcPct val="106000"/>
                </a:lnSpc>
                <a:spcBef>
                  <a:spcPct val="8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sz="1100" kern="1200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Arial"/>
                  <a:ea typeface="+mn-ea"/>
                  <a:cs typeface="Arial" charset="0"/>
                </a:rPr>
                <a:t>2</a:t>
              </a:r>
              <a:endParaRPr lang="en-GB" sz="1400" kern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ea typeface="+mn-ea"/>
                <a:cs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4000" y="2514600"/>
            <a:ext cx="304800" cy="259045"/>
            <a:chOff x="2438400" y="3657600"/>
            <a:chExt cx="304800" cy="259045"/>
          </a:xfrm>
        </p:grpSpPr>
        <p:sp>
          <p:nvSpPr>
            <p:cNvPr id="33" name="Rounded Rectangle 32"/>
            <p:cNvSpPr/>
            <p:nvPr/>
          </p:nvSpPr>
          <p:spPr bwMode="gray">
            <a:xfrm>
              <a:off x="2438400" y="3657600"/>
              <a:ext cx="304800" cy="228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38400" y="3657600"/>
              <a:ext cx="265137" cy="25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9863" indent="-168275" algn="l" rtl="0" fontAlgn="base">
                <a:lnSpc>
                  <a:spcPct val="106000"/>
                </a:lnSpc>
                <a:spcBef>
                  <a:spcPct val="8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sz="1100" kern="1200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Arial"/>
                  <a:ea typeface="+mn-ea"/>
                  <a:cs typeface="Arial" charset="0"/>
                </a:rPr>
                <a:t>4</a:t>
              </a:r>
              <a:endParaRPr lang="en-GB" sz="1400" kern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ea typeface="+mn-ea"/>
                <a:cs typeface="Arial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5400000">
            <a:off x="2781300" y="2400300"/>
            <a:ext cx="11430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>
            <a:off x="3619500" y="2400300"/>
            <a:ext cx="11430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5400000">
            <a:off x="4457700" y="2400300"/>
            <a:ext cx="11430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5295900" y="2400300"/>
            <a:ext cx="11430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>
            <a:off x="6057900" y="2400300"/>
            <a:ext cx="11430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276600" y="3048000"/>
            <a:ext cx="838200" cy="213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69863" indent="-168275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800" kern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ea typeface="+mn-ea"/>
                <a:cs typeface="Arial" charset="0"/>
              </a:rPr>
              <a:t>T : 1</a:t>
            </a:r>
            <a:endParaRPr lang="en-GB" sz="800" kern="1200" dirty="0">
              <a:solidFill>
                <a:schemeClr val="accent4">
                  <a:lumMod val="50000"/>
                  <a:lumOff val="50000"/>
                </a:scheme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3048000"/>
            <a:ext cx="838200" cy="4517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69863" indent="-168275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800" kern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ea typeface="+mn-ea"/>
                <a:cs typeface="Arial" charset="0"/>
              </a:rPr>
              <a:t>T   	: 1</a:t>
            </a:r>
          </a:p>
          <a:p>
            <a:pPr marL="169863" indent="-168275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B 	: 1, 2</a:t>
            </a:r>
            <a:endParaRPr lang="en-GB" sz="800" kern="1200" dirty="0">
              <a:solidFill>
                <a:schemeClr val="accent4">
                  <a:lumMod val="50000"/>
                  <a:lumOff val="50000"/>
                </a:scheme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3048000"/>
            <a:ext cx="838200" cy="4517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69863" indent="-168275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800" kern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ea typeface="+mn-ea"/>
                <a:cs typeface="Arial" charset="0"/>
              </a:rPr>
              <a:t>T   	: 1,3</a:t>
            </a:r>
          </a:p>
          <a:p>
            <a:pPr marL="169863" indent="-168275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B	: 1,2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1200" y="3048000"/>
            <a:ext cx="838200" cy="4517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69863" indent="-168275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GB" sz="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T 	: 1,3</a:t>
            </a:r>
          </a:p>
          <a:p>
            <a:pPr marL="169863" indent="-168275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GB" sz="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B 	: 1,2,4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53200" y="3048000"/>
            <a:ext cx="838200" cy="4517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69863" indent="-168275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GB" sz="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T 	: 1,2,3,4</a:t>
            </a:r>
          </a:p>
          <a:p>
            <a:pPr marL="169863" indent="-168275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GB" sz="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</a:rPr>
              <a:t>B 	: 1,2,4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572000" y="1905000"/>
            <a:ext cx="304800" cy="259045"/>
            <a:chOff x="2438400" y="3657600"/>
            <a:chExt cx="304800" cy="259045"/>
          </a:xfrm>
        </p:grpSpPr>
        <p:sp>
          <p:nvSpPr>
            <p:cNvPr id="46" name="Rounded Rectangle 45"/>
            <p:cNvSpPr/>
            <p:nvPr/>
          </p:nvSpPr>
          <p:spPr bwMode="gray">
            <a:xfrm>
              <a:off x="2438400" y="3657600"/>
              <a:ext cx="304800" cy="228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8400" y="3657600"/>
              <a:ext cx="265137" cy="25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9863" indent="-168275" algn="l" rtl="0" fontAlgn="base">
                <a:lnSpc>
                  <a:spcPct val="106000"/>
                </a:lnSpc>
                <a:spcBef>
                  <a:spcPct val="8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sz="1100" kern="1200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Arial"/>
                  <a:ea typeface="+mn-ea"/>
                  <a:cs typeface="Arial" charset="0"/>
                </a:rPr>
                <a:t>3</a:t>
              </a:r>
              <a:endParaRPr lang="en-GB" sz="1400" kern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ea typeface="+mn-ea"/>
                <a:cs typeface="Arial" charset="0"/>
              </a:endParaRPr>
            </a:p>
          </p:txBody>
        </p: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04800" y="4038600"/>
            <a:ext cx="8550275" cy="206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Trunk is just a “special” branch – all things return here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On creation a branch is in sync with its origin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Changes applied to a branch are isolated from other branches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/>
              <a:t>Merges – bring changes made on a branch back into another branch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Tag – read-only branch, used to mark/recall the state at a given time</a:t>
            </a:r>
          </a:p>
        </p:txBody>
      </p:sp>
    </p:spTree>
    <p:extLst>
      <p:ext uri="{BB962C8B-B14F-4D97-AF65-F5344CB8AC3E}">
        <p14:creationId xmlns:p14="http://schemas.microsoft.com/office/powerpoint/2010/main" val="10953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Branch-Tag-Merge </a:t>
            </a:r>
            <a:r>
              <a:rPr lang="en-US" b="0" dirty="0">
                <a:solidFill>
                  <a:srgbClr val="1F497D"/>
                </a:solidFill>
              </a:rPr>
              <a:t>– SVN/Eclipse Demo</a:t>
            </a:r>
            <a:endParaRPr lang="en-US" b="0" dirty="0" smtClean="0">
              <a:solidFill>
                <a:srgbClr val="1F497D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43000"/>
            <a:ext cx="8550275" cy="33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17059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Best Practices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43000"/>
            <a:ext cx="8550275" cy="42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“Synchronize” regularily to minimize conflicts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Always “update” and re-compile before you “commit” code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Include a commit comment explaining the change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Make use of Atomic commits – either all changes are committed or none are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If in doubt check the history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“Branch” when the timeline for separate features is different or unclear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Binary files can be versioned, but co-ordinate changes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Delete unused artefacts (including code blocks)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Don’t Version Control “Generated” artefacts – build them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E.g. Files generated from an Interface definition</a:t>
            </a: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2819400"/>
            <a:ext cx="8550275" cy="70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marL="228600" indent="-228600" algn="ctr"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r>
              <a:rPr kumimoji="1" lang="en-US" sz="4000" dirty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Questions?</a:t>
            </a:r>
          </a:p>
        </p:txBody>
      </p:sp>
      <p:sp>
        <p:nvSpPr>
          <p:cNvPr id="5" name="Line 128"/>
          <p:cNvSpPr>
            <a:spLocks noChangeShapeType="1"/>
          </p:cNvSpPr>
          <p:nvPr/>
        </p:nvSpPr>
        <p:spPr bwMode="auto">
          <a:xfrm>
            <a:off x="566738" y="3406775"/>
            <a:ext cx="8226425" cy="0"/>
          </a:xfrm>
          <a:prstGeom prst="line">
            <a:avLst/>
          </a:prstGeom>
          <a:noFill/>
          <a:ln w="28575">
            <a:solidFill>
              <a:srgbClr val="5A5A5A"/>
            </a:solidFill>
            <a:round/>
            <a:headEnd/>
            <a:tailEnd/>
          </a:ln>
        </p:spPr>
        <p:txBody>
          <a:bodyPr wrap="none" anchor="ctr"/>
          <a:lstStyle/>
          <a:p>
            <a:pPr algn="r" eaLnBrk="0" hangingPunct="0">
              <a:lnSpc>
                <a:spcPct val="106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35757"/>
            <a:ext cx="7924800" cy="326243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Introduction &amp; Background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219200"/>
            <a:ext cx="8550275" cy="206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Niall O’Hagan 	(</a:t>
            </a:r>
            <a:r>
              <a:rPr kumimoji="1" lang="en-US" sz="1600" i="1" dirty="0" smtClean="0">
                <a:latin typeface="Arial" pitchFamily="34" charset="0"/>
                <a:cs typeface="Arial" pitchFamily="34" charset="0"/>
              </a:rPr>
              <a:t>Code Management</a:t>
            </a: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Citi Belfast 2010 – Present, Applications Development Technical Specialist 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Equities Middle Office Technology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12+ Years Software Development Experience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Code Management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43000"/>
            <a:ext cx="8550275" cy="206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Code Management = Version Control = Source Control = Revision Control</a:t>
            </a:r>
            <a:endParaRPr lang="en-GB" i="1" dirty="0" smtClean="0"/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Managing change with multiple contributors for multiple purposes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Generally File/Directory based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Before Code Management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43000"/>
            <a:ext cx="8550275" cy="335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Shared Network Drives for group access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Co-ordinated access with “tokens</a:t>
            </a:r>
            <a:r>
              <a:rPr lang="en-GB" sz="1600" dirty="0" smtClean="0"/>
              <a:t>” (a symbol of lock ownership)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Issues</a:t>
            </a:r>
            <a:endParaRPr lang="en-GB" sz="1600" dirty="0" smtClean="0"/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Code clashes (simultaneous changes)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Complex, obscure “merges” (reconciling simultaneous changes)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“Dirty Writes” (lost updates due to simultaneous changes)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 smtClean="0"/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b="1" dirty="0" smtClean="0"/>
              <a:t>Suggesting</a:t>
            </a:r>
            <a:r>
              <a:rPr lang="en-GB" sz="1600" dirty="0" smtClean="0"/>
              <a:t> a process, not mandating one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The Lineage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43000"/>
            <a:ext cx="8550275" cy="42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Command Line / Local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1972 : SCCS – Source Code Control System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1982 : RCS – Revision Control System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Client - Server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1990 : CVS – Concurrent Versions System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1995 : Perforce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2000 : SVN – Subversion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Distributed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2005 : Git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 smtClean="0"/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51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The Basics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43000"/>
            <a:ext cx="8550275" cy="292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Repository (Remote) vs “Working Copy” (Local)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Authenticated &amp; Authorised Access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Defined actions to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Synchronize (incoming vs outgoing)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Commit (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the Repository)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Update (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the Repository)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Resolve Conflicts</a:t>
            </a: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Advanced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43000"/>
            <a:ext cx="8550275" cy="507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Binary vs Text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Merging/Conflict Resolution for Binary is manual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Atomicity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All changes committed as one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Versioning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Each commit is a new version of the file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Maintain the versions over time for recall/rollback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Conflict Resolution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Managed “merging” of parallel changes to a file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Branching &amp; Tagging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Branch – parallel stream of development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Tag - checkpoint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Merges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Consolidating changes from multiple branches into 1</a:t>
            </a: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8904"/>
            <a:ext cx="7924800" cy="303096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Why?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752600"/>
            <a:ext cx="8550275" cy="77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43000"/>
            <a:ext cx="8550275" cy="378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/>
              <a:t>“Golden” Repository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Integrated Development Environments (IDE) Support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Reduced Locking (use conflict resolution)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Issue Resolution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Code clashes still occur, but managed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Clarity on conflicts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Prevents version skipping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GB" sz="1600" dirty="0" smtClean="0"/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It’s not a substitue for communication, but it is an aid</a:t>
            </a: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35757"/>
            <a:ext cx="7924800" cy="326243"/>
          </a:xfrm>
        </p:spPr>
        <p:txBody>
          <a:bodyPr/>
          <a:lstStyle/>
          <a:p>
            <a:r>
              <a:rPr lang="en-US" b="0" dirty="0" smtClean="0">
                <a:solidFill>
                  <a:srgbClr val="1F497D"/>
                </a:solidFill>
              </a:rPr>
              <a:t>Commit-Update &amp; Versions Example</a:t>
            </a:r>
          </a:p>
        </p:txBody>
      </p:sp>
      <p:pic>
        <p:nvPicPr>
          <p:cNvPr id="7" name="Picture 6" descr="Citi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3564" y="6362700"/>
            <a:ext cx="720436" cy="495300"/>
          </a:xfrm>
          <a:prstGeom prst="rect">
            <a:avLst/>
          </a:prstGeom>
        </p:spPr>
      </p:pic>
      <p:pic>
        <p:nvPicPr>
          <p:cNvPr id="9" name="Picture 2" descr="See full size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762000" cy="762000"/>
          </a:xfrm>
          <a:prstGeom prst="rect">
            <a:avLst/>
          </a:prstGeom>
          <a:noFill/>
        </p:spPr>
      </p:pic>
      <p:pic>
        <p:nvPicPr>
          <p:cNvPr id="10" name="Picture 2" descr="See full size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619500"/>
            <a:ext cx="762000" cy="76200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 bwMode="gray">
          <a:xfrm>
            <a:off x="427037" y="1638300"/>
            <a:ext cx="8305800" cy="1143000"/>
          </a:xfrm>
          <a:prstGeom prst="roundRect">
            <a:avLst/>
          </a:prstGeom>
          <a:solidFill>
            <a:schemeClr val="tx2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t" anchorCtr="1"/>
          <a:lstStyle/>
          <a:p>
            <a:pPr algn="ctr" eaLnBrk="0" hangingPunct="0">
              <a:lnSpc>
                <a:spcPct val="106000"/>
              </a:lnSpc>
            </a:pPr>
            <a:r>
              <a:rPr lang="en-GB" b="1" dirty="0" smtClean="0">
                <a:solidFill>
                  <a:schemeClr val="bg1"/>
                </a:solidFill>
              </a:rPr>
              <a:t>Repository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1295400" y="3429000"/>
            <a:ext cx="27432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b" anchorCtr="1"/>
          <a:lstStyle/>
          <a:p>
            <a:pPr algn="ctr" eaLnBrk="0" hangingPunct="0">
              <a:lnSpc>
                <a:spcPct val="106000"/>
              </a:lnSpc>
            </a:pPr>
            <a:r>
              <a:rPr lang="en-GB" sz="1200" b="1" dirty="0" smtClean="0">
                <a:solidFill>
                  <a:schemeClr val="bg1"/>
                </a:solidFill>
              </a:rPr>
              <a:t>Working Copy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5257800" y="3429000"/>
            <a:ext cx="274320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b" anchorCtr="1"/>
          <a:lstStyle/>
          <a:p>
            <a:pPr algn="ctr" eaLnBrk="0" hangingPunct="0">
              <a:lnSpc>
                <a:spcPct val="106000"/>
              </a:lnSpc>
            </a:pPr>
            <a:r>
              <a:rPr lang="en-GB" sz="1200" b="1" dirty="0" smtClean="0">
                <a:solidFill>
                  <a:schemeClr val="bg1"/>
                </a:solidFill>
              </a:rPr>
              <a:t>Working Copy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2133600" y="3581400"/>
            <a:ext cx="1143000" cy="304800"/>
          </a:xfrm>
          <a:prstGeom prst="roundRect">
            <a:avLst/>
          </a:prstGeom>
          <a:solidFill>
            <a:srgbClr val="FF6600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GB" sz="800" b="1" dirty="0" smtClean="0">
                <a:solidFill>
                  <a:schemeClr val="bg1"/>
                </a:solidFill>
              </a:rPr>
              <a:t>Change.java (1)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gray">
          <a:xfrm>
            <a:off x="6096000" y="3581400"/>
            <a:ext cx="1143000" cy="304800"/>
          </a:xfrm>
          <a:prstGeom prst="roundRect">
            <a:avLst/>
          </a:prstGeom>
          <a:solidFill>
            <a:srgbClr val="00B0F0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GB" sz="800" b="1" dirty="0" smtClean="0">
                <a:solidFill>
                  <a:schemeClr val="bg1"/>
                </a:solidFill>
              </a:rPr>
              <a:t>Change.java (1)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gray">
          <a:xfrm>
            <a:off x="4038599" y="2171700"/>
            <a:ext cx="1112837" cy="304800"/>
          </a:xfrm>
          <a:prstGeom prst="roundRect">
            <a:avLst/>
          </a:prstGeom>
          <a:solidFill>
            <a:srgbClr val="009900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GB" sz="800" b="1" dirty="0" smtClean="0">
                <a:solidFill>
                  <a:schemeClr val="bg1"/>
                </a:solidFill>
              </a:rPr>
              <a:t>Change.java (1)</a:t>
            </a:r>
            <a:endParaRPr lang="en-GB" sz="8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 bwMode="auto">
          <a:xfrm flipV="1">
            <a:off x="2705100" y="2476500"/>
            <a:ext cx="1485900" cy="1104900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endCxn id="15" idx="0"/>
          </p:cNvCxnSpPr>
          <p:nvPr/>
        </p:nvCxnSpPr>
        <p:spPr bwMode="auto">
          <a:xfrm>
            <a:off x="4953000" y="2476500"/>
            <a:ext cx="1714500" cy="1104900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4800" y="4953000"/>
            <a:ext cx="8550275" cy="120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All user changes made in the “Working Copy”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Changes are shared via the “Repository”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lang="en-GB" sz="1600" dirty="0" smtClean="0"/>
              <a:t>Each committed change is a new version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19101" y="951689"/>
            <a:ext cx="1333500" cy="27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r>
              <a:rPr lang="en-GB" sz="1200" dirty="0" smtClean="0"/>
              <a:t>User 1 Change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752601" y="951688"/>
            <a:ext cx="1333500" cy="27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r>
              <a:rPr lang="en-GB" sz="1200" dirty="0" smtClean="0"/>
              <a:t>&gt; User 1 Sync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86101" y="951689"/>
            <a:ext cx="1333500" cy="27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r>
              <a:rPr lang="en-GB" sz="1200" dirty="0" smtClean="0"/>
              <a:t>&gt; User 1 Commit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19601" y="951689"/>
            <a:ext cx="1333500" cy="27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r>
              <a:rPr lang="en-GB" sz="1200" dirty="0" smtClean="0"/>
              <a:t>&gt; User 2 Sync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753101" y="951689"/>
            <a:ext cx="1333500" cy="27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r>
              <a:rPr lang="en-GB" sz="1200" dirty="0" smtClean="0"/>
              <a:t>&gt; User 2 Update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19100" y="1219201"/>
            <a:ext cx="1333500" cy="27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r>
              <a:rPr lang="en-GB" sz="1200" dirty="0" smtClean="0"/>
              <a:t>User 2 Change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52600" y="1219200"/>
            <a:ext cx="1333500" cy="27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r>
              <a:rPr lang="en-GB" sz="1200" dirty="0" smtClean="0"/>
              <a:t>&gt; User 2 Sync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86100" y="1219201"/>
            <a:ext cx="1333500" cy="27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3" tIns="46033" rIns="92063" bIns="46033">
            <a:spAutoFit/>
          </a:bodyPr>
          <a:lstStyle/>
          <a:p>
            <a:pPr defTabSz="965200" eaLnBrk="0" hangingPunct="0">
              <a:spcBef>
                <a:spcPct val="75000"/>
              </a:spcBef>
              <a:buClr>
                <a:schemeClr val="accent2"/>
              </a:buClr>
              <a:defRPr/>
            </a:pPr>
            <a:r>
              <a:rPr lang="en-GB" sz="1200" dirty="0" smtClean="0"/>
              <a:t>&gt; User 2 Commit</a:t>
            </a:r>
          </a:p>
        </p:txBody>
      </p:sp>
      <p:sp>
        <p:nvSpPr>
          <p:cNvPr id="41" name="Rounded Rectangle 40"/>
          <p:cNvSpPr/>
          <p:nvPr/>
        </p:nvSpPr>
        <p:spPr bwMode="gray">
          <a:xfrm>
            <a:off x="6096000" y="3590925"/>
            <a:ext cx="1143000" cy="304800"/>
          </a:xfrm>
          <a:prstGeom prst="roundRect">
            <a:avLst/>
          </a:prstGeom>
          <a:solidFill>
            <a:srgbClr val="00B0F0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GB" sz="800" b="1" dirty="0" smtClean="0">
                <a:solidFill>
                  <a:schemeClr val="bg1"/>
                </a:solidFill>
              </a:rPr>
              <a:t>Change.java (</a:t>
            </a:r>
            <a:r>
              <a:rPr lang="en-GB" sz="800" b="1" dirty="0" smtClean="0">
                <a:solidFill>
                  <a:srgbClr val="FF0000"/>
                </a:solidFill>
              </a:rPr>
              <a:t>2</a:t>
            </a:r>
            <a:r>
              <a:rPr lang="en-GB" sz="800" b="1" dirty="0" smtClean="0">
                <a:solidFill>
                  <a:schemeClr val="bg1"/>
                </a:solidFill>
              </a:rPr>
              <a:t>)</a:t>
            </a:r>
            <a:endParaRPr lang="en-GB" sz="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1" idx="0"/>
          </p:cNvCxnSpPr>
          <p:nvPr/>
        </p:nvCxnSpPr>
        <p:spPr bwMode="auto">
          <a:xfrm flipH="1" flipV="1">
            <a:off x="4953000" y="2476500"/>
            <a:ext cx="1714500" cy="1114425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ounded Rectangle 44"/>
          <p:cNvSpPr/>
          <p:nvPr/>
        </p:nvSpPr>
        <p:spPr bwMode="gray">
          <a:xfrm>
            <a:off x="4038600" y="2171700"/>
            <a:ext cx="1112836" cy="304800"/>
          </a:xfrm>
          <a:prstGeom prst="roundRect">
            <a:avLst/>
          </a:prstGeom>
          <a:solidFill>
            <a:srgbClr val="009900"/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GB" sz="800" b="1" dirty="0" smtClean="0">
                <a:solidFill>
                  <a:schemeClr val="bg1"/>
                </a:solidFill>
              </a:rPr>
              <a:t>Change.java (</a:t>
            </a:r>
            <a:r>
              <a:rPr lang="en-GB" sz="800" b="1" dirty="0" smtClean="0">
                <a:solidFill>
                  <a:srgbClr val="FF0000"/>
                </a:solidFill>
              </a:rPr>
              <a:t>2</a:t>
            </a:r>
            <a:r>
              <a:rPr lang="en-GB" sz="800" b="1" dirty="0" smtClean="0">
                <a:solidFill>
                  <a:schemeClr val="bg1"/>
                </a:solidFill>
              </a:rPr>
              <a:t>)</a:t>
            </a:r>
            <a:endParaRPr lang="en-GB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22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/>
      <p:bldP spid="22" grpId="0"/>
      <p:bldP spid="23" grpId="0"/>
      <p:bldP spid="24" grpId="0"/>
      <p:bldP spid="25" grpId="0"/>
      <p:bldP spid="36" grpId="0"/>
      <p:bldP spid="37" grpId="0"/>
      <p:bldP spid="38" grpId="0"/>
      <p:bldP spid="41" grpId="0" animBg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heme/theme1.xml><?xml version="1.0" encoding="utf-8"?>
<a:theme xmlns:a="http://schemas.openxmlformats.org/drawingml/2006/main" name="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1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11_US Consulting Report Template_R1.5V_1208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7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9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8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0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2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3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6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7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8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9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CG_Hamid_Biglari">
  <a:themeElements>
    <a:clrScheme name="2_ICG_Hamid_Biglari 1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BED8EC"/>
      </a:accent1>
      <a:accent2>
        <a:srgbClr val="003082"/>
      </a:accent2>
      <a:accent3>
        <a:srgbClr val="FFFFFF"/>
      </a:accent3>
      <a:accent4>
        <a:srgbClr val="000000"/>
      </a:accent4>
      <a:accent5>
        <a:srgbClr val="DBE9F4"/>
      </a:accent5>
      <a:accent6>
        <a:srgbClr val="002A75"/>
      </a:accent6>
      <a:hlink>
        <a:srgbClr val="C0C0C0"/>
      </a:hlink>
      <a:folHlink>
        <a:srgbClr val="00A8EB"/>
      </a:folHlink>
    </a:clrScheme>
    <a:fontScheme name="2_ICG_Hamid_Biglar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ICG_Hamid_Biglari 1">
        <a:dk1>
          <a:srgbClr val="000000"/>
        </a:dk1>
        <a:lt1>
          <a:srgbClr val="FFFFFF"/>
        </a:lt1>
        <a:dk2>
          <a:srgbClr val="4E728F"/>
        </a:dk2>
        <a:lt2>
          <a:srgbClr val="969696"/>
        </a:lt2>
        <a:accent1>
          <a:srgbClr val="BED8EC"/>
        </a:accent1>
        <a:accent2>
          <a:srgbClr val="003082"/>
        </a:accent2>
        <a:accent3>
          <a:srgbClr val="FFFFFF"/>
        </a:accent3>
        <a:accent4>
          <a:srgbClr val="000000"/>
        </a:accent4>
        <a:accent5>
          <a:srgbClr val="DBE9F4"/>
        </a:accent5>
        <a:accent6>
          <a:srgbClr val="002A75"/>
        </a:accent6>
        <a:hlink>
          <a:srgbClr val="C0C0C0"/>
        </a:hlink>
        <a:folHlink>
          <a:srgbClr val="00A8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4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14_US Consulting Report Template_R1.5V_12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US Consulting Report Template_R1.5V_12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US Consulting Report Template_R1.5V_12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US Consulting Report Template_R1.5V_12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5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15_US Consulting Report Template_R1.5V_12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US Consulting Report Template_R1.5V_12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US Consulting Report Template_R1.5V_12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US Consulting Report Template_R1.5V_12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0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20_US Consulting Report Template_R1.5V_12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US Consulting Report Template_R1.5V_12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US Consulting Report Template_R1.5V_12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US Consulting Report Template_R1.5V_12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US Consulting Report Template_R1.5V_12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A74B7B87FB524CA32389CFA05D0126" ma:contentTypeVersion="0" ma:contentTypeDescription="Create a new document." ma:contentTypeScope="" ma:versionID="7db7209c174d3179f681c699c58319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294F1F-2242-41D1-A19B-039AA08F12D0}"/>
</file>

<file path=customXml/itemProps2.xml><?xml version="1.0" encoding="utf-8"?>
<ds:datastoreItem xmlns:ds="http://schemas.openxmlformats.org/officeDocument/2006/customXml" ds:itemID="{1590F202-ED9E-4F61-9A1E-701C4AF01B6B}"/>
</file>

<file path=customXml/itemProps3.xml><?xml version="1.0" encoding="utf-8"?>
<ds:datastoreItem xmlns:ds="http://schemas.openxmlformats.org/officeDocument/2006/customXml" ds:itemID="{6DB1A933-8AF7-42BE-BDB4-11A100D28914}"/>
</file>

<file path=customXml/itemProps4.xml><?xml version="1.0" encoding="utf-8"?>
<ds:datastoreItem xmlns:ds="http://schemas.openxmlformats.org/officeDocument/2006/customXml" ds:itemID="{91FA5D74-5E77-401B-A4F8-E8EEC846880E}"/>
</file>

<file path=docProps/app.xml><?xml version="1.0" encoding="utf-8"?>
<Properties xmlns="http://schemas.openxmlformats.org/officeDocument/2006/extended-properties" xmlns:vt="http://schemas.openxmlformats.org/officeDocument/2006/docPropsVTypes">
  <TotalTime>45968</TotalTime>
  <Words>1297</Words>
  <Application>Microsoft Office PowerPoint</Application>
  <PresentationFormat>On-screen Show (4:3)</PresentationFormat>
  <Paragraphs>311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24</vt:i4>
      </vt:variant>
      <vt:variant>
        <vt:lpstr>Slide Titles</vt:lpstr>
      </vt:variant>
      <vt:variant>
        <vt:i4>17</vt:i4>
      </vt:variant>
    </vt:vector>
  </HeadingPairs>
  <TitlesOfParts>
    <vt:vector size="41" baseType="lpstr">
      <vt:lpstr>US Consulting Report Template_R1.5V_1208</vt:lpstr>
      <vt:lpstr>Custom Design</vt:lpstr>
      <vt:lpstr>1_Custom Design</vt:lpstr>
      <vt:lpstr>1_US Consulting Report Template_R1.5V_1208</vt:lpstr>
      <vt:lpstr>2_ICG_Hamid_Biglari</vt:lpstr>
      <vt:lpstr>14_US Consulting Report Template_R1.5V_1208</vt:lpstr>
      <vt:lpstr>15_US Consulting Report Template_R1.5V_1208</vt:lpstr>
      <vt:lpstr>20_US Consulting Report Template_R1.5V_1208</vt:lpstr>
      <vt:lpstr>2_US Consulting Report Template_R1.5V_1208</vt:lpstr>
      <vt:lpstr>3_US Consulting Report Template_R1.5V_1208</vt:lpstr>
      <vt:lpstr>4_US Consulting Report Template_R1.5V_1208</vt:lpstr>
      <vt:lpstr>5_US Consulting Report Template_R1.5V_1208</vt:lpstr>
      <vt:lpstr>6_US Consulting Report Template_R1.5V_1208</vt:lpstr>
      <vt:lpstr>11_US Consulting Report Template_R1.5V_1208</vt:lpstr>
      <vt:lpstr>7_US Consulting Report Template_R1.5V_1208</vt:lpstr>
      <vt:lpstr>9_US Consulting Report Template_R1.5V_1208</vt:lpstr>
      <vt:lpstr>8_US Consulting Report Template_R1.5V_1208</vt:lpstr>
      <vt:lpstr>10_US Consulting Report Template_R1.5V_1208</vt:lpstr>
      <vt:lpstr>12_US Consulting Report Template_R1.5V_1208</vt:lpstr>
      <vt:lpstr>13_US Consulting Report Template_R1.5V_1208</vt:lpstr>
      <vt:lpstr>16_US Consulting Report Template_R1.5V_1208</vt:lpstr>
      <vt:lpstr>17_US Consulting Report Template_R1.5V_1208</vt:lpstr>
      <vt:lpstr>18_US Consulting Report Template_R1.5V_1208</vt:lpstr>
      <vt:lpstr>19_US Consulting Report Template_R1.5V_1208</vt:lpstr>
      <vt:lpstr>PowerPoint Presentation</vt:lpstr>
      <vt:lpstr>Introduction &amp; Background</vt:lpstr>
      <vt:lpstr>Code Management</vt:lpstr>
      <vt:lpstr>Before Code Management</vt:lpstr>
      <vt:lpstr>The Lineage</vt:lpstr>
      <vt:lpstr>The Basics</vt:lpstr>
      <vt:lpstr>Advanced</vt:lpstr>
      <vt:lpstr>Why?</vt:lpstr>
      <vt:lpstr>Commit-Update &amp; Versions Example</vt:lpstr>
      <vt:lpstr>Commit-Update &amp; Versions – SVN/Eclipse Demo</vt:lpstr>
      <vt:lpstr>Managing Conflicts</vt:lpstr>
      <vt:lpstr>Managing Conflict – SVN/Eclipse Demo</vt:lpstr>
      <vt:lpstr>Why Branch?</vt:lpstr>
      <vt:lpstr>Branch-Tag-Merge Example</vt:lpstr>
      <vt:lpstr>Branch-Tag-Merge – SVN/Eclipse Demo</vt:lpstr>
      <vt:lpstr>Best Practices</vt:lpstr>
      <vt:lpstr>PowerPoint Presentation</vt:lpstr>
    </vt:vector>
  </TitlesOfParts>
  <Company>Joseph Smialowki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Fernandez, Michael</dc:creator>
  <cp:lastModifiedBy>Niall O'Hagan</cp:lastModifiedBy>
  <cp:revision>1527</cp:revision>
  <cp:lastPrinted>2012-09-27T14:01:58Z</cp:lastPrinted>
  <dcterms:modified xsi:type="dcterms:W3CDTF">2014-12-17T11:07:03Z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0x0101008EA74B7B87FB524CA32389CFA05D0126</vt:lpwstr>
  </property>
  <property fmtid="{D5CDD505-2E9C-101B-9397-08002B2CF9AE}" pid="3" name="ContentType">
    <vt:lpwstr>Document</vt:lpwstr>
  </property>
  <property fmtid="{D5CDD505-2E9C-101B-9397-08002B2CF9AE}" pid="4" name="Jive_VersionGuid">
    <vt:lpwstr>19c737e0-8e2c-47e1-b695-3a8e1579384e</vt:lpwstr>
  </property>
  <property fmtid="{D5CDD505-2E9C-101B-9397-08002B2CF9AE}" pid="5" name="Offisync_UpdateToken">
    <vt:lpwstr>2</vt:lpwstr>
  </property>
  <property fmtid="{D5CDD505-2E9C-101B-9397-08002B2CF9AE}" pid="6" name="Offisync_ProviderInitializationData">
    <vt:lpwstr>https://collaborate.citi.net</vt:lpwstr>
  </property>
  <property fmtid="{D5CDD505-2E9C-101B-9397-08002B2CF9AE}" pid="7" name="Offisync_ServerID">
    <vt:lpwstr>00b1d6dc-ee2a-4d3b-9525-c4bf36ddb271</vt:lpwstr>
  </property>
  <property fmtid="{D5CDD505-2E9C-101B-9397-08002B2CF9AE}" pid="8" name="Jive_LatestUserAccountName">
    <vt:lpwstr>no74946</vt:lpwstr>
  </property>
  <property fmtid="{D5CDD505-2E9C-101B-9397-08002B2CF9AE}" pid="9" name="Offisync_UniqueId">
    <vt:lpwstr>148992</vt:lpwstr>
  </property>
</Properties>
</file>