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notesSlides/notesSlide25.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24.xml" ContentType="application/vnd.openxmlformats-officedocument.presentationml.notesSlide+xml"/>
  <Override PartName="/ppt/notesSlides/notesSlide34.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4.xml" ContentType="application/vnd.openxmlformats-officedocument.presentationml.tags+xml"/>
  <Override PartName="/ppt/tags/tag9.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3.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oneill" initials="i"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45" autoAdjust="0"/>
  </p:normalViewPr>
  <p:slideViewPr>
    <p:cSldViewPr>
      <p:cViewPr>
        <p:scale>
          <a:sx n="75" d="100"/>
          <a:sy n="75" d="100"/>
        </p:scale>
        <p:origin x="-1014"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4C953B-7E84-4942-880B-8CAE1CC269E1}" type="datetimeFigureOut">
              <a:rPr lang="en-GB" smtClean="0"/>
              <a:pPr/>
              <a:t>29/01/2015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00E511-B6E1-4E2B-A844-4BB6AD98D972}" type="slidenum">
              <a:rPr lang="en-GB" smtClean="0"/>
              <a:pPr/>
              <a:t>‹#›</a:t>
            </a:fld>
            <a:endParaRPr lang="en-GB"/>
          </a:p>
        </p:txBody>
      </p:sp>
    </p:spTree>
    <p:extLst>
      <p:ext uri="{BB962C8B-B14F-4D97-AF65-F5344CB8AC3E}">
        <p14:creationId xmlns:p14="http://schemas.microsoft.com/office/powerpoint/2010/main" val="1502788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dirty="0" smtClean="0"/>
              <a:t>These best practices may well be drawn from a number of different levels from within the company.</a:t>
            </a:r>
          </a:p>
          <a:p>
            <a:pPr eaLnBrk="1" hangingPunct="1"/>
            <a:r>
              <a:rPr lang="en-GB" dirty="0" smtClean="0"/>
              <a:t>A company will provide a set of company-wide best practice to make sure that the company is not exposed to security issues.</a:t>
            </a:r>
          </a:p>
          <a:p>
            <a:pPr eaLnBrk="1" hangingPunct="1"/>
            <a:endParaRPr lang="en-GB" dirty="0" smtClean="0"/>
          </a:p>
          <a:p>
            <a:pPr eaLnBrk="1" hangingPunct="1"/>
            <a:r>
              <a:rPr lang="en-GB" dirty="0" smtClean="0"/>
              <a:t>Also companies will have best practice for messaging etc.</a:t>
            </a:r>
          </a:p>
          <a:p>
            <a:pPr eaLnBrk="1" hangingPunct="1"/>
            <a:r>
              <a:rPr lang="en-GB" dirty="0" smtClean="0"/>
              <a:t>Projects may consists of different components developed in different languages.  This may mean that a project may define standards or override company-wide standards and specific application ones may be defined to meet a language or application needs.</a:t>
            </a:r>
          </a:p>
          <a:p>
            <a:pPr eaLnBrk="1" hangingPunct="1"/>
            <a:endParaRPr lang="en-GB"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10</a:t>
            </a:fld>
            <a:endParaRPr lang="en-US" dirty="0" smtClean="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Standards are important for development teams so that developers understand what is expected of them.</a:t>
            </a:r>
          </a:p>
          <a:p>
            <a:pPr eaLnBrk="1" hangingPunct="1"/>
            <a:r>
              <a:rPr lang="en-GB" dirty="0" smtClean="0"/>
              <a:t>This will aid the speed that new joiners can understand the code.  Since the code will not have a mix of styles.  I have seen from experience that without standards there are two different types of developers,</a:t>
            </a:r>
          </a:p>
          <a:p>
            <a:pPr eaLnBrk="1" hangingPunct="1"/>
            <a:endParaRPr lang="en-GB" dirty="0" smtClean="0"/>
          </a:p>
          <a:p>
            <a:pPr marL="228600" indent="-228600" eaLnBrk="1" hangingPunct="1">
              <a:buAutoNum type="arabicPeriod"/>
            </a:pPr>
            <a:r>
              <a:rPr lang="en-GB" dirty="0" smtClean="0"/>
              <a:t>Ones that will just copy the style that is in the specific class.  So may use different standards depending upon the code they are editing.</a:t>
            </a:r>
          </a:p>
          <a:p>
            <a:pPr marL="228600" indent="-228600" eaLnBrk="1" hangingPunct="1">
              <a:buAutoNum type="arabicPeriod"/>
            </a:pPr>
            <a:r>
              <a:rPr lang="en-GB" dirty="0" smtClean="0"/>
              <a:t>Other will use their preference.</a:t>
            </a:r>
          </a:p>
          <a:p>
            <a:pPr marL="228600" indent="-228600" eaLnBrk="1" hangingPunct="1"/>
            <a:r>
              <a:rPr lang="en-GB" dirty="0" smtClean="0"/>
              <a:t>Within large applications internal frameworks exist where common threading, exception handling API’s are designed but not documented formally.  But these should be noted within the best practice to allow for the long term maintenance of code.  Without this multiple API’s will be deployed, due to the size of the code base, since you cannot fully understand and know a million line code base.</a:t>
            </a:r>
          </a:p>
          <a:p>
            <a:pPr marL="228600" indent="-228600" eaLnBrk="1" hangingPunct="1"/>
            <a:endParaRPr lang="en-GB" dirty="0" smtClean="0"/>
          </a:p>
          <a:p>
            <a:pPr marL="228600" indent="-228600" eaLnBrk="1" hangingPunct="1"/>
            <a:endParaRPr lang="en-GB"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11</a:t>
            </a:fld>
            <a:endParaRPr lang="en-US" dirty="0" smtClean="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dirty="0" smtClean="0"/>
              <a:t>Overview of how code review can be carried out.</a:t>
            </a:r>
          </a:p>
          <a:p>
            <a:pPr eaLnBrk="1" hangingPunct="1"/>
            <a:endParaRPr lang="en-GB" dirty="0" smtClean="0"/>
          </a:p>
          <a:p>
            <a:pPr eaLnBrk="1" hangingPunct="1"/>
            <a:r>
              <a:rPr lang="en-GB" dirty="0" smtClean="0"/>
              <a:t>Larger teams will generally be used for review of major functionality.</a:t>
            </a:r>
            <a:endParaRPr lang="en-US" dirty="0" smtClean="0"/>
          </a:p>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12</a:t>
            </a:fld>
            <a:endParaRPr lang="en-US" dirty="0" smtClean="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Important not to impose a process without measuring that it’s a success.</a:t>
            </a:r>
          </a:p>
          <a:p>
            <a:pPr eaLnBrk="1" hangingPunct="1"/>
            <a:r>
              <a:rPr lang="en-GB" dirty="0" smtClean="0"/>
              <a:t>By doing this it can improve the process and guidelines so that only items that will improve quality remain.</a:t>
            </a:r>
          </a:p>
          <a:p>
            <a:pPr eaLnBrk="1" hangingPunct="1"/>
            <a:endParaRPr lang="en-GB" dirty="0" smtClean="0"/>
          </a:p>
          <a:p>
            <a:pPr eaLnBrk="1" hangingPunct="1"/>
            <a:r>
              <a:rPr lang="en-GB" dirty="0" smtClean="0"/>
              <a:t>Improving quality will include reducing defects found in User Acceptance Testing (</a:t>
            </a:r>
            <a:r>
              <a:rPr lang="en-GB" dirty="0" err="1" smtClean="0"/>
              <a:t>UAT</a:t>
            </a:r>
            <a:r>
              <a:rPr lang="en-GB" dirty="0" smtClean="0"/>
              <a:t>) and Production, but this can be difficult to measure.</a:t>
            </a:r>
            <a:endParaRPr lang="en-US" dirty="0" smtClean="0"/>
          </a:p>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13</a:t>
            </a:fld>
            <a:endParaRPr lang="en-US" dirty="0" smtClean="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14</a:t>
            </a:fld>
            <a:endParaRPr lang="en-US" dirty="0" smtClean="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15</a:t>
            </a:fld>
            <a:endParaRPr lang="en-US" dirty="0" smtClean="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sz="1200" kern="1200" dirty="0" smtClean="0">
                <a:solidFill>
                  <a:schemeClr val="tx1"/>
                </a:solidFill>
                <a:latin typeface="+mn-lt"/>
                <a:ea typeface="+mn-ea"/>
                <a:cs typeface="+mn-cs"/>
              </a:rPr>
              <a:t>Static inspection tools can be used to run a number of rules on a code base.</a:t>
            </a:r>
          </a:p>
          <a:p>
            <a:pPr marL="0" indent="0"/>
            <a:r>
              <a:rPr lang="en-GB" sz="1200" kern="1200" dirty="0" err="1" smtClean="0">
                <a:solidFill>
                  <a:schemeClr val="tx1"/>
                </a:solidFill>
                <a:latin typeface="+mn-lt"/>
                <a:ea typeface="+mn-ea"/>
                <a:cs typeface="+mn-cs"/>
              </a:rPr>
              <a:t>SonarQube</a:t>
            </a:r>
            <a:r>
              <a:rPr lang="en-GB" sz="1200" kern="1200" dirty="0" smtClean="0">
                <a:solidFill>
                  <a:schemeClr val="tx1"/>
                </a:solidFill>
                <a:latin typeface="+mn-lt"/>
                <a:ea typeface="+mn-ea"/>
                <a:cs typeface="+mn-cs"/>
              </a:rPr>
              <a:t> is an open software platform for continuous Inspection of code quality that is widely used within industry.</a:t>
            </a:r>
          </a:p>
          <a:p>
            <a:pPr marL="0" indent="0"/>
            <a:r>
              <a:rPr lang="en-GB" sz="1200" kern="1200" dirty="0" smtClean="0">
                <a:solidFill>
                  <a:schemeClr val="tx1"/>
                </a:solidFill>
                <a:latin typeface="+mn-lt"/>
                <a:ea typeface="+mn-ea"/>
                <a:cs typeface="+mn-cs"/>
              </a:rPr>
              <a:t>It runs on the code base and carries out a range of quality checks such as running quality rules, sending alerts, etc.</a:t>
            </a:r>
          </a:p>
          <a:p>
            <a:pPr eaLnBrk="1" hangingPunct="1"/>
            <a:endParaRPr lang="en-US" dirty="0" smtClean="0"/>
          </a:p>
          <a:p>
            <a:pPr eaLnBrk="1" hangingPunct="1"/>
            <a:r>
              <a:rPr lang="en-US" dirty="0" smtClean="0"/>
              <a:t>Sonar has over 100 rules of its own.  You can use the </a:t>
            </a:r>
            <a:r>
              <a:rPr lang="en-US" dirty="0" err="1" smtClean="0"/>
              <a:t>FindBugs</a:t>
            </a:r>
            <a:r>
              <a:rPr lang="en-US" dirty="0" smtClean="0"/>
              <a:t> plugin which has nearly 400 rules</a:t>
            </a:r>
            <a:r>
              <a:rPr lang="en-US" baseline="0" dirty="0" smtClean="0"/>
              <a:t> to find potential Java errors.</a:t>
            </a:r>
          </a:p>
          <a:p>
            <a:pPr eaLnBrk="1" hangingPunct="1"/>
            <a:endParaRPr lang="en-US" baseline="0" dirty="0" smtClean="0"/>
          </a:p>
          <a:p>
            <a:pPr eaLnBrk="1" hangingPunct="1"/>
            <a:r>
              <a:rPr lang="en-US" baseline="0" dirty="0" smtClean="0"/>
              <a:t>Additional, you can write your own rules.  We currently have over 100 of these.</a:t>
            </a:r>
          </a:p>
          <a:p>
            <a:pPr eaLnBrk="1" hangingPunct="1"/>
            <a:endParaRPr lang="en-US" baseline="0" dirty="0" smtClean="0"/>
          </a:p>
          <a:p>
            <a:pPr eaLnBrk="1" hangingPunct="1"/>
            <a:r>
              <a:rPr lang="en-US" baseline="0" dirty="0" smtClean="0"/>
              <a:t>Together all these rules are a powerful way of capturing errors and potential weaknesses in code as well as enforcing the coding standards of the company.</a:t>
            </a:r>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16</a:t>
            </a:fld>
            <a:endParaRPr lang="en-US" dirty="0" smtClean="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dirty="0" smtClean="0"/>
              <a:t>I’ve created</a:t>
            </a:r>
            <a:r>
              <a:rPr lang="en-GB" baseline="0" dirty="0" smtClean="0"/>
              <a:t> an example piece of code that breaks a rule, the ‘</a:t>
            </a:r>
            <a:r>
              <a:rPr lang="en-GB" sz="1200" dirty="0" smtClean="0"/>
              <a:t>Boolean expression complexity</a:t>
            </a:r>
            <a:r>
              <a:rPr lang="en-GB" baseline="0" dirty="0" smtClean="0"/>
              <a:t>’ rule.</a:t>
            </a:r>
          </a:p>
          <a:p>
            <a:r>
              <a:rPr lang="en-GB" baseline="0" dirty="0" smtClean="0"/>
              <a:t>There are no java errors here, put it is an example of a piece of code that is not cleanly written.</a:t>
            </a:r>
          </a:p>
          <a:p>
            <a:r>
              <a:rPr lang="en-GB" baseline="0" dirty="0" smtClean="0"/>
              <a:t>Over time, as code gets updated for projects and to fix bugs it can start to degrade and will need refactored.</a:t>
            </a:r>
          </a:p>
          <a:p>
            <a:r>
              <a:rPr lang="en-GB" baseline="0" dirty="0" smtClean="0"/>
              <a:t>Overly complex Boolean checks can be hard to read and are frequently the cause of wrong flows being taken, variables set, etc.</a:t>
            </a:r>
          </a:p>
          <a:p>
            <a:endParaRPr lang="en-GB" baseline="0" dirty="0" smtClean="0"/>
          </a:p>
          <a:p>
            <a:r>
              <a:rPr lang="en-GB" baseline="0" dirty="0" smtClean="0"/>
              <a:t>This could be broken up into:</a:t>
            </a:r>
          </a:p>
          <a:p>
            <a:pPr marL="228600" indent="-228600">
              <a:buAutoNum type="arabicParenR"/>
            </a:pPr>
            <a:r>
              <a:rPr lang="en-GB" baseline="0" dirty="0" smtClean="0"/>
              <a:t>A status check for Allocation flow.</a:t>
            </a:r>
          </a:p>
          <a:p>
            <a:pPr marL="228600" indent="-228600">
              <a:buAutoNum type="arabicParenR"/>
            </a:pPr>
            <a:r>
              <a:rPr lang="en-GB" baseline="0" dirty="0" smtClean="0"/>
              <a:t>Valid Allocations present</a:t>
            </a:r>
          </a:p>
          <a:p>
            <a:pPr marL="228600" indent="-228600">
              <a:buAutoNum type="arabicParenR"/>
            </a:pPr>
            <a:r>
              <a:rPr lang="en-GB" baseline="0" dirty="0" smtClean="0"/>
              <a:t>It is a Partial Clearing transaction</a:t>
            </a:r>
            <a:endParaRPr lang="en-GB" dirty="0" smtClean="0"/>
          </a:p>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17</a:t>
            </a:fld>
            <a:endParaRPr lang="en-US" dirty="0" smtClean="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“Bad Practices”</a:t>
            </a:r>
          </a:p>
          <a:p>
            <a:pPr eaLnBrk="1" hangingPunct="1"/>
            <a:r>
              <a:rPr lang="en-US" dirty="0" smtClean="0"/>
              <a:t>	“Magic Strings/Numbers” rather than use of constants</a:t>
            </a:r>
          </a:p>
          <a:p>
            <a:pPr eaLnBrk="1" hangingPunct="1"/>
            <a:r>
              <a:rPr lang="en-US" dirty="0" smtClean="0"/>
              <a:t>	Ignoring Exceptions</a:t>
            </a:r>
          </a:p>
          <a:p>
            <a:pPr eaLnBrk="1" hangingPunct="1"/>
            <a:endParaRPr lang="en-US" dirty="0" smtClean="0"/>
          </a:p>
          <a:p>
            <a:pPr eaLnBrk="1" hangingPunct="1"/>
            <a:r>
              <a:rPr lang="en-US" dirty="0" smtClean="0"/>
              <a:t>“Common Coding Errors”</a:t>
            </a:r>
          </a:p>
          <a:p>
            <a:pPr eaLnBrk="1" hangingPunct="1"/>
            <a:r>
              <a:rPr lang="en-US" dirty="0" smtClean="0"/>
              <a:t>	Failing to initialize</a:t>
            </a:r>
          </a:p>
          <a:p>
            <a:pPr eaLnBrk="1" hangingPunct="1"/>
            <a:r>
              <a:rPr lang="en-US" dirty="0" smtClean="0"/>
              <a:t>	Unreachable code</a:t>
            </a:r>
          </a:p>
          <a:p>
            <a:pPr eaLnBrk="1" hangingPunct="1"/>
            <a:r>
              <a:rPr lang="en-US" dirty="0" smtClean="0"/>
              <a:t>	</a:t>
            </a:r>
          </a:p>
          <a:p>
            <a:pPr eaLnBrk="1" hangingPunct="1"/>
            <a:r>
              <a:rPr lang="en-US" dirty="0" smtClean="0"/>
              <a:t>“Complexity”</a:t>
            </a:r>
          </a:p>
          <a:p>
            <a:pPr eaLnBrk="1" hangingPunct="1"/>
            <a:r>
              <a:rPr lang="en-US" dirty="0" smtClean="0"/>
              <a:t>	Good convention to have small “hit” methods, easier to review &amp; test</a:t>
            </a:r>
          </a:p>
          <a:p>
            <a:pPr eaLnBrk="1" hangingPunct="1"/>
            <a:r>
              <a:rPr lang="en-US" dirty="0" smtClean="0"/>
              <a:t>	Build complexity through layering of classes &amp; methods</a:t>
            </a:r>
          </a:p>
          <a:p>
            <a:pPr eaLnBrk="1" hangingPunct="1"/>
            <a:r>
              <a:rPr lang="en-US" dirty="0" smtClean="0"/>
              <a:t>	A multitude of nesting is increasingly hard to understand</a:t>
            </a:r>
          </a:p>
          <a:p>
            <a:pPr eaLnBrk="1" hangingPunct="1"/>
            <a:r>
              <a:rPr lang="en-US" dirty="0" smtClean="0"/>
              <a:t>	Often forces novel, and more performant solutions</a:t>
            </a:r>
          </a:p>
          <a:p>
            <a:pPr eaLnBrk="1" hangingPunct="1"/>
            <a:r>
              <a:rPr lang="en-US" dirty="0" smtClean="0"/>
              <a:t>	</a:t>
            </a:r>
          </a:p>
          <a:p>
            <a:pPr eaLnBrk="1" hangingPunct="1"/>
            <a:r>
              <a:rPr lang="en-US" dirty="0" smtClean="0"/>
              <a:t> </a:t>
            </a:r>
          </a:p>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18</a:t>
            </a:fld>
            <a:endParaRPr lang="en-US" dirty="0" smtClean="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In practice time pressure will come into play when adhering to the Code Quality.</a:t>
            </a:r>
          </a:p>
          <a:p>
            <a:pPr eaLnBrk="1" hangingPunct="1"/>
            <a:r>
              <a:rPr lang="en-US" dirty="0" smtClean="0"/>
              <a:t>During times of higher pressure, a subset of these best practice may be deployed.  But as a developer you should always be trying to include these.  Its our job to make sure our code is of the highest quality possible.</a:t>
            </a:r>
          </a:p>
          <a:p>
            <a:pPr eaLnBrk="1" hangingPunct="1"/>
            <a:endParaRPr lang="en-US" dirty="0" smtClean="0"/>
          </a:p>
          <a:p>
            <a:pPr eaLnBrk="1" hangingPunct="1"/>
            <a:r>
              <a:rPr lang="en-US" dirty="0" smtClean="0"/>
              <a:t>When we do not adhere to best practice,</a:t>
            </a:r>
            <a:r>
              <a:rPr lang="en-US" baseline="0" dirty="0" smtClean="0"/>
              <a:t> then we need to examine why this did not happen and learn from these lessons.</a:t>
            </a:r>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19</a:t>
            </a:fld>
            <a:endParaRPr lang="en-US" dirty="0"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a:t>
            </a:r>
            <a:r>
              <a:rPr lang="en-GB" dirty="0" smtClean="0"/>
              <a:t> Citi </a:t>
            </a:r>
            <a:r>
              <a:rPr lang="en-GB" dirty="0"/>
              <a:t>lectures.</a:t>
            </a:r>
          </a:p>
          <a:p>
            <a:endParaRPr lang="en-GB" dirty="0"/>
          </a:p>
        </p:txBody>
      </p:sp>
      <p:sp>
        <p:nvSpPr>
          <p:cNvPr id="4" name="Slide Number Placeholder 3"/>
          <p:cNvSpPr>
            <a:spLocks noGrp="1"/>
          </p:cNvSpPr>
          <p:nvPr>
            <p:ph type="sldNum" sz="quarter" idx="10"/>
          </p:nvPr>
        </p:nvSpPr>
        <p:spPr/>
        <p:txBody>
          <a:bodyPr/>
          <a:lstStyle/>
          <a:p>
            <a:pPr>
              <a:defRPr/>
            </a:pPr>
            <a:fld id="{2A4D081C-9CC1-480F-9B82-BFD9FE7EA192}"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255736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marL="228600" lvl="1" indent="-228600" defTabSz="965200">
              <a:spcBef>
                <a:spcPct val="75000"/>
              </a:spcBef>
              <a:buClr>
                <a:schemeClr val="accent2"/>
              </a:buClr>
              <a:buFont typeface="Wingdings 2" pitchFamily="18" charset="2"/>
              <a:buChar char=""/>
              <a:defRPr/>
            </a:pPr>
            <a:r>
              <a:rPr lang="en-GB" sz="1600" dirty="0" smtClean="0"/>
              <a:t>Unit testing means the testing of the smallest ‘units’ of code – classes, methods (as opposed  to larger scale integration, system, and functional testing)</a:t>
            </a:r>
          </a:p>
          <a:p>
            <a:pPr marL="228600" lvl="1" indent="-228600" defTabSz="965200">
              <a:spcBef>
                <a:spcPct val="75000"/>
              </a:spcBef>
              <a:buClr>
                <a:schemeClr val="accent2"/>
              </a:buClr>
              <a:buFont typeface="Wingdings 2" pitchFamily="18" charset="2"/>
              <a:buChar char=""/>
              <a:defRPr/>
            </a:pPr>
            <a:endParaRPr lang="en-GB" sz="1600" dirty="0" smtClean="0"/>
          </a:p>
          <a:p>
            <a:pPr marL="228600" lvl="1" indent="-228600" defTabSz="965200">
              <a:spcBef>
                <a:spcPct val="75000"/>
              </a:spcBef>
              <a:buClr>
                <a:schemeClr val="accent2"/>
              </a:buClr>
              <a:buFont typeface="Wingdings 2" pitchFamily="18" charset="2"/>
              <a:buChar char=""/>
              <a:defRPr/>
            </a:pPr>
            <a:r>
              <a:rPr lang="en-GB" sz="1600" dirty="0" smtClean="0"/>
              <a:t>Unit tests are written and run by software developers to ensure that code meets its design and behaves as intended. </a:t>
            </a:r>
          </a:p>
          <a:p>
            <a:pPr marL="228600" lvl="1" indent="-228600" defTabSz="965200">
              <a:spcBef>
                <a:spcPct val="75000"/>
              </a:spcBef>
              <a:buClr>
                <a:schemeClr val="accent2"/>
              </a:buClr>
              <a:buFont typeface="Wingdings 2" pitchFamily="18" charset="2"/>
              <a:buChar char=""/>
              <a:defRPr/>
            </a:pPr>
            <a:endParaRPr lang="en-GB" sz="1600" dirty="0" smtClean="0"/>
          </a:p>
          <a:p>
            <a:pPr marL="228600" lvl="1" indent="-228600" defTabSz="965200">
              <a:spcBef>
                <a:spcPct val="75000"/>
              </a:spcBef>
              <a:buClr>
                <a:schemeClr val="accent2"/>
              </a:buClr>
              <a:buFont typeface="Wingdings 2" pitchFamily="18" charset="2"/>
              <a:buChar char=""/>
              <a:defRPr/>
            </a:pPr>
            <a:r>
              <a:rPr lang="en-GB" sz="1600" dirty="0" smtClean="0"/>
              <a:t>Should be code-based to remove manual error and easily permit repeat execution (though may be associated with an element of manual code review or ‘static testing’</a:t>
            </a:r>
          </a:p>
          <a:p>
            <a:pPr eaLnBrk="1" hangingPunct="1"/>
            <a:endParaRPr lang="en-US" dirty="0" smtClean="0"/>
          </a:p>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21</a:t>
            </a:fld>
            <a:endParaRPr lang="en-US" dirty="0" smtClean="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228600" lvl="1" indent="-228600" defTabSz="965200">
              <a:spcBef>
                <a:spcPct val="75000"/>
              </a:spcBef>
              <a:buClr>
                <a:schemeClr val="accent2"/>
              </a:buClr>
              <a:buFont typeface="Wingdings 2" pitchFamily="18" charset="2"/>
              <a:buChar char=""/>
              <a:defRPr/>
            </a:pPr>
            <a:r>
              <a:rPr lang="en-GB" sz="1600" dirty="0" smtClean="0"/>
              <a:t>The sooner issues are found, the cheaper they are to fix. Bugs detected in QA cycles or after release require much greater effort to fix (further QA testing, release effort, associated planning).  If a major bug is found late in the QA cycle it can even jeopardise the release. </a:t>
            </a:r>
          </a:p>
          <a:p>
            <a:pPr marL="228600" lvl="1" indent="-228600" defTabSz="965200">
              <a:spcBef>
                <a:spcPct val="75000"/>
              </a:spcBef>
              <a:buClr>
                <a:schemeClr val="accent2"/>
              </a:buClr>
              <a:buFont typeface="Wingdings 2" pitchFamily="18" charset="2"/>
              <a:buChar char=""/>
              <a:defRPr/>
            </a:pPr>
            <a:endParaRPr lang="en-GB" sz="1600" dirty="0" smtClean="0"/>
          </a:p>
          <a:p>
            <a:pPr marL="228600" lvl="1" indent="-228600" defTabSz="965200">
              <a:spcBef>
                <a:spcPct val="75000"/>
              </a:spcBef>
              <a:buClr>
                <a:schemeClr val="accent2"/>
              </a:buClr>
              <a:buFont typeface="Wingdings 2" pitchFamily="18" charset="2"/>
              <a:buChar char=""/>
              <a:defRPr/>
            </a:pPr>
            <a:r>
              <a:rPr lang="en-GB" sz="1600" dirty="0" smtClean="0"/>
              <a:t>It helps the developer really think about what the change is meant to do.  It forces the developer</a:t>
            </a:r>
            <a:r>
              <a:rPr lang="en-GB" sz="1600" baseline="0" dirty="0" smtClean="0"/>
              <a:t> to nail down the requirements before doing any coding.</a:t>
            </a:r>
            <a:endParaRPr lang="en-GB" sz="1600" dirty="0" smtClean="0"/>
          </a:p>
          <a:p>
            <a:pPr marL="228600" lvl="1" indent="-228600" defTabSz="965200">
              <a:spcBef>
                <a:spcPct val="75000"/>
              </a:spcBef>
              <a:buClr>
                <a:schemeClr val="accent2"/>
              </a:buClr>
              <a:buFont typeface="Wingdings 2" pitchFamily="18" charset="2"/>
              <a:buChar char=""/>
              <a:defRPr/>
            </a:pPr>
            <a:endParaRPr lang="en-GB" sz="1600" dirty="0" smtClean="0"/>
          </a:p>
          <a:p>
            <a:pPr marL="228600" lvl="1" indent="-228600" defTabSz="965200">
              <a:spcBef>
                <a:spcPct val="75000"/>
              </a:spcBef>
              <a:buClr>
                <a:schemeClr val="accent2"/>
              </a:buClr>
              <a:buFont typeface="Wingdings 2" pitchFamily="18" charset="2"/>
              <a:buChar char=""/>
              <a:defRPr/>
            </a:pPr>
            <a:r>
              <a:rPr lang="en-GB" sz="1600" dirty="0" smtClean="0"/>
              <a:t>Can help increase the modularity of software.  As a unit</a:t>
            </a:r>
            <a:r>
              <a:rPr lang="en-GB" sz="1600" baseline="0" dirty="0" smtClean="0"/>
              <a:t> test is going to test one specific thing, it forces the developer to write functions that do one specific thing.  This helps break the code up into sensibly sized pieces that are easier to maintain.</a:t>
            </a:r>
            <a:endParaRPr lang="en-GB" sz="1600" dirty="0" smtClean="0"/>
          </a:p>
          <a:p>
            <a:pPr marL="228600" lvl="1" indent="-228600" defTabSz="965200">
              <a:spcBef>
                <a:spcPct val="75000"/>
              </a:spcBef>
              <a:buClr>
                <a:schemeClr val="accent2"/>
              </a:buClr>
              <a:buFont typeface="Wingdings 2" pitchFamily="18" charset="2"/>
              <a:buChar char=""/>
              <a:defRPr/>
            </a:pPr>
            <a:endParaRPr lang="en-GB" sz="1600" dirty="0" smtClean="0"/>
          </a:p>
          <a:p>
            <a:pPr marL="228600" lvl="1" indent="-228600" defTabSz="965200">
              <a:spcBef>
                <a:spcPct val="75000"/>
              </a:spcBef>
              <a:buClr>
                <a:schemeClr val="accent2"/>
              </a:buClr>
              <a:buFont typeface="Wingdings 2" pitchFamily="18" charset="2"/>
              <a:buChar char=""/>
              <a:defRPr/>
            </a:pPr>
            <a:r>
              <a:rPr lang="en-GB" sz="1600" dirty="0" smtClean="0"/>
              <a:t>A base of automated unit tests can be re-used in future, helping detect accidental introduction of bugs</a:t>
            </a:r>
          </a:p>
          <a:p>
            <a:pPr eaLnBrk="1" hangingPunct="1"/>
            <a:endParaRPr lang="en-US" dirty="0" smtClean="0"/>
          </a:p>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22</a:t>
            </a:fld>
            <a:endParaRPr lang="en-US" dirty="0" smtClean="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marL="228600" lvl="1" indent="-228600" defTabSz="965200">
              <a:spcBef>
                <a:spcPct val="75000"/>
              </a:spcBef>
              <a:buClr>
                <a:schemeClr val="accent2"/>
              </a:buClr>
              <a:buFont typeface="Wingdings 2" pitchFamily="18" charset="2"/>
              <a:buChar char=""/>
              <a:defRPr/>
            </a:pPr>
            <a:r>
              <a:rPr lang="en-GB" sz="1600" dirty="0" smtClean="0"/>
              <a:t>Continually. It’s not always possible to write unit tests for all sections of code, particularly those embedded within existing systems, however it should always be attempted and tests written whenever possible</a:t>
            </a:r>
          </a:p>
          <a:p>
            <a:pPr marL="228600" lvl="1" indent="-228600" defTabSz="965200">
              <a:spcBef>
                <a:spcPct val="75000"/>
              </a:spcBef>
              <a:buClr>
                <a:schemeClr val="accent2"/>
              </a:buClr>
              <a:buFont typeface="Wingdings 2" pitchFamily="18" charset="2"/>
              <a:buChar char=""/>
              <a:defRPr/>
            </a:pPr>
            <a:endParaRPr lang="en-GB" sz="1600" dirty="0" smtClean="0"/>
          </a:p>
          <a:p>
            <a:pPr marL="228600" indent="-228600" defTabSz="965200">
              <a:spcBef>
                <a:spcPct val="75000"/>
              </a:spcBef>
              <a:buClr>
                <a:schemeClr val="accent2"/>
              </a:buClr>
              <a:buFont typeface="Wingdings 2" pitchFamily="18" charset="2"/>
              <a:buChar char=""/>
              <a:defRPr/>
            </a:pPr>
            <a:r>
              <a:rPr lang="en-GB" sz="1600" dirty="0" smtClean="0"/>
              <a:t>Analyse the code required to meet a requirement. Decide which methods and classes may need to be created or modified to meet that requirement. Look at what the code should do, and the boundary conditions and error conditions it should handle. Formulate tests for the methods, and implement them using a unit testing framework, preferably one that integrates to your IDE</a:t>
            </a:r>
          </a:p>
          <a:p>
            <a:pPr marL="228600" indent="-228600" defTabSz="965200">
              <a:spcBef>
                <a:spcPct val="75000"/>
              </a:spcBef>
              <a:buClr>
                <a:schemeClr val="accent2"/>
              </a:buClr>
              <a:buFont typeface="Wingdings 2" pitchFamily="18" charset="2"/>
              <a:buChar char=""/>
              <a:defRPr/>
            </a:pPr>
            <a:r>
              <a:rPr lang="en-GB" sz="1600" dirty="0" smtClean="0"/>
              <a:t>Test Driven Development advocates the writing of test code prior to the actual program code</a:t>
            </a:r>
          </a:p>
          <a:p>
            <a:pPr eaLnBrk="1" hangingPunct="1"/>
            <a:endParaRPr lang="en-US" dirty="0" smtClean="0"/>
          </a:p>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23</a:t>
            </a:fld>
            <a:endParaRPr lang="en-US" dirty="0" smtClean="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24</a:t>
            </a:fld>
            <a:endParaRPr lang="en-US" dirty="0" smtClean="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The concept of the Unit test is relatively simple.</a:t>
            </a:r>
          </a:p>
          <a:p>
            <a:pPr eaLnBrk="1" hangingPunct="1"/>
            <a:r>
              <a:rPr lang="en-US" dirty="0" smtClean="0"/>
              <a:t>You create your object and set it up.</a:t>
            </a:r>
          </a:p>
          <a:p>
            <a:pPr eaLnBrk="1" hangingPunct="1"/>
            <a:r>
              <a:rPr lang="en-US" dirty="0" smtClean="0"/>
              <a:t>This is annotated to</a:t>
            </a:r>
            <a:r>
              <a:rPr lang="en-US" baseline="0" dirty="0" smtClean="0"/>
              <a:t> be executed before the tests are run,  @Before</a:t>
            </a:r>
          </a:p>
          <a:p>
            <a:pPr eaLnBrk="1" hangingPunct="1"/>
            <a:r>
              <a:rPr lang="en-US" baseline="0" dirty="0" smtClean="0"/>
              <a:t>We can then run tests on the methods of the object.</a:t>
            </a:r>
          </a:p>
          <a:p>
            <a:pPr eaLnBrk="1" hangingPunct="1"/>
            <a:r>
              <a:rPr lang="en-US" baseline="0" dirty="0" smtClean="0"/>
              <a:t>These  can be ‘normal’ tests that we expect to pass.</a:t>
            </a:r>
          </a:p>
          <a:p>
            <a:pPr eaLnBrk="1" hangingPunct="1"/>
            <a:r>
              <a:rPr lang="en-US" baseline="0" dirty="0" smtClean="0"/>
              <a:t>‘Failure’ tests that we expect to fail.</a:t>
            </a:r>
          </a:p>
          <a:p>
            <a:pPr eaLnBrk="1" hangingPunct="1"/>
            <a:r>
              <a:rPr lang="en-US" baseline="0" dirty="0" smtClean="0"/>
              <a:t>‘Exception’ tests that we know will throw exceptions, e.g. out of limit tests.</a:t>
            </a:r>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25</a:t>
            </a:fld>
            <a:endParaRPr lang="en-US" dirty="0" smtClean="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You could write a unit test for a method and pat yourself on the back that the job is complete.</a:t>
            </a:r>
          </a:p>
          <a:p>
            <a:pPr eaLnBrk="1" hangingPunct="1"/>
            <a:r>
              <a:rPr lang="en-US" dirty="0" smtClean="0"/>
              <a:t>However,</a:t>
            </a:r>
            <a:r>
              <a:rPr lang="en-US" baseline="0" dirty="0" smtClean="0"/>
              <a:t> the method could have a number of paths within it.</a:t>
            </a:r>
          </a:p>
          <a:p>
            <a:pPr eaLnBrk="1" hangingPunct="1"/>
            <a:r>
              <a:rPr lang="en-US" baseline="0" dirty="0" smtClean="0"/>
              <a:t>e.g. a simple Boolean check will obviously have two paths.  The Boolean being true and the Boolean being false.</a:t>
            </a:r>
          </a:p>
          <a:p>
            <a:pPr eaLnBrk="1" hangingPunct="1"/>
            <a:r>
              <a:rPr lang="en-US" baseline="0" dirty="0" smtClean="0"/>
              <a:t>It is important that we don’t kid ourselves about what the unit test is covering and lead ourselves into a false sense of security.</a:t>
            </a:r>
          </a:p>
          <a:p>
            <a:pPr eaLnBrk="1" hangingPunct="1"/>
            <a:endParaRPr lang="en-US" baseline="0" dirty="0" smtClean="0"/>
          </a:p>
          <a:p>
            <a:pPr eaLnBrk="1" hangingPunct="1"/>
            <a:r>
              <a:rPr lang="en-US" baseline="0" dirty="0" smtClean="0"/>
              <a:t>A static code coverage tool is an excellent, systematic way of checking what’s getting covered and what is not.</a:t>
            </a:r>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26</a:t>
            </a:fld>
            <a:endParaRPr lang="en-US" dirty="0" smtClean="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GB" sz="1600" dirty="0" smtClean="0">
                <a:latin typeface="Arial" pitchFamily="34" charset="0"/>
                <a:cs typeface="Arial" pitchFamily="34" charset="0"/>
              </a:rPr>
              <a:t>In order</a:t>
            </a:r>
            <a:r>
              <a:rPr kumimoji="1" lang="en-GB" sz="1600" baseline="0" dirty="0" smtClean="0">
                <a:latin typeface="Arial" pitchFamily="34" charset="0"/>
                <a:cs typeface="Arial" pitchFamily="34" charset="0"/>
              </a:rPr>
              <a:t> to put software build into context, lets look at the steps a developer needs to go through to turn lines of code in a program into something a bit more useful – remember we’re dealing with a language that requires a compiler.</a:t>
            </a:r>
          </a:p>
          <a:p>
            <a:pPr marL="0" marR="0" lvl="2" indent="0" algn="l" defTabSz="914400" rtl="0" eaLnBrk="1" fontAlgn="base" latinLnBrk="0" hangingPunct="1">
              <a:lnSpc>
                <a:spcPct val="100000"/>
              </a:lnSpc>
              <a:spcBef>
                <a:spcPct val="30000"/>
              </a:spcBef>
              <a:spcAft>
                <a:spcPct val="0"/>
              </a:spcAft>
              <a:buClrTx/>
              <a:buSzTx/>
              <a:buFontTx/>
              <a:buNone/>
              <a:tabLst/>
              <a:defRPr/>
            </a:pPr>
            <a:endParaRPr kumimoji="1" lang="en-GB" sz="1600" dirty="0" smtClean="0">
              <a:latin typeface="Arial" pitchFamily="34" charset="0"/>
              <a:cs typeface="Arial" pitchFamily="34" charset="0"/>
            </a:endParaRPr>
          </a:p>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GB" sz="1600" dirty="0" smtClean="0">
                <a:latin typeface="Arial" pitchFamily="34" charset="0"/>
                <a:cs typeface="Arial" pitchFamily="34" charset="0"/>
              </a:rPr>
              <a:t>For that code to</a:t>
            </a:r>
            <a:r>
              <a:rPr kumimoji="1" lang="en-GB" sz="1600" baseline="0" dirty="0" smtClean="0">
                <a:latin typeface="Arial" pitchFamily="34" charset="0"/>
                <a:cs typeface="Arial" pitchFamily="34" charset="0"/>
              </a:rPr>
              <a:t> actually do something, i</a:t>
            </a:r>
            <a:r>
              <a:rPr kumimoji="1" lang="en-GB" sz="1600" dirty="0" smtClean="0">
                <a:latin typeface="Arial" pitchFamily="34" charset="0"/>
                <a:cs typeface="Arial" pitchFamily="34" charset="0"/>
              </a:rPr>
              <a:t>t has to be compiled into a form the machine can understand and execute, verifying it for correctness against language rules at the same time.</a:t>
            </a:r>
          </a:p>
          <a:p>
            <a:pPr marL="0" marR="0" lvl="2" indent="0" algn="l" defTabSz="914400" rtl="0" eaLnBrk="1" fontAlgn="base" latinLnBrk="0" hangingPunct="1">
              <a:lnSpc>
                <a:spcPct val="100000"/>
              </a:lnSpc>
              <a:spcBef>
                <a:spcPct val="30000"/>
              </a:spcBef>
              <a:spcAft>
                <a:spcPct val="0"/>
              </a:spcAft>
              <a:buClrTx/>
              <a:buSzTx/>
              <a:buFontTx/>
              <a:buNone/>
              <a:tabLst/>
              <a:defRPr/>
            </a:pPr>
            <a:endParaRPr kumimoji="1" lang="en-GB" sz="1600" dirty="0" smtClean="0">
              <a:latin typeface="Arial" pitchFamily="34" charset="0"/>
              <a:cs typeface="Arial" pitchFamily="34" charset="0"/>
            </a:endParaRPr>
          </a:p>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GB" sz="1600" dirty="0" smtClean="0">
                <a:latin typeface="Arial" pitchFamily="34" charset="0"/>
                <a:cs typeface="Arial" pitchFamily="34" charset="0"/>
              </a:rPr>
              <a:t>It should be tested through a set of pre-written unit tests – these tests should</a:t>
            </a:r>
            <a:r>
              <a:rPr kumimoji="1" lang="en-GB" sz="1600" baseline="0" dirty="0" smtClean="0">
                <a:latin typeface="Arial" pitchFamily="34" charset="0"/>
                <a:cs typeface="Arial" pitchFamily="34" charset="0"/>
              </a:rPr>
              <a:t> exercise a defined number of scenarios referred to as ‘test cases’ – situations we expect our code to handle in a controlled way – both ‘happy path’ and exceptional situations.  Typically as a software project grows and more code is added to it, the number of test cases increases, leading to more unit tests being added to the suite of tests.</a:t>
            </a:r>
          </a:p>
          <a:p>
            <a:pPr marL="0" marR="0" lvl="2" indent="0" algn="l" defTabSz="914400" rtl="0" eaLnBrk="1" fontAlgn="base" latinLnBrk="0" hangingPunct="1">
              <a:lnSpc>
                <a:spcPct val="100000"/>
              </a:lnSpc>
              <a:spcBef>
                <a:spcPct val="30000"/>
              </a:spcBef>
              <a:spcAft>
                <a:spcPct val="0"/>
              </a:spcAft>
              <a:buClrTx/>
              <a:buSzTx/>
              <a:buFontTx/>
              <a:buNone/>
              <a:tabLst/>
              <a:defRPr/>
            </a:pPr>
            <a:endParaRPr kumimoji="1" lang="en-GB" sz="1600" baseline="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F654FFA5-FDFC-4421-ACC5-B533D93EB355}" type="slidenum">
              <a:rPr lang="en-GB" smtClean="0">
                <a:solidFill>
                  <a:prstClr val="black"/>
                </a:solidFill>
              </a:rPr>
              <a:pPr/>
              <a:t>28</a:t>
            </a:fld>
            <a:endParaRPr lang="en-GB">
              <a:solidFill>
                <a:prstClr val="black"/>
              </a:solidFill>
            </a:endParaRPr>
          </a:p>
        </p:txBody>
      </p:sp>
    </p:spTree>
    <p:extLst>
      <p:ext uri="{BB962C8B-B14F-4D97-AF65-F5344CB8AC3E}">
        <p14:creationId xmlns:p14="http://schemas.microsoft.com/office/powerpoint/2010/main" val="1657876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baseline="0" dirty="0" smtClean="0"/>
              <a:t>CI can monitor your software configuration management tool for changes to the software in your project.  When a change occurs CI can kick in and build your entire software project, not just the class you’ve changed.  It can also run all your test cases after the software has been built (this is the recommended approach).  In fact, it’s common practice at Google for the unit tests to run whenever a developer even saves their code.</a:t>
            </a:r>
          </a:p>
          <a:p>
            <a:pPr eaLnBrk="1" hangingPunct="1"/>
            <a:endParaRPr lang="en-GB" baseline="0" dirty="0" smtClean="0"/>
          </a:p>
          <a:p>
            <a:pPr eaLnBrk="1" hangingPunct="1"/>
            <a:r>
              <a:rPr lang="en-GB" baseline="0" dirty="0" smtClean="0"/>
              <a:t>As it builds the whole project and runs all the unit tests, it can detect failures quickly and let the team know right away.  You’ve got a much better handle therefore on the health of your code and a good indicator for where your project is at – on target?  slipping behind schedule?  Forewarned is forearmed.  </a:t>
            </a:r>
          </a:p>
          <a:p>
            <a:pPr eaLnBrk="1" hangingPunct="1"/>
            <a:endParaRPr lang="en-GB" baseline="0" dirty="0" smtClean="0"/>
          </a:p>
          <a:p>
            <a:pPr eaLnBrk="1" hangingPunct="1"/>
            <a:r>
              <a:rPr lang="en-GB" baseline="0" dirty="0" smtClean="0"/>
              <a:t>As all tests are run, code is being continually tested to validate it for integrity and coherence.</a:t>
            </a:r>
          </a:p>
          <a:p>
            <a:pPr eaLnBrk="1" hangingPunct="1"/>
            <a:endParaRPr lang="en-GB" baseline="0" dirty="0" smtClean="0"/>
          </a:p>
          <a:p>
            <a:pPr eaLnBrk="1" hangingPunct="1"/>
            <a:r>
              <a:rPr lang="en-GB" baseline="0" dirty="0" smtClean="0"/>
              <a:t>But CI can go beyond simply building your code and running your tests (although arguably these are its USP).  You can use CI to monitor the actual quality of the code you write, delivering metrics to you, telling you about issues with that class you wrote the other day or that variable you declared but never used.  All this can help you focus in on areas of concern and fix them.  It can also tell you how much of your code is covered by unit tests and more importantly, how much isn’t.  Code that isn’t covered by a unit test could conceivably harbour an unexpected bug that causes an error when your project finally makes its way to production and is being used ‘for real’ – this isn’t when you want that bug to be unearthed!  As you can appreciate, quality of testing is very much dependent on your test coverage, in other words, how much of the code is covered by tests and also how much of the original requirement is covered by tests.</a:t>
            </a:r>
          </a:p>
          <a:p>
            <a:pPr eaLnBrk="1" hangingPunct="1"/>
            <a:endParaRPr lang="en-GB" baseline="0" dirty="0" smtClean="0"/>
          </a:p>
          <a:p>
            <a:pPr eaLnBrk="1" hangingPunct="1"/>
            <a:r>
              <a:rPr lang="en-GB" baseline="0" dirty="0" smtClean="0"/>
              <a:t>CI is all about reducing the risk of developing software.  Software today is more complex than it’s ever been so we need all the help we can get!</a:t>
            </a:r>
            <a:endParaRPr lang="en-US" dirty="0" smtClean="0"/>
          </a:p>
          <a:p>
            <a:endParaRPr lang="en-GB" dirty="0"/>
          </a:p>
        </p:txBody>
      </p:sp>
      <p:sp>
        <p:nvSpPr>
          <p:cNvPr id="4" name="Slide Number Placeholder 3"/>
          <p:cNvSpPr>
            <a:spLocks noGrp="1"/>
          </p:cNvSpPr>
          <p:nvPr>
            <p:ph type="sldNum" sz="quarter" idx="10"/>
          </p:nvPr>
        </p:nvSpPr>
        <p:spPr/>
        <p:txBody>
          <a:bodyPr/>
          <a:lstStyle/>
          <a:p>
            <a:fld id="{F654FFA5-FDFC-4421-ACC5-B533D93EB355}" type="slidenum">
              <a:rPr lang="en-GB" smtClean="0">
                <a:solidFill>
                  <a:prstClr val="black"/>
                </a:solidFill>
              </a:rPr>
              <a:pPr/>
              <a:t>29</a:t>
            </a:fld>
            <a:endParaRPr lang="en-GB">
              <a:solidFill>
                <a:prstClr val="black"/>
              </a:solidFill>
            </a:endParaRPr>
          </a:p>
        </p:txBody>
      </p:sp>
    </p:spTree>
    <p:extLst>
      <p:ext uri="{BB962C8B-B14F-4D97-AF65-F5344CB8AC3E}">
        <p14:creationId xmlns:p14="http://schemas.microsoft.com/office/powerpoint/2010/main" val="4126217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baseline="0" dirty="0" smtClean="0"/>
              <a:t>Typically when an organisation is looking to implement CI – be it a business or an educational institution – there are some phases they’ll pass through.</a:t>
            </a:r>
          </a:p>
          <a:p>
            <a:pPr eaLnBrk="1" hangingPunct="1"/>
            <a:endParaRPr lang="en-GB" baseline="0" dirty="0" smtClean="0"/>
          </a:p>
          <a:p>
            <a:pPr eaLnBrk="1" hangingPunct="1"/>
            <a:r>
              <a:rPr lang="en-GB" baseline="0" dirty="0" smtClean="0"/>
              <a:t>They will start by building their code in a manual way – if they use Ant then great but they’re missing out some of the features that CI could give them so first thing after installing a CI tool is to set up the build server that’s actually going to run the builds and create a build job on that server.  That build job will be executing the Ant build script, usually people start off by doing this nightly.</a:t>
            </a:r>
          </a:p>
          <a:p>
            <a:pPr eaLnBrk="1" hangingPunct="1"/>
            <a:endParaRPr lang="en-GB" baseline="0" dirty="0" smtClean="0"/>
          </a:p>
          <a:p>
            <a:pPr eaLnBrk="1" hangingPunct="1"/>
            <a:r>
              <a:rPr lang="en-GB" baseline="0" dirty="0" smtClean="0"/>
              <a:t>Then they introduce the automated tests.  If Ant was already running the tests (as you spent time writing them), even better, now they’ll get run every time the CI job kicks in.</a:t>
            </a:r>
          </a:p>
          <a:p>
            <a:pPr eaLnBrk="1" hangingPunct="1"/>
            <a:endParaRPr lang="en-GB" baseline="0" dirty="0" smtClean="0"/>
          </a:p>
          <a:p>
            <a:pPr eaLnBrk="1" hangingPunct="1"/>
            <a:r>
              <a:rPr lang="en-GB" baseline="0" dirty="0" smtClean="0"/>
              <a:t>The frequency of the CI job is a matter of choice – nightly, every minute, every hour, when there’s a check-in into the source code repository.  CI is flexible so you need to go for the frequency that works for you and your project.</a:t>
            </a:r>
          </a:p>
          <a:p>
            <a:pPr eaLnBrk="1" hangingPunct="1"/>
            <a:endParaRPr lang="en-GB" baseline="0" dirty="0" smtClean="0"/>
          </a:p>
          <a:p>
            <a:pPr eaLnBrk="1" hangingPunct="1"/>
            <a:r>
              <a:rPr lang="en-GB" baseline="0" dirty="0" smtClean="0"/>
              <a:t>After just building and running the tests, you can move into metrics capture, source code quality analysis, test coverage onto even automated deployment of packaged code into production.</a:t>
            </a:r>
          </a:p>
          <a:p>
            <a:endParaRPr lang="en-GB" dirty="0"/>
          </a:p>
        </p:txBody>
      </p:sp>
      <p:sp>
        <p:nvSpPr>
          <p:cNvPr id="4" name="Slide Number Placeholder 3"/>
          <p:cNvSpPr>
            <a:spLocks noGrp="1"/>
          </p:cNvSpPr>
          <p:nvPr>
            <p:ph type="sldNum" sz="quarter" idx="10"/>
          </p:nvPr>
        </p:nvSpPr>
        <p:spPr/>
        <p:txBody>
          <a:bodyPr/>
          <a:lstStyle/>
          <a:p>
            <a:fld id="{F654FFA5-FDFC-4421-ACC5-B533D93EB355}" type="slidenum">
              <a:rPr lang="en-GB" smtClean="0">
                <a:solidFill>
                  <a:prstClr val="black"/>
                </a:solidFill>
              </a:rPr>
              <a:pPr/>
              <a:t>30</a:t>
            </a:fld>
            <a:endParaRPr lang="en-GB">
              <a:solidFill>
                <a:prstClr val="black"/>
              </a:solidFill>
            </a:endParaRPr>
          </a:p>
        </p:txBody>
      </p:sp>
    </p:spTree>
    <p:extLst>
      <p:ext uri="{BB962C8B-B14F-4D97-AF65-F5344CB8AC3E}">
        <p14:creationId xmlns:p14="http://schemas.microsoft.com/office/powerpoint/2010/main" val="2182957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dirty="0" smtClean="0"/>
              <a:t>So just to recap in layman’s</a:t>
            </a:r>
            <a:r>
              <a:rPr lang="en-GB" baseline="0" dirty="0" smtClean="0"/>
              <a:t> terms, these are the typical steps to follow to getting CI up and running.</a:t>
            </a:r>
          </a:p>
          <a:p>
            <a:pPr eaLnBrk="1" hangingPunct="1"/>
            <a:endParaRPr lang="en-GB" baseline="0" dirty="0" smtClean="0"/>
          </a:p>
          <a:p>
            <a:pPr eaLnBrk="1" hangingPunct="1"/>
            <a:r>
              <a:rPr lang="en-GB" baseline="0" dirty="0" smtClean="0"/>
              <a:t>Use an source code management tool like Subversion</a:t>
            </a:r>
          </a:p>
          <a:p>
            <a:pPr eaLnBrk="1" hangingPunct="1"/>
            <a:r>
              <a:rPr lang="en-GB" baseline="0" dirty="0" smtClean="0"/>
              <a:t>Use Ant for building the source</a:t>
            </a:r>
          </a:p>
          <a:p>
            <a:pPr eaLnBrk="1" hangingPunct="1"/>
            <a:r>
              <a:rPr lang="en-GB" baseline="0" dirty="0" smtClean="0"/>
              <a:t>Use a dedicated CI tool like Jenkins (others are available)</a:t>
            </a:r>
          </a:p>
          <a:p>
            <a:pPr eaLnBrk="1" hangingPunct="1"/>
            <a:r>
              <a:rPr lang="en-GB" baseline="0" dirty="0" smtClean="0"/>
              <a:t>Create a job in CI for your project – the job will run your Ant script, tell it how often you want it to run or what will trigger the run, tell it what you want to happen after the Ant script has completed, how you want to be informed of the status of builds and what you want to happen if a build fails for any reason – obviously run the tests if you have tests (hopefully you have).</a:t>
            </a:r>
            <a:endParaRPr lang="en-US" baseline="0" dirty="0" smtClean="0"/>
          </a:p>
          <a:p>
            <a:pPr eaLnBrk="1" hangingPunct="1"/>
            <a:endParaRPr lang="en-GB" baseline="0" dirty="0" smtClean="0"/>
          </a:p>
          <a:p>
            <a:pPr eaLnBrk="1" hangingPunct="1"/>
            <a:r>
              <a:rPr lang="en-GB" baseline="0" dirty="0" smtClean="0"/>
              <a:t>What next?  Code quality metrics?</a:t>
            </a:r>
          </a:p>
          <a:p>
            <a:endParaRPr lang="en-GB" dirty="0"/>
          </a:p>
        </p:txBody>
      </p:sp>
      <p:sp>
        <p:nvSpPr>
          <p:cNvPr id="4" name="Slide Number Placeholder 3"/>
          <p:cNvSpPr>
            <a:spLocks noGrp="1"/>
          </p:cNvSpPr>
          <p:nvPr>
            <p:ph type="sldNum" sz="quarter" idx="10"/>
          </p:nvPr>
        </p:nvSpPr>
        <p:spPr/>
        <p:txBody>
          <a:bodyPr/>
          <a:lstStyle/>
          <a:p>
            <a:fld id="{F654FFA5-FDFC-4421-ACC5-B533D93EB355}" type="slidenum">
              <a:rPr lang="en-GB" smtClean="0">
                <a:solidFill>
                  <a:prstClr val="black"/>
                </a:solidFill>
              </a:rPr>
              <a:pPr/>
              <a:t>31</a:t>
            </a:fld>
            <a:endParaRPr lang="en-GB">
              <a:solidFill>
                <a:prstClr val="black"/>
              </a:solidFill>
            </a:endParaRPr>
          </a:p>
        </p:txBody>
      </p:sp>
    </p:spTree>
    <p:extLst>
      <p:ext uri="{BB962C8B-B14F-4D97-AF65-F5344CB8AC3E}">
        <p14:creationId xmlns:p14="http://schemas.microsoft.com/office/powerpoint/2010/main" val="1738440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dirty="0" smtClean="0"/>
              <a:t>So,</a:t>
            </a:r>
            <a:r>
              <a:rPr lang="en-GB" baseline="0" dirty="0" smtClean="0"/>
              <a:t> as a developer, what do you get from CI?</a:t>
            </a:r>
          </a:p>
          <a:p>
            <a:pPr eaLnBrk="1" hangingPunct="1"/>
            <a:endParaRPr lang="en-GB" baseline="0" dirty="0" smtClean="0"/>
          </a:p>
          <a:p>
            <a:pPr eaLnBrk="1" hangingPunct="1"/>
            <a:r>
              <a:rPr lang="en-GB" baseline="0" dirty="0" smtClean="0"/>
              <a:t>From my experience it changes the way you think about software development.  It focuses the mind more on quality of your code as breaks in the build are highlighted quickly and people generally strive to address issues like that much quicker, fostering a more team-based approach to quality.</a:t>
            </a:r>
          </a:p>
          <a:p>
            <a:pPr eaLnBrk="1" hangingPunct="1"/>
            <a:endParaRPr lang="en-GB" baseline="0" dirty="0" smtClean="0"/>
          </a:p>
          <a:p>
            <a:pPr eaLnBrk="1" hangingPunct="1"/>
            <a:r>
              <a:rPr lang="en-GB" baseline="0" dirty="0" smtClean="0"/>
              <a:t>It’s easy to get a concise view of the health of your project – it’s transparent, nothing is hidden – as they say “sunlight is the best disinfectant” and as nothing is hidden, risks to the project should be reduced as the team will be addressing issues brought up by CI.</a:t>
            </a:r>
          </a:p>
          <a:p>
            <a:pPr eaLnBrk="1" hangingPunct="1"/>
            <a:endParaRPr lang="en-GB" baseline="0" dirty="0" smtClean="0"/>
          </a:p>
          <a:p>
            <a:pPr eaLnBrk="1" hangingPunct="1"/>
            <a:r>
              <a:rPr lang="en-GB" baseline="0" dirty="0" smtClean="0"/>
              <a:t>It encourages the team to work together to resolve problems and as multiple teams can be using the same CI server, information about your project can be made visible to other teams.  If your project is in a good state, you can take pride in that and improve further.  What if another team has a problem, highlighted through CI?  Well, maybe you can help with that.</a:t>
            </a:r>
            <a:endParaRPr lang="en-GB" dirty="0"/>
          </a:p>
        </p:txBody>
      </p:sp>
      <p:sp>
        <p:nvSpPr>
          <p:cNvPr id="4" name="Slide Number Placeholder 3"/>
          <p:cNvSpPr>
            <a:spLocks noGrp="1"/>
          </p:cNvSpPr>
          <p:nvPr>
            <p:ph type="sldNum" sz="quarter" idx="10"/>
          </p:nvPr>
        </p:nvSpPr>
        <p:spPr/>
        <p:txBody>
          <a:bodyPr/>
          <a:lstStyle/>
          <a:p>
            <a:fld id="{F654FFA5-FDFC-4421-ACC5-B533D93EB355}" type="slidenum">
              <a:rPr lang="en-GB" smtClean="0">
                <a:solidFill>
                  <a:prstClr val="black"/>
                </a:solidFill>
              </a:rPr>
              <a:pPr/>
              <a:t>32</a:t>
            </a:fld>
            <a:endParaRPr lang="en-GB">
              <a:solidFill>
                <a:prstClr val="black"/>
              </a:solidFill>
            </a:endParaRPr>
          </a:p>
        </p:txBody>
      </p:sp>
    </p:spTree>
    <p:extLst>
      <p:ext uri="{BB962C8B-B14F-4D97-AF65-F5344CB8AC3E}">
        <p14:creationId xmlns:p14="http://schemas.microsoft.com/office/powerpoint/2010/main" val="17679022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33</a:t>
            </a:fld>
            <a:endParaRPr lang="en-US" dirty="0" smtClean="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34</a:t>
            </a:fld>
            <a:endParaRPr lang="en-US" dirty="0" smtClean="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35</a:t>
            </a:fld>
            <a:endParaRPr lang="en-US" dirty="0" smtClean="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36</a:t>
            </a:fld>
            <a:endParaRPr lang="en-US" dirty="0" smtClean="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4</a:t>
            </a:fld>
            <a:endParaRPr lang="en-US" dirty="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a:p>
            <a:pPr eaLnBrk="1" hangingPunct="1"/>
            <a:r>
              <a:rPr lang="en-US" dirty="0" smtClean="0"/>
              <a:t>Clarity = Maintenance</a:t>
            </a:r>
          </a:p>
          <a:p>
            <a:pPr eaLnBrk="1" hangingPunct="1"/>
            <a:r>
              <a:rPr lang="en-US" dirty="0" smtClean="0"/>
              <a:t>Developing well is only part of the job, you’re one of many contributors and your coding style should reflect that – code that’s easy to read, and clear about what its doing</a:t>
            </a:r>
          </a:p>
          <a:p>
            <a:pPr eaLnBrk="1" hangingPunct="1"/>
            <a:r>
              <a:rPr lang="en-US" dirty="0" smtClean="0"/>
              <a:t>	Practices – </a:t>
            </a:r>
          </a:p>
          <a:p>
            <a:pPr eaLnBrk="1" hangingPunct="1"/>
            <a:r>
              <a:rPr lang="en-US" dirty="0" smtClean="0"/>
              <a:t>	Static analysis -</a:t>
            </a:r>
          </a:p>
          <a:p>
            <a:pPr eaLnBrk="1" hangingPunct="1"/>
            <a:endParaRPr lang="en-US" dirty="0" smtClean="0"/>
          </a:p>
          <a:p>
            <a:pPr eaLnBrk="1" hangingPunct="1"/>
            <a:r>
              <a:rPr lang="en-US" dirty="0" smtClean="0"/>
              <a:t>Completeness = Right</a:t>
            </a:r>
          </a:p>
          <a:p>
            <a:pPr eaLnBrk="1" hangingPunct="1"/>
            <a:r>
              <a:rPr lang="en-US" dirty="0" smtClean="0"/>
              <a:t>Does it do what its intended to do? is it performant?</a:t>
            </a:r>
          </a:p>
          <a:p>
            <a:pPr eaLnBrk="1" hangingPunct="1"/>
            <a:r>
              <a:rPr lang="en-US" dirty="0" smtClean="0"/>
              <a:t>In our case we’re focused on the code level, we’re geeks</a:t>
            </a:r>
          </a:p>
          <a:p>
            <a:pPr eaLnBrk="1" hangingPunct="1"/>
            <a:r>
              <a:rPr lang="en-US" dirty="0" smtClean="0"/>
              <a:t>	Unit Testing – </a:t>
            </a:r>
          </a:p>
          <a:p>
            <a:pPr eaLnBrk="1" hangingPunct="1"/>
            <a:r>
              <a:rPr lang="en-US" dirty="0" smtClean="0"/>
              <a:t>	Quality Assurance -</a:t>
            </a:r>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6</a:t>
            </a:fld>
            <a:endParaRPr lang="en-US" dirty="0"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Objectively measuring code</a:t>
            </a:r>
          </a:p>
          <a:p>
            <a:pPr eaLnBrk="1" hangingPunct="1"/>
            <a:r>
              <a:rPr lang="en-US" dirty="0" smtClean="0"/>
              <a:t>It’s difficult, “good” code is a subjective thing</a:t>
            </a:r>
          </a:p>
          <a:p>
            <a:pPr eaLnBrk="1" hangingPunct="1"/>
            <a:r>
              <a:rPr lang="en-US" dirty="0" smtClean="0"/>
              <a:t>Focus on the quantifiable aspects of the code</a:t>
            </a:r>
          </a:p>
          <a:p>
            <a:pPr eaLnBrk="1" hangingPunct="1"/>
            <a:endParaRPr lang="en-US" dirty="0" smtClean="0"/>
          </a:p>
          <a:p>
            <a:pPr eaLnBrk="1" hangingPunct="1"/>
            <a:r>
              <a:rPr lang="en-US" dirty="0" smtClean="0"/>
              <a:t>	Unit Testing – do they all pass? Are you testing the full codebase?</a:t>
            </a:r>
          </a:p>
          <a:p>
            <a:pPr eaLnBrk="1" hangingPunct="1"/>
            <a:r>
              <a:rPr lang="en-US" dirty="0" smtClean="0"/>
              <a:t>	Complexity – Functional Complexity, nesting of ifs/loops/etc.</a:t>
            </a:r>
          </a:p>
          <a:p>
            <a:pPr eaLnBrk="1" hangingPunct="1"/>
            <a:r>
              <a:rPr lang="en-US" dirty="0" smtClean="0"/>
              <a:t>	Lines Per Class – Rough guide to “single purpose”</a:t>
            </a:r>
          </a:p>
          <a:p>
            <a:pPr eaLnBrk="1" hangingPunct="1"/>
            <a:r>
              <a:rPr lang="en-US" dirty="0" smtClean="0"/>
              <a:t>	‘Rule’ Compliance – Static Analysis</a:t>
            </a:r>
          </a:p>
          <a:p>
            <a:pPr eaLnBrk="1" hangingPunct="1"/>
            <a:r>
              <a:rPr lang="en-US" dirty="0" smtClean="0"/>
              <a:t>	</a:t>
            </a:r>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7</a:t>
            </a:fld>
            <a:endParaRPr lang="en-US" dirty="0" smtClean="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dirty="0" smtClean="0"/>
              <a:t>During project initiation project Best Practice should be drawn up for the team.</a:t>
            </a:r>
          </a:p>
          <a:p>
            <a:pPr eaLnBrk="1" hangingPunct="1"/>
            <a:endParaRPr lang="en-GB" dirty="0" smtClean="0"/>
          </a:p>
          <a:p>
            <a:pPr eaLnBrk="1" hangingPunct="1"/>
            <a:r>
              <a:rPr lang="en-GB" dirty="0" smtClean="0"/>
              <a:t>These are a set of common guidelines the development team should meet.</a:t>
            </a:r>
          </a:p>
          <a:p>
            <a:pPr eaLnBrk="1" hangingPunct="1"/>
            <a:endParaRPr lang="en-GB" dirty="0" smtClean="0"/>
          </a:p>
          <a:p>
            <a:pPr eaLnBrk="1" hangingPunct="1"/>
            <a:r>
              <a:rPr lang="en-GB" dirty="0" smtClean="0"/>
              <a:t>They consist of best practice guidelines for Coding and then processes that will help the development life cycle.</a:t>
            </a:r>
          </a:p>
          <a:p>
            <a:pPr eaLnBrk="1" hangingPunct="1"/>
            <a:endParaRPr lang="en-GB" dirty="0"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28688"/>
            <a:fld id="{6D559332-C78B-49C2-B480-8BCCCA1A5A91}" type="slidenum">
              <a:rPr lang="en-US" smtClean="0">
                <a:solidFill>
                  <a:prstClr val="black"/>
                </a:solidFill>
              </a:rPr>
              <a:pPr defTabSz="928688"/>
              <a:t>9</a:t>
            </a:fld>
            <a:endParaRPr lang="en-US" dirty="0" smtClean="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p:nvSpPr>
        <p:spPr bwMode="gray">
          <a:xfrm>
            <a:off x="1741488" y="2365375"/>
            <a:ext cx="5634037"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srgbClr val="000000"/>
              </a:buClr>
              <a:buSzPct val="80000"/>
              <a:buFont typeface="Wingdings" pitchFamily="2" charset="2"/>
              <a:buNone/>
              <a:defRPr/>
            </a:pPr>
            <a:endParaRPr lang="en-US" sz="1100" b="1" dirty="0">
              <a:solidFill>
                <a:srgbClr val="000000"/>
              </a:solidFill>
              <a:cs typeface="Arial" charset="0"/>
            </a:endParaRPr>
          </a:p>
        </p:txBody>
      </p:sp>
      <p:sp>
        <p:nvSpPr>
          <p:cNvPr id="4"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3FEE5003-7723-4597-9BCD-01EF9E608157}"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pic>
        <p:nvPicPr>
          <p:cNvPr id="5" name="Picture 9" descr="Citi_877c"/>
          <p:cNvPicPr>
            <a:picLocks noChangeAspect="1" noChangeArrowheads="1"/>
          </p:cNvPicPr>
          <p:nvPr userDrawn="1"/>
        </p:nvPicPr>
        <p:blipFill>
          <a:blip r:embed="rId2" cstate="print"/>
          <a:srcRect/>
          <a:stretch>
            <a:fillRect/>
          </a:stretch>
        </p:blipFill>
        <p:spPr bwMode="auto">
          <a:xfrm>
            <a:off x="8505825" y="6483350"/>
            <a:ext cx="508000" cy="327025"/>
          </a:xfrm>
          <a:prstGeom prst="rect">
            <a:avLst/>
          </a:prstGeom>
          <a:noFill/>
          <a:ln w="9525">
            <a:noFill/>
            <a:miter lim="800000"/>
            <a:headEnd/>
            <a:tailEnd/>
          </a:ln>
        </p:spPr>
      </p:pic>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endParaRPr lang="en-US" dirty="0"/>
          </a:p>
        </p:txBody>
      </p:sp>
    </p:spTree>
    <p:extLst>
      <p:ext uri="{BB962C8B-B14F-4D97-AF65-F5344CB8AC3E}">
        <p14:creationId xmlns:p14="http://schemas.microsoft.com/office/powerpoint/2010/main" val="346838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sp>
        <p:nvSpPr>
          <p:cNvPr id="5"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505FD6CA-858B-433A-9E31-D57C58C266D0}"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pic>
        <p:nvPicPr>
          <p:cNvPr id="6" name="Picture 9" descr="Citi_877c"/>
          <p:cNvPicPr>
            <a:picLocks noChangeAspect="1" noChangeArrowheads="1"/>
          </p:cNvPicPr>
          <p:nvPr userDrawn="1"/>
        </p:nvPicPr>
        <p:blipFill>
          <a:blip r:embed="rId2" cstate="print"/>
          <a:srcRect/>
          <a:stretch>
            <a:fillRect/>
          </a:stretch>
        </p:blipFill>
        <p:spPr bwMode="auto">
          <a:xfrm>
            <a:off x="8505825" y="6483350"/>
            <a:ext cx="508000" cy="327025"/>
          </a:xfrm>
          <a:prstGeom prst="rect">
            <a:avLst/>
          </a:prstGeom>
          <a:noFill/>
          <a:ln w="9525">
            <a:noFill/>
            <a:miter lim="800000"/>
            <a:headEnd/>
            <a:tailEnd/>
          </a:ln>
        </p:spPr>
      </p:pic>
      <p:sp>
        <p:nvSpPr>
          <p:cNvPr id="2" name="Title 1"/>
          <p:cNvSpPr>
            <a:spLocks noGrp="1"/>
          </p:cNvSpPr>
          <p:nvPr>
            <p:ph type="title"/>
          </p:nvPr>
        </p:nvSpPr>
        <p:spPr>
          <a:xfrm>
            <a:off x="393192" y="514350"/>
            <a:ext cx="8345487" cy="258763"/>
          </a:xfrm>
        </p:spPr>
        <p:txBody>
          <a:bodyPr/>
          <a:lstStyle/>
          <a:p>
            <a:r>
              <a:rPr lang="en-US" dirty="0"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dirty="0" smtClean="0"/>
              <a:t>Click to edit</a:t>
            </a:r>
          </a:p>
          <a:p>
            <a:pPr lvl="0"/>
            <a:endParaRPr lang="en-US" dirty="0"/>
          </a:p>
        </p:txBody>
      </p:sp>
    </p:spTree>
    <p:extLst>
      <p:ext uri="{BB962C8B-B14F-4D97-AF65-F5344CB8AC3E}">
        <p14:creationId xmlns:p14="http://schemas.microsoft.com/office/powerpoint/2010/main" val="142857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39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2" name="Picture 107" descr="Citi_chrome_shadow_smallest"/>
          <p:cNvPicPr>
            <a:picLocks noChangeAspect="1" noChangeArrowheads="1"/>
          </p:cNvPicPr>
          <p:nvPr userDrawn="1"/>
        </p:nvPicPr>
        <p:blipFill>
          <a:blip r:embed="rId2" cstate="print"/>
          <a:srcRect/>
          <a:stretch>
            <a:fillRect/>
          </a:stretch>
        </p:blipFill>
        <p:spPr bwMode="gray">
          <a:xfrm>
            <a:off x="5969000" y="4221163"/>
            <a:ext cx="3175000" cy="2600325"/>
          </a:xfrm>
          <a:prstGeom prst="rect">
            <a:avLst/>
          </a:prstGeom>
          <a:noFill/>
          <a:ln w="9525">
            <a:noFill/>
            <a:miter lim="800000"/>
            <a:headEnd/>
            <a:tailEnd/>
          </a:ln>
        </p:spPr>
      </p:pic>
    </p:spTree>
    <p:extLst>
      <p:ext uri="{BB962C8B-B14F-4D97-AF65-F5344CB8AC3E}">
        <p14:creationId xmlns:p14="http://schemas.microsoft.com/office/powerpoint/2010/main" val="40772377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dirty="0" smtClean="0"/>
              <a:t>Click to edit</a:t>
            </a:r>
          </a:p>
          <a:p>
            <a:pPr lvl="0"/>
            <a:endParaRPr lang="en-US" dirty="0"/>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dirty="0" smtClean="0"/>
              <a:t>Click to edit</a:t>
            </a:r>
          </a:p>
          <a:p>
            <a:pPr lvl="0"/>
            <a:endParaRPr lang="en-US" dirty="0"/>
          </a:p>
        </p:txBody>
      </p:sp>
    </p:spTree>
    <p:extLst>
      <p:ext uri="{BB962C8B-B14F-4D97-AF65-F5344CB8AC3E}">
        <p14:creationId xmlns:p14="http://schemas.microsoft.com/office/powerpoint/2010/main" val="2317874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dirty="0" smtClean="0"/>
              <a:t>Click to edit</a:t>
            </a:r>
          </a:p>
          <a:p>
            <a:pPr lvl="0"/>
            <a:endParaRPr lang="en-US" dirty="0"/>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dirty="0" smtClean="0"/>
              <a:t>Click to edit</a:t>
            </a:r>
          </a:p>
          <a:p>
            <a:pPr lvl="0"/>
            <a:endParaRPr lang="en-US" dirty="0"/>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dirty="0" smtClean="0"/>
              <a:t>Click to edit</a:t>
            </a:r>
          </a:p>
          <a:p>
            <a:pPr lvl="0"/>
            <a:endParaRPr lang="en-US" dirty="0"/>
          </a:p>
        </p:txBody>
      </p:sp>
    </p:spTree>
    <p:extLst>
      <p:ext uri="{BB962C8B-B14F-4D97-AF65-F5344CB8AC3E}">
        <p14:creationId xmlns:p14="http://schemas.microsoft.com/office/powerpoint/2010/main" val="231096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412392"/>
            <a:ext cx="8763000" cy="298808"/>
          </a:xfrm>
        </p:spPr>
        <p:txBody>
          <a:bodyPr/>
          <a:lstStyle>
            <a:lvl1pPr>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228600" y="914400"/>
            <a:ext cx="8686799" cy="18637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sz="quarter" idx="10"/>
          </p:nvPr>
        </p:nvSpPr>
        <p:spPr>
          <a:xfrm>
            <a:off x="8458200" y="6400800"/>
            <a:ext cx="685800" cy="457200"/>
          </a:xfrm>
          <a:prstGeom prst="rect">
            <a:avLst/>
          </a:prstGeom>
        </p:spPr>
        <p:txBody>
          <a:bodyPr/>
          <a:lstStyle>
            <a:lvl1pPr>
              <a:defRPr>
                <a:latin typeface="Arial" pitchFamily="34" charset="0"/>
                <a:cs typeface="Arial" pitchFamily="34" charset="0"/>
              </a:defRPr>
            </a:lvl1pPr>
          </a:lstStyle>
          <a:p>
            <a:pPr fontAlgn="base">
              <a:spcBef>
                <a:spcPct val="0"/>
              </a:spcBef>
              <a:spcAft>
                <a:spcPct val="0"/>
              </a:spcAft>
              <a:defRPr/>
            </a:pPr>
            <a:fld id="{D9310610-97AE-46F5-B19A-4946890240EE}" type="slidenum">
              <a:rPr lang="en-US">
                <a:solidFill>
                  <a:srgbClr val="000000"/>
                </a:solidFill>
              </a:rPr>
              <a:pPr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12848407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5E4B421F-3E05-40E5-BCE8-CDB39D63DDD4}"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sp>
        <p:nvSpPr>
          <p:cNvPr id="3699747"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pic>
        <p:nvPicPr>
          <p:cNvPr id="1030" name="Picture 6" descr="Citi_877c"/>
          <p:cNvPicPr>
            <a:picLocks noChangeAspect="1" noChangeArrowheads="1"/>
          </p:cNvPicPr>
          <p:nvPr userDrawn="1"/>
        </p:nvPicPr>
        <p:blipFill>
          <a:blip r:embed="rId9" cstate="print"/>
          <a:srcRect/>
          <a:stretch>
            <a:fillRect/>
          </a:stretch>
        </p:blipFill>
        <p:spPr bwMode="auto">
          <a:xfrm>
            <a:off x="8505825" y="6483350"/>
            <a:ext cx="508000" cy="327025"/>
          </a:xfrm>
          <a:prstGeom prst="rect">
            <a:avLst/>
          </a:prstGeom>
          <a:noFill/>
          <a:ln w="9525">
            <a:noFill/>
            <a:miter lim="800000"/>
            <a:headEnd/>
            <a:tailEnd/>
          </a:ln>
        </p:spPr>
      </p:pic>
    </p:spTree>
    <p:extLst>
      <p:ext uri="{BB962C8B-B14F-4D97-AF65-F5344CB8AC3E}">
        <p14:creationId xmlns:p14="http://schemas.microsoft.com/office/powerpoint/2010/main" val="1044824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image" Target="../media/image8.pn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 Id="rId5" Type="http://schemas.openxmlformats.org/officeDocument/2006/relationships/image" Target="../media/image9.pn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6.xml"/><Relationship Id="rId5" Type="http://schemas.openxmlformats.org/officeDocument/2006/relationships/image" Target="../media/image10.png"/><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8.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1.xml"/><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8" Type="http://schemas.openxmlformats.org/officeDocument/2006/relationships/hyperlink" Target="http://en.wikipedia.org/wiki/List_of_unit_testing_frameworks" TargetMode="External"/><Relationship Id="rId3" Type="http://schemas.openxmlformats.org/officeDocument/2006/relationships/notesSlide" Target="../notesSlides/notesSlide34.xml"/><Relationship Id="rId7" Type="http://schemas.openxmlformats.org/officeDocument/2006/relationships/hyperlink" Target="http://www.extremeprogramming.org/rules/unittests.html" TargetMode="Externa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hyperlink" Target="http://subclipse.tigris.org/" TargetMode="External"/><Relationship Id="rId5" Type="http://schemas.openxmlformats.org/officeDocument/2006/relationships/hyperlink" Target="http://subversion.apache.org/" TargetMode="External"/><Relationship Id="rId4" Type="http://schemas.openxmlformats.org/officeDocument/2006/relationships/hyperlink" Target="http://www.wikipedia.com/" TargetMode="External"/><Relationship Id="rId9"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hyperlink" Target="http://google-styleguide.googlecode.com/svn/trunk/cppguide.xml" TargetMode="External"/><Relationship Id="rId5" Type="http://schemas.openxmlformats.org/officeDocument/2006/relationships/hyperlink" Target="http://msdn.microsoft.com/en-us/library/ms229042.aspx" TargetMode="External"/><Relationship Id="rId4" Type="http://schemas.openxmlformats.org/officeDocument/2006/relationships/hyperlink" Target="http://www.ttc.edu.vn/download/materials/Softwareengineering/Implementation/Java%20CheckList.doc"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notesSlide" Target="../notesSlides/notesSlide36.xml"/><Relationship Id="rId7" Type="http://schemas.openxmlformats.org/officeDocument/2006/relationships/hyperlink" Target="http://google-styleguide.googlecode.com/svn/trunk/" TargetMode="Externa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hyperlink" Target="http://google-styleguide.googlecode.com/svn/trunk/javascriptguide.xml" TargetMode="External"/><Relationship Id="rId5" Type="http://schemas.openxmlformats.org/officeDocument/2006/relationships/hyperlink" Target="http://www.phpdeveloper.org.uk/articles/php-coding-guidelines/" TargetMode="External"/><Relationship Id="rId4" Type="http://schemas.openxmlformats.org/officeDocument/2006/relationships/hyperlink" Target="http://www.doc.ic.ac.uk/lab/cplus/cstyle.html"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457200" y="2870200"/>
            <a:ext cx="8305800" cy="1810367"/>
          </a:xfrm>
          <a:prstGeom prst="rect">
            <a:avLst/>
          </a:prstGeom>
          <a:noFill/>
          <a:ln w="9525">
            <a:noFill/>
            <a:miter lim="800000"/>
            <a:headEnd/>
            <a:tailEnd/>
          </a:ln>
        </p:spPr>
        <p:txBody>
          <a:bodyPr>
            <a:spAutoFit/>
          </a:bodyPr>
          <a:lstStyle/>
          <a:p>
            <a:pPr eaLnBrk="0" fontAlgn="base" hangingPunct="0">
              <a:lnSpc>
                <a:spcPct val="90000"/>
              </a:lnSpc>
              <a:spcBef>
                <a:spcPct val="0"/>
              </a:spcBef>
              <a:spcAft>
                <a:spcPct val="0"/>
              </a:spcAft>
              <a:defRPr/>
            </a:pPr>
            <a:r>
              <a:rPr kumimoji="1" lang="en-US" sz="2400" dirty="0">
                <a:solidFill>
                  <a:srgbClr val="223274"/>
                </a:solidFill>
                <a:cs typeface="Arial" pitchFamily="34" charset="0"/>
              </a:rPr>
              <a:t>Code Quality</a:t>
            </a:r>
          </a:p>
          <a:p>
            <a:pPr eaLnBrk="0" fontAlgn="base" hangingPunct="0">
              <a:lnSpc>
                <a:spcPct val="90000"/>
              </a:lnSpc>
              <a:spcBef>
                <a:spcPct val="0"/>
              </a:spcBef>
              <a:spcAft>
                <a:spcPct val="0"/>
              </a:spcAft>
              <a:defRPr/>
            </a:pPr>
            <a:endParaRPr lang="en-US" sz="2000" b="1" dirty="0">
              <a:solidFill>
                <a:srgbClr val="000000"/>
              </a:solidFill>
            </a:endParaRPr>
          </a:p>
          <a:p>
            <a:pPr lvl="1" eaLnBrk="0" fontAlgn="base" hangingPunct="0">
              <a:lnSpc>
                <a:spcPct val="90000"/>
              </a:lnSpc>
              <a:spcBef>
                <a:spcPct val="0"/>
              </a:spcBef>
              <a:spcAft>
                <a:spcPct val="0"/>
              </a:spcAft>
              <a:buFont typeface="Arial" pitchFamily="34" charset="0"/>
              <a:buChar char="•"/>
              <a:defRPr/>
            </a:pPr>
            <a:r>
              <a:rPr kumimoji="1" lang="en-US" sz="2000" dirty="0">
                <a:solidFill>
                  <a:srgbClr val="223274"/>
                </a:solidFill>
                <a:cs typeface="Arial" pitchFamily="34" charset="0"/>
              </a:rPr>
              <a:t>	Colin Murphy</a:t>
            </a:r>
          </a:p>
          <a:p>
            <a:pPr lvl="1" eaLnBrk="0" fontAlgn="base" hangingPunct="0">
              <a:lnSpc>
                <a:spcPct val="90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1400" b="1" dirty="0">
              <a:solidFill>
                <a:srgbClr val="000000"/>
              </a:solidFill>
            </a:endParaRPr>
          </a:p>
        </p:txBody>
      </p:sp>
      <p:sp>
        <p:nvSpPr>
          <p:cNvPr id="3075" name="Line 128"/>
          <p:cNvSpPr>
            <a:spLocks noChangeShapeType="1"/>
          </p:cNvSpPr>
          <p:nvPr/>
        </p:nvSpPr>
        <p:spPr bwMode="auto">
          <a:xfrm>
            <a:off x="566738" y="3406775"/>
            <a:ext cx="8226425" cy="0"/>
          </a:xfrm>
          <a:prstGeom prst="line">
            <a:avLst/>
          </a:prstGeom>
          <a:noFill/>
          <a:ln w="28575">
            <a:solidFill>
              <a:srgbClr val="5A5A5A"/>
            </a:solidFill>
            <a:round/>
            <a:headEnd/>
            <a:tailEnd/>
          </a:ln>
        </p:spPr>
        <p:txBody>
          <a:bodyPr wrap="none" anchor="ctr"/>
          <a:lstStyle/>
          <a:p>
            <a:pPr algn="r" eaLnBrk="0" fontAlgn="base" hangingPunct="0">
              <a:lnSpc>
                <a:spcPct val="106000"/>
              </a:lnSpc>
              <a:spcBef>
                <a:spcPct val="0"/>
              </a:spcBef>
              <a:spcAft>
                <a:spcPct val="0"/>
              </a:spcAft>
              <a:defRPr/>
            </a:pPr>
            <a:endParaRPr lang="en-US" sz="900" b="1" dirty="0">
              <a:solidFill>
                <a:srgbClr val="000000"/>
              </a:solidFill>
            </a:endParaRPr>
          </a:p>
        </p:txBody>
      </p:sp>
      <p:pic>
        <p:nvPicPr>
          <p:cNvPr id="5" name="Picture 4" descr="Citi Logo.JPG"/>
          <p:cNvPicPr>
            <a:picLocks noChangeAspect="1"/>
          </p:cNvPicPr>
          <p:nvPr/>
        </p:nvPicPr>
        <p:blipFill>
          <a:blip r:embed="rId4" cstate="print"/>
          <a:stretch>
            <a:fillRect/>
          </a:stretch>
        </p:blipFill>
        <p:spPr>
          <a:xfrm>
            <a:off x="5486400" y="4343400"/>
            <a:ext cx="3657600" cy="2514600"/>
          </a:xfrm>
          <a:prstGeom prst="rect">
            <a:avLst/>
          </a:prstGeom>
        </p:spPr>
      </p:pic>
    </p:spTree>
    <p:custDataLst>
      <p:tags r:id="rId1"/>
    </p:custDataLst>
    <p:extLst>
      <p:ext uri="{BB962C8B-B14F-4D97-AF65-F5344CB8AC3E}">
        <p14:creationId xmlns:p14="http://schemas.microsoft.com/office/powerpoint/2010/main" val="1293428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58904"/>
            <a:ext cx="7924800" cy="303096"/>
          </a:xfrm>
        </p:spPr>
        <p:txBody>
          <a:bodyPr/>
          <a:lstStyle/>
          <a:p>
            <a:r>
              <a:rPr lang="en-US" b="0" dirty="0" smtClean="0">
                <a:solidFill>
                  <a:srgbClr val="1F497D"/>
                </a:solidFill>
              </a:rPr>
              <a:t>Levels</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5078945"/>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8099CC">
                    <a:lumMod val="75000"/>
                  </a:srgbClr>
                </a:solidFill>
                <a:cs typeface="Arial" pitchFamily="34" charset="0"/>
              </a:rPr>
              <a:t>Different Levels of Organisation</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Company -&gt; Project -&gt; Component -&gt; Etc.</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General Practices at Company Level, More specific at Lower Levels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As the focus narrows the exact concerns are better known</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Practices can be tailored to the specific concerns</a:t>
            </a:r>
          </a:p>
          <a:p>
            <a:pPr marL="685800" lvl="1"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8099CC">
                    <a:lumMod val="75000"/>
                  </a:srgbClr>
                </a:solidFill>
                <a:cs typeface="Arial" pitchFamily="34" charset="0"/>
              </a:rPr>
              <a:t>Different functional areas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Performance – e.g. mandating use of “Caching” products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Threading – e.g. mandating use of Java “Executor” libraries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Security – e.g. mandating use of SSL (Secure Sockets Layer) Encryption</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Etc.</a:t>
            </a:r>
          </a:p>
          <a:p>
            <a:pPr marL="228600"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pitchFamily="34" charset="0"/>
            </a:endParaRP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424007608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58904"/>
            <a:ext cx="7924800" cy="303096"/>
          </a:xfrm>
        </p:spPr>
        <p:txBody>
          <a:bodyPr/>
          <a:lstStyle/>
          <a:p>
            <a:r>
              <a:rPr lang="en-US" b="0" dirty="0" smtClean="0">
                <a:solidFill>
                  <a:srgbClr val="1F497D"/>
                </a:solidFill>
              </a:rPr>
              <a:t>Why?</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378628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Developers understand employer/client expectations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Quite often ties into the Non-Functional Requirements (e.g. security, performance)</a:t>
            </a: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New Joiners can adapt quickly to the team’s approach</a:t>
            </a: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Produced code has a common look and feel</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Different developers may have different style preference</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A common look and feel helps with</a:t>
            </a:r>
          </a:p>
          <a:p>
            <a:pPr marL="11430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Version Control – no “reformatting” changes</a:t>
            </a:r>
          </a:p>
          <a:p>
            <a:pPr marL="11430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Managing Code Conflicts</a:t>
            </a:r>
          </a:p>
          <a:p>
            <a:pPr marL="1143000" lvl="2"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pitchFamily="34" charset="0"/>
            </a:endParaRP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344112781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58904"/>
            <a:ext cx="7924800" cy="303096"/>
          </a:xfrm>
        </p:spPr>
        <p:txBody>
          <a:bodyPr/>
          <a:lstStyle/>
          <a:p>
            <a:r>
              <a:rPr lang="en-US" b="0" dirty="0" smtClean="0">
                <a:solidFill>
                  <a:srgbClr val="1F497D"/>
                </a:solidFill>
              </a:rPr>
              <a:t>Code Review</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4648058"/>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What is a Code Review?</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Evaluation of code by 1 or many peers against defined standard</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Also includes a check for correctness</a:t>
            </a:r>
          </a:p>
          <a:p>
            <a:pPr marL="685800" lvl="1"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Types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Formal</a:t>
            </a:r>
          </a:p>
          <a:p>
            <a:pPr marL="11430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Group of developers get together to do the review</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Lightweight</a:t>
            </a:r>
          </a:p>
          <a:p>
            <a:pPr marL="11430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Ad-hoc Review</a:t>
            </a:r>
          </a:p>
          <a:p>
            <a:pPr marL="11430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Review using tools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Pair Programming</a:t>
            </a: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320376788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58904"/>
            <a:ext cx="7924800" cy="303096"/>
          </a:xfrm>
        </p:spPr>
        <p:txBody>
          <a:bodyPr/>
          <a:lstStyle/>
          <a:p>
            <a:r>
              <a:rPr lang="en-US" b="0" dirty="0" smtClean="0">
                <a:solidFill>
                  <a:srgbClr val="1F497D"/>
                </a:solidFill>
              </a:rPr>
              <a:t>Code Review : Standards</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5078945"/>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Establish Goals for Code Review</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Improve Quality of the code produced by development</a:t>
            </a: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What Goals/Metrics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How many reviews have taken place</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Defect Rate – how many defects per review</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Defect Density – defects per lines of code</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Types of Defect</a:t>
            </a:r>
          </a:p>
          <a:p>
            <a:pPr marL="11430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Severity  - Minor, Major, etc</a:t>
            </a:r>
          </a:p>
          <a:p>
            <a:pPr marL="11430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Area of Application – UI, Server, Persistence Layer, etc.</a:t>
            </a:r>
          </a:p>
          <a:p>
            <a:pPr marL="11430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Impact – Correctness, Performance, etc.</a:t>
            </a: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Ensure that reviewers review in advance to keep meetings short</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Focus the meeting on cataloguing &amp; discussion of points</a:t>
            </a: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8917042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35757"/>
            <a:ext cx="7924800" cy="326243"/>
          </a:xfrm>
        </p:spPr>
        <p:txBody>
          <a:bodyPr/>
          <a:lstStyle/>
          <a:p>
            <a:r>
              <a:rPr lang="en-US" b="0" dirty="0" smtClean="0">
                <a:solidFill>
                  <a:srgbClr val="1F497D"/>
                </a:solidFill>
              </a:rPr>
              <a:t>Example Code Review Checklist</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graphicFrame>
        <p:nvGraphicFramePr>
          <p:cNvPr id="6" name="Table 5"/>
          <p:cNvGraphicFramePr>
            <a:graphicFrameLocks noGrp="1"/>
          </p:cNvGraphicFramePr>
          <p:nvPr/>
        </p:nvGraphicFramePr>
        <p:xfrm>
          <a:off x="1524000" y="1397000"/>
          <a:ext cx="6096000" cy="3367024"/>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nSpc>
                          <a:spcPct val="115000"/>
                        </a:lnSpc>
                        <a:spcAft>
                          <a:spcPts val="0"/>
                        </a:spcAft>
                      </a:pPr>
                      <a:r>
                        <a:rPr lang="en-US" sz="1100" b="1" dirty="0">
                          <a:latin typeface="Calibri"/>
                          <a:ea typeface="Times New Roman"/>
                          <a:cs typeface="Times New Roman"/>
                        </a:rPr>
                        <a:t>General</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US" sz="1100">
                          <a:latin typeface="Calibri"/>
                          <a:ea typeface="Times New Roman"/>
                          <a:cs typeface="Times New Roman"/>
                        </a:rPr>
                        <a:t>Yes/No</a:t>
                      </a:r>
                      <a:endParaRPr lang="en-US" sz="1100">
                        <a:latin typeface="Calibri"/>
                        <a:ea typeface="Calibri"/>
                        <a:cs typeface="Times New Roman"/>
                      </a:endParaRPr>
                    </a:p>
                  </a:txBody>
                  <a:tcPr marL="68580" marR="68580" marT="0" marB="0"/>
                </a:tc>
              </a:tr>
              <a:tr h="370840">
                <a:tc>
                  <a:txBody>
                    <a:bodyPr/>
                    <a:lstStyle/>
                    <a:p>
                      <a:pPr>
                        <a:lnSpc>
                          <a:spcPct val="115000"/>
                        </a:lnSpc>
                        <a:spcAft>
                          <a:spcPts val="0"/>
                        </a:spcAft>
                      </a:pPr>
                      <a:r>
                        <a:rPr lang="en-US" sz="1100" dirty="0">
                          <a:latin typeface="Calibri"/>
                          <a:ea typeface="Times New Roman"/>
                          <a:cs typeface="Times New Roman"/>
                        </a:rPr>
                        <a:t>Does the code meet the requirement?</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endParaRPr lang="en-US" sz="110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100">
                          <a:latin typeface="Calibri"/>
                          <a:ea typeface="Times New Roman"/>
                          <a:cs typeface="Times New Roman"/>
                        </a:rPr>
                        <a:t>Does the code implement more than the requirement?</a:t>
                      </a:r>
                      <a:endParaRPr lang="en-US" sz="1100">
                        <a:latin typeface="Calibri"/>
                        <a:ea typeface="Calibri"/>
                        <a:cs typeface="Times New Roman"/>
                      </a:endParaRPr>
                    </a:p>
                  </a:txBody>
                  <a:tcPr marL="68580" marR="68580" marT="0" marB="0"/>
                </a:tc>
                <a:tc>
                  <a:txBody>
                    <a:bodyPr/>
                    <a:lstStyle/>
                    <a:p>
                      <a:pPr>
                        <a:lnSpc>
                          <a:spcPct val="115000"/>
                        </a:lnSpc>
                        <a:spcAft>
                          <a:spcPts val="0"/>
                        </a:spcAft>
                      </a:pPr>
                      <a:endParaRPr lang="en-US" sz="110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100" dirty="0">
                          <a:latin typeface="Calibri"/>
                          <a:ea typeface="Times New Roman"/>
                          <a:cs typeface="Times New Roman"/>
                        </a:rPr>
                        <a:t>What testing has taken place to prove that it meets the requirement?</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endParaRPr lang="en-US" sz="1100" dirty="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100" b="1" dirty="0">
                          <a:solidFill>
                            <a:schemeClr val="accent3"/>
                          </a:solidFill>
                          <a:latin typeface="Calibri"/>
                          <a:ea typeface="Times New Roman"/>
                          <a:cs typeface="Times New Roman"/>
                        </a:rPr>
                        <a:t>Variable and Constant Declarations</a:t>
                      </a:r>
                      <a:endParaRPr lang="en-US" sz="1100" dirty="0">
                        <a:solidFill>
                          <a:schemeClr val="accent3"/>
                        </a:solidFill>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endParaRPr lang="en-US" sz="1100" dirty="0">
                        <a:latin typeface="Calibri"/>
                        <a:ea typeface="Times New Roman"/>
                        <a:cs typeface="Times New Roman"/>
                      </a:endParaRPr>
                    </a:p>
                  </a:txBody>
                  <a:tcPr marL="68580" marR="68580" marT="0" marB="0">
                    <a:solidFill>
                      <a:schemeClr val="accent1">
                        <a:lumMod val="75000"/>
                      </a:schemeClr>
                    </a:solidFill>
                  </a:tcPr>
                </a:tc>
              </a:tr>
              <a:tr h="370840">
                <a:tc>
                  <a:txBody>
                    <a:bodyPr/>
                    <a:lstStyle/>
                    <a:p>
                      <a:pPr>
                        <a:lnSpc>
                          <a:spcPct val="115000"/>
                        </a:lnSpc>
                        <a:spcAft>
                          <a:spcPts val="0"/>
                        </a:spcAft>
                      </a:pPr>
                      <a:r>
                        <a:rPr lang="en-US" sz="1100" dirty="0">
                          <a:latin typeface="Calibri"/>
                          <a:ea typeface="Times New Roman"/>
                          <a:cs typeface="Times New Roman"/>
                        </a:rPr>
                        <a:t>Are the Coding and Naming conventions followed?</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endParaRPr lang="en-US" sz="1100" dirty="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100">
                          <a:latin typeface="Calibri"/>
                          <a:ea typeface="Times New Roman"/>
                          <a:cs typeface="Times New Roman"/>
                        </a:rPr>
                        <a:t>Are the names used conveying how they are used?</a:t>
                      </a:r>
                      <a:endParaRPr lang="en-US" sz="1100">
                        <a:latin typeface="Calibri"/>
                        <a:ea typeface="Calibri"/>
                        <a:cs typeface="Times New Roman"/>
                      </a:endParaRPr>
                    </a:p>
                  </a:txBody>
                  <a:tcPr marL="68580" marR="68580" marT="0" marB="0"/>
                </a:tc>
                <a:tc>
                  <a:txBody>
                    <a:bodyPr/>
                    <a:lstStyle/>
                    <a:p>
                      <a:pPr>
                        <a:lnSpc>
                          <a:spcPct val="115000"/>
                        </a:lnSpc>
                        <a:spcAft>
                          <a:spcPts val="0"/>
                        </a:spcAft>
                      </a:pPr>
                      <a:endParaRPr lang="en-US" sz="1100" dirty="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100">
                          <a:latin typeface="Calibri"/>
                          <a:ea typeface="Times New Roman"/>
                          <a:cs typeface="Times New Roman"/>
                        </a:rPr>
                        <a:t>Are all variables correctly typed?</a:t>
                      </a:r>
                      <a:endParaRPr lang="en-US" sz="1100">
                        <a:latin typeface="Calibri"/>
                        <a:ea typeface="Calibri"/>
                        <a:cs typeface="Times New Roman"/>
                      </a:endParaRPr>
                    </a:p>
                  </a:txBody>
                  <a:tcPr marL="68580" marR="68580" marT="0" marB="0"/>
                </a:tc>
                <a:tc>
                  <a:txBody>
                    <a:bodyPr/>
                    <a:lstStyle/>
                    <a:p>
                      <a:pPr>
                        <a:lnSpc>
                          <a:spcPct val="115000"/>
                        </a:lnSpc>
                        <a:spcAft>
                          <a:spcPts val="0"/>
                        </a:spcAft>
                      </a:pPr>
                      <a:endParaRPr lang="en-US" sz="1100" dirty="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100" dirty="0">
                          <a:latin typeface="Calibri"/>
                          <a:ea typeface="Times New Roman"/>
                          <a:cs typeface="Times New Roman"/>
                        </a:rPr>
                        <a:t>Are all variables correctly </a:t>
                      </a:r>
                      <a:r>
                        <a:rPr lang="en-GB" sz="1100" dirty="0">
                          <a:latin typeface="Calibri"/>
                          <a:ea typeface="Times New Roman"/>
                          <a:cs typeface="Times New Roman"/>
                        </a:rPr>
                        <a:t>initialised</a:t>
                      </a:r>
                      <a:r>
                        <a:rPr lang="en-US" sz="1100" dirty="0">
                          <a:latin typeface="Calibri"/>
                          <a:ea typeface="Times New Roman"/>
                          <a:cs typeface="Times New Roman"/>
                        </a:rPr>
                        <a:t>?</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endParaRPr lang="en-US" sz="1100" dirty="0">
                        <a:latin typeface="Calibri"/>
                        <a:ea typeface="Times New Roman"/>
                        <a:cs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346466691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35757"/>
            <a:ext cx="7924800" cy="326243"/>
          </a:xfrm>
        </p:spPr>
        <p:txBody>
          <a:bodyPr/>
          <a:lstStyle/>
          <a:p>
            <a:r>
              <a:rPr lang="en-US" b="0" dirty="0" smtClean="0">
                <a:solidFill>
                  <a:srgbClr val="1F497D"/>
                </a:solidFill>
              </a:rPr>
              <a:t>Example Code Review Checklist (continued)</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graphicFrame>
        <p:nvGraphicFramePr>
          <p:cNvPr id="6" name="Table 5"/>
          <p:cNvGraphicFramePr>
            <a:graphicFrameLocks noGrp="1"/>
          </p:cNvGraphicFramePr>
          <p:nvPr/>
        </p:nvGraphicFramePr>
        <p:xfrm>
          <a:off x="1524000" y="1397000"/>
          <a:ext cx="6096000" cy="3367024"/>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nSpc>
                          <a:spcPct val="115000"/>
                        </a:lnSpc>
                        <a:spcAft>
                          <a:spcPts val="0"/>
                        </a:spcAft>
                      </a:pPr>
                      <a:r>
                        <a:rPr lang="en-US" sz="1100" b="1" dirty="0">
                          <a:latin typeface="Calibri"/>
                          <a:ea typeface="Times New Roman"/>
                          <a:cs typeface="Times New Roman"/>
                        </a:rPr>
                        <a:t>I/O</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GB" sz="1100" dirty="0" smtClean="0">
                          <a:latin typeface="Calibri"/>
                          <a:ea typeface="Times New Roman"/>
                          <a:cs typeface="Times New Roman"/>
                        </a:rPr>
                        <a:t>Yes/No</a:t>
                      </a:r>
                      <a:endParaRPr lang="en-US" sz="1100" dirty="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100">
                          <a:latin typeface="Calibri"/>
                          <a:ea typeface="Times New Roman"/>
                          <a:cs typeface="Times New Roman"/>
                        </a:rPr>
                        <a:t>Have all files been opened before use?</a:t>
                      </a:r>
                      <a:endParaRPr lang="en-US" sz="1100">
                        <a:latin typeface="Calibri"/>
                        <a:ea typeface="Calibri"/>
                        <a:cs typeface="Times New Roman"/>
                      </a:endParaRPr>
                    </a:p>
                  </a:txBody>
                  <a:tcPr marL="68580" marR="68580" marT="0" marB="0"/>
                </a:tc>
                <a:tc>
                  <a:txBody>
                    <a:bodyPr/>
                    <a:lstStyle/>
                    <a:p>
                      <a:pPr>
                        <a:lnSpc>
                          <a:spcPct val="115000"/>
                        </a:lnSpc>
                        <a:spcAft>
                          <a:spcPts val="0"/>
                        </a:spcAft>
                      </a:pPr>
                      <a:endParaRPr lang="en-US" sz="110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100">
                          <a:latin typeface="Calibri"/>
                          <a:ea typeface="Times New Roman"/>
                          <a:cs typeface="Times New Roman"/>
                        </a:rPr>
                        <a:t>Are the attributes used to open the file correct for its usage?</a:t>
                      </a:r>
                      <a:endParaRPr lang="en-US" sz="1100">
                        <a:latin typeface="Calibri"/>
                        <a:ea typeface="Calibri"/>
                        <a:cs typeface="Times New Roman"/>
                      </a:endParaRPr>
                    </a:p>
                  </a:txBody>
                  <a:tcPr marL="68580" marR="68580" marT="0" marB="0"/>
                </a:tc>
                <a:tc>
                  <a:txBody>
                    <a:bodyPr/>
                    <a:lstStyle/>
                    <a:p>
                      <a:pPr>
                        <a:lnSpc>
                          <a:spcPct val="115000"/>
                        </a:lnSpc>
                        <a:spcAft>
                          <a:spcPts val="0"/>
                        </a:spcAft>
                      </a:pPr>
                      <a:endParaRPr lang="en-US" sz="110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100" dirty="0">
                          <a:latin typeface="Calibri"/>
                          <a:ea typeface="Times New Roman"/>
                          <a:cs typeface="Times New Roman"/>
                        </a:rPr>
                        <a:t>Have files been closed after usage?</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endParaRPr lang="en-US" sz="1100" dirty="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100" b="1" dirty="0">
                          <a:solidFill>
                            <a:schemeClr val="accent3"/>
                          </a:solidFill>
                          <a:latin typeface="Calibri"/>
                          <a:ea typeface="Times New Roman"/>
                          <a:cs typeface="Times New Roman"/>
                        </a:rPr>
                        <a:t>Control Flow</a:t>
                      </a:r>
                      <a:endParaRPr lang="en-US" sz="1100" dirty="0">
                        <a:solidFill>
                          <a:schemeClr val="accent3"/>
                        </a:solidFill>
                        <a:latin typeface="Calibri"/>
                        <a:ea typeface="Calibri"/>
                        <a:cs typeface="Times New Roman"/>
                      </a:endParaRPr>
                    </a:p>
                  </a:txBody>
                  <a:tcPr marL="68580" marR="68580" marT="0" marB="0">
                    <a:solidFill>
                      <a:schemeClr val="accent1">
                        <a:lumMod val="75000"/>
                      </a:schemeClr>
                    </a:solidFill>
                  </a:tcPr>
                </a:tc>
                <a:tc>
                  <a:txBody>
                    <a:bodyPr/>
                    <a:lstStyle/>
                    <a:p>
                      <a:pPr>
                        <a:lnSpc>
                          <a:spcPct val="115000"/>
                        </a:lnSpc>
                        <a:spcAft>
                          <a:spcPts val="0"/>
                        </a:spcAft>
                      </a:pPr>
                      <a:endParaRPr lang="en-US" sz="1100" dirty="0">
                        <a:latin typeface="Calibri"/>
                        <a:ea typeface="Times New Roman"/>
                        <a:cs typeface="Times New Roman"/>
                      </a:endParaRPr>
                    </a:p>
                  </a:txBody>
                  <a:tcPr marL="68580" marR="68580" marT="0" marB="0">
                    <a:solidFill>
                      <a:schemeClr val="accent1">
                        <a:lumMod val="75000"/>
                      </a:schemeClr>
                    </a:solidFill>
                  </a:tcPr>
                </a:tc>
              </a:tr>
              <a:tr h="370840">
                <a:tc>
                  <a:txBody>
                    <a:bodyPr/>
                    <a:lstStyle/>
                    <a:p>
                      <a:pPr>
                        <a:lnSpc>
                          <a:spcPct val="115000"/>
                        </a:lnSpc>
                        <a:spcAft>
                          <a:spcPts val="0"/>
                        </a:spcAft>
                      </a:pPr>
                      <a:r>
                        <a:rPr lang="en-US" sz="1100">
                          <a:latin typeface="Calibri"/>
                          <a:ea typeface="Times New Roman"/>
                          <a:cs typeface="Times New Roman"/>
                        </a:rPr>
                        <a:t>For loops is the best construct being used?</a:t>
                      </a:r>
                      <a:endParaRPr lang="en-US" sz="1100">
                        <a:latin typeface="Calibri"/>
                        <a:ea typeface="Calibri"/>
                        <a:cs typeface="Times New Roman"/>
                      </a:endParaRPr>
                    </a:p>
                  </a:txBody>
                  <a:tcPr marL="68580" marR="68580" marT="0" marB="0"/>
                </a:tc>
                <a:tc>
                  <a:txBody>
                    <a:bodyPr/>
                    <a:lstStyle/>
                    <a:p>
                      <a:pPr>
                        <a:lnSpc>
                          <a:spcPct val="115000"/>
                        </a:lnSpc>
                        <a:spcAft>
                          <a:spcPts val="0"/>
                        </a:spcAft>
                      </a:pPr>
                      <a:endParaRPr lang="en-US" sz="1100" dirty="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100">
                          <a:latin typeface="Calibri"/>
                          <a:ea typeface="Times New Roman"/>
                          <a:cs typeface="Times New Roman"/>
                        </a:rPr>
                        <a:t>Will all loops terminate?</a:t>
                      </a:r>
                      <a:endParaRPr lang="en-US" sz="1100">
                        <a:latin typeface="Calibri"/>
                        <a:ea typeface="Calibri"/>
                        <a:cs typeface="Times New Roman"/>
                      </a:endParaRPr>
                    </a:p>
                  </a:txBody>
                  <a:tcPr marL="68580" marR="68580" marT="0" marB="0"/>
                </a:tc>
                <a:tc>
                  <a:txBody>
                    <a:bodyPr/>
                    <a:lstStyle/>
                    <a:p>
                      <a:pPr>
                        <a:lnSpc>
                          <a:spcPct val="115000"/>
                        </a:lnSpc>
                        <a:spcAft>
                          <a:spcPts val="0"/>
                        </a:spcAft>
                      </a:pPr>
                      <a:endParaRPr lang="en-US" sz="1100" dirty="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100">
                          <a:latin typeface="Calibri"/>
                          <a:ea typeface="Times New Roman"/>
                          <a:cs typeface="Times New Roman"/>
                        </a:rPr>
                        <a:t>When there are multiple exist points from a loop, are they required and handled correctly?</a:t>
                      </a:r>
                      <a:endParaRPr lang="en-US" sz="1100">
                        <a:latin typeface="Calibri"/>
                        <a:ea typeface="Calibri"/>
                        <a:cs typeface="Times New Roman"/>
                      </a:endParaRPr>
                    </a:p>
                  </a:txBody>
                  <a:tcPr marL="68580" marR="68580" marT="0" marB="0"/>
                </a:tc>
                <a:tc>
                  <a:txBody>
                    <a:bodyPr/>
                    <a:lstStyle/>
                    <a:p>
                      <a:pPr>
                        <a:lnSpc>
                          <a:spcPct val="115000"/>
                        </a:lnSpc>
                        <a:spcAft>
                          <a:spcPts val="0"/>
                        </a:spcAft>
                      </a:pPr>
                      <a:endParaRPr lang="en-US" sz="1100" dirty="0">
                        <a:latin typeface="Calibri"/>
                        <a:ea typeface="Times New Roman"/>
                        <a:cs typeface="Times New Roman"/>
                      </a:endParaRPr>
                    </a:p>
                  </a:txBody>
                  <a:tcPr marL="68580" marR="68580" marT="0" marB="0"/>
                </a:tc>
              </a:tr>
              <a:tr h="370840">
                <a:tc>
                  <a:txBody>
                    <a:bodyPr/>
                    <a:lstStyle/>
                    <a:p>
                      <a:pPr>
                        <a:lnSpc>
                          <a:spcPct val="115000"/>
                        </a:lnSpc>
                        <a:spcAft>
                          <a:spcPts val="0"/>
                        </a:spcAft>
                      </a:pPr>
                      <a:r>
                        <a:rPr lang="en-US" sz="1100" dirty="0">
                          <a:latin typeface="Calibri"/>
                          <a:ea typeface="Times New Roman"/>
                          <a:cs typeface="Times New Roman"/>
                        </a:rPr>
                        <a:t>Does each </a:t>
                      </a:r>
                      <a:r>
                        <a:rPr lang="en-US" sz="1100" b="1" dirty="0">
                          <a:latin typeface="Calibri"/>
                          <a:ea typeface="Times New Roman"/>
                          <a:cs typeface="Times New Roman"/>
                        </a:rPr>
                        <a:t>switch</a:t>
                      </a:r>
                      <a:r>
                        <a:rPr lang="en-US" sz="1100" dirty="0">
                          <a:latin typeface="Calibri"/>
                          <a:ea typeface="Times New Roman"/>
                          <a:cs typeface="Times New Roman"/>
                        </a:rPr>
                        <a:t> statement have a default clause?</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endParaRPr lang="en-US" sz="1100" dirty="0">
                        <a:latin typeface="Calibri"/>
                        <a:ea typeface="Times New Roman"/>
                        <a:cs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19815246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58904"/>
            <a:ext cx="7924800" cy="303096"/>
          </a:xfrm>
        </p:spPr>
        <p:txBody>
          <a:bodyPr/>
          <a:lstStyle/>
          <a:p>
            <a:r>
              <a:rPr lang="en-US" b="0" dirty="0" smtClean="0">
                <a:solidFill>
                  <a:srgbClr val="1F497D"/>
                </a:solidFill>
              </a:rPr>
              <a:t>Static Code Analysis</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2062735"/>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Automated assessment of your codebase to determine</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Common “bad practices”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Common coding errors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Program/Class/Method Complexity</a:t>
            </a:r>
          </a:p>
          <a:p>
            <a:pPr marL="685800" lvl="1"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pitchFamily="34" charset="0"/>
            </a:endParaRP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pic>
        <p:nvPicPr>
          <p:cNvPr id="1028" name="Picture 4"/>
          <p:cNvPicPr>
            <a:picLocks noChangeAspect="1" noChangeArrowheads="1"/>
          </p:cNvPicPr>
          <p:nvPr/>
        </p:nvPicPr>
        <p:blipFill>
          <a:blip r:embed="rId5" cstate="print"/>
          <a:srcRect/>
          <a:stretch>
            <a:fillRect/>
          </a:stretch>
        </p:blipFill>
        <p:spPr bwMode="auto">
          <a:xfrm>
            <a:off x="381000" y="2819400"/>
            <a:ext cx="3773459" cy="30861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4419600" y="2819400"/>
            <a:ext cx="4245429" cy="990600"/>
          </a:xfrm>
          <a:prstGeom prst="rect">
            <a:avLst/>
          </a:prstGeom>
          <a:noFill/>
          <a:ln w="9525">
            <a:noFill/>
            <a:miter lim="800000"/>
            <a:headEnd/>
            <a:tailEnd/>
          </a:ln>
        </p:spPr>
      </p:pic>
      <p:pic>
        <p:nvPicPr>
          <p:cNvPr id="1030" name="Picture 6"/>
          <p:cNvPicPr>
            <a:picLocks noChangeAspect="1" noChangeArrowheads="1"/>
          </p:cNvPicPr>
          <p:nvPr/>
        </p:nvPicPr>
        <p:blipFill>
          <a:blip r:embed="rId7" cstate="print"/>
          <a:srcRect/>
          <a:stretch>
            <a:fillRect/>
          </a:stretch>
        </p:blipFill>
        <p:spPr bwMode="auto">
          <a:xfrm>
            <a:off x="4419600" y="4191000"/>
            <a:ext cx="4267200" cy="169500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27877541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58904"/>
            <a:ext cx="7924800" cy="303096"/>
          </a:xfrm>
        </p:spPr>
        <p:txBody>
          <a:bodyPr/>
          <a:lstStyle/>
          <a:p>
            <a:r>
              <a:rPr lang="en-US" b="0" dirty="0" smtClean="0">
                <a:solidFill>
                  <a:srgbClr val="1F497D"/>
                </a:solidFill>
              </a:rPr>
              <a:t>Static Inspection of Code Quality -Rules</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831629"/>
          </a:xfrm>
          <a:prstGeom prst="rect">
            <a:avLst/>
          </a:prstGeom>
          <a:noFill/>
          <a:ln w="9525">
            <a:noFill/>
            <a:miter lim="800000"/>
            <a:headEnd/>
            <a:tailEnd/>
          </a:ln>
        </p:spPr>
        <p:txBody>
          <a:bodyPr lIns="92063" tIns="46033" rIns="92063" bIns="46033">
            <a:spAutoFit/>
          </a:bodyPr>
          <a:lstStyle/>
          <a:p>
            <a:r>
              <a:rPr lang="en-GB" sz="1600" dirty="0">
                <a:solidFill>
                  <a:srgbClr val="000000"/>
                </a:solidFill>
              </a:rPr>
              <a:t>You can use static tools to check coding practices such as  Boolean Expression Complexity.</a:t>
            </a:r>
          </a:p>
          <a:p>
            <a:r>
              <a:rPr lang="en-GB" sz="1600" dirty="0">
                <a:solidFill>
                  <a:srgbClr val="000000"/>
                </a:solidFill>
              </a:rPr>
              <a:t>In this example the rule ‘Boolean expression complexity’ has been set to flag if there are more than three Booleans working together.</a:t>
            </a: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pic>
        <p:nvPicPr>
          <p:cNvPr id="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0" y="2743200"/>
            <a:ext cx="90297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45962407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35757"/>
            <a:ext cx="7924800" cy="326243"/>
          </a:xfrm>
        </p:spPr>
        <p:txBody>
          <a:bodyPr/>
          <a:lstStyle/>
          <a:p>
            <a:r>
              <a:rPr lang="en-US" b="0" dirty="0" smtClean="0">
                <a:solidFill>
                  <a:srgbClr val="1F497D"/>
                </a:solidFill>
              </a:rPr>
              <a:t>Coding Best Practice : In the trenches</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4217171"/>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In Practice</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Aim to keep your best practices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Review best practices regularly</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Remove any that do not benefit team</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Add </a:t>
            </a:r>
            <a:r>
              <a:rPr lang="en-GB" sz="1600" dirty="0" smtClean="0">
                <a:solidFill>
                  <a:srgbClr val="000000"/>
                </a:solidFill>
                <a:cs typeface="Arial" pitchFamily="34" charset="0"/>
              </a:rPr>
              <a:t>new </a:t>
            </a:r>
            <a:r>
              <a:rPr lang="en-GB" sz="1600" dirty="0">
                <a:solidFill>
                  <a:srgbClr val="000000"/>
                </a:solidFill>
                <a:cs typeface="Arial" pitchFamily="34" charset="0"/>
              </a:rPr>
              <a:t>ones that improve practices</a:t>
            </a:r>
          </a:p>
          <a:p>
            <a:pPr marL="685800" lvl="1"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Best Practice will not always be kept</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Deadline pressures – excusable, but plan appropriately!</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Lack of reinforcement – no excuses!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When best practice is not kept there needs to be a post release retrospective</a:t>
            </a: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382066462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35757"/>
            <a:ext cx="7924800" cy="326243"/>
          </a:xfrm>
        </p:spPr>
        <p:txBody>
          <a:bodyPr/>
          <a:lstStyle/>
          <a:p>
            <a:r>
              <a:rPr lang="en-US" b="0" dirty="0" smtClean="0">
                <a:solidFill>
                  <a:srgbClr val="1F497D"/>
                </a:solidFill>
              </a:rPr>
              <a:t>Coding Best Practice : When things go wrong</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4463392"/>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Project Retrospectives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What went right and what went wrong</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Most importantly – </a:t>
            </a:r>
            <a:r>
              <a:rPr lang="en-GB" sz="1600" b="1" u="sng" dirty="0">
                <a:solidFill>
                  <a:srgbClr val="000000"/>
                </a:solidFill>
                <a:cs typeface="Arial" pitchFamily="34" charset="0"/>
              </a:rPr>
              <a:t>Why</a:t>
            </a:r>
            <a:r>
              <a:rPr lang="en-GB" sz="1600" dirty="0">
                <a:solidFill>
                  <a:srgbClr val="000000"/>
                </a:solidFill>
                <a:cs typeface="Arial" pitchFamily="34" charset="0"/>
              </a:rPr>
              <a:t> did they go right or wrong</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This should never be a blame game or nobody will be honest</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Any lessons should be filtered back into the software process to try and ensure they are not repeated.</a:t>
            </a:r>
          </a:p>
          <a:p>
            <a:pPr marL="685800" lvl="1"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Typical outcomes from retrospectives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Poor upfront analysis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Lack of resources, whether time or </a:t>
            </a:r>
            <a:r>
              <a:rPr lang="en-GB" sz="1600" dirty="0" smtClean="0">
                <a:solidFill>
                  <a:srgbClr val="000000"/>
                </a:solidFill>
                <a:cs typeface="Arial" pitchFamily="34" charset="0"/>
              </a:rPr>
              <a:t>manpower</a:t>
            </a:r>
            <a:endParaRPr lang="en-GB" sz="1600" dirty="0">
              <a:solidFill>
                <a:srgbClr val="000000"/>
              </a:solidFill>
              <a:cs typeface="Arial" pitchFamily="34" charset="0"/>
            </a:endParaRP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Lack of communication, Lack of communication, Lack of communication.</a:t>
            </a: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391508168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3"/>
          <p:cNvSpPr>
            <a:spLocks noGrp="1"/>
          </p:cNvSpPr>
          <p:nvPr>
            <p:ph type="title" idx="4294967295"/>
          </p:nvPr>
        </p:nvSpPr>
        <p:spPr>
          <a:xfrm>
            <a:off x="393700" y="454025"/>
            <a:ext cx="8345488" cy="303213"/>
          </a:xfrm>
        </p:spPr>
        <p:txBody>
          <a:bodyPr/>
          <a:lstStyle/>
          <a:p>
            <a:pPr eaLnBrk="1" hangingPunct="1"/>
            <a:r>
              <a:rPr lang="en-US" sz="2000" b="0" dirty="0" smtClean="0">
                <a:solidFill>
                  <a:srgbClr val="1F497D"/>
                </a:solidFill>
              </a:rPr>
              <a:t>Agenda</a:t>
            </a:r>
          </a:p>
        </p:txBody>
      </p:sp>
      <p:pic>
        <p:nvPicPr>
          <p:cNvPr id="5" name="Picture 4" descr="Citi Logo.JPG"/>
          <p:cNvPicPr>
            <a:picLocks noChangeAspect="1"/>
          </p:cNvPicPr>
          <p:nvPr/>
        </p:nvPicPr>
        <p:blipFill>
          <a:blip r:embed="rId4" cstate="print"/>
          <a:stretch>
            <a:fillRect/>
          </a:stretch>
        </p:blipFill>
        <p:spPr>
          <a:xfrm>
            <a:off x="8423564" y="6362700"/>
            <a:ext cx="720436" cy="495300"/>
          </a:xfrm>
          <a:prstGeom prst="rect">
            <a:avLst/>
          </a:prstGeom>
        </p:spPr>
      </p:pic>
      <p:sp>
        <p:nvSpPr>
          <p:cNvPr id="6" name="Rectangle 5"/>
          <p:cNvSpPr>
            <a:spLocks noChangeArrowheads="1"/>
          </p:cNvSpPr>
          <p:nvPr/>
        </p:nvSpPr>
        <p:spPr bwMode="auto">
          <a:xfrm>
            <a:off x="304800" y="1219200"/>
            <a:ext cx="8550275" cy="2062735"/>
          </a:xfrm>
          <a:prstGeom prst="rect">
            <a:avLst/>
          </a:prstGeom>
          <a:noFill/>
          <a:ln w="9525">
            <a:noFill/>
            <a:miter lim="800000"/>
            <a:headEnd/>
            <a:tailEnd/>
          </a:ln>
        </p:spPr>
        <p:txBody>
          <a:bodyPr wrap="square"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kumimoji="1" lang="en-US" sz="1600" dirty="0">
                <a:solidFill>
                  <a:srgbClr val="000000"/>
                </a:solidFill>
                <a:cs typeface="Arial" pitchFamily="34" charset="0"/>
              </a:rPr>
              <a:t>Introduction &amp; Background</a:t>
            </a:r>
          </a:p>
          <a:p>
            <a:pPr marL="228600" indent="-228600" defTabSz="965200" eaLnBrk="0" fontAlgn="base" hangingPunct="0">
              <a:spcBef>
                <a:spcPct val="75000"/>
              </a:spcBef>
              <a:spcAft>
                <a:spcPct val="0"/>
              </a:spcAft>
              <a:buClr>
                <a:srgbClr val="8099CC"/>
              </a:buClr>
              <a:buFont typeface="Wingdings 2" pitchFamily="18" charset="2"/>
              <a:buChar char=""/>
              <a:defRPr/>
            </a:pPr>
            <a:r>
              <a:rPr kumimoji="1" lang="en-US" sz="1600" dirty="0">
                <a:solidFill>
                  <a:srgbClr val="000000"/>
                </a:solidFill>
                <a:cs typeface="Arial" pitchFamily="34" charset="0"/>
              </a:rPr>
              <a:t>Code Quality</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US" sz="1600" dirty="0">
                <a:solidFill>
                  <a:srgbClr val="000000"/>
                </a:solidFill>
                <a:cs typeface="Arial" pitchFamily="34" charset="0"/>
              </a:rPr>
              <a:t>Code Best Practices &amp; Static Code Analysis</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US" sz="1600" dirty="0">
                <a:solidFill>
                  <a:srgbClr val="000000"/>
                </a:solidFill>
                <a:cs typeface="Arial" pitchFamily="34" charset="0"/>
              </a:rPr>
              <a:t>Unit Testing &amp; Code Coverage</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US" sz="1600" dirty="0">
                <a:solidFill>
                  <a:srgbClr val="000000"/>
                </a:solidFill>
                <a:cs typeface="Arial" pitchFamily="34" charset="0"/>
              </a:rPr>
              <a:t>Continuous Integration</a:t>
            </a:r>
          </a:p>
        </p:txBody>
      </p:sp>
    </p:spTree>
    <p:custDataLst>
      <p:tags r:id="rId1"/>
    </p:custDataLst>
    <p:extLst>
      <p:ext uri="{BB962C8B-B14F-4D97-AF65-F5344CB8AC3E}">
        <p14:creationId xmlns:p14="http://schemas.microsoft.com/office/powerpoint/2010/main" val="423758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457200" y="2870200"/>
            <a:ext cx="8305800" cy="1908856"/>
          </a:xfrm>
          <a:prstGeom prst="rect">
            <a:avLst/>
          </a:prstGeom>
          <a:noFill/>
          <a:ln w="9525">
            <a:noFill/>
            <a:miter lim="800000"/>
            <a:headEnd/>
            <a:tailEnd/>
          </a:ln>
        </p:spPr>
        <p:txBody>
          <a:bodyPr>
            <a:spAutoFit/>
          </a:bodyPr>
          <a:lstStyle/>
          <a:p>
            <a:pPr eaLnBrk="0" fontAlgn="base" hangingPunct="0">
              <a:lnSpc>
                <a:spcPct val="90000"/>
              </a:lnSpc>
              <a:spcBef>
                <a:spcPct val="0"/>
              </a:spcBef>
              <a:spcAft>
                <a:spcPct val="0"/>
              </a:spcAft>
              <a:defRPr/>
            </a:pPr>
            <a:r>
              <a:rPr kumimoji="1" lang="en-US" sz="2400" dirty="0">
                <a:solidFill>
                  <a:srgbClr val="223274"/>
                </a:solidFill>
                <a:cs typeface="Arial" pitchFamily="34" charset="0"/>
              </a:rPr>
              <a:t>Unit Testing</a:t>
            </a:r>
          </a:p>
          <a:p>
            <a:pPr eaLnBrk="0" fontAlgn="base" hangingPunct="0">
              <a:lnSpc>
                <a:spcPct val="90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1400" b="1" dirty="0">
              <a:solidFill>
                <a:srgbClr val="000000"/>
              </a:solidFill>
            </a:endParaRPr>
          </a:p>
        </p:txBody>
      </p:sp>
      <p:sp>
        <p:nvSpPr>
          <p:cNvPr id="3075" name="Line 128"/>
          <p:cNvSpPr>
            <a:spLocks noChangeShapeType="1"/>
          </p:cNvSpPr>
          <p:nvPr/>
        </p:nvSpPr>
        <p:spPr bwMode="auto">
          <a:xfrm>
            <a:off x="566738" y="3406775"/>
            <a:ext cx="8226425" cy="0"/>
          </a:xfrm>
          <a:prstGeom prst="line">
            <a:avLst/>
          </a:prstGeom>
          <a:noFill/>
          <a:ln w="28575">
            <a:solidFill>
              <a:srgbClr val="5A5A5A"/>
            </a:solidFill>
            <a:round/>
            <a:headEnd/>
            <a:tailEnd/>
          </a:ln>
        </p:spPr>
        <p:txBody>
          <a:bodyPr wrap="none" anchor="ctr"/>
          <a:lstStyle/>
          <a:p>
            <a:pPr algn="r" eaLnBrk="0" fontAlgn="base" hangingPunct="0">
              <a:lnSpc>
                <a:spcPct val="106000"/>
              </a:lnSpc>
              <a:spcBef>
                <a:spcPct val="0"/>
              </a:spcBef>
              <a:spcAft>
                <a:spcPct val="0"/>
              </a:spcAft>
              <a:defRPr/>
            </a:pPr>
            <a:endParaRPr lang="en-US" sz="900" b="1" dirty="0">
              <a:solidFill>
                <a:srgbClr val="000000"/>
              </a:solidFill>
            </a:endParaRPr>
          </a:p>
        </p:txBody>
      </p:sp>
      <p:pic>
        <p:nvPicPr>
          <p:cNvPr id="5" name="Picture 4" descr="Citi Logo.JPG"/>
          <p:cNvPicPr>
            <a:picLocks noChangeAspect="1"/>
          </p:cNvPicPr>
          <p:nvPr/>
        </p:nvPicPr>
        <p:blipFill>
          <a:blip r:embed="rId4" cstate="print"/>
          <a:stretch>
            <a:fillRect/>
          </a:stretch>
        </p:blipFill>
        <p:spPr>
          <a:xfrm>
            <a:off x="5486400" y="4343400"/>
            <a:ext cx="3657600" cy="2514600"/>
          </a:xfrm>
          <a:prstGeom prst="rect">
            <a:avLst/>
          </a:prstGeom>
        </p:spPr>
      </p:pic>
    </p:spTree>
    <p:custDataLst>
      <p:tags r:id="rId1"/>
    </p:custDataLst>
    <p:extLst>
      <p:ext uri="{BB962C8B-B14F-4D97-AF65-F5344CB8AC3E}">
        <p14:creationId xmlns:p14="http://schemas.microsoft.com/office/powerpoint/2010/main" val="3076833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35757"/>
            <a:ext cx="7924800" cy="326243"/>
          </a:xfrm>
        </p:spPr>
        <p:txBody>
          <a:bodyPr/>
          <a:lstStyle/>
          <a:p>
            <a:r>
              <a:rPr lang="en-US" b="0" dirty="0" smtClean="0">
                <a:solidFill>
                  <a:srgbClr val="1F497D"/>
                </a:solidFill>
              </a:rPr>
              <a:t>What is unit testing</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4955835"/>
          </a:xfrm>
          <a:prstGeom prst="rect">
            <a:avLst/>
          </a:prstGeom>
          <a:noFill/>
          <a:ln w="9525">
            <a:noFill/>
            <a:miter lim="800000"/>
            <a:headEnd/>
            <a:tailEnd/>
          </a:ln>
        </p:spPr>
        <p:txBody>
          <a:bodyPr lIns="92063" tIns="46033" rIns="92063" bIns="46033">
            <a:spAutoFit/>
          </a:bodyPr>
          <a:lstStyle/>
          <a:p>
            <a:pPr marL="228600" lvl="1" indent="-228600" defTabSz="965200" eaLnBrk="0" fontAlgn="base" hangingPunct="0">
              <a:spcBef>
                <a:spcPct val="75000"/>
              </a:spcBef>
              <a:spcAft>
                <a:spcPct val="0"/>
              </a:spcAft>
              <a:buClr>
                <a:srgbClr val="8099CC"/>
              </a:buClr>
              <a:buFont typeface="Wingdings 2" pitchFamily="18" charset="2"/>
              <a:buChar char=""/>
              <a:defRPr/>
            </a:pPr>
            <a:r>
              <a:rPr lang="en-GB" sz="1600" i="1" dirty="0">
                <a:solidFill>
                  <a:srgbClr val="000000"/>
                </a:solidFill>
                <a:cs typeface="Arial" charset="0"/>
              </a:rPr>
              <a:t>“…The goal of unit testing is to isolate each part of the program and show that the individual parts are correct.</a:t>
            </a:r>
            <a:r>
              <a:rPr lang="en-GB" sz="1600" i="1" baseline="30000" dirty="0">
                <a:solidFill>
                  <a:srgbClr val="000000"/>
                </a:solidFill>
                <a:cs typeface="Arial" charset="0"/>
              </a:rPr>
              <a:t> </a:t>
            </a:r>
            <a:r>
              <a:rPr lang="en-GB" sz="1600" i="1" dirty="0">
                <a:solidFill>
                  <a:srgbClr val="000000"/>
                </a:solidFill>
                <a:cs typeface="Arial" charset="0"/>
              </a:rPr>
              <a:t>A unit test provides a strict, written contract that the piece of code must satisfy</a:t>
            </a:r>
            <a:r>
              <a:rPr lang="en-GB" sz="1600" i="1" dirty="0" smtClean="0">
                <a:solidFill>
                  <a:srgbClr val="000000"/>
                </a:solidFill>
                <a:cs typeface="Arial" charset="0"/>
              </a:rPr>
              <a:t>…” (</a:t>
            </a:r>
            <a:r>
              <a:rPr lang="en-GB" sz="1600" dirty="0" err="1"/>
              <a:t>Kolawa</a:t>
            </a:r>
            <a:r>
              <a:rPr lang="en-GB" sz="1600" dirty="0"/>
              <a:t>, Adam; Huizinga, </a:t>
            </a:r>
            <a:r>
              <a:rPr lang="en-GB" sz="1600" dirty="0" err="1"/>
              <a:t>Dorota</a:t>
            </a:r>
            <a:r>
              <a:rPr lang="en-GB" sz="1600" dirty="0"/>
              <a:t> (2007)</a:t>
            </a:r>
            <a:r>
              <a:rPr lang="en-GB" sz="1600" i="1" dirty="0" smtClean="0">
                <a:solidFill>
                  <a:srgbClr val="000000"/>
                </a:solidFill>
                <a:cs typeface="Arial" charset="0"/>
              </a:rPr>
              <a:t>).</a:t>
            </a:r>
            <a:endParaRPr lang="en-GB" sz="1600" i="1" dirty="0">
              <a:solidFill>
                <a:srgbClr val="000000"/>
              </a:solidFill>
              <a:cs typeface="Arial" charset="0"/>
            </a:endParaRPr>
          </a:p>
          <a:p>
            <a:pPr marL="228600" lvl="1" indent="-228600" defTabSz="965200" eaLnBrk="0" fontAlgn="base" hangingPunct="0">
              <a:spcBef>
                <a:spcPct val="75000"/>
              </a:spcBef>
              <a:spcAft>
                <a:spcPct val="0"/>
              </a:spcAft>
              <a:buClr>
                <a:srgbClr val="8099CC"/>
              </a:buClr>
              <a:buFont typeface="Wingdings 2" pitchFamily="18" charset="2"/>
              <a:buChar char=""/>
              <a:defRPr/>
            </a:pPr>
            <a:endParaRPr lang="en-GB" sz="1600" i="1" dirty="0">
              <a:solidFill>
                <a:srgbClr val="000000"/>
              </a:solidFill>
              <a:cs typeface="Arial" charset="0"/>
            </a:endParaRPr>
          </a:p>
          <a:p>
            <a:pPr marL="2286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Testing of the smallest ‘units’ of code and their interaction with dependencies</a:t>
            </a:r>
          </a:p>
          <a:p>
            <a:pPr marL="6858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Allows a narrow focus on testing</a:t>
            </a:r>
          </a:p>
          <a:p>
            <a:pPr marL="6858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Assumption that if inidividual parts are correct the entire application is also</a:t>
            </a:r>
          </a:p>
          <a:p>
            <a:pPr marL="2286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Written by developers</a:t>
            </a:r>
          </a:p>
          <a:p>
            <a:pPr marL="6858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Requires working knowledge of the code and its purpose</a:t>
            </a:r>
          </a:p>
          <a:p>
            <a:pPr marL="6858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An implicit part of the coding task</a:t>
            </a:r>
          </a:p>
          <a:p>
            <a:pPr marL="228600" lvl="1"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charset="0"/>
            </a:endParaRPr>
          </a:p>
          <a:p>
            <a:pPr marL="2286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Should be code-based to remove manual error and permit repeat execution (though may be associated with an element of manual code review or ‘static testing’)</a:t>
            </a: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73761318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42900" y="510253"/>
            <a:ext cx="7924800" cy="326243"/>
          </a:xfrm>
        </p:spPr>
        <p:txBody>
          <a:bodyPr/>
          <a:lstStyle/>
          <a:p>
            <a:r>
              <a:rPr lang="en-US" b="0" dirty="0" smtClean="0">
                <a:solidFill>
                  <a:srgbClr val="1F497D"/>
                </a:solidFill>
              </a:rPr>
              <a:t>Why write unit tests?</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5386722"/>
          </a:xfrm>
          <a:prstGeom prst="rect">
            <a:avLst/>
          </a:prstGeom>
          <a:noFill/>
          <a:ln w="9525">
            <a:noFill/>
            <a:miter lim="800000"/>
            <a:headEnd/>
            <a:tailEnd/>
          </a:ln>
        </p:spPr>
        <p:txBody>
          <a:bodyPr lIns="92063" tIns="46033" rIns="92063" bIns="46033">
            <a:spAutoFit/>
          </a:bodyPr>
          <a:lstStyle/>
          <a:p>
            <a:pPr marL="2286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The sooner an issue is found, the cheaper it is to fix. </a:t>
            </a:r>
          </a:p>
          <a:p>
            <a:pPr marL="6858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e.g. detection during QA requires </a:t>
            </a:r>
          </a:p>
          <a:p>
            <a:pPr marL="1143000" lvl="3"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Developer to confirm and fix the bug</a:t>
            </a:r>
          </a:p>
          <a:p>
            <a:pPr marL="1143000" lvl="3"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Repeat Unit Testing, Integration testing &amp; QA testing</a:t>
            </a:r>
          </a:p>
          <a:p>
            <a:pPr marL="6858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Exponentially worse if it makes it into a release</a:t>
            </a:r>
          </a:p>
          <a:p>
            <a:pPr marL="228600" lvl="1"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charset="0"/>
            </a:endParaRPr>
          </a:p>
          <a:p>
            <a:pPr marL="2286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Aids a software developer in thinking through a change, encouraging them to explore the possibilities and implications for the system from the changes they make.</a:t>
            </a:r>
          </a:p>
          <a:p>
            <a:pPr marL="228600" lvl="1"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charset="0"/>
            </a:endParaRPr>
          </a:p>
          <a:p>
            <a:pPr marL="2286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Can help increase the modularity of software, as it’s easier to write unit tests when the software is well modularised. </a:t>
            </a:r>
          </a:p>
          <a:p>
            <a:pPr marL="228600" lvl="1"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charset="0"/>
            </a:endParaRPr>
          </a:p>
          <a:p>
            <a:pPr marL="2286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“Regression” testing when future changes are made, helping detect accidental introduction of bugs</a:t>
            </a: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10335509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35757"/>
            <a:ext cx="7924800" cy="326243"/>
          </a:xfrm>
        </p:spPr>
        <p:txBody>
          <a:bodyPr/>
          <a:lstStyle/>
          <a:p>
            <a:r>
              <a:rPr lang="en-US" b="0" dirty="0" smtClean="0">
                <a:solidFill>
                  <a:srgbClr val="1F497D"/>
                </a:solidFill>
              </a:rPr>
              <a:t>When &amp; How to write Unit Tests</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4709614"/>
          </a:xfrm>
          <a:prstGeom prst="rect">
            <a:avLst/>
          </a:prstGeom>
          <a:noFill/>
          <a:ln w="9525">
            <a:noFill/>
            <a:miter lim="800000"/>
            <a:headEnd/>
            <a:tailEnd/>
          </a:ln>
        </p:spPr>
        <p:txBody>
          <a:bodyPr lIns="92063" tIns="46033" rIns="92063" bIns="46033">
            <a:spAutoFit/>
          </a:bodyPr>
          <a:lstStyle/>
          <a:p>
            <a:pPr marL="2286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Make it an implicit part of the coding task – the code isn’t complete until it’s unit tested</a:t>
            </a:r>
          </a:p>
          <a:p>
            <a:pPr marL="2286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Accept that some areas can’t be unit tested e.g. existing, tightly coupled code, but test what you can</a:t>
            </a:r>
          </a:p>
          <a:p>
            <a:pPr marL="228600" lvl="1"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Consider multiple test scenarios per unit</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The “Happy Path” – when it all works as expected</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Alternate paths through the code</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Error/Exception Cases e.g. is a dependency throws an exception</a:t>
            </a:r>
          </a:p>
          <a:p>
            <a:pPr marL="228600"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Implement them using a unit testing framework, preferably one that integrates to your IDE</a:t>
            </a: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Test Driven Development advocates the writing of test code prior to the actual program code – you then code until all tests pass</a:t>
            </a: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228444979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58904"/>
            <a:ext cx="7924800" cy="303096"/>
          </a:xfrm>
        </p:spPr>
        <p:txBody>
          <a:bodyPr/>
          <a:lstStyle/>
          <a:p>
            <a:r>
              <a:rPr lang="en-US" b="0" dirty="0" smtClean="0">
                <a:solidFill>
                  <a:srgbClr val="1F497D"/>
                </a:solidFill>
              </a:rPr>
              <a:t>Unit testing frameworks</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3170731"/>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There are many unit testing frameworks available – most popular are the XUnit family (JUnit, NUnit, CPPUnit, etc.)</a:t>
            </a:r>
          </a:p>
          <a:p>
            <a:pPr marL="228600"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It’s advisable to choose one that</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is widely adopted</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offers good IDE integration </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has good references and support groups (email forums etc.) online</a:t>
            </a:r>
          </a:p>
          <a:p>
            <a:pPr marL="228600" lvl="1"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charset="0"/>
            </a:endParaRP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341580335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58904"/>
            <a:ext cx="7924800" cy="303096"/>
          </a:xfrm>
        </p:spPr>
        <p:txBody>
          <a:bodyPr/>
          <a:lstStyle/>
          <a:p>
            <a:r>
              <a:rPr lang="en-US" b="0" dirty="0" smtClean="0">
                <a:solidFill>
                  <a:srgbClr val="1F497D"/>
                </a:solidFill>
              </a:rPr>
              <a:t>Example</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pic>
        <p:nvPicPr>
          <p:cNvPr id="6" name="Picture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1066800"/>
            <a:ext cx="6934200" cy="5295900"/>
          </a:xfrm>
          <a:prstGeom prst="rect">
            <a:avLst/>
          </a:prstGeom>
          <a:noFill/>
          <a:ln>
            <a:noFill/>
          </a:ln>
        </p:spPr>
      </p:pic>
    </p:spTree>
    <p:custDataLst>
      <p:tags r:id="rId1"/>
    </p:custDataLst>
    <p:extLst>
      <p:ext uri="{BB962C8B-B14F-4D97-AF65-F5344CB8AC3E}">
        <p14:creationId xmlns:p14="http://schemas.microsoft.com/office/powerpoint/2010/main" val="383817443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58904"/>
            <a:ext cx="7924800" cy="303096"/>
          </a:xfrm>
        </p:spPr>
        <p:txBody>
          <a:bodyPr/>
          <a:lstStyle/>
          <a:p>
            <a:r>
              <a:rPr lang="en-US" b="0" dirty="0" smtClean="0">
                <a:solidFill>
                  <a:srgbClr val="1F497D"/>
                </a:solidFill>
              </a:rPr>
              <a:t>Code Coverage</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1016295"/>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Code coverage is ensuring that your unit testing tests all paths through each “unit”</a:t>
            </a: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Writing unit tests is definitely advised, but there’s little point in 1000’s of tests that focus on a small area to the exclusion of others</a:t>
            </a: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pic>
        <p:nvPicPr>
          <p:cNvPr id="8" name="Picture 2"/>
          <p:cNvPicPr>
            <a:picLocks noChangeAspect="1" noChangeArrowheads="1"/>
          </p:cNvPicPr>
          <p:nvPr/>
        </p:nvPicPr>
        <p:blipFill>
          <a:blip r:embed="rId5" cstate="print"/>
          <a:srcRect/>
          <a:stretch>
            <a:fillRect/>
          </a:stretch>
        </p:blipFill>
        <p:spPr bwMode="auto">
          <a:xfrm>
            <a:off x="685800" y="2209800"/>
            <a:ext cx="7372350" cy="39528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5853054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457200" y="2870200"/>
            <a:ext cx="8305800" cy="1908856"/>
          </a:xfrm>
          <a:prstGeom prst="rect">
            <a:avLst/>
          </a:prstGeom>
          <a:noFill/>
          <a:ln w="9525">
            <a:noFill/>
            <a:miter lim="800000"/>
            <a:headEnd/>
            <a:tailEnd/>
          </a:ln>
        </p:spPr>
        <p:txBody>
          <a:bodyPr>
            <a:spAutoFit/>
          </a:bodyPr>
          <a:lstStyle/>
          <a:p>
            <a:pPr eaLnBrk="0" fontAlgn="base" hangingPunct="0">
              <a:lnSpc>
                <a:spcPct val="90000"/>
              </a:lnSpc>
              <a:spcBef>
                <a:spcPct val="0"/>
              </a:spcBef>
              <a:spcAft>
                <a:spcPct val="0"/>
              </a:spcAft>
              <a:defRPr/>
            </a:pPr>
            <a:r>
              <a:rPr kumimoji="1" lang="en-US" sz="2400" dirty="0">
                <a:solidFill>
                  <a:srgbClr val="223274"/>
                </a:solidFill>
                <a:cs typeface="Arial" pitchFamily="34" charset="0"/>
              </a:rPr>
              <a:t>Continuous Integration</a:t>
            </a:r>
          </a:p>
          <a:p>
            <a:pPr eaLnBrk="0" fontAlgn="base" hangingPunct="0">
              <a:lnSpc>
                <a:spcPct val="90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1400" b="1" dirty="0">
              <a:solidFill>
                <a:srgbClr val="000000"/>
              </a:solidFill>
            </a:endParaRPr>
          </a:p>
        </p:txBody>
      </p:sp>
      <p:sp>
        <p:nvSpPr>
          <p:cNvPr id="3075" name="Line 128"/>
          <p:cNvSpPr>
            <a:spLocks noChangeShapeType="1"/>
          </p:cNvSpPr>
          <p:nvPr/>
        </p:nvSpPr>
        <p:spPr bwMode="auto">
          <a:xfrm>
            <a:off x="566738" y="3406775"/>
            <a:ext cx="8226425" cy="0"/>
          </a:xfrm>
          <a:prstGeom prst="line">
            <a:avLst/>
          </a:prstGeom>
          <a:noFill/>
          <a:ln w="28575">
            <a:solidFill>
              <a:srgbClr val="5A5A5A"/>
            </a:solidFill>
            <a:round/>
            <a:headEnd/>
            <a:tailEnd/>
          </a:ln>
        </p:spPr>
        <p:txBody>
          <a:bodyPr wrap="none" anchor="ctr"/>
          <a:lstStyle/>
          <a:p>
            <a:pPr algn="r" eaLnBrk="0" fontAlgn="base" hangingPunct="0">
              <a:lnSpc>
                <a:spcPct val="106000"/>
              </a:lnSpc>
              <a:spcBef>
                <a:spcPct val="0"/>
              </a:spcBef>
              <a:spcAft>
                <a:spcPct val="0"/>
              </a:spcAft>
              <a:defRPr/>
            </a:pPr>
            <a:endParaRPr lang="en-US" sz="900" b="1" dirty="0">
              <a:solidFill>
                <a:srgbClr val="000000"/>
              </a:solidFill>
            </a:endParaRPr>
          </a:p>
        </p:txBody>
      </p:sp>
      <p:pic>
        <p:nvPicPr>
          <p:cNvPr id="5" name="Picture 4" descr="Citi Logo.JPG"/>
          <p:cNvPicPr>
            <a:picLocks noChangeAspect="1"/>
          </p:cNvPicPr>
          <p:nvPr/>
        </p:nvPicPr>
        <p:blipFill>
          <a:blip r:embed="rId4" cstate="print"/>
          <a:stretch>
            <a:fillRect/>
          </a:stretch>
        </p:blipFill>
        <p:spPr>
          <a:xfrm>
            <a:off x="5486400" y="4343400"/>
            <a:ext cx="3657600" cy="2514600"/>
          </a:xfrm>
          <a:prstGeom prst="rect">
            <a:avLst/>
          </a:prstGeom>
        </p:spPr>
      </p:pic>
    </p:spTree>
    <p:custDataLst>
      <p:tags r:id="rId1"/>
    </p:custDataLst>
    <p:extLst>
      <p:ext uri="{BB962C8B-B14F-4D97-AF65-F5344CB8AC3E}">
        <p14:creationId xmlns:p14="http://schemas.microsoft.com/office/powerpoint/2010/main" val="3969729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435757"/>
            <a:ext cx="7924800" cy="326243"/>
          </a:xfrm>
          <a:prstGeom prst="rect">
            <a:avLst/>
          </a:prstGeom>
        </p:spPr>
        <p:txBody>
          <a:bodyPr/>
          <a:lst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a:lstStyle>
          <a:p>
            <a:r>
              <a:rPr lang="en-GB" sz="2000" b="0" kern="0" dirty="0" smtClean="0">
                <a:solidFill>
                  <a:srgbClr val="1F497D"/>
                </a:solidFill>
              </a:rPr>
              <a:t>Recap on the Concepts of Building Software</a:t>
            </a:r>
            <a:endParaRPr lang="en-US" sz="2000" b="0" kern="0" dirty="0" smtClean="0">
              <a:solidFill>
                <a:srgbClr val="1F497D"/>
              </a:solidFill>
            </a:endParaRPr>
          </a:p>
        </p:txBody>
      </p:sp>
      <p:sp>
        <p:nvSpPr>
          <p:cNvPr id="3"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4" name="Rectangle 3"/>
          <p:cNvSpPr>
            <a:spLocks noChangeArrowheads="1"/>
          </p:cNvSpPr>
          <p:nvPr/>
        </p:nvSpPr>
        <p:spPr bwMode="auto">
          <a:xfrm>
            <a:off x="296863" y="1492114"/>
            <a:ext cx="8550275" cy="4032505"/>
          </a:xfrm>
          <a:prstGeom prst="rect">
            <a:avLst/>
          </a:prstGeom>
          <a:noFill/>
          <a:ln w="9525">
            <a:noFill/>
            <a:miter lim="800000"/>
            <a:headEnd/>
            <a:tailEnd/>
          </a:ln>
        </p:spPr>
        <p:txBody>
          <a:bodyPr wrap="square" lIns="92063" tIns="46033" rIns="92063" bIns="46033">
            <a:spAutoFit/>
          </a:bodyPr>
          <a:lstStyle/>
          <a:p>
            <a:pPr marL="228600" indent="-228600" defTabSz="965200" eaLnBrk="0" fontAlgn="base" hangingPunct="0">
              <a:spcBef>
                <a:spcPct val="75000"/>
              </a:spcBef>
              <a:spcAft>
                <a:spcPct val="0"/>
              </a:spcAft>
              <a:buClr>
                <a:srgbClr val="8099CC"/>
              </a:buClr>
              <a:defRPr/>
            </a:pPr>
            <a:r>
              <a:rPr kumimoji="1" lang="en-GB" sz="1600" b="1" dirty="0">
                <a:solidFill>
                  <a:srgbClr val="4066B2"/>
                </a:solidFill>
                <a:cs typeface="Arial" pitchFamily="34" charset="0"/>
              </a:rPr>
              <a:t>In the software development phase of a project</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A developer writes software code in a programming language, e.g. Java</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For this code to be useful, a few things have to happen</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It has to be compiled</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It has to be tested and pass those tests</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It has to be packaged for distribution</a:t>
            </a:r>
            <a:endParaRPr kumimoji="1" lang="en-GB" sz="1600" dirty="0">
              <a:solidFill>
                <a:srgbClr val="000000"/>
              </a:solidFill>
              <a:cs typeface="Arial" pitchFamily="34" charset="0"/>
              <a:sym typeface="Wingdings" pitchFamily="2" charset="2"/>
            </a:endParaRP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sym typeface="Wingdings" pitchFamily="2" charset="2"/>
              </a:rPr>
              <a:t>So… the developer needs some tools at his/her disposal to do this application building</a:t>
            </a:r>
            <a:endParaRPr kumimoji="1" lang="en-GB" sz="1600" dirty="0">
              <a:solidFill>
                <a:srgbClr val="000000"/>
              </a:solidFill>
              <a:cs typeface="Arial" pitchFamily="34" charset="0"/>
            </a:endParaRPr>
          </a:p>
          <a:p>
            <a:pPr marL="685800" lvl="1" indent="-228600" defTabSz="965200" eaLnBrk="0" fontAlgn="base" hangingPunct="0">
              <a:spcBef>
                <a:spcPct val="75000"/>
              </a:spcBef>
              <a:spcAft>
                <a:spcPct val="0"/>
              </a:spcAft>
              <a:buClr>
                <a:srgbClr val="8099CC"/>
              </a:buClr>
              <a:buFont typeface="Wingdings 2" pitchFamily="18" charset="2"/>
              <a:buChar char=""/>
              <a:defRPr/>
            </a:pPr>
            <a:endParaRPr kumimoji="1" lang="en-GB"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lang="en-US" sz="1600" dirty="0">
              <a:solidFill>
                <a:srgbClr val="000000"/>
              </a:solidFill>
              <a:cs typeface="Arial" pitchFamily="34" charset="0"/>
            </a:endParaRPr>
          </a:p>
        </p:txBody>
      </p:sp>
      <p:pic>
        <p:nvPicPr>
          <p:cNvPr id="5" name="Picture 4"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3849383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435757"/>
            <a:ext cx="7924800" cy="326243"/>
          </a:xfrm>
          <a:prstGeom prst="rect">
            <a:avLst/>
          </a:prstGeom>
        </p:spPr>
        <p:txBody>
          <a:bodyPr/>
          <a:lst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a:lstStyle>
          <a:p>
            <a:r>
              <a:rPr lang="en-GB" sz="2000" b="0" kern="0" dirty="0" smtClean="0">
                <a:solidFill>
                  <a:srgbClr val="1F497D"/>
                </a:solidFill>
              </a:rPr>
              <a:t>Definitions</a:t>
            </a:r>
            <a:endParaRPr lang="en-US" sz="2000" b="0" kern="0" dirty="0" smtClean="0">
              <a:solidFill>
                <a:srgbClr val="1F497D"/>
              </a:solidFill>
            </a:endParaRPr>
          </a:p>
        </p:txBody>
      </p:sp>
      <p:sp>
        <p:nvSpPr>
          <p:cNvPr id="3"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4" name="Rectangle 3"/>
          <p:cNvSpPr>
            <a:spLocks noChangeArrowheads="1"/>
          </p:cNvSpPr>
          <p:nvPr/>
        </p:nvSpPr>
        <p:spPr bwMode="auto">
          <a:xfrm>
            <a:off x="296863" y="1492114"/>
            <a:ext cx="8550275" cy="4648058"/>
          </a:xfrm>
          <a:prstGeom prst="rect">
            <a:avLst/>
          </a:prstGeom>
          <a:noFill/>
          <a:ln w="9525">
            <a:noFill/>
            <a:miter lim="800000"/>
            <a:headEnd/>
            <a:tailEnd/>
          </a:ln>
        </p:spPr>
        <p:txBody>
          <a:bodyPr wrap="square" lIns="92063" tIns="46033" rIns="92063" bIns="46033">
            <a:spAutoFit/>
          </a:bodyPr>
          <a:lstStyle/>
          <a:p>
            <a:pPr marL="228600" indent="-228600" defTabSz="965200" eaLnBrk="0" fontAlgn="base" hangingPunct="0">
              <a:spcBef>
                <a:spcPct val="75000"/>
              </a:spcBef>
              <a:spcAft>
                <a:spcPct val="0"/>
              </a:spcAft>
              <a:buClr>
                <a:srgbClr val="8099CC"/>
              </a:buClr>
              <a:defRPr/>
            </a:pPr>
            <a:r>
              <a:rPr kumimoji="1" lang="en-GB" sz="1600" b="1" dirty="0">
                <a:solidFill>
                  <a:srgbClr val="4066B2"/>
                </a:solidFill>
                <a:cs typeface="Arial" pitchFamily="34" charset="0"/>
              </a:rPr>
              <a:t>So, what is Continuous Integration?</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A tool that helps improve software quality, build and deployment by:</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prstClr val="black"/>
                </a:solidFill>
                <a:cs typeface="Arial" pitchFamily="34" charset="0"/>
              </a:rPr>
              <a:t>Removing all manual steps in building software</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D</a:t>
            </a:r>
            <a:r>
              <a:rPr kumimoji="1" lang="en-GB" sz="1600" dirty="0">
                <a:solidFill>
                  <a:prstClr val="black"/>
                </a:solidFill>
                <a:cs typeface="Arial" pitchFamily="34" charset="0"/>
              </a:rPr>
              <a:t>etecting build breaks sooner with targeted communications</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R</a:t>
            </a:r>
            <a:r>
              <a:rPr kumimoji="1" lang="en-GB" sz="1600" dirty="0">
                <a:solidFill>
                  <a:prstClr val="black"/>
                </a:solidFill>
                <a:cs typeface="Arial" pitchFamily="34" charset="0"/>
              </a:rPr>
              <a:t>eporting failing tests more clearly</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A</a:t>
            </a:r>
            <a:r>
              <a:rPr kumimoji="1" lang="en-GB" sz="1600" dirty="0">
                <a:solidFill>
                  <a:prstClr val="black"/>
                </a:solidFill>
                <a:cs typeface="Arial" pitchFamily="34" charset="0"/>
              </a:rPr>
              <a:t>utomating the process of deployment</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prstClr val="black"/>
                </a:solidFill>
                <a:cs typeface="Arial" pitchFamily="34" charset="0"/>
              </a:rPr>
              <a:t>Increasing the visibility of progress</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prstClr val="black"/>
                </a:solidFill>
                <a:cs typeface="Arial" pitchFamily="34" charset="0"/>
              </a:rPr>
              <a:t>Producing metrics on code quality and test coverage</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And more..</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prstClr val="black"/>
                </a:solidFill>
                <a:cs typeface="Arial" pitchFamily="34" charset="0"/>
              </a:rPr>
              <a:t>A recognised and widely used industry-standard approach to software development</a:t>
            </a:r>
            <a:endParaRPr kumimoji="1" lang="en-GB"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lang="en-US" sz="1600" dirty="0">
              <a:solidFill>
                <a:srgbClr val="000000"/>
              </a:solidFill>
              <a:cs typeface="Arial" pitchFamily="34" charset="0"/>
            </a:endParaRPr>
          </a:p>
        </p:txBody>
      </p:sp>
      <p:pic>
        <p:nvPicPr>
          <p:cNvPr id="5" name="Picture 4"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3322862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457200" y="2870200"/>
            <a:ext cx="8305800" cy="1908856"/>
          </a:xfrm>
          <a:prstGeom prst="rect">
            <a:avLst/>
          </a:prstGeom>
          <a:noFill/>
          <a:ln w="9525">
            <a:noFill/>
            <a:miter lim="800000"/>
            <a:headEnd/>
            <a:tailEnd/>
          </a:ln>
        </p:spPr>
        <p:txBody>
          <a:bodyPr>
            <a:spAutoFit/>
          </a:bodyPr>
          <a:lstStyle/>
          <a:p>
            <a:pPr eaLnBrk="0" fontAlgn="base" hangingPunct="0">
              <a:lnSpc>
                <a:spcPct val="90000"/>
              </a:lnSpc>
              <a:spcBef>
                <a:spcPct val="0"/>
              </a:spcBef>
              <a:spcAft>
                <a:spcPct val="0"/>
              </a:spcAft>
              <a:defRPr/>
            </a:pPr>
            <a:r>
              <a:rPr kumimoji="1" lang="en-US" sz="2400" dirty="0">
                <a:solidFill>
                  <a:srgbClr val="223274"/>
                </a:solidFill>
                <a:cs typeface="Arial" pitchFamily="34" charset="0"/>
              </a:rPr>
              <a:t>Introduction &amp; Background</a:t>
            </a:r>
          </a:p>
          <a:p>
            <a:pPr eaLnBrk="0" fontAlgn="base" hangingPunct="0">
              <a:lnSpc>
                <a:spcPct val="90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1400" b="1" dirty="0">
              <a:solidFill>
                <a:srgbClr val="000000"/>
              </a:solidFill>
            </a:endParaRPr>
          </a:p>
        </p:txBody>
      </p:sp>
      <p:sp>
        <p:nvSpPr>
          <p:cNvPr id="3075" name="Line 128"/>
          <p:cNvSpPr>
            <a:spLocks noChangeShapeType="1"/>
          </p:cNvSpPr>
          <p:nvPr/>
        </p:nvSpPr>
        <p:spPr bwMode="auto">
          <a:xfrm>
            <a:off x="566738" y="3406775"/>
            <a:ext cx="8226425" cy="0"/>
          </a:xfrm>
          <a:prstGeom prst="line">
            <a:avLst/>
          </a:prstGeom>
          <a:noFill/>
          <a:ln w="28575">
            <a:solidFill>
              <a:srgbClr val="5A5A5A"/>
            </a:solidFill>
            <a:round/>
            <a:headEnd/>
            <a:tailEnd/>
          </a:ln>
        </p:spPr>
        <p:txBody>
          <a:bodyPr wrap="none" anchor="ctr"/>
          <a:lstStyle/>
          <a:p>
            <a:pPr algn="r" eaLnBrk="0" fontAlgn="base" hangingPunct="0">
              <a:lnSpc>
                <a:spcPct val="106000"/>
              </a:lnSpc>
              <a:spcBef>
                <a:spcPct val="0"/>
              </a:spcBef>
              <a:spcAft>
                <a:spcPct val="0"/>
              </a:spcAft>
              <a:defRPr/>
            </a:pPr>
            <a:endParaRPr lang="en-US" sz="900" b="1" dirty="0">
              <a:solidFill>
                <a:srgbClr val="000000"/>
              </a:solidFill>
            </a:endParaRPr>
          </a:p>
        </p:txBody>
      </p:sp>
      <p:pic>
        <p:nvPicPr>
          <p:cNvPr id="5" name="Picture 4" descr="Citi Logo.JPG"/>
          <p:cNvPicPr>
            <a:picLocks noChangeAspect="1"/>
          </p:cNvPicPr>
          <p:nvPr/>
        </p:nvPicPr>
        <p:blipFill>
          <a:blip r:embed="rId4" cstate="print"/>
          <a:stretch>
            <a:fillRect/>
          </a:stretch>
        </p:blipFill>
        <p:spPr>
          <a:xfrm>
            <a:off x="5486400" y="4343400"/>
            <a:ext cx="3657600" cy="2514600"/>
          </a:xfrm>
          <a:prstGeom prst="rect">
            <a:avLst/>
          </a:prstGeom>
        </p:spPr>
      </p:pic>
    </p:spTree>
    <p:custDataLst>
      <p:tags r:id="rId1"/>
    </p:custDataLst>
    <p:extLst>
      <p:ext uri="{BB962C8B-B14F-4D97-AF65-F5344CB8AC3E}">
        <p14:creationId xmlns:p14="http://schemas.microsoft.com/office/powerpoint/2010/main" val="22321857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435757"/>
            <a:ext cx="7924800" cy="326243"/>
          </a:xfrm>
          <a:prstGeom prst="rect">
            <a:avLst/>
          </a:prstGeom>
        </p:spPr>
        <p:txBody>
          <a:bodyPr/>
          <a:lst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a:lstStyle>
          <a:p>
            <a:r>
              <a:rPr lang="en-GB" sz="2000" b="0" kern="0" dirty="0" smtClean="0">
                <a:solidFill>
                  <a:srgbClr val="1F497D"/>
                </a:solidFill>
              </a:rPr>
              <a:t>Phases to Implementing</a:t>
            </a:r>
            <a:endParaRPr lang="en-US" sz="2000" b="0" kern="0" dirty="0" smtClean="0">
              <a:solidFill>
                <a:srgbClr val="1F497D"/>
              </a:solidFill>
            </a:endParaRPr>
          </a:p>
        </p:txBody>
      </p:sp>
      <p:sp>
        <p:nvSpPr>
          <p:cNvPr id="3"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4" name="Rectangle 3"/>
          <p:cNvSpPr>
            <a:spLocks noChangeArrowheads="1"/>
          </p:cNvSpPr>
          <p:nvPr/>
        </p:nvSpPr>
        <p:spPr bwMode="auto">
          <a:xfrm>
            <a:off x="296863" y="1492114"/>
            <a:ext cx="8550275" cy="3232286"/>
          </a:xfrm>
          <a:prstGeom prst="rect">
            <a:avLst/>
          </a:prstGeom>
          <a:noFill/>
          <a:ln w="9525">
            <a:noFill/>
            <a:miter lim="800000"/>
            <a:headEnd/>
            <a:tailEnd/>
          </a:ln>
        </p:spPr>
        <p:txBody>
          <a:bodyPr wrap="square" lIns="92063" tIns="46033" rIns="92063" bIns="46033">
            <a:spAutoFit/>
          </a:bodyPr>
          <a:lstStyle/>
          <a:p>
            <a:pPr marL="228600" indent="-228600" defTabSz="965200" eaLnBrk="0" fontAlgn="base" hangingPunct="0">
              <a:spcBef>
                <a:spcPct val="75000"/>
              </a:spcBef>
              <a:spcAft>
                <a:spcPct val="0"/>
              </a:spcAft>
              <a:buClr>
                <a:srgbClr val="8099CC"/>
              </a:buClr>
              <a:defRPr/>
            </a:pPr>
            <a:r>
              <a:rPr kumimoji="1" lang="en-GB" sz="1600" b="1" dirty="0">
                <a:solidFill>
                  <a:srgbClr val="4066B2"/>
                </a:solidFill>
                <a:cs typeface="Arial" pitchFamily="34" charset="0"/>
              </a:rPr>
              <a:t>Moving from zero to hero in CI</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P</a:t>
            </a:r>
            <a:r>
              <a:rPr kumimoji="1" lang="en-GB" sz="1600" dirty="0">
                <a:solidFill>
                  <a:prstClr val="black"/>
                </a:solidFill>
                <a:cs typeface="Arial" pitchFamily="34" charset="0"/>
              </a:rPr>
              <a:t>hase 1 – You’ve no build server, you build manually</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P</a:t>
            </a:r>
            <a:r>
              <a:rPr kumimoji="1" lang="en-GB" sz="1600" dirty="0">
                <a:solidFill>
                  <a:prstClr val="black"/>
                </a:solidFill>
                <a:cs typeface="Arial" pitchFamily="34" charset="0"/>
              </a:rPr>
              <a:t>hase 2 – Nightly builds, you’ve a build server that simply compiles the code</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P</a:t>
            </a:r>
            <a:r>
              <a:rPr kumimoji="1" lang="en-GB" sz="1600" dirty="0">
                <a:solidFill>
                  <a:prstClr val="black"/>
                </a:solidFill>
                <a:cs typeface="Arial" pitchFamily="34" charset="0"/>
              </a:rPr>
              <a:t>hase 3 – Nightly builds and automated tests, you’re compiling and running a set of automated tests</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P</a:t>
            </a:r>
            <a:r>
              <a:rPr kumimoji="1" lang="en-GB" sz="1600" dirty="0">
                <a:solidFill>
                  <a:prstClr val="black"/>
                </a:solidFill>
                <a:cs typeface="Arial" pitchFamily="34" charset="0"/>
              </a:rPr>
              <a:t>hase 4 – Enter the metrics, automated code quality and code coverage metrics are added to the mix</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P</a:t>
            </a:r>
            <a:r>
              <a:rPr kumimoji="1" lang="en-GB" sz="1600" dirty="0">
                <a:solidFill>
                  <a:prstClr val="black"/>
                </a:solidFill>
                <a:cs typeface="Arial" pitchFamily="34" charset="0"/>
              </a:rPr>
              <a:t>hase 5 and beyond – automated deployment, running acceptance tests and finally continuous deployment</a:t>
            </a:r>
            <a:endParaRPr lang="en-US" sz="1600" dirty="0">
              <a:solidFill>
                <a:srgbClr val="000000"/>
              </a:solidFill>
              <a:cs typeface="Arial" pitchFamily="34" charset="0"/>
            </a:endParaRPr>
          </a:p>
        </p:txBody>
      </p:sp>
      <p:pic>
        <p:nvPicPr>
          <p:cNvPr id="5" name="Picture 4"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2270960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435757"/>
            <a:ext cx="7924800" cy="326243"/>
          </a:xfrm>
          <a:prstGeom prst="rect">
            <a:avLst/>
          </a:prstGeom>
        </p:spPr>
        <p:txBody>
          <a:bodyPr/>
          <a:lst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a:lstStyle>
          <a:p>
            <a:r>
              <a:rPr lang="en-GB" sz="2000" b="0" kern="0" dirty="0" smtClean="0">
                <a:solidFill>
                  <a:srgbClr val="1F497D"/>
                </a:solidFill>
              </a:rPr>
              <a:t>Simple steps to getting started</a:t>
            </a:r>
            <a:endParaRPr lang="en-US" sz="2000" b="0" kern="0" dirty="0" smtClean="0">
              <a:solidFill>
                <a:srgbClr val="1F497D"/>
              </a:solidFill>
            </a:endParaRPr>
          </a:p>
        </p:txBody>
      </p:sp>
      <p:sp>
        <p:nvSpPr>
          <p:cNvPr id="3"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4" name="Rectangle 3"/>
          <p:cNvSpPr>
            <a:spLocks noChangeArrowheads="1"/>
          </p:cNvSpPr>
          <p:nvPr/>
        </p:nvSpPr>
        <p:spPr bwMode="auto">
          <a:xfrm>
            <a:off x="296863" y="1492114"/>
            <a:ext cx="8550275" cy="4648058"/>
          </a:xfrm>
          <a:prstGeom prst="rect">
            <a:avLst/>
          </a:prstGeom>
          <a:noFill/>
          <a:ln w="9525">
            <a:noFill/>
            <a:miter lim="800000"/>
            <a:headEnd/>
            <a:tailEnd/>
          </a:ln>
        </p:spPr>
        <p:txBody>
          <a:bodyPr wrap="square" lIns="92063" tIns="46033" rIns="92063" bIns="46033">
            <a:spAutoFit/>
          </a:bodyPr>
          <a:lstStyle/>
          <a:p>
            <a:pPr marL="228600" indent="-228600" defTabSz="965200" eaLnBrk="0" fontAlgn="base" hangingPunct="0">
              <a:spcBef>
                <a:spcPct val="75000"/>
              </a:spcBef>
              <a:spcAft>
                <a:spcPct val="0"/>
              </a:spcAft>
              <a:buClr>
                <a:srgbClr val="8099CC"/>
              </a:buClr>
              <a:defRPr/>
            </a:pPr>
            <a:r>
              <a:rPr kumimoji="1" lang="en-GB" sz="1600" b="1" dirty="0">
                <a:solidFill>
                  <a:srgbClr val="4066B2"/>
                </a:solidFill>
                <a:cs typeface="Arial" pitchFamily="34" charset="0"/>
              </a:rPr>
              <a:t>Simple steps to Continuous Integration</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Use</a:t>
            </a:r>
            <a:r>
              <a:rPr kumimoji="1" lang="en-GB" sz="1600" dirty="0">
                <a:solidFill>
                  <a:prstClr val="black"/>
                </a:solidFill>
                <a:cs typeface="Arial" pitchFamily="34" charset="0"/>
              </a:rPr>
              <a:t> a version management tool to manage your software project</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Use</a:t>
            </a:r>
            <a:r>
              <a:rPr kumimoji="1" lang="en-GB" sz="1600" dirty="0">
                <a:solidFill>
                  <a:prstClr val="black"/>
                </a:solidFill>
                <a:cs typeface="Arial" pitchFamily="34" charset="0"/>
              </a:rPr>
              <a:t> an Ant build script that compiles and builds your software</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Use</a:t>
            </a:r>
            <a:r>
              <a:rPr kumimoji="1" lang="en-GB" sz="1600" dirty="0">
                <a:solidFill>
                  <a:prstClr val="black"/>
                </a:solidFill>
                <a:cs typeface="Arial" pitchFamily="34" charset="0"/>
              </a:rPr>
              <a:t> a CI tool such as Jenkins</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Create </a:t>
            </a:r>
            <a:r>
              <a:rPr kumimoji="1" lang="en-GB" sz="1600" dirty="0">
                <a:solidFill>
                  <a:prstClr val="black"/>
                </a:solidFill>
                <a:cs typeface="Arial" pitchFamily="34" charset="0"/>
              </a:rPr>
              <a:t>a CI job which executes your Ant build script</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prstClr val="black"/>
                </a:solidFill>
                <a:cs typeface="Arial" pitchFamily="34" charset="0"/>
              </a:rPr>
              <a:t>Give the job a schedule or triggering event</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prstClr val="black"/>
                </a:solidFill>
                <a:cs typeface="Arial" pitchFamily="34" charset="0"/>
              </a:rPr>
              <a:t>Are there any actions you want to perform after the software has built?</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prstClr val="black"/>
                </a:solidFill>
                <a:cs typeface="Arial" pitchFamily="34" charset="0"/>
              </a:rPr>
              <a:t>How do you want to be kept informed of the status of builds?</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prstClr val="black"/>
                </a:solidFill>
                <a:cs typeface="Arial" pitchFamily="34" charset="0"/>
              </a:rPr>
              <a:t>What do you want to happen if a build fails?</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prstClr val="black"/>
                </a:solidFill>
                <a:cs typeface="Arial" pitchFamily="34" charset="0"/>
              </a:rPr>
              <a:t>Got any unit tests?  Execute them and create a report of results</a:t>
            </a:r>
          </a:p>
          <a:p>
            <a:pPr marL="1143000" lvl="2"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prstClr val="black"/>
                </a:solidFill>
                <a:cs typeface="Arial" pitchFamily="34" charset="0"/>
              </a:rPr>
              <a:t>You could also extend to capture code quality metrics</a:t>
            </a:r>
          </a:p>
        </p:txBody>
      </p:sp>
      <p:pic>
        <p:nvPicPr>
          <p:cNvPr id="5" name="Picture 4"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2440056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435757"/>
            <a:ext cx="7924800" cy="326243"/>
          </a:xfrm>
          <a:prstGeom prst="rect">
            <a:avLst/>
          </a:prstGeom>
        </p:spPr>
        <p:txBody>
          <a:bodyPr/>
          <a:lst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a:lstStyle>
          <a:p>
            <a:r>
              <a:rPr lang="en-GB" sz="2000" b="0" kern="0" dirty="0" smtClean="0">
                <a:solidFill>
                  <a:srgbClr val="1F497D"/>
                </a:solidFill>
              </a:rPr>
              <a:t>The Psychology of CI</a:t>
            </a:r>
            <a:endParaRPr lang="en-US" sz="2000" b="0" kern="0" dirty="0" smtClean="0">
              <a:solidFill>
                <a:srgbClr val="1F497D"/>
              </a:solidFill>
            </a:endParaRPr>
          </a:p>
        </p:txBody>
      </p:sp>
      <p:sp>
        <p:nvSpPr>
          <p:cNvPr id="3"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4" name="Rectangle 3"/>
          <p:cNvSpPr>
            <a:spLocks noChangeArrowheads="1"/>
          </p:cNvSpPr>
          <p:nvPr/>
        </p:nvSpPr>
        <p:spPr bwMode="auto">
          <a:xfrm>
            <a:off x="296863" y="1492114"/>
            <a:ext cx="8550275" cy="3909394"/>
          </a:xfrm>
          <a:prstGeom prst="rect">
            <a:avLst/>
          </a:prstGeom>
          <a:noFill/>
          <a:ln w="9525">
            <a:noFill/>
            <a:miter lim="800000"/>
            <a:headEnd/>
            <a:tailEnd/>
          </a:ln>
        </p:spPr>
        <p:txBody>
          <a:bodyPr wrap="square" lIns="92063" tIns="46033" rIns="92063" bIns="46033">
            <a:spAutoFit/>
          </a:bodyPr>
          <a:lstStyle/>
          <a:p>
            <a:pPr marL="228600" indent="-228600" defTabSz="965200" eaLnBrk="0" fontAlgn="base" hangingPunct="0">
              <a:spcBef>
                <a:spcPct val="75000"/>
              </a:spcBef>
              <a:spcAft>
                <a:spcPct val="0"/>
              </a:spcAft>
              <a:buClr>
                <a:srgbClr val="8099CC"/>
              </a:buClr>
              <a:defRPr/>
            </a:pPr>
            <a:r>
              <a:rPr kumimoji="1" lang="en-GB" sz="1600" b="1" dirty="0">
                <a:solidFill>
                  <a:srgbClr val="4066B2"/>
                </a:solidFill>
                <a:cs typeface="Arial" pitchFamily="34" charset="0"/>
              </a:rPr>
              <a:t>What do you get out of Continuous Integration</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More </a:t>
            </a:r>
            <a:r>
              <a:rPr kumimoji="1" lang="en-GB" sz="1600" dirty="0">
                <a:solidFill>
                  <a:prstClr val="black"/>
                </a:solidFill>
                <a:cs typeface="Arial" pitchFamily="34" charset="0"/>
              </a:rPr>
              <a:t>than a tool, it’s a mind-set</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Fixing </a:t>
            </a:r>
            <a:r>
              <a:rPr kumimoji="1" lang="en-GB" sz="1600" dirty="0">
                <a:solidFill>
                  <a:prstClr val="black"/>
                </a:solidFill>
                <a:cs typeface="Arial" pitchFamily="34" charset="0"/>
              </a:rPr>
              <a:t>broken builds should take priority.  Team members are incentivised to fix them for the greater good of the team</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srgbClr val="000000"/>
                </a:solidFill>
                <a:cs typeface="Arial" pitchFamily="34" charset="0"/>
              </a:rPr>
              <a:t>Communication </a:t>
            </a:r>
            <a:r>
              <a:rPr kumimoji="1" lang="en-GB" sz="1600" dirty="0">
                <a:solidFill>
                  <a:prstClr val="black"/>
                </a:solidFill>
                <a:cs typeface="Arial" pitchFamily="34" charset="0"/>
              </a:rPr>
              <a:t>is improved, publishing a clear picture of the current state of development</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prstClr val="black"/>
                </a:solidFill>
                <a:cs typeface="Arial" pitchFamily="34" charset="0"/>
              </a:rPr>
              <a:t>It’s about reducing risk by providing faster feedback to the team and those outside your team</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prstClr val="black"/>
                </a:solidFill>
                <a:cs typeface="Arial" pitchFamily="34" charset="0"/>
              </a:rPr>
              <a:t>It fosters collaborative problem solving and process improvement</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GB" sz="1600" dirty="0">
                <a:solidFill>
                  <a:prstClr val="black"/>
                </a:solidFill>
                <a:cs typeface="Arial" pitchFamily="34" charset="0"/>
              </a:rPr>
              <a:t>Publicly-visible code quality metrics encourage you to take pride in the quality of your work and strive to improve</a:t>
            </a:r>
          </a:p>
        </p:txBody>
      </p:sp>
      <p:pic>
        <p:nvPicPr>
          <p:cNvPr id="5" name="Picture 4"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3349028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ChangeArrowheads="1"/>
          </p:cNvSpPr>
          <p:nvPr/>
        </p:nvSpPr>
        <p:spPr bwMode="auto">
          <a:xfrm>
            <a:off x="304800" y="2819400"/>
            <a:ext cx="8550275" cy="708518"/>
          </a:xfrm>
          <a:prstGeom prst="rect">
            <a:avLst/>
          </a:prstGeom>
          <a:noFill/>
          <a:ln w="9525">
            <a:noFill/>
            <a:miter lim="800000"/>
            <a:headEnd/>
            <a:tailEnd/>
          </a:ln>
        </p:spPr>
        <p:txBody>
          <a:bodyPr wrap="square" lIns="92063" tIns="46033" rIns="92063" bIns="46033">
            <a:spAutoFit/>
          </a:bodyPr>
          <a:lstStyle/>
          <a:p>
            <a:pPr marL="228600" indent="-228600" algn="ctr" defTabSz="965200" eaLnBrk="0" fontAlgn="base" hangingPunct="0">
              <a:spcBef>
                <a:spcPct val="75000"/>
              </a:spcBef>
              <a:spcAft>
                <a:spcPct val="0"/>
              </a:spcAft>
              <a:buClr>
                <a:srgbClr val="8099CC"/>
              </a:buClr>
              <a:defRPr/>
            </a:pPr>
            <a:r>
              <a:rPr kumimoji="1" lang="en-US" sz="4000" dirty="0">
                <a:solidFill>
                  <a:srgbClr val="1F497D"/>
                </a:solidFill>
                <a:cs typeface="Arial" pitchFamily="34" charset="0"/>
              </a:rPr>
              <a:t>Questions</a:t>
            </a:r>
          </a:p>
        </p:txBody>
      </p:sp>
      <p:sp>
        <p:nvSpPr>
          <p:cNvPr id="5" name="Line 128"/>
          <p:cNvSpPr>
            <a:spLocks noChangeShapeType="1"/>
          </p:cNvSpPr>
          <p:nvPr/>
        </p:nvSpPr>
        <p:spPr bwMode="auto">
          <a:xfrm>
            <a:off x="566738" y="3406775"/>
            <a:ext cx="8226425" cy="0"/>
          </a:xfrm>
          <a:prstGeom prst="line">
            <a:avLst/>
          </a:prstGeom>
          <a:noFill/>
          <a:ln w="28575">
            <a:solidFill>
              <a:srgbClr val="5A5A5A"/>
            </a:solidFill>
            <a:round/>
            <a:headEnd/>
            <a:tailEnd/>
          </a:ln>
        </p:spPr>
        <p:txBody>
          <a:bodyPr wrap="none" anchor="ctr"/>
          <a:lstStyle/>
          <a:p>
            <a:pPr algn="r" eaLnBrk="0" fontAlgn="base" hangingPunct="0">
              <a:lnSpc>
                <a:spcPct val="106000"/>
              </a:lnSpc>
              <a:spcBef>
                <a:spcPct val="0"/>
              </a:spcBef>
              <a:spcAft>
                <a:spcPct val="0"/>
              </a:spcAft>
              <a:defRPr/>
            </a:pPr>
            <a:endParaRPr lang="en-US" sz="900" b="1" dirty="0">
              <a:solidFill>
                <a:srgbClr val="000000"/>
              </a:solidFill>
            </a:endParaRP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193586122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81000" y="1007530"/>
            <a:ext cx="8550275" cy="2655205"/>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b="1" dirty="0">
                <a:solidFill>
                  <a:srgbClr val="000000"/>
                </a:solidFill>
                <a:cs typeface="Arial" charset="0"/>
              </a:rPr>
              <a:t>References</a:t>
            </a:r>
          </a:p>
          <a:p>
            <a:pPr defTabSz="965200" eaLnBrk="0" fontAlgn="base" hangingPunct="0">
              <a:spcBef>
                <a:spcPct val="75000"/>
              </a:spcBef>
              <a:spcAft>
                <a:spcPct val="0"/>
              </a:spcAft>
              <a:buClr>
                <a:srgbClr val="8099CC"/>
              </a:buClr>
              <a:defRPr/>
            </a:pPr>
            <a:endParaRPr lang="en-GB" sz="1600" b="1" dirty="0">
              <a:solidFill>
                <a:srgbClr val="000000"/>
              </a:solidFill>
              <a:cs typeface="Arial" charset="0"/>
            </a:endParaRPr>
          </a:p>
          <a:p>
            <a:pPr marL="442913" indent="4763" defTabSz="965200" eaLnBrk="0" fontAlgn="base" hangingPunct="0">
              <a:spcAft>
                <a:spcPct val="0"/>
              </a:spcAft>
              <a:buClr>
                <a:srgbClr val="8099CC"/>
              </a:buClr>
              <a:defRPr/>
            </a:pPr>
            <a:r>
              <a:rPr lang="en-GB" sz="1400" u="sng" dirty="0" smtClean="0">
                <a:solidFill>
                  <a:srgbClr val="003399">
                    <a:lumMod val="40000"/>
                    <a:lumOff val="60000"/>
                  </a:srgbClr>
                </a:solidFill>
                <a:cs typeface="Arial" charset="0"/>
                <a:hlinkClick r:id="rId4"/>
              </a:rPr>
              <a:t>http</a:t>
            </a:r>
            <a:r>
              <a:rPr lang="en-GB" sz="1400" u="sng" dirty="0">
                <a:solidFill>
                  <a:srgbClr val="003399">
                    <a:lumMod val="40000"/>
                    <a:lumOff val="60000"/>
                  </a:srgbClr>
                </a:solidFill>
                <a:cs typeface="Arial" charset="0"/>
                <a:hlinkClick r:id="rId4"/>
              </a:rPr>
              <a:t>://www.wikipedia.com</a:t>
            </a:r>
            <a:endParaRPr lang="en-GB" sz="1400" u="sng" dirty="0">
              <a:solidFill>
                <a:srgbClr val="003399">
                  <a:lumMod val="40000"/>
                  <a:lumOff val="60000"/>
                </a:srgbClr>
              </a:solidFill>
              <a:cs typeface="Arial" charset="0"/>
            </a:endParaRPr>
          </a:p>
          <a:p>
            <a:pPr marL="442913" indent="4763" defTabSz="965200" eaLnBrk="0" fontAlgn="base" hangingPunct="0">
              <a:spcAft>
                <a:spcPct val="0"/>
              </a:spcAft>
              <a:buClr>
                <a:srgbClr val="8099CC"/>
              </a:buClr>
              <a:defRPr/>
            </a:pPr>
            <a:r>
              <a:rPr lang="en-GB" sz="1400" u="sng" dirty="0" smtClean="0">
                <a:solidFill>
                  <a:srgbClr val="003399">
                    <a:lumMod val="40000"/>
                    <a:lumOff val="60000"/>
                  </a:srgbClr>
                </a:solidFill>
                <a:cs typeface="Arial" charset="0"/>
                <a:hlinkClick r:id="rId5"/>
              </a:rPr>
              <a:t>http</a:t>
            </a:r>
            <a:r>
              <a:rPr lang="en-GB" sz="1400" u="sng" dirty="0">
                <a:solidFill>
                  <a:srgbClr val="003399">
                    <a:lumMod val="40000"/>
                    <a:lumOff val="60000"/>
                  </a:srgbClr>
                </a:solidFill>
                <a:cs typeface="Arial" charset="0"/>
                <a:hlinkClick r:id="rId5"/>
              </a:rPr>
              <a:t>://subversion.apache.org</a:t>
            </a:r>
            <a:endParaRPr lang="en-GB" sz="1400" u="sng" dirty="0">
              <a:solidFill>
                <a:srgbClr val="003399">
                  <a:lumMod val="40000"/>
                  <a:lumOff val="60000"/>
                </a:srgbClr>
              </a:solidFill>
              <a:cs typeface="Arial" charset="0"/>
            </a:endParaRPr>
          </a:p>
          <a:p>
            <a:pPr marL="442913" lvl="1" indent="4763" defTabSz="965200" eaLnBrk="0" fontAlgn="base" hangingPunct="0">
              <a:spcAft>
                <a:spcPct val="0"/>
              </a:spcAft>
              <a:buClr>
                <a:srgbClr val="8099CC"/>
              </a:buClr>
              <a:defRPr/>
            </a:pPr>
            <a:r>
              <a:rPr lang="en-GB" sz="1400" u="sng" dirty="0" smtClean="0">
                <a:solidFill>
                  <a:srgbClr val="003399">
                    <a:lumMod val="40000"/>
                    <a:lumOff val="60000"/>
                  </a:srgbClr>
                </a:solidFill>
                <a:cs typeface="Arial" charset="0"/>
                <a:hlinkClick r:id="rId6"/>
              </a:rPr>
              <a:t>http</a:t>
            </a:r>
            <a:r>
              <a:rPr lang="en-GB" sz="1400" u="sng" dirty="0">
                <a:solidFill>
                  <a:srgbClr val="003399">
                    <a:lumMod val="40000"/>
                    <a:lumOff val="60000"/>
                  </a:srgbClr>
                </a:solidFill>
                <a:cs typeface="Arial" charset="0"/>
                <a:hlinkClick r:id="rId6"/>
              </a:rPr>
              <a:t>://subclipse.tigris.org</a:t>
            </a:r>
            <a:endParaRPr lang="en-GB" sz="1400" u="sng" dirty="0">
              <a:solidFill>
                <a:srgbClr val="003399">
                  <a:lumMod val="40000"/>
                  <a:lumOff val="60000"/>
                </a:srgbClr>
              </a:solidFill>
              <a:cs typeface="Arial" charset="0"/>
            </a:endParaRPr>
          </a:p>
          <a:p>
            <a:pPr marL="228600" lvl="1" indent="219075" defTabSz="965200" eaLnBrk="0" fontAlgn="base" hangingPunct="0">
              <a:spcBef>
                <a:spcPct val="75000"/>
              </a:spcBef>
              <a:spcAft>
                <a:spcPct val="0"/>
              </a:spcAft>
              <a:buClr>
                <a:srgbClr val="8099CC"/>
              </a:buClr>
              <a:defRPr/>
            </a:pPr>
            <a:r>
              <a:rPr lang="en-GB" sz="1400" u="sng" dirty="0" smtClean="0">
                <a:solidFill>
                  <a:srgbClr val="003399">
                    <a:lumMod val="40000"/>
                    <a:lumOff val="60000"/>
                  </a:srgbClr>
                </a:solidFill>
                <a:cs typeface="Arial" charset="0"/>
                <a:hlinkClick r:id="rId7"/>
              </a:rPr>
              <a:t>http</a:t>
            </a:r>
            <a:r>
              <a:rPr lang="en-GB" sz="1400" u="sng" dirty="0">
                <a:solidFill>
                  <a:srgbClr val="003399">
                    <a:lumMod val="40000"/>
                    <a:lumOff val="60000"/>
                  </a:srgbClr>
                </a:solidFill>
                <a:cs typeface="Arial" charset="0"/>
                <a:hlinkClick r:id="rId7"/>
              </a:rPr>
              <a:t>://www.extremeprogramming.org/rules/unittests.html</a:t>
            </a:r>
            <a:endParaRPr lang="en-GB" sz="1400" u="sng" dirty="0">
              <a:solidFill>
                <a:srgbClr val="003399">
                  <a:lumMod val="40000"/>
                  <a:lumOff val="60000"/>
                </a:srgbClr>
              </a:solidFill>
              <a:cs typeface="Arial" charset="0"/>
            </a:endParaRPr>
          </a:p>
          <a:p>
            <a:pPr marL="447675" lvl="1" defTabSz="965200" eaLnBrk="0" fontAlgn="base" hangingPunct="0">
              <a:spcAft>
                <a:spcPct val="0"/>
              </a:spcAft>
              <a:buClr>
                <a:srgbClr val="8099CC"/>
              </a:buClr>
              <a:defRPr/>
            </a:pPr>
            <a:r>
              <a:rPr lang="en-GB" sz="1400" u="sng" dirty="0" smtClean="0">
                <a:solidFill>
                  <a:srgbClr val="003399">
                    <a:lumMod val="40000"/>
                    <a:lumOff val="60000"/>
                  </a:srgbClr>
                </a:solidFill>
                <a:cs typeface="Arial" charset="0"/>
                <a:hlinkClick r:id="rId8"/>
              </a:rPr>
              <a:t>http</a:t>
            </a:r>
            <a:r>
              <a:rPr lang="en-GB" sz="1400" u="sng" dirty="0">
                <a:solidFill>
                  <a:srgbClr val="003399">
                    <a:lumMod val="40000"/>
                    <a:lumOff val="60000"/>
                  </a:srgbClr>
                </a:solidFill>
                <a:cs typeface="Arial" charset="0"/>
                <a:hlinkClick r:id="rId8"/>
              </a:rPr>
              <a:t>://</a:t>
            </a:r>
            <a:r>
              <a:rPr lang="en-GB" sz="1400" u="sng" dirty="0" smtClean="0">
                <a:solidFill>
                  <a:srgbClr val="003399">
                    <a:lumMod val="40000"/>
                    <a:lumOff val="60000"/>
                  </a:srgbClr>
                </a:solidFill>
                <a:cs typeface="Arial" charset="0"/>
                <a:hlinkClick r:id="rId8"/>
              </a:rPr>
              <a:t>en.wikipedia.org/wiki/List_of_unit_testing_frameworks</a:t>
            </a:r>
            <a:endParaRPr lang="en-GB" sz="1400" u="sng" dirty="0" smtClean="0">
              <a:solidFill>
                <a:srgbClr val="003399">
                  <a:lumMod val="40000"/>
                  <a:lumOff val="60000"/>
                </a:srgbClr>
              </a:solidFill>
              <a:cs typeface="Arial" charset="0"/>
            </a:endParaRPr>
          </a:p>
          <a:p>
            <a:pPr marL="447675" lvl="1" defTabSz="965200" eaLnBrk="0" fontAlgn="base" hangingPunct="0">
              <a:spcAft>
                <a:spcPct val="0"/>
              </a:spcAft>
              <a:buClr>
                <a:srgbClr val="8099CC"/>
              </a:buClr>
              <a:defRPr/>
            </a:pPr>
            <a:r>
              <a:rPr lang="en-GB" sz="1400" dirty="0"/>
              <a:t> </a:t>
            </a:r>
            <a:r>
              <a:rPr lang="en-GB" sz="1400" dirty="0" err="1"/>
              <a:t>Kolawa</a:t>
            </a:r>
            <a:r>
              <a:rPr lang="en-GB" sz="1400" dirty="0"/>
              <a:t>, Adam; Huizinga, </a:t>
            </a:r>
            <a:r>
              <a:rPr lang="en-GB" sz="1400" dirty="0" err="1"/>
              <a:t>Dorota</a:t>
            </a:r>
            <a:r>
              <a:rPr lang="en-GB" sz="1400" dirty="0"/>
              <a:t> (2007). </a:t>
            </a:r>
            <a:r>
              <a:rPr lang="en-GB" sz="1400" i="1" dirty="0"/>
              <a:t>Automated Defect Prevention: Best Practices in Software Management</a:t>
            </a:r>
            <a:r>
              <a:rPr lang="en-GB" sz="1400" dirty="0"/>
              <a:t>. Wiley-IEEE Computer Society Press. p. 426. ISBN </a:t>
            </a:r>
            <a:r>
              <a:rPr lang="en-GB" sz="1400" dirty="0" smtClean="0"/>
              <a:t>0-470-04212-5.</a:t>
            </a:r>
            <a:endParaRPr lang="en-GB" sz="1400" u="sng" dirty="0">
              <a:solidFill>
                <a:srgbClr val="003399">
                  <a:lumMod val="40000"/>
                  <a:lumOff val="60000"/>
                </a:srgbClr>
              </a:solidFill>
              <a:cs typeface="Arial" charset="0"/>
            </a:endParaRPr>
          </a:p>
          <a:p>
            <a:pPr lvl="1" fontAlgn="base">
              <a:spcBef>
                <a:spcPct val="0"/>
              </a:spcBef>
              <a:spcAft>
                <a:spcPct val="0"/>
              </a:spcAft>
            </a:pPr>
            <a:endParaRPr lang="en-GB" sz="1400" u="sng" dirty="0">
              <a:solidFill>
                <a:srgbClr val="003399">
                  <a:lumMod val="40000"/>
                  <a:lumOff val="60000"/>
                </a:srgbClr>
              </a:solidFill>
              <a:cs typeface="Arial" charset="0"/>
            </a:endParaRPr>
          </a:p>
        </p:txBody>
      </p:sp>
      <p:pic>
        <p:nvPicPr>
          <p:cNvPr id="7" name="Picture 6" descr="Citi Logo.JPG"/>
          <p:cNvPicPr>
            <a:picLocks noChangeAspect="1"/>
          </p:cNvPicPr>
          <p:nvPr/>
        </p:nvPicPr>
        <p:blipFill>
          <a:blip r:embed="rId9"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27873265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81000" y="1007530"/>
            <a:ext cx="8550275" cy="3601618"/>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b="1" dirty="0">
                <a:solidFill>
                  <a:srgbClr val="000000"/>
                </a:solidFill>
                <a:cs typeface="Arial" charset="0"/>
              </a:rPr>
              <a:t>Code Review References</a:t>
            </a:r>
          </a:p>
          <a:p>
            <a:pPr marL="228600" indent="-228600" defTabSz="965200" eaLnBrk="0" fontAlgn="base" hangingPunct="0">
              <a:spcBef>
                <a:spcPct val="75000"/>
              </a:spcBef>
              <a:spcAft>
                <a:spcPct val="0"/>
              </a:spcAft>
              <a:buClr>
                <a:srgbClr val="8099CC"/>
              </a:buClr>
              <a:buFont typeface="Wingdings 2" pitchFamily="18" charset="2"/>
              <a:buChar char=""/>
              <a:defRPr/>
            </a:pPr>
            <a:endParaRPr lang="en-GB" sz="1600" b="1" dirty="0">
              <a:solidFill>
                <a:srgbClr val="000000"/>
              </a:solidFill>
              <a:cs typeface="Arial" charset="0"/>
            </a:endParaRPr>
          </a:p>
          <a:p>
            <a:pPr marL="228600" indent="-228600" defTabSz="965200" eaLnBrk="0" fontAlgn="base" hangingPunct="0">
              <a:spcBef>
                <a:spcPct val="75000"/>
              </a:spcBef>
              <a:spcAft>
                <a:spcPct val="0"/>
              </a:spcAft>
              <a:buClr>
                <a:srgbClr val="8099CC"/>
              </a:buClr>
              <a:defRPr/>
            </a:pPr>
            <a:r>
              <a:rPr kumimoji="1" lang="en-GB" sz="1400" dirty="0">
                <a:solidFill>
                  <a:srgbClr val="000000"/>
                </a:solidFill>
                <a:cs typeface="Arial" pitchFamily="34" charset="0"/>
              </a:rPr>
              <a:t>JAVA Code Review Check List</a:t>
            </a:r>
          </a:p>
          <a:p>
            <a:pPr marL="228600" indent="-228600" defTabSz="965200" eaLnBrk="0" fontAlgn="base" hangingPunct="0">
              <a:spcBef>
                <a:spcPct val="75000"/>
              </a:spcBef>
              <a:spcAft>
                <a:spcPct val="0"/>
              </a:spcAft>
              <a:buClr>
                <a:srgbClr val="8099CC"/>
              </a:buClr>
              <a:defRPr/>
            </a:pPr>
            <a:r>
              <a:rPr kumimoji="1" lang="en-GB" sz="1400" dirty="0">
                <a:solidFill>
                  <a:srgbClr val="000000"/>
                </a:solidFill>
                <a:cs typeface="Arial" pitchFamily="34" charset="0"/>
                <a:hlinkClick r:id="rId4"/>
              </a:rPr>
              <a:t>http://www.ttc.edu.vn/download/materials/Softwareengineering/Implementation/Java CheckList.doc</a:t>
            </a:r>
            <a:r>
              <a:rPr kumimoji="1" lang="en-GB" sz="1400" dirty="0">
                <a:solidFill>
                  <a:srgbClr val="000000"/>
                </a:solidFill>
                <a:cs typeface="Arial" pitchFamily="34" charset="0"/>
              </a:rPr>
              <a:t> </a:t>
            </a:r>
          </a:p>
          <a:p>
            <a:pPr marL="228600" indent="-228600" defTabSz="965200" eaLnBrk="0" fontAlgn="base" hangingPunct="0">
              <a:spcAft>
                <a:spcPct val="0"/>
              </a:spcAft>
              <a:buClr>
                <a:srgbClr val="8099CC"/>
              </a:buClr>
              <a:defRPr/>
            </a:pPr>
            <a:endParaRPr kumimoji="1" lang="en-GB" sz="1000" dirty="0">
              <a:solidFill>
                <a:srgbClr val="000000"/>
              </a:solidFill>
              <a:cs typeface="Arial" pitchFamily="34" charset="0"/>
            </a:endParaRPr>
          </a:p>
          <a:p>
            <a:pPr marL="228600" indent="-228600" defTabSz="965200" eaLnBrk="0" fontAlgn="base" hangingPunct="0">
              <a:spcAft>
                <a:spcPct val="0"/>
              </a:spcAft>
              <a:buClr>
                <a:srgbClr val="8099CC"/>
              </a:buClr>
              <a:defRPr/>
            </a:pPr>
            <a:endParaRPr lang="en-US" sz="1000" dirty="0">
              <a:solidFill>
                <a:srgbClr val="000000"/>
              </a:solidFill>
              <a:cs typeface="Arial" charset="0"/>
            </a:endParaRPr>
          </a:p>
          <a:p>
            <a:pPr fontAlgn="base">
              <a:spcBef>
                <a:spcPct val="0"/>
              </a:spcBef>
              <a:spcAft>
                <a:spcPct val="0"/>
              </a:spcAft>
            </a:pPr>
            <a:endParaRPr lang="en-US" sz="1400" dirty="0">
              <a:solidFill>
                <a:srgbClr val="000000"/>
              </a:solidFill>
              <a:cs typeface="Arial" charset="0"/>
            </a:endParaRPr>
          </a:p>
          <a:p>
            <a:pPr fontAlgn="base">
              <a:spcBef>
                <a:spcPct val="0"/>
              </a:spcBef>
              <a:spcAft>
                <a:spcPct val="0"/>
              </a:spcAft>
            </a:pPr>
            <a:r>
              <a:rPr lang="en-US" sz="1400" dirty="0">
                <a:solidFill>
                  <a:srgbClr val="000000"/>
                </a:solidFill>
                <a:cs typeface="Arial" charset="0"/>
              </a:rPr>
              <a:t>.NET 4.0 </a:t>
            </a:r>
          </a:p>
          <a:p>
            <a:pPr fontAlgn="base">
              <a:spcBef>
                <a:spcPct val="0"/>
              </a:spcBef>
              <a:spcAft>
                <a:spcPct val="0"/>
              </a:spcAft>
            </a:pPr>
            <a:endParaRPr lang="en-US" sz="1100" dirty="0">
              <a:solidFill>
                <a:srgbClr val="000000"/>
              </a:solidFill>
              <a:cs typeface="Arial" charset="0"/>
            </a:endParaRPr>
          </a:p>
          <a:p>
            <a:pPr fontAlgn="base">
              <a:spcBef>
                <a:spcPct val="0"/>
              </a:spcBef>
              <a:spcAft>
                <a:spcPct val="0"/>
              </a:spcAft>
            </a:pPr>
            <a:r>
              <a:rPr lang="en-US" sz="1400" u="sng" dirty="0">
                <a:solidFill>
                  <a:srgbClr val="000000"/>
                </a:solidFill>
                <a:cs typeface="Arial" charset="0"/>
                <a:hlinkClick r:id="rId5"/>
              </a:rPr>
              <a:t>http://msdn.microsoft.com/en-us/library/ms229042.aspx</a:t>
            </a:r>
            <a:endParaRPr lang="en-US" sz="1400" dirty="0">
              <a:solidFill>
                <a:srgbClr val="000000"/>
              </a:solidFill>
              <a:cs typeface="Arial" charset="0"/>
            </a:endParaRPr>
          </a:p>
          <a:p>
            <a:pPr fontAlgn="base">
              <a:spcBef>
                <a:spcPct val="0"/>
              </a:spcBef>
              <a:spcAft>
                <a:spcPct val="0"/>
              </a:spcAft>
            </a:pPr>
            <a:r>
              <a:rPr lang="en-US" sz="1100">
                <a:solidFill>
                  <a:srgbClr val="000000"/>
                </a:solidFill>
                <a:cs typeface="Arial" charset="0"/>
              </a:rPr>
              <a:t> </a:t>
            </a:r>
            <a:r>
              <a:rPr lang="en-US" sz="1050" dirty="0">
                <a:solidFill>
                  <a:srgbClr val="000000"/>
                </a:solidFill>
                <a:cs typeface="Arial" charset="0"/>
              </a:rPr>
              <a:t> </a:t>
            </a:r>
          </a:p>
          <a:p>
            <a:pPr fontAlgn="base">
              <a:spcBef>
                <a:spcPct val="0"/>
              </a:spcBef>
              <a:spcAft>
                <a:spcPct val="0"/>
              </a:spcAft>
            </a:pPr>
            <a:endParaRPr lang="en-US" sz="1400" dirty="0">
              <a:solidFill>
                <a:srgbClr val="000000"/>
              </a:solidFill>
              <a:cs typeface="Arial" charset="0"/>
            </a:endParaRPr>
          </a:p>
          <a:p>
            <a:pPr fontAlgn="base">
              <a:spcBef>
                <a:spcPct val="0"/>
              </a:spcBef>
              <a:spcAft>
                <a:spcPct val="0"/>
              </a:spcAft>
            </a:pPr>
            <a:r>
              <a:rPr lang="en-US" sz="1400" dirty="0">
                <a:solidFill>
                  <a:srgbClr val="000000"/>
                </a:solidFill>
                <a:cs typeface="Arial" charset="0"/>
              </a:rPr>
              <a:t>Google C++ Style Guide</a:t>
            </a:r>
          </a:p>
          <a:p>
            <a:pPr fontAlgn="base">
              <a:spcBef>
                <a:spcPct val="0"/>
              </a:spcBef>
              <a:spcAft>
                <a:spcPct val="0"/>
              </a:spcAft>
            </a:pPr>
            <a:r>
              <a:rPr lang="en-US" sz="900" dirty="0">
                <a:solidFill>
                  <a:srgbClr val="000000"/>
                </a:solidFill>
                <a:cs typeface="Arial" charset="0"/>
              </a:rPr>
              <a:t> </a:t>
            </a:r>
            <a:endParaRPr lang="en-US" sz="1600" dirty="0">
              <a:solidFill>
                <a:srgbClr val="000000"/>
              </a:solidFill>
              <a:cs typeface="Arial" charset="0"/>
            </a:endParaRPr>
          </a:p>
          <a:p>
            <a:pPr fontAlgn="base">
              <a:spcBef>
                <a:spcPct val="0"/>
              </a:spcBef>
              <a:spcAft>
                <a:spcPct val="0"/>
              </a:spcAft>
            </a:pPr>
            <a:r>
              <a:rPr lang="en-US" sz="1400" u="sng" dirty="0">
                <a:solidFill>
                  <a:srgbClr val="000000"/>
                </a:solidFill>
                <a:cs typeface="Arial" charset="0"/>
                <a:hlinkClick r:id="rId6"/>
              </a:rPr>
              <a:t>http://google-styleguide.googlecode.com/svn/trunk/cppguide.xml</a:t>
            </a:r>
            <a:endParaRPr lang="en-US" sz="1600" dirty="0">
              <a:solidFill>
                <a:srgbClr val="000000"/>
              </a:solidFill>
              <a:cs typeface="Arial" charset="0"/>
            </a:endParaRPr>
          </a:p>
        </p:txBody>
      </p:sp>
      <p:pic>
        <p:nvPicPr>
          <p:cNvPr id="7" name="Picture 6" descr="Citi Logo.JPG"/>
          <p:cNvPicPr>
            <a:picLocks noChangeAspect="1"/>
          </p:cNvPicPr>
          <p:nvPr/>
        </p:nvPicPr>
        <p:blipFill>
          <a:blip r:embed="rId7"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395140364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81000" y="1007530"/>
            <a:ext cx="8550275" cy="437875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b="1" dirty="0">
                <a:solidFill>
                  <a:srgbClr val="000000"/>
                </a:solidFill>
                <a:cs typeface="Arial" charset="0"/>
              </a:rPr>
              <a:t>Code Review References (continued)</a:t>
            </a:r>
          </a:p>
          <a:p>
            <a:pPr marL="228600" indent="-228600" defTabSz="965200" eaLnBrk="0" fontAlgn="base" hangingPunct="0">
              <a:spcBef>
                <a:spcPct val="75000"/>
              </a:spcBef>
              <a:spcAft>
                <a:spcPct val="0"/>
              </a:spcAft>
              <a:buClr>
                <a:srgbClr val="8099CC"/>
              </a:buClr>
              <a:buFont typeface="Wingdings 2" pitchFamily="18" charset="2"/>
              <a:buChar char=""/>
              <a:defRPr/>
            </a:pPr>
            <a:endParaRPr lang="en-GB" sz="1600" b="1" dirty="0">
              <a:solidFill>
                <a:srgbClr val="000000"/>
              </a:solidFill>
              <a:cs typeface="Arial" charset="0"/>
            </a:endParaRPr>
          </a:p>
          <a:p>
            <a:pPr marL="228600" indent="-228600" defTabSz="965200" eaLnBrk="0" fontAlgn="base" hangingPunct="0">
              <a:spcBef>
                <a:spcPct val="75000"/>
              </a:spcBef>
              <a:spcAft>
                <a:spcPct val="0"/>
              </a:spcAft>
              <a:buClr>
                <a:srgbClr val="8099CC"/>
              </a:buClr>
              <a:defRPr/>
            </a:pPr>
            <a:r>
              <a:rPr lang="en-US" sz="1400" dirty="0">
                <a:solidFill>
                  <a:srgbClr val="000000"/>
                </a:solidFill>
                <a:cs typeface="Arial" charset="0"/>
              </a:rPr>
              <a:t>Recommended C Style and Coding Standards</a:t>
            </a:r>
          </a:p>
          <a:p>
            <a:pPr fontAlgn="base">
              <a:spcBef>
                <a:spcPct val="0"/>
              </a:spcBef>
              <a:spcAft>
                <a:spcPct val="0"/>
              </a:spcAft>
            </a:pPr>
            <a:r>
              <a:rPr lang="en-US" sz="1000" dirty="0">
                <a:solidFill>
                  <a:srgbClr val="000000"/>
                </a:solidFill>
                <a:cs typeface="Arial" charset="0"/>
              </a:rPr>
              <a:t> </a:t>
            </a:r>
          </a:p>
          <a:p>
            <a:pPr fontAlgn="base">
              <a:spcBef>
                <a:spcPct val="0"/>
              </a:spcBef>
              <a:spcAft>
                <a:spcPct val="0"/>
              </a:spcAft>
            </a:pPr>
            <a:r>
              <a:rPr lang="en-US" sz="1400" u="sng" dirty="0">
                <a:solidFill>
                  <a:srgbClr val="000000"/>
                </a:solidFill>
                <a:cs typeface="Arial" charset="0"/>
                <a:hlinkClick r:id="rId4"/>
              </a:rPr>
              <a:t>http://www.doc.ic.ac.uk/lab/cplus/cstyle.html</a:t>
            </a:r>
            <a:endParaRPr lang="en-US" sz="1400" dirty="0">
              <a:solidFill>
                <a:srgbClr val="000000"/>
              </a:solidFill>
              <a:cs typeface="Arial" charset="0"/>
            </a:endParaRPr>
          </a:p>
          <a:p>
            <a:pPr fontAlgn="base">
              <a:spcBef>
                <a:spcPct val="0"/>
              </a:spcBef>
              <a:spcAft>
                <a:spcPct val="0"/>
              </a:spcAft>
            </a:pPr>
            <a:r>
              <a:rPr lang="en-US" sz="1000" dirty="0">
                <a:solidFill>
                  <a:srgbClr val="000000"/>
                </a:solidFill>
                <a:cs typeface="Arial" charset="0"/>
              </a:rPr>
              <a:t> </a:t>
            </a:r>
          </a:p>
          <a:p>
            <a:pPr fontAlgn="base">
              <a:spcBef>
                <a:spcPct val="0"/>
              </a:spcBef>
              <a:spcAft>
                <a:spcPct val="0"/>
              </a:spcAft>
            </a:pPr>
            <a:endParaRPr lang="en-US" sz="1400" dirty="0">
              <a:solidFill>
                <a:srgbClr val="000000"/>
              </a:solidFill>
              <a:cs typeface="Arial" charset="0"/>
            </a:endParaRPr>
          </a:p>
          <a:p>
            <a:pPr fontAlgn="base">
              <a:spcBef>
                <a:spcPct val="0"/>
              </a:spcBef>
              <a:spcAft>
                <a:spcPct val="0"/>
              </a:spcAft>
            </a:pPr>
            <a:r>
              <a:rPr lang="en-US" sz="1400" dirty="0">
                <a:solidFill>
                  <a:srgbClr val="000000"/>
                </a:solidFill>
                <a:cs typeface="Arial" charset="0"/>
              </a:rPr>
              <a:t>PHP Coding Guidelines</a:t>
            </a:r>
          </a:p>
          <a:p>
            <a:pPr fontAlgn="base">
              <a:spcBef>
                <a:spcPct val="0"/>
              </a:spcBef>
              <a:spcAft>
                <a:spcPct val="0"/>
              </a:spcAft>
            </a:pPr>
            <a:r>
              <a:rPr lang="en-US" sz="1000" dirty="0">
                <a:solidFill>
                  <a:srgbClr val="000000"/>
                </a:solidFill>
                <a:cs typeface="Arial" charset="0"/>
              </a:rPr>
              <a:t> </a:t>
            </a:r>
          </a:p>
          <a:p>
            <a:pPr fontAlgn="base">
              <a:spcBef>
                <a:spcPct val="0"/>
              </a:spcBef>
              <a:spcAft>
                <a:spcPct val="0"/>
              </a:spcAft>
            </a:pPr>
            <a:r>
              <a:rPr lang="en-US" sz="1400" u="sng" dirty="0">
                <a:solidFill>
                  <a:srgbClr val="000000"/>
                </a:solidFill>
                <a:cs typeface="Arial" charset="0"/>
                <a:hlinkClick r:id="rId5"/>
              </a:rPr>
              <a:t>http://www.phpdeveloper.org.uk/articles/php-coding-guidelines/</a:t>
            </a:r>
            <a:endParaRPr lang="en-US" sz="1400" dirty="0">
              <a:solidFill>
                <a:srgbClr val="000000"/>
              </a:solidFill>
              <a:cs typeface="Arial" charset="0"/>
            </a:endParaRPr>
          </a:p>
          <a:p>
            <a:pPr fontAlgn="base">
              <a:spcBef>
                <a:spcPct val="0"/>
              </a:spcBef>
              <a:spcAft>
                <a:spcPct val="0"/>
              </a:spcAft>
            </a:pPr>
            <a:r>
              <a:rPr lang="en-US" sz="1000" dirty="0">
                <a:solidFill>
                  <a:srgbClr val="000000"/>
                </a:solidFill>
                <a:cs typeface="Arial" charset="0"/>
              </a:rPr>
              <a:t> </a:t>
            </a:r>
          </a:p>
          <a:p>
            <a:pPr fontAlgn="base">
              <a:spcBef>
                <a:spcPct val="0"/>
              </a:spcBef>
              <a:spcAft>
                <a:spcPct val="0"/>
              </a:spcAft>
            </a:pPr>
            <a:endParaRPr lang="en-US" sz="1400" dirty="0">
              <a:solidFill>
                <a:srgbClr val="000000"/>
              </a:solidFill>
              <a:cs typeface="Arial" charset="0"/>
            </a:endParaRPr>
          </a:p>
          <a:p>
            <a:pPr fontAlgn="base">
              <a:spcBef>
                <a:spcPct val="0"/>
              </a:spcBef>
              <a:spcAft>
                <a:spcPct val="0"/>
              </a:spcAft>
            </a:pPr>
            <a:r>
              <a:rPr lang="en-US" sz="1400" dirty="0">
                <a:solidFill>
                  <a:srgbClr val="000000"/>
                </a:solidFill>
                <a:cs typeface="Arial" charset="0"/>
              </a:rPr>
              <a:t>Google JavaScript Style Guide</a:t>
            </a:r>
            <a:endParaRPr lang="en-US" sz="1000" dirty="0">
              <a:solidFill>
                <a:srgbClr val="000000"/>
              </a:solidFill>
              <a:cs typeface="Arial" charset="0"/>
            </a:endParaRPr>
          </a:p>
          <a:p>
            <a:pPr fontAlgn="base">
              <a:spcBef>
                <a:spcPct val="0"/>
              </a:spcBef>
              <a:spcAft>
                <a:spcPct val="0"/>
              </a:spcAft>
            </a:pPr>
            <a:r>
              <a:rPr lang="en-US" sz="1000" dirty="0">
                <a:solidFill>
                  <a:srgbClr val="000000"/>
                </a:solidFill>
                <a:cs typeface="Arial" charset="0"/>
              </a:rPr>
              <a:t> </a:t>
            </a:r>
          </a:p>
          <a:p>
            <a:pPr fontAlgn="base">
              <a:spcBef>
                <a:spcPct val="0"/>
              </a:spcBef>
              <a:spcAft>
                <a:spcPct val="0"/>
              </a:spcAft>
            </a:pPr>
            <a:r>
              <a:rPr lang="en-US" sz="1400" u="sng" dirty="0">
                <a:solidFill>
                  <a:srgbClr val="000000"/>
                </a:solidFill>
                <a:cs typeface="Arial" charset="0"/>
                <a:hlinkClick r:id="rId6"/>
              </a:rPr>
              <a:t>http://google-styleguide.googlecode.com/svn/trunk/javascriptguide.xml</a:t>
            </a:r>
            <a:endParaRPr lang="en-US" sz="1400" dirty="0">
              <a:solidFill>
                <a:srgbClr val="000000"/>
              </a:solidFill>
              <a:cs typeface="Arial" charset="0"/>
            </a:endParaRPr>
          </a:p>
          <a:p>
            <a:pPr fontAlgn="base">
              <a:spcBef>
                <a:spcPct val="0"/>
              </a:spcBef>
              <a:spcAft>
                <a:spcPct val="0"/>
              </a:spcAft>
            </a:pPr>
            <a:r>
              <a:rPr lang="en-US" sz="1000" dirty="0">
                <a:solidFill>
                  <a:srgbClr val="000000"/>
                </a:solidFill>
                <a:cs typeface="Arial" charset="0"/>
              </a:rPr>
              <a:t> </a:t>
            </a:r>
          </a:p>
          <a:p>
            <a:pPr fontAlgn="base">
              <a:spcBef>
                <a:spcPct val="0"/>
              </a:spcBef>
              <a:spcAft>
                <a:spcPct val="0"/>
              </a:spcAft>
            </a:pPr>
            <a:endParaRPr lang="en-US" sz="1400" dirty="0">
              <a:solidFill>
                <a:srgbClr val="000000"/>
              </a:solidFill>
              <a:cs typeface="Arial" charset="0"/>
            </a:endParaRPr>
          </a:p>
          <a:p>
            <a:pPr fontAlgn="base">
              <a:spcBef>
                <a:spcPct val="0"/>
              </a:spcBef>
              <a:spcAft>
                <a:spcPct val="0"/>
              </a:spcAft>
            </a:pPr>
            <a:r>
              <a:rPr lang="en-US" sz="1400" dirty="0">
                <a:solidFill>
                  <a:srgbClr val="000000"/>
                </a:solidFill>
                <a:cs typeface="Arial" charset="0"/>
              </a:rPr>
              <a:t>All Google Standards (includes CPP, C, python, java, java script, JSON, objectC, XML</a:t>
            </a:r>
          </a:p>
          <a:p>
            <a:pPr fontAlgn="base">
              <a:spcBef>
                <a:spcPct val="0"/>
              </a:spcBef>
              <a:spcAft>
                <a:spcPct val="0"/>
              </a:spcAft>
            </a:pPr>
            <a:r>
              <a:rPr lang="en-US" sz="1000" dirty="0">
                <a:solidFill>
                  <a:srgbClr val="000000"/>
                </a:solidFill>
                <a:cs typeface="Arial" charset="0"/>
              </a:rPr>
              <a:t> </a:t>
            </a:r>
          </a:p>
          <a:p>
            <a:pPr fontAlgn="base">
              <a:spcBef>
                <a:spcPct val="0"/>
              </a:spcBef>
              <a:spcAft>
                <a:spcPct val="0"/>
              </a:spcAft>
            </a:pPr>
            <a:r>
              <a:rPr lang="en-US" sz="1400" u="sng" dirty="0">
                <a:solidFill>
                  <a:srgbClr val="000000"/>
                </a:solidFill>
                <a:cs typeface="Arial" charset="0"/>
                <a:hlinkClick r:id="rId7"/>
              </a:rPr>
              <a:t>http://google-styleguide.googlecode.com/svn/trunk/</a:t>
            </a:r>
            <a:endParaRPr lang="en-US" sz="1600" dirty="0">
              <a:solidFill>
                <a:srgbClr val="000000"/>
              </a:solidFill>
              <a:cs typeface="Arial" charset="0"/>
            </a:endParaRPr>
          </a:p>
        </p:txBody>
      </p:sp>
      <p:pic>
        <p:nvPicPr>
          <p:cNvPr id="7" name="Picture 6" descr="Citi Logo.JPG"/>
          <p:cNvPicPr>
            <a:picLocks noChangeAspect="1"/>
          </p:cNvPicPr>
          <p:nvPr/>
        </p:nvPicPr>
        <p:blipFill>
          <a:blip r:embed="rId8"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238169852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35757"/>
            <a:ext cx="7924800" cy="326243"/>
          </a:xfrm>
        </p:spPr>
        <p:txBody>
          <a:bodyPr/>
          <a:lstStyle/>
          <a:p>
            <a:r>
              <a:rPr lang="en-US" b="0" dirty="0" smtClean="0">
                <a:solidFill>
                  <a:srgbClr val="1F497D"/>
                </a:solidFill>
              </a:rPr>
              <a:t>Introduction &amp; Background</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219200"/>
            <a:ext cx="8550275" cy="2062735"/>
          </a:xfrm>
          <a:prstGeom prst="rect">
            <a:avLst/>
          </a:prstGeom>
          <a:noFill/>
          <a:ln w="9525">
            <a:noFill/>
            <a:miter lim="800000"/>
            <a:headEnd/>
            <a:tailEnd/>
          </a:ln>
        </p:spPr>
        <p:txBody>
          <a:bodyPr wrap="square"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kumimoji="1" lang="en-US" sz="1600" dirty="0">
                <a:solidFill>
                  <a:srgbClr val="000000"/>
                </a:solidFill>
                <a:cs typeface="Arial" pitchFamily="34" charset="0"/>
              </a:rPr>
              <a:t>Colin Murphy	</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US" sz="1600" dirty="0">
                <a:solidFill>
                  <a:srgbClr val="000000"/>
                </a:solidFill>
                <a:cs typeface="Arial" pitchFamily="34" charset="0"/>
              </a:rPr>
              <a:t>Citi Belfast 2012 – Present, Applications Development</a:t>
            </a: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US" sz="1600" dirty="0">
                <a:solidFill>
                  <a:srgbClr val="000000"/>
                </a:solidFill>
                <a:cs typeface="Arial" pitchFamily="34" charset="0"/>
              </a:rPr>
              <a:t>Rates Technology</a:t>
            </a:r>
            <a:endParaRPr lang="en-US" sz="1600" dirty="0">
              <a:solidFill>
                <a:srgbClr val="000000"/>
              </a:solidFill>
              <a:cs typeface="Arial" pitchFamily="34" charset="0"/>
            </a:endParaRPr>
          </a:p>
          <a:p>
            <a:pPr marL="685800" lvl="1" indent="-228600" defTabSz="965200" eaLnBrk="0" fontAlgn="base" hangingPunct="0">
              <a:spcBef>
                <a:spcPct val="75000"/>
              </a:spcBef>
              <a:spcAft>
                <a:spcPct val="0"/>
              </a:spcAft>
              <a:buClr>
                <a:srgbClr val="8099CC"/>
              </a:buClr>
              <a:buFont typeface="Wingdings 2" pitchFamily="18" charset="2"/>
              <a:buChar char=""/>
              <a:defRPr/>
            </a:pPr>
            <a:r>
              <a:rPr kumimoji="1" lang="en-US" sz="1600" dirty="0">
                <a:solidFill>
                  <a:srgbClr val="000000"/>
                </a:solidFill>
                <a:cs typeface="Arial" pitchFamily="34" charset="0"/>
              </a:rPr>
              <a:t>10+ Years Software Development Experience</a:t>
            </a:r>
          </a:p>
          <a:p>
            <a:pPr lvl="1" defTabSz="965200" eaLnBrk="0" fontAlgn="base" hangingPunct="0">
              <a:spcBef>
                <a:spcPct val="75000"/>
              </a:spcBef>
              <a:spcAft>
                <a:spcPct val="0"/>
              </a:spcAft>
              <a:buClr>
                <a:srgbClr val="8099CC"/>
              </a:buClr>
              <a:defRPr/>
            </a:pPr>
            <a:endParaRPr kumimoji="1" lang="en-US" sz="1600" dirty="0">
              <a:solidFill>
                <a:srgbClr val="000000"/>
              </a:solidFill>
              <a:cs typeface="Arial" pitchFamily="34" charset="0"/>
            </a:endParaRP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17820214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457200" y="2870200"/>
            <a:ext cx="8305800" cy="1908856"/>
          </a:xfrm>
          <a:prstGeom prst="rect">
            <a:avLst/>
          </a:prstGeom>
          <a:noFill/>
          <a:ln w="9525">
            <a:noFill/>
            <a:miter lim="800000"/>
            <a:headEnd/>
            <a:tailEnd/>
          </a:ln>
        </p:spPr>
        <p:txBody>
          <a:bodyPr>
            <a:spAutoFit/>
          </a:bodyPr>
          <a:lstStyle/>
          <a:p>
            <a:pPr eaLnBrk="0" fontAlgn="base" hangingPunct="0">
              <a:lnSpc>
                <a:spcPct val="90000"/>
              </a:lnSpc>
              <a:spcBef>
                <a:spcPct val="0"/>
              </a:spcBef>
              <a:spcAft>
                <a:spcPct val="0"/>
              </a:spcAft>
              <a:defRPr/>
            </a:pPr>
            <a:r>
              <a:rPr kumimoji="1" lang="en-US" sz="2400" dirty="0">
                <a:solidFill>
                  <a:srgbClr val="223274"/>
                </a:solidFill>
                <a:cs typeface="Arial" pitchFamily="34" charset="0"/>
              </a:rPr>
              <a:t>Code Quality</a:t>
            </a:r>
          </a:p>
          <a:p>
            <a:pPr eaLnBrk="0" fontAlgn="base" hangingPunct="0">
              <a:lnSpc>
                <a:spcPct val="90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1400" b="1" dirty="0">
              <a:solidFill>
                <a:srgbClr val="000000"/>
              </a:solidFill>
            </a:endParaRPr>
          </a:p>
        </p:txBody>
      </p:sp>
      <p:sp>
        <p:nvSpPr>
          <p:cNvPr id="3075" name="Line 128"/>
          <p:cNvSpPr>
            <a:spLocks noChangeShapeType="1"/>
          </p:cNvSpPr>
          <p:nvPr/>
        </p:nvSpPr>
        <p:spPr bwMode="auto">
          <a:xfrm>
            <a:off x="566738" y="3406775"/>
            <a:ext cx="8226425" cy="0"/>
          </a:xfrm>
          <a:prstGeom prst="line">
            <a:avLst/>
          </a:prstGeom>
          <a:noFill/>
          <a:ln w="28575">
            <a:solidFill>
              <a:srgbClr val="5A5A5A"/>
            </a:solidFill>
            <a:round/>
            <a:headEnd/>
            <a:tailEnd/>
          </a:ln>
        </p:spPr>
        <p:txBody>
          <a:bodyPr wrap="none" anchor="ctr"/>
          <a:lstStyle/>
          <a:p>
            <a:pPr algn="r" eaLnBrk="0" fontAlgn="base" hangingPunct="0">
              <a:lnSpc>
                <a:spcPct val="106000"/>
              </a:lnSpc>
              <a:spcBef>
                <a:spcPct val="0"/>
              </a:spcBef>
              <a:spcAft>
                <a:spcPct val="0"/>
              </a:spcAft>
              <a:defRPr/>
            </a:pPr>
            <a:endParaRPr lang="en-US" sz="900" b="1" dirty="0">
              <a:solidFill>
                <a:srgbClr val="000000"/>
              </a:solidFill>
            </a:endParaRPr>
          </a:p>
        </p:txBody>
      </p:sp>
      <p:pic>
        <p:nvPicPr>
          <p:cNvPr id="5" name="Picture 4" descr="Citi Logo.JPG"/>
          <p:cNvPicPr>
            <a:picLocks noChangeAspect="1"/>
          </p:cNvPicPr>
          <p:nvPr/>
        </p:nvPicPr>
        <p:blipFill>
          <a:blip r:embed="rId4" cstate="print"/>
          <a:stretch>
            <a:fillRect/>
          </a:stretch>
        </p:blipFill>
        <p:spPr>
          <a:xfrm>
            <a:off x="5486400" y="4343400"/>
            <a:ext cx="3657600" cy="2514600"/>
          </a:xfrm>
          <a:prstGeom prst="rect">
            <a:avLst/>
          </a:prstGeom>
        </p:spPr>
      </p:pic>
    </p:spTree>
    <p:custDataLst>
      <p:tags r:id="rId1"/>
    </p:custDataLst>
    <p:extLst>
      <p:ext uri="{BB962C8B-B14F-4D97-AF65-F5344CB8AC3E}">
        <p14:creationId xmlns:p14="http://schemas.microsoft.com/office/powerpoint/2010/main" val="3490567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58904"/>
            <a:ext cx="7924800" cy="303096"/>
          </a:xfrm>
        </p:spPr>
        <p:txBody>
          <a:bodyPr/>
          <a:lstStyle/>
          <a:p>
            <a:r>
              <a:rPr lang="en-US" b="0" dirty="0" smtClean="0">
                <a:solidFill>
                  <a:srgbClr val="1F497D"/>
                </a:solidFill>
              </a:rPr>
              <a:t>Code Quality</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5078945"/>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Code Quality = Software Quality</a:t>
            </a: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Focussed on ensuring code is clear &amp; complete</a:t>
            </a:r>
          </a:p>
          <a:p>
            <a:pPr marL="228600"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8099CC">
                    <a:lumMod val="75000"/>
                  </a:srgbClr>
                </a:solidFill>
                <a:cs typeface="Arial" charset="0"/>
              </a:rPr>
              <a:t>Clarity</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Follows set Standards &amp; Practices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Minimize Complexity</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Appropriately Documented</a:t>
            </a: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8099CC">
                    <a:lumMod val="75000"/>
                  </a:srgbClr>
                </a:solidFill>
                <a:cs typeface="Arial" charset="0"/>
              </a:rPr>
              <a:t>Completeness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Unit Testing – testing code in isolation</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Quality Assurance</a:t>
            </a:r>
          </a:p>
          <a:p>
            <a:pPr marL="11430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Functional Testing</a:t>
            </a:r>
          </a:p>
          <a:p>
            <a:pPr marL="1143000" lvl="2"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charset="0"/>
              </a:rPr>
              <a:t>Non-Functional Testing (e.g. Performance, Look &amp; Feel)</a:t>
            </a: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133726447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58904"/>
            <a:ext cx="7924800" cy="303096"/>
          </a:xfrm>
        </p:spPr>
        <p:txBody>
          <a:bodyPr/>
          <a:lstStyle/>
          <a:p>
            <a:r>
              <a:rPr lang="en-US" b="0" dirty="0" smtClean="0">
                <a:solidFill>
                  <a:srgbClr val="1F497D"/>
                </a:solidFill>
              </a:rPr>
              <a:t>Meaningful Metrics</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3355397"/>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8099CC">
                    <a:lumMod val="75000"/>
                  </a:srgbClr>
                </a:solidFill>
                <a:cs typeface="Arial" pitchFamily="34" charset="0"/>
              </a:rPr>
              <a:t>Unit Tests</a:t>
            </a:r>
            <a:endParaRPr lang="en-GB" sz="1600" i="1" dirty="0">
              <a:solidFill>
                <a:srgbClr val="8099CC">
                  <a:lumMod val="75000"/>
                </a:srgbClr>
              </a:solidFill>
              <a:cs typeface="Arial" pitchFamily="34" charset="0"/>
            </a:endParaRP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Number</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Pass Rate %</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Code Coverage %</a:t>
            </a: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8099CC">
                    <a:lumMod val="75000"/>
                  </a:srgbClr>
                </a:solidFill>
                <a:cs typeface="Arial" pitchFamily="34" charset="0"/>
              </a:rPr>
              <a:t>Static Analysis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Complexity</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Average Lines per Class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“Rule” Compliance %</a:t>
            </a: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30935287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457200" y="2870200"/>
            <a:ext cx="8305800" cy="1908856"/>
          </a:xfrm>
          <a:prstGeom prst="rect">
            <a:avLst/>
          </a:prstGeom>
          <a:noFill/>
          <a:ln w="9525">
            <a:noFill/>
            <a:miter lim="800000"/>
            <a:headEnd/>
            <a:tailEnd/>
          </a:ln>
        </p:spPr>
        <p:txBody>
          <a:bodyPr>
            <a:spAutoFit/>
          </a:bodyPr>
          <a:lstStyle/>
          <a:p>
            <a:pPr eaLnBrk="0" fontAlgn="base" hangingPunct="0">
              <a:lnSpc>
                <a:spcPct val="90000"/>
              </a:lnSpc>
              <a:spcBef>
                <a:spcPct val="0"/>
              </a:spcBef>
              <a:spcAft>
                <a:spcPct val="0"/>
              </a:spcAft>
              <a:defRPr/>
            </a:pPr>
            <a:r>
              <a:rPr kumimoji="1" lang="en-US" sz="2400" dirty="0">
                <a:solidFill>
                  <a:srgbClr val="223274"/>
                </a:solidFill>
                <a:cs typeface="Arial" pitchFamily="34" charset="0"/>
              </a:rPr>
              <a:t>Coding Best Practices</a:t>
            </a:r>
          </a:p>
          <a:p>
            <a:pPr eaLnBrk="0" fontAlgn="base" hangingPunct="0">
              <a:lnSpc>
                <a:spcPct val="90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2000" b="1" dirty="0">
              <a:solidFill>
                <a:srgbClr val="000000"/>
              </a:solidFill>
            </a:endParaRPr>
          </a:p>
          <a:p>
            <a:pPr eaLnBrk="0" fontAlgn="base" hangingPunct="0">
              <a:lnSpc>
                <a:spcPct val="106000"/>
              </a:lnSpc>
              <a:spcBef>
                <a:spcPct val="0"/>
              </a:spcBef>
              <a:spcAft>
                <a:spcPct val="0"/>
              </a:spcAft>
              <a:defRPr/>
            </a:pPr>
            <a:endParaRPr lang="en-US" sz="1400" b="1" dirty="0">
              <a:solidFill>
                <a:srgbClr val="000000"/>
              </a:solidFill>
            </a:endParaRPr>
          </a:p>
        </p:txBody>
      </p:sp>
      <p:sp>
        <p:nvSpPr>
          <p:cNvPr id="3075" name="Line 128"/>
          <p:cNvSpPr>
            <a:spLocks noChangeShapeType="1"/>
          </p:cNvSpPr>
          <p:nvPr/>
        </p:nvSpPr>
        <p:spPr bwMode="auto">
          <a:xfrm>
            <a:off x="566738" y="3406775"/>
            <a:ext cx="8226425" cy="0"/>
          </a:xfrm>
          <a:prstGeom prst="line">
            <a:avLst/>
          </a:prstGeom>
          <a:noFill/>
          <a:ln w="28575">
            <a:solidFill>
              <a:srgbClr val="5A5A5A"/>
            </a:solidFill>
            <a:round/>
            <a:headEnd/>
            <a:tailEnd/>
          </a:ln>
        </p:spPr>
        <p:txBody>
          <a:bodyPr wrap="none" anchor="ctr"/>
          <a:lstStyle/>
          <a:p>
            <a:pPr algn="r" eaLnBrk="0" fontAlgn="base" hangingPunct="0">
              <a:lnSpc>
                <a:spcPct val="106000"/>
              </a:lnSpc>
              <a:spcBef>
                <a:spcPct val="0"/>
              </a:spcBef>
              <a:spcAft>
                <a:spcPct val="0"/>
              </a:spcAft>
              <a:defRPr/>
            </a:pPr>
            <a:endParaRPr lang="en-US" sz="900" b="1" dirty="0">
              <a:solidFill>
                <a:srgbClr val="000000"/>
              </a:solidFill>
            </a:endParaRPr>
          </a:p>
        </p:txBody>
      </p:sp>
      <p:pic>
        <p:nvPicPr>
          <p:cNvPr id="5" name="Picture 4" descr="Citi Logo.JPG"/>
          <p:cNvPicPr>
            <a:picLocks noChangeAspect="1"/>
          </p:cNvPicPr>
          <p:nvPr/>
        </p:nvPicPr>
        <p:blipFill>
          <a:blip r:embed="rId4" cstate="print"/>
          <a:stretch>
            <a:fillRect/>
          </a:stretch>
        </p:blipFill>
        <p:spPr>
          <a:xfrm>
            <a:off x="5486400" y="4343400"/>
            <a:ext cx="3657600" cy="2514600"/>
          </a:xfrm>
          <a:prstGeom prst="rect">
            <a:avLst/>
          </a:prstGeom>
        </p:spPr>
      </p:pic>
    </p:spTree>
    <p:custDataLst>
      <p:tags r:id="rId1"/>
    </p:custDataLst>
    <p:extLst>
      <p:ext uri="{BB962C8B-B14F-4D97-AF65-F5344CB8AC3E}">
        <p14:creationId xmlns:p14="http://schemas.microsoft.com/office/powerpoint/2010/main" val="827688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title"/>
          </p:nvPr>
        </p:nvSpPr>
        <p:spPr>
          <a:xfrm>
            <a:off x="381000" y="458904"/>
            <a:ext cx="7924800" cy="303096"/>
          </a:xfrm>
        </p:spPr>
        <p:txBody>
          <a:bodyPr/>
          <a:lstStyle/>
          <a:p>
            <a:r>
              <a:rPr lang="en-US" b="0" dirty="0" smtClean="0">
                <a:solidFill>
                  <a:srgbClr val="1F497D"/>
                </a:solidFill>
              </a:rPr>
              <a:t>What is it?</a:t>
            </a:r>
          </a:p>
        </p:txBody>
      </p:sp>
      <p:sp>
        <p:nvSpPr>
          <p:cNvPr id="4100" name="Rectangle 4"/>
          <p:cNvSpPr>
            <a:spLocks noChangeArrowheads="1"/>
          </p:cNvSpPr>
          <p:nvPr/>
        </p:nvSpPr>
        <p:spPr bwMode="auto">
          <a:xfrm>
            <a:off x="304800" y="1752600"/>
            <a:ext cx="8550275" cy="770074"/>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endParaRPr kumimoji="1" lang="en-US" sz="1600" dirty="0">
              <a:solidFill>
                <a:srgbClr val="000000"/>
              </a:solidFill>
              <a:cs typeface="Arial" pitchFamily="34" charset="0"/>
            </a:endParaRPr>
          </a:p>
        </p:txBody>
      </p:sp>
      <p:sp>
        <p:nvSpPr>
          <p:cNvPr id="5" name="Rectangle 4"/>
          <p:cNvSpPr>
            <a:spLocks noChangeArrowheads="1"/>
          </p:cNvSpPr>
          <p:nvPr/>
        </p:nvSpPr>
        <p:spPr bwMode="auto">
          <a:xfrm>
            <a:off x="304800" y="1143000"/>
            <a:ext cx="8550275" cy="5509833"/>
          </a:xfrm>
          <a:prstGeom prst="rect">
            <a:avLst/>
          </a:prstGeom>
          <a:noFill/>
          <a:ln w="9525">
            <a:noFill/>
            <a:miter lim="800000"/>
            <a:headEnd/>
            <a:tailEnd/>
          </a:ln>
        </p:spPr>
        <p:txBody>
          <a:bodyPr lIns="92063" tIns="46033" rIns="92063" bIns="46033">
            <a:spAutoFit/>
          </a:bodyPr>
          <a:lstStyle/>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“Best Practice” – an approach that consistently produces better results than alternatives</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In this case producing “better” code – clarity, maintainability, performance, etc..</a:t>
            </a:r>
          </a:p>
          <a:p>
            <a:pPr marL="685800" lvl="1"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8099CC">
                    <a:lumMod val="75000"/>
                  </a:srgbClr>
                </a:solidFill>
                <a:cs typeface="Arial" pitchFamily="34" charset="0"/>
              </a:rPr>
              <a:t>Best Practice Guidelines (the “What”)</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Coding Best Practice</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Security Best Practice</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Threading – Managing Parallel Code Execution</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GUI Layout</a:t>
            </a:r>
          </a:p>
          <a:p>
            <a:pPr marL="685800" lvl="1" indent="-228600" defTabSz="965200" eaLnBrk="0" fontAlgn="base" hangingPunct="0">
              <a:spcBef>
                <a:spcPct val="75000"/>
              </a:spcBef>
              <a:spcAft>
                <a:spcPct val="0"/>
              </a:spcAft>
              <a:buClr>
                <a:srgbClr val="8099CC"/>
              </a:buClr>
              <a:buFont typeface="Wingdings 2" pitchFamily="18" charset="2"/>
              <a:buChar char=""/>
              <a:defRPr/>
            </a:pPr>
            <a:endParaRPr lang="en-GB" sz="1600" dirty="0">
              <a:solidFill>
                <a:srgbClr val="000000"/>
              </a:solidFill>
              <a:cs typeface="Arial" pitchFamily="34" charset="0"/>
            </a:endParaRPr>
          </a:p>
          <a:p>
            <a:pPr marL="228600"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8099CC">
                    <a:lumMod val="75000"/>
                  </a:srgbClr>
                </a:solidFill>
                <a:cs typeface="Arial" pitchFamily="34" charset="0"/>
              </a:rPr>
              <a:t>Best Practice Processes (the “How”)</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Code Review</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Source Control</a:t>
            </a:r>
          </a:p>
          <a:p>
            <a:pPr marL="685800" lvl="1" indent="-228600" defTabSz="965200" eaLnBrk="0" fontAlgn="base" hangingPunct="0">
              <a:spcBef>
                <a:spcPct val="75000"/>
              </a:spcBef>
              <a:spcAft>
                <a:spcPct val="0"/>
              </a:spcAft>
              <a:buClr>
                <a:srgbClr val="8099CC"/>
              </a:buClr>
              <a:buFont typeface="Wingdings 2" pitchFamily="18" charset="2"/>
              <a:buChar char=""/>
              <a:defRPr/>
            </a:pPr>
            <a:r>
              <a:rPr lang="en-GB" sz="1600" dirty="0">
                <a:solidFill>
                  <a:srgbClr val="000000"/>
                </a:solidFill>
                <a:cs typeface="Arial" pitchFamily="34" charset="0"/>
              </a:rPr>
              <a:t>Continuous Integration</a:t>
            </a:r>
          </a:p>
        </p:txBody>
      </p:sp>
      <p:pic>
        <p:nvPicPr>
          <p:cNvPr id="7" name="Picture 6" descr="Citi Logo.JPG"/>
          <p:cNvPicPr>
            <a:picLocks noChangeAspect="1"/>
          </p:cNvPicPr>
          <p:nvPr/>
        </p:nvPicPr>
        <p:blipFill>
          <a:blip r:embed="rId4" cstate="print"/>
          <a:stretch>
            <a:fillRect/>
          </a:stretch>
        </p:blipFill>
        <p:spPr>
          <a:xfrm>
            <a:off x="8423564" y="6362700"/>
            <a:ext cx="720436" cy="495300"/>
          </a:xfrm>
          <a:prstGeom prst="rect">
            <a:avLst/>
          </a:prstGeom>
        </p:spPr>
      </p:pic>
    </p:spTree>
    <p:custDataLst>
      <p:tags r:id="rId1"/>
    </p:custDataLst>
    <p:extLst>
      <p:ext uri="{BB962C8B-B14F-4D97-AF65-F5344CB8AC3E}">
        <p14:creationId xmlns:p14="http://schemas.microsoft.com/office/powerpoint/2010/main" val="204056986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c6cb9ffc-2d3d-4bad-91a2-b6260858fcb7"/>
</p:tagLst>
</file>

<file path=ppt/tags/tag10.xml><?xml version="1.0" encoding="utf-8"?>
<p:tagLst xmlns:a="http://schemas.openxmlformats.org/drawingml/2006/main" xmlns:r="http://schemas.openxmlformats.org/officeDocument/2006/relationships" xmlns:p="http://schemas.openxmlformats.org/presentationml/2006/main">
  <p:tag name="OFFISYNC_SLIDE_GUID" val="efb3bc7b-78c0-40de-8763-f0974053d08d"/>
</p:tagLst>
</file>

<file path=ppt/tags/tag11.xml><?xml version="1.0" encoding="utf-8"?>
<p:tagLst xmlns:a="http://schemas.openxmlformats.org/drawingml/2006/main" xmlns:r="http://schemas.openxmlformats.org/officeDocument/2006/relationships" xmlns:p="http://schemas.openxmlformats.org/presentationml/2006/main">
  <p:tag name="OFFISYNC_SLIDE_GUID" val="4dc05f45-1e75-463e-adfa-1947a4c436d0"/>
</p:tagLst>
</file>

<file path=ppt/tags/tag12.xml><?xml version="1.0" encoding="utf-8"?>
<p:tagLst xmlns:a="http://schemas.openxmlformats.org/drawingml/2006/main" xmlns:r="http://schemas.openxmlformats.org/officeDocument/2006/relationships" xmlns:p="http://schemas.openxmlformats.org/presentationml/2006/main">
  <p:tag name="OFFISYNC_SLIDE_GUID" val="4dbd5e1f-524f-48f5-974c-97dc2b336179"/>
</p:tagLst>
</file>

<file path=ppt/tags/tag13.xml><?xml version="1.0" encoding="utf-8"?>
<p:tagLst xmlns:a="http://schemas.openxmlformats.org/drawingml/2006/main" xmlns:r="http://schemas.openxmlformats.org/officeDocument/2006/relationships" xmlns:p="http://schemas.openxmlformats.org/presentationml/2006/main">
  <p:tag name="OFFISYNC_SLIDE_GUID" val="bdaf2c84-b304-4d06-942f-7804715ab244"/>
</p:tagLst>
</file>

<file path=ppt/tags/tag14.xml><?xml version="1.0" encoding="utf-8"?>
<p:tagLst xmlns:a="http://schemas.openxmlformats.org/drawingml/2006/main" xmlns:r="http://schemas.openxmlformats.org/officeDocument/2006/relationships" xmlns:p="http://schemas.openxmlformats.org/presentationml/2006/main">
  <p:tag name="OFFISYNC_SLIDE_GUID" val="4d24c57a-4146-4241-b82e-9826026a21a7"/>
</p:tagLst>
</file>

<file path=ppt/tags/tag15.xml><?xml version="1.0" encoding="utf-8"?>
<p:tagLst xmlns:a="http://schemas.openxmlformats.org/drawingml/2006/main" xmlns:r="http://schemas.openxmlformats.org/officeDocument/2006/relationships" xmlns:p="http://schemas.openxmlformats.org/presentationml/2006/main">
  <p:tag name="OFFISYNC_SLIDE_GUID" val="ebd34c2c-dc08-4e63-9ae3-84c64aa30eb5"/>
</p:tagLst>
</file>

<file path=ppt/tags/tag16.xml><?xml version="1.0" encoding="utf-8"?>
<p:tagLst xmlns:a="http://schemas.openxmlformats.org/drawingml/2006/main" xmlns:r="http://schemas.openxmlformats.org/officeDocument/2006/relationships" xmlns:p="http://schemas.openxmlformats.org/presentationml/2006/main">
  <p:tag name="OFFISYNC_SLIDE_GUID" val="ec507917-678c-49b2-bff1-c0bd26d79df4"/>
</p:tagLst>
</file>

<file path=ppt/tags/tag17.xml><?xml version="1.0" encoding="utf-8"?>
<p:tagLst xmlns:a="http://schemas.openxmlformats.org/drawingml/2006/main" xmlns:r="http://schemas.openxmlformats.org/officeDocument/2006/relationships" xmlns:p="http://schemas.openxmlformats.org/presentationml/2006/main">
  <p:tag name="OFFISYNC_SLIDE_GUID" val="4b45c5f0-605e-40d1-98c3-af66582f9a86"/>
</p:tagLst>
</file>

<file path=ppt/tags/tag18.xml><?xml version="1.0" encoding="utf-8"?>
<p:tagLst xmlns:a="http://schemas.openxmlformats.org/drawingml/2006/main" xmlns:r="http://schemas.openxmlformats.org/officeDocument/2006/relationships" xmlns:p="http://schemas.openxmlformats.org/presentationml/2006/main">
  <p:tag name="OFFISYNC_SLIDE_GUID" val="5d43f8ea-d465-4590-ac1d-dc1ae505d5c0"/>
</p:tagLst>
</file>

<file path=ppt/tags/tag19.xml><?xml version="1.0" encoding="utf-8"?>
<p:tagLst xmlns:a="http://schemas.openxmlformats.org/drawingml/2006/main" xmlns:r="http://schemas.openxmlformats.org/officeDocument/2006/relationships" xmlns:p="http://schemas.openxmlformats.org/presentationml/2006/main">
  <p:tag name="OFFISYNC_SLIDE_GUID" val="c2d9404c-9e55-4581-941b-b93c111eff58"/>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a7f523f-7dd3-42f1-9819-7bb9c40de5e4"/>
</p:tagLst>
</file>

<file path=ppt/tags/tag20.xml><?xml version="1.0" encoding="utf-8"?>
<p:tagLst xmlns:a="http://schemas.openxmlformats.org/drawingml/2006/main" xmlns:r="http://schemas.openxmlformats.org/officeDocument/2006/relationships" xmlns:p="http://schemas.openxmlformats.org/presentationml/2006/main">
  <p:tag name="OFFISYNC_SLIDE_GUID" val="1aeeb098-46e9-41c3-a2cc-f668ae0875db"/>
</p:tagLst>
</file>

<file path=ppt/tags/tag21.xml><?xml version="1.0" encoding="utf-8"?>
<p:tagLst xmlns:a="http://schemas.openxmlformats.org/drawingml/2006/main" xmlns:r="http://schemas.openxmlformats.org/officeDocument/2006/relationships" xmlns:p="http://schemas.openxmlformats.org/presentationml/2006/main">
  <p:tag name="OFFISYNC_SLIDE_GUID" val="be93fcd3-1c83-4747-8cd8-755b92aeb689"/>
</p:tagLst>
</file>

<file path=ppt/tags/tag22.xml><?xml version="1.0" encoding="utf-8"?>
<p:tagLst xmlns:a="http://schemas.openxmlformats.org/drawingml/2006/main" xmlns:r="http://schemas.openxmlformats.org/officeDocument/2006/relationships" xmlns:p="http://schemas.openxmlformats.org/presentationml/2006/main">
  <p:tag name="OFFISYNC_SLIDE_GUID" val="ad7125eb-5994-423d-92e8-06a3fd51e08b"/>
</p:tagLst>
</file>

<file path=ppt/tags/tag23.xml><?xml version="1.0" encoding="utf-8"?>
<p:tagLst xmlns:a="http://schemas.openxmlformats.org/drawingml/2006/main" xmlns:r="http://schemas.openxmlformats.org/officeDocument/2006/relationships" xmlns:p="http://schemas.openxmlformats.org/presentationml/2006/main">
  <p:tag name="OFFISYNC_SLIDE_GUID" val="e27e0e95-6db4-4b2d-9f6c-23a77a76efb2"/>
</p:tagLst>
</file>

<file path=ppt/tags/tag24.xml><?xml version="1.0" encoding="utf-8"?>
<p:tagLst xmlns:a="http://schemas.openxmlformats.org/drawingml/2006/main" xmlns:r="http://schemas.openxmlformats.org/officeDocument/2006/relationships" xmlns:p="http://schemas.openxmlformats.org/presentationml/2006/main">
  <p:tag name="OFFISYNC_SLIDE_GUID" val="e4b6558a-5e57-4655-a94d-8b9f5a27bb0b"/>
</p:tagLst>
</file>

<file path=ppt/tags/tag25.xml><?xml version="1.0" encoding="utf-8"?>
<p:tagLst xmlns:a="http://schemas.openxmlformats.org/drawingml/2006/main" xmlns:r="http://schemas.openxmlformats.org/officeDocument/2006/relationships" xmlns:p="http://schemas.openxmlformats.org/presentationml/2006/main">
  <p:tag name="OFFISYNC_SLIDE_GUID" val="d5da61e7-fd0c-4c5c-a9ac-835856ad25fc"/>
</p:tagLst>
</file>

<file path=ppt/tags/tag26.xml><?xml version="1.0" encoding="utf-8"?>
<p:tagLst xmlns:a="http://schemas.openxmlformats.org/drawingml/2006/main" xmlns:r="http://schemas.openxmlformats.org/officeDocument/2006/relationships" xmlns:p="http://schemas.openxmlformats.org/presentationml/2006/main">
  <p:tag name="OFFISYNC_SLIDE_GUID" val="7ffb0a97-c4c9-4cbb-9afc-b6c799c221bd"/>
</p:tagLst>
</file>

<file path=ppt/tags/tag27.xml><?xml version="1.0" encoding="utf-8"?>
<p:tagLst xmlns:a="http://schemas.openxmlformats.org/drawingml/2006/main" xmlns:r="http://schemas.openxmlformats.org/officeDocument/2006/relationships" xmlns:p="http://schemas.openxmlformats.org/presentationml/2006/main">
  <p:tag name="OFFISYNC_SLIDE_GUID" val="edd8adfd-ac2d-43bd-a5ab-f49cb9b53bc9"/>
</p:tagLst>
</file>

<file path=ppt/tags/tag28.xml><?xml version="1.0" encoding="utf-8"?>
<p:tagLst xmlns:a="http://schemas.openxmlformats.org/drawingml/2006/main" xmlns:r="http://schemas.openxmlformats.org/officeDocument/2006/relationships" xmlns:p="http://schemas.openxmlformats.org/presentationml/2006/main">
  <p:tag name="OFFISYNC_SLIDE_GUID" val="34633b51-4eb8-4cd1-bb2c-8308f037bf7a"/>
</p:tagLst>
</file>

<file path=ppt/tags/tag29.xml><?xml version="1.0" encoding="utf-8"?>
<p:tagLst xmlns:a="http://schemas.openxmlformats.org/drawingml/2006/main" xmlns:r="http://schemas.openxmlformats.org/officeDocument/2006/relationships" xmlns:p="http://schemas.openxmlformats.org/presentationml/2006/main">
  <p:tag name="OFFISYNC_SLIDE_GUID" val="f0516f12-fbbd-4138-bf4c-5738a52a82f2"/>
</p:tagLst>
</file>

<file path=ppt/tags/tag3.xml><?xml version="1.0" encoding="utf-8"?>
<p:tagLst xmlns:a="http://schemas.openxmlformats.org/drawingml/2006/main" xmlns:r="http://schemas.openxmlformats.org/officeDocument/2006/relationships" xmlns:p="http://schemas.openxmlformats.org/presentationml/2006/main">
  <p:tag name="OFFISYNC_SLIDE_GUID" val="63507946-ccbc-4a43-b5f9-5e8d7cf3e84d"/>
</p:tagLst>
</file>

<file path=ppt/tags/tag30.xml><?xml version="1.0" encoding="utf-8"?>
<p:tagLst xmlns:a="http://schemas.openxmlformats.org/drawingml/2006/main" xmlns:r="http://schemas.openxmlformats.org/officeDocument/2006/relationships" xmlns:p="http://schemas.openxmlformats.org/presentationml/2006/main">
  <p:tag name="OFFISYNC_SLIDE_GUID" val="0f919a43-0b7a-41b3-a4b9-a157794d56ac"/>
</p:tagLst>
</file>

<file path=ppt/tags/tag31.xml><?xml version="1.0" encoding="utf-8"?>
<p:tagLst xmlns:a="http://schemas.openxmlformats.org/drawingml/2006/main" xmlns:r="http://schemas.openxmlformats.org/officeDocument/2006/relationships" xmlns:p="http://schemas.openxmlformats.org/presentationml/2006/main">
  <p:tag name="OFFISYNC_SLIDE_GUID" val="4586426e-3ee5-45ad-9432-0572943937d9"/>
</p:tagLst>
</file>

<file path=ppt/tags/tag32.xml><?xml version="1.0" encoding="utf-8"?>
<p:tagLst xmlns:a="http://schemas.openxmlformats.org/drawingml/2006/main" xmlns:r="http://schemas.openxmlformats.org/officeDocument/2006/relationships" xmlns:p="http://schemas.openxmlformats.org/presentationml/2006/main">
  <p:tag name="OFFISYNC_SLIDE_GUID" val="1b300f19-9b75-4230-be46-504da2b7881b"/>
</p:tagLst>
</file>

<file path=ppt/tags/tag33.xml><?xml version="1.0" encoding="utf-8"?>
<p:tagLst xmlns:a="http://schemas.openxmlformats.org/drawingml/2006/main" xmlns:r="http://schemas.openxmlformats.org/officeDocument/2006/relationships" xmlns:p="http://schemas.openxmlformats.org/presentationml/2006/main">
  <p:tag name="OFFISYNC_SLIDE_GUID" val="84bcfe52-cac5-40b3-94d0-d9df44214434"/>
</p:tagLst>
</file>

<file path=ppt/tags/tag34.xml><?xml version="1.0" encoding="utf-8"?>
<p:tagLst xmlns:a="http://schemas.openxmlformats.org/drawingml/2006/main" xmlns:r="http://schemas.openxmlformats.org/officeDocument/2006/relationships" xmlns:p="http://schemas.openxmlformats.org/presentationml/2006/main">
  <p:tag name="OFFISYNC_SLIDE_GUID" val="79bdea2b-621f-47ce-bd50-298d3378565d"/>
</p:tagLst>
</file>

<file path=ppt/tags/tag35.xml><?xml version="1.0" encoding="utf-8"?>
<p:tagLst xmlns:a="http://schemas.openxmlformats.org/drawingml/2006/main" xmlns:r="http://schemas.openxmlformats.org/officeDocument/2006/relationships" xmlns:p="http://schemas.openxmlformats.org/presentationml/2006/main">
  <p:tag name="OFFISYNC_SLIDE_GUID" val="91a3626a-711b-4b1b-8c97-a4a960afde33"/>
</p:tagLst>
</file>

<file path=ppt/tags/tag36.xml><?xml version="1.0" encoding="utf-8"?>
<p:tagLst xmlns:a="http://schemas.openxmlformats.org/drawingml/2006/main" xmlns:r="http://schemas.openxmlformats.org/officeDocument/2006/relationships" xmlns:p="http://schemas.openxmlformats.org/presentationml/2006/main">
  <p:tag name="OFFISYNC_SLIDE_GUID" val="a142414f-93eb-4525-a9c2-09de3e5d52e6"/>
</p:tagLst>
</file>

<file path=ppt/tags/tag4.xml><?xml version="1.0" encoding="utf-8"?>
<p:tagLst xmlns:a="http://schemas.openxmlformats.org/drawingml/2006/main" xmlns:r="http://schemas.openxmlformats.org/officeDocument/2006/relationships" xmlns:p="http://schemas.openxmlformats.org/presentationml/2006/main">
  <p:tag name="OFFISYNC_SLIDE_GUID" val="d9cd1798-7ceb-4d27-97a1-aa266c174764"/>
</p:tagLst>
</file>

<file path=ppt/tags/tag5.xml><?xml version="1.0" encoding="utf-8"?>
<p:tagLst xmlns:a="http://schemas.openxmlformats.org/drawingml/2006/main" xmlns:r="http://schemas.openxmlformats.org/officeDocument/2006/relationships" xmlns:p="http://schemas.openxmlformats.org/presentationml/2006/main">
  <p:tag name="OFFISYNC_SLIDE_GUID" val="2f42709f-6a6f-4868-8b85-fdb5d84c610e"/>
</p:tagLst>
</file>

<file path=ppt/tags/tag6.xml><?xml version="1.0" encoding="utf-8"?>
<p:tagLst xmlns:a="http://schemas.openxmlformats.org/drawingml/2006/main" xmlns:r="http://schemas.openxmlformats.org/officeDocument/2006/relationships" xmlns:p="http://schemas.openxmlformats.org/presentationml/2006/main">
  <p:tag name="OFFISYNC_SLIDE_GUID" val="285b25e9-4de6-4a8e-b20f-057424ea63b7"/>
</p:tagLst>
</file>

<file path=ppt/tags/tag7.xml><?xml version="1.0" encoding="utf-8"?>
<p:tagLst xmlns:a="http://schemas.openxmlformats.org/drawingml/2006/main" xmlns:r="http://schemas.openxmlformats.org/officeDocument/2006/relationships" xmlns:p="http://schemas.openxmlformats.org/presentationml/2006/main">
  <p:tag name="OFFISYNC_SLIDE_GUID" val="263739e5-5016-4228-b035-4b6b66fde9c1"/>
</p:tagLst>
</file>

<file path=ppt/tags/tag8.xml><?xml version="1.0" encoding="utf-8"?>
<p:tagLst xmlns:a="http://schemas.openxmlformats.org/drawingml/2006/main" xmlns:r="http://schemas.openxmlformats.org/officeDocument/2006/relationships" xmlns:p="http://schemas.openxmlformats.org/presentationml/2006/main">
  <p:tag name="OFFISYNC_SLIDE_GUID" val="a1f43ec8-5faa-4c67-8ec6-3d7693ecbe11"/>
</p:tagLst>
</file>

<file path=ppt/tags/tag9.xml><?xml version="1.0" encoding="utf-8"?>
<p:tagLst xmlns:a="http://schemas.openxmlformats.org/drawingml/2006/main" xmlns:r="http://schemas.openxmlformats.org/officeDocument/2006/relationships" xmlns:p="http://schemas.openxmlformats.org/presentationml/2006/main">
  <p:tag name="OFFISYNC_SLIDE_GUID" val="ad3d760c-c1e3-44e0-96f4-7a04bc5271d7"/>
</p:tagLst>
</file>

<file path=ppt/theme/theme1.xml><?xml version="1.0" encoding="utf-8"?>
<a:theme xmlns:a="http://schemas.openxmlformats.org/drawingml/2006/main" name="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A74B7B87FB524CA32389CFA05D0126" ma:contentTypeVersion="0" ma:contentTypeDescription="Create a new document." ma:contentTypeScope="" ma:versionID="7db7209c174d3179f681c699c583197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53F27D-6463-4712-A508-2DE444CA0C11}"/>
</file>

<file path=customXml/itemProps2.xml><?xml version="1.0" encoding="utf-8"?>
<ds:datastoreItem xmlns:ds="http://schemas.openxmlformats.org/officeDocument/2006/customXml" ds:itemID="{8A7BC66A-EB9E-4C06-9705-690F750571D1}"/>
</file>

<file path=customXml/itemProps3.xml><?xml version="1.0" encoding="utf-8"?>
<ds:datastoreItem xmlns:ds="http://schemas.openxmlformats.org/officeDocument/2006/customXml" ds:itemID="{35139E34-4150-4635-9889-B3BA42ABF11C}"/>
</file>

<file path=docProps/app.xml><?xml version="1.0" encoding="utf-8"?>
<Properties xmlns="http://schemas.openxmlformats.org/officeDocument/2006/extended-properties" xmlns:vt="http://schemas.openxmlformats.org/officeDocument/2006/docPropsVTypes">
  <TotalTime>195</TotalTime>
  <Words>4236</Words>
  <Application>Microsoft Office PowerPoint</Application>
  <PresentationFormat>On-screen Show (4:3)</PresentationFormat>
  <Paragraphs>482</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US Consulting Report Template_R1.5V_1208</vt:lpstr>
      <vt:lpstr>PowerPoint Presentation</vt:lpstr>
      <vt:lpstr>Agenda</vt:lpstr>
      <vt:lpstr>PowerPoint Presentation</vt:lpstr>
      <vt:lpstr>Introduction &amp; Background</vt:lpstr>
      <vt:lpstr>PowerPoint Presentation</vt:lpstr>
      <vt:lpstr>Code Quality</vt:lpstr>
      <vt:lpstr>Meaningful Metrics</vt:lpstr>
      <vt:lpstr>PowerPoint Presentation</vt:lpstr>
      <vt:lpstr>What is it?</vt:lpstr>
      <vt:lpstr>Levels</vt:lpstr>
      <vt:lpstr>Why?</vt:lpstr>
      <vt:lpstr>Code Review</vt:lpstr>
      <vt:lpstr>Code Review : Standards</vt:lpstr>
      <vt:lpstr>Example Code Review Checklist</vt:lpstr>
      <vt:lpstr>Example Code Review Checklist (continued)</vt:lpstr>
      <vt:lpstr>Static Code Analysis</vt:lpstr>
      <vt:lpstr>Static Inspection of Code Quality -Rules</vt:lpstr>
      <vt:lpstr>Coding Best Practice : In the trenches</vt:lpstr>
      <vt:lpstr>Coding Best Practice : When things go wrong</vt:lpstr>
      <vt:lpstr>PowerPoint Presentation</vt:lpstr>
      <vt:lpstr>What is unit testing</vt:lpstr>
      <vt:lpstr>Why write unit tests?</vt:lpstr>
      <vt:lpstr>When &amp; How to write Unit Tests</vt:lpstr>
      <vt:lpstr>Unit testing frameworks</vt:lpstr>
      <vt:lpstr>Example</vt:lpstr>
      <vt:lpstr>Code Coverage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Murphy, Colin [ICG-IT]</dc:creator>
  <cp:lastModifiedBy>Murphy, Colin [ICG-IT]</cp:lastModifiedBy>
  <cp:revision>17</cp:revision>
  <dcterms:created xsi:type="dcterms:W3CDTF">2014-11-10T16:02:18Z</dcterms:created>
  <dcterms:modified xsi:type="dcterms:W3CDTF">2015-01-29T16:17:37Z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0x0101008EA74B7B87FB524CA32389CFA05D0126</vt:lpwstr>
  </property>
</Properties>
</file>