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6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1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0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8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7313-6ADA-4999-B7A7-0FDA00D7A3A7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A5D5-F6EC-4C1D-A80A-9A5C87865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95536" y="2870200"/>
            <a:ext cx="8305800" cy="218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kumimoji="1" lang="en-US" sz="2400" dirty="0" smtClean="0">
                <a:solidFill>
                  <a:srgbClr val="223274"/>
                </a:solidFill>
                <a:latin typeface="Arial"/>
                <a:cs typeface="Arial" pitchFamily="34" charset="0"/>
              </a:rPr>
              <a:t>Conflict 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kumimoji="1" lang="en-US" sz="2000" dirty="0" smtClean="0">
                <a:solidFill>
                  <a:srgbClr val="223274"/>
                </a:solidFill>
                <a:latin typeface="Arial"/>
                <a:cs typeface="Arial" pitchFamily="34" charset="0"/>
              </a:rPr>
              <a:t>December 2014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  <a:p>
            <a:pPr eaLnBrk="0" hangingPunct="0">
              <a:lnSpc>
                <a:spcPct val="106000"/>
              </a:lnSpc>
              <a:defRPr/>
            </a:pPr>
            <a:endParaRPr lang="en-US" sz="1400" b="1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3356992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72807" y="1337913"/>
            <a:ext cx="5613991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Discuss it Constructively</a:t>
            </a:r>
          </a:p>
          <a:p>
            <a:pPr lvl="2"/>
            <a:r>
              <a:rPr lang="en-GB" sz="1800" kern="0" dirty="0" smtClean="0"/>
              <a:t>Do’s</a:t>
            </a:r>
          </a:p>
          <a:p>
            <a:pPr lvl="3"/>
            <a:r>
              <a:rPr lang="en-GB" sz="1600" kern="0" dirty="0" smtClean="0">
                <a:solidFill>
                  <a:srgbClr val="009900"/>
                </a:solidFill>
              </a:rPr>
              <a:t>Remain calm</a:t>
            </a:r>
          </a:p>
          <a:p>
            <a:pPr lvl="3"/>
            <a:r>
              <a:rPr lang="en-GB" sz="1600" kern="0" dirty="0" smtClean="0">
                <a:solidFill>
                  <a:srgbClr val="009900"/>
                </a:solidFill>
              </a:rPr>
              <a:t>Get input from everyone in the team</a:t>
            </a:r>
          </a:p>
          <a:p>
            <a:pPr lvl="3"/>
            <a:r>
              <a:rPr lang="en-GB" sz="1600" kern="0" dirty="0" smtClean="0">
                <a:solidFill>
                  <a:srgbClr val="009900"/>
                </a:solidFill>
              </a:rPr>
              <a:t>Listen to ALL input</a:t>
            </a:r>
          </a:p>
          <a:p>
            <a:pPr marL="346075" lvl="3" indent="0">
              <a:buNone/>
            </a:pPr>
            <a:endParaRPr lang="en-GB" sz="1600" kern="0" dirty="0" smtClean="0"/>
          </a:p>
          <a:p>
            <a:pPr lvl="2"/>
            <a:r>
              <a:rPr lang="en-GB" sz="1800" kern="0" dirty="0" smtClean="0"/>
              <a:t>Don’ts</a:t>
            </a:r>
          </a:p>
          <a:p>
            <a:pPr lvl="3"/>
            <a:r>
              <a:rPr lang="en-GB" sz="1600" kern="0" dirty="0" smtClean="0">
                <a:solidFill>
                  <a:srgbClr val="CC3300"/>
                </a:solidFill>
              </a:rPr>
              <a:t>Don’t shout or become aggressive</a:t>
            </a:r>
          </a:p>
          <a:p>
            <a:pPr lvl="3"/>
            <a:r>
              <a:rPr lang="en-GB" sz="1600" kern="0" dirty="0" smtClean="0">
                <a:solidFill>
                  <a:srgbClr val="CC3300"/>
                </a:solidFill>
              </a:rPr>
              <a:t>Don’t exclude anyone</a:t>
            </a:r>
          </a:p>
          <a:p>
            <a:pPr lvl="3"/>
            <a:r>
              <a:rPr lang="en-GB" sz="1600" kern="0" dirty="0" smtClean="0">
                <a:solidFill>
                  <a:srgbClr val="CC3300"/>
                </a:solidFill>
              </a:rPr>
              <a:t>Don’t single anyone out</a:t>
            </a:r>
          </a:p>
          <a:p>
            <a:pPr lvl="3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46984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72808" y="1337913"/>
            <a:ext cx="5309192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Get ALL points of view from ALL team members</a:t>
            </a:r>
          </a:p>
          <a:p>
            <a:pPr lvl="2"/>
            <a:r>
              <a:rPr lang="en-GB" sz="1800" kern="0" dirty="0" smtClean="0"/>
              <a:t>Include everyone</a:t>
            </a:r>
          </a:p>
          <a:p>
            <a:pPr lvl="2"/>
            <a:r>
              <a:rPr lang="en-GB" sz="1800" kern="0" dirty="0" smtClean="0"/>
              <a:t>Make sure your voice is heard</a:t>
            </a:r>
          </a:p>
          <a:p>
            <a:pPr lvl="2"/>
            <a:r>
              <a:rPr lang="en-GB" sz="1800" kern="0" dirty="0" smtClean="0"/>
              <a:t>All responses should be valued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12103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72808" y="1337913"/>
            <a:ext cx="5613991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Focus on the problem, not the person</a:t>
            </a:r>
          </a:p>
          <a:p>
            <a:pPr lvl="2"/>
            <a:r>
              <a:rPr lang="en-GB" sz="1800" kern="0" dirty="0" smtClean="0"/>
              <a:t>Break down the problem or potential barriers</a:t>
            </a:r>
          </a:p>
          <a:p>
            <a:pPr lvl="2"/>
            <a:r>
              <a:rPr lang="en-GB" sz="1800" kern="0" dirty="0" smtClean="0"/>
              <a:t>Focus on the resolution or what you are trying to achieve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74818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72808" y="1337913"/>
            <a:ext cx="5613991" cy="49658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Brainstorm Possible </a:t>
            </a:r>
            <a:r>
              <a:rPr lang="en-GB" sz="2000" b="1" kern="0" dirty="0"/>
              <a:t>O</a:t>
            </a:r>
            <a:r>
              <a:rPr lang="en-GB" sz="2000" b="1" kern="0" dirty="0" smtClean="0"/>
              <a:t>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Ensure the team is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Assign a person to record the ideas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/>
              <a:t>Someone must take responsibility to clearly outline the issue</a:t>
            </a:r>
          </a:p>
          <a:p>
            <a:pPr lvl="2"/>
            <a:r>
              <a:rPr lang="en-GB" sz="1600" kern="0" dirty="0"/>
              <a:t>This may not always be the person who raised it </a:t>
            </a:r>
            <a:r>
              <a:rPr lang="en-GB" sz="1600" kern="0" dirty="0" smtClean="0"/>
              <a:t>initially</a:t>
            </a:r>
            <a:endParaRPr lang="en-GB" sz="1800" kern="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Let one person speak at a time, allowing everyone to contribute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Remember that </a:t>
            </a:r>
            <a:r>
              <a:rPr lang="en-GB" sz="1800" b="1" kern="0" dirty="0" smtClean="0"/>
              <a:t>NO</a:t>
            </a:r>
            <a:r>
              <a:rPr lang="en-GB" sz="1800" kern="0" dirty="0" smtClean="0"/>
              <a:t> responses are wrong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Organise the ideas into a list of the most to least feasible</a:t>
            </a:r>
          </a:p>
          <a:p>
            <a:pPr lvl="2"/>
            <a:r>
              <a:rPr lang="en-GB" sz="1600" kern="0" dirty="0" smtClean="0"/>
              <a:t>The group should determine this after discussion 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4728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194517" y="4724400"/>
            <a:ext cx="548683" cy="259045"/>
          </a:xfrm>
          <a:prstGeom prst="rect">
            <a:avLst/>
          </a:prstGeom>
          <a:solidFill>
            <a:srgbClr val="CC33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588" algn="ctr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100" b="1" kern="1200" dirty="0" smtClean="0">
                <a:solidFill>
                  <a:schemeClr val="bg1"/>
                </a:solidFill>
                <a:latin typeface="Arial"/>
                <a:ea typeface="+mn-ea"/>
                <a:cs typeface="Arial" charset="0"/>
              </a:rPr>
              <a:t>NO?</a:t>
            </a:r>
            <a:endParaRPr lang="en-GB" sz="1100" b="1" kern="1200" dirty="0">
              <a:solidFill>
                <a:schemeClr val="bg1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44233" y="1337913"/>
            <a:ext cx="5613991" cy="46256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Agree a Solution and Try </a:t>
            </a:r>
            <a:r>
              <a:rPr lang="en-GB" sz="2000" b="1" kern="0" dirty="0"/>
              <a:t>I</a:t>
            </a:r>
            <a:r>
              <a:rPr lang="en-GB" sz="2000" b="1" kern="0" dirty="0" smtClean="0"/>
              <a:t>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Start by trying the most feasible 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/>
              <a:t>If that doesn’t work, try the next solution until you find one that works</a:t>
            </a:r>
          </a:p>
          <a:p>
            <a:pPr lvl="2"/>
            <a:r>
              <a:rPr lang="en-GB" sz="1600" kern="0" dirty="0" smtClean="0"/>
              <a:t>Ask “Is everyone happy with the solution?”</a:t>
            </a:r>
          </a:p>
          <a:p>
            <a:pPr lvl="3"/>
            <a:r>
              <a:rPr lang="en-GB" sz="1600" kern="0" dirty="0" smtClean="0"/>
              <a:t>YES – CELEBRATE!</a:t>
            </a:r>
          </a:p>
          <a:p>
            <a:pPr lvl="3"/>
            <a:r>
              <a:rPr lang="en-GB" sz="1600" kern="0" dirty="0" smtClean="0"/>
              <a:t>NO – ITERATE!</a:t>
            </a:r>
          </a:p>
          <a:p>
            <a:pPr lvl="1"/>
            <a:r>
              <a:rPr lang="en-GB" sz="1800" kern="0" dirty="0" smtClean="0"/>
              <a:t>If you cant agree – </a:t>
            </a:r>
            <a:r>
              <a:rPr lang="en-GB" sz="2200" kern="0" dirty="0" smtClean="0"/>
              <a:t>ESCALATE!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5487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 - </a:t>
            </a:r>
            <a:r>
              <a:rPr lang="en-US" sz="2800" dirty="0" smtClean="0">
                <a:solidFill>
                  <a:srgbClr val="FF0000"/>
                </a:solidFill>
              </a:rPr>
              <a:t>Escalation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194517" y="4724400"/>
            <a:ext cx="548683" cy="259045"/>
          </a:xfrm>
          <a:prstGeom prst="rect">
            <a:avLst/>
          </a:prstGeom>
          <a:solidFill>
            <a:srgbClr val="CC33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588" algn="ctr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100" b="1" kern="1200" dirty="0" smtClean="0">
                <a:solidFill>
                  <a:schemeClr val="bg1"/>
                </a:solidFill>
                <a:latin typeface="Arial"/>
                <a:ea typeface="+mn-ea"/>
                <a:cs typeface="Arial" charset="0"/>
              </a:rPr>
              <a:t>NO?</a:t>
            </a:r>
            <a:endParaRPr lang="en-GB" sz="1100" b="1" kern="1200" dirty="0">
              <a:solidFill>
                <a:schemeClr val="bg1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019647" y="1337913"/>
            <a:ext cx="5869171" cy="51674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 smtClean="0"/>
              <a:t>What is it?</a:t>
            </a:r>
          </a:p>
          <a:p>
            <a:pPr lvl="2"/>
            <a:r>
              <a:rPr lang="en-GB" sz="1800" kern="0" dirty="0" smtClean="0"/>
              <a:t>To raise issues to a higher authority for awareness and resolution</a:t>
            </a:r>
          </a:p>
          <a:p>
            <a:r>
              <a:rPr lang="en-GB" sz="2000" kern="0" dirty="0" smtClean="0"/>
              <a:t>When to Escalate?</a:t>
            </a:r>
          </a:p>
          <a:p>
            <a:pPr lvl="2"/>
            <a:r>
              <a:rPr lang="en-GB" sz="1800" kern="0" dirty="0" smtClean="0"/>
              <a:t>Timelines are at risk</a:t>
            </a:r>
          </a:p>
          <a:p>
            <a:pPr lvl="2"/>
            <a:r>
              <a:rPr lang="en-GB" sz="1800" kern="0" dirty="0" smtClean="0"/>
              <a:t>Conflict cannot be resolved amongst the team</a:t>
            </a:r>
          </a:p>
          <a:p>
            <a:pPr lvl="2"/>
            <a:r>
              <a:rPr lang="en-GB" sz="1800" kern="0" dirty="0" smtClean="0"/>
              <a:t>Scope disagreements</a:t>
            </a:r>
          </a:p>
          <a:p>
            <a:pPr lvl="2"/>
            <a:r>
              <a:rPr lang="en-GB" sz="1800" kern="0" dirty="0" smtClean="0"/>
              <a:t>Stability risks</a:t>
            </a:r>
          </a:p>
          <a:p>
            <a:pPr lvl="2"/>
            <a:r>
              <a:rPr lang="en-GB" sz="1800" kern="0" dirty="0" smtClean="0"/>
              <a:t>Relationship breakdowns</a:t>
            </a:r>
          </a:p>
          <a:p>
            <a:r>
              <a:rPr lang="en-GB" sz="2000" kern="0" dirty="0" smtClean="0"/>
              <a:t>To Whom?</a:t>
            </a:r>
          </a:p>
          <a:p>
            <a:pPr lvl="2"/>
            <a:r>
              <a:rPr lang="en-GB" sz="1800" kern="0" dirty="0" smtClean="0"/>
              <a:t>Team Lead</a:t>
            </a:r>
          </a:p>
          <a:p>
            <a:pPr lvl="2"/>
            <a:r>
              <a:rPr lang="en-GB" sz="1800" kern="0" dirty="0" smtClean="0"/>
              <a:t>Tutor/Lecturer</a:t>
            </a:r>
          </a:p>
        </p:txBody>
      </p:sp>
    </p:spTree>
    <p:extLst>
      <p:ext uri="{BB962C8B-B14F-4D97-AF65-F5344CB8AC3E}">
        <p14:creationId xmlns:p14="http://schemas.microsoft.com/office/powerpoint/2010/main" val="30474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63283" y="1337913"/>
            <a:ext cx="5613991" cy="50828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Celebrate the success of the resolution  </a:t>
            </a:r>
            <a:r>
              <a:rPr lang="en-GB" sz="2000" b="1" i="1" u="sng" kern="0" dirty="0" smtClean="0"/>
              <a:t>as a team</a:t>
            </a:r>
          </a:p>
          <a:p>
            <a:pPr lvl="2"/>
            <a:r>
              <a:rPr lang="en-GB" sz="1800" kern="0" dirty="0" smtClean="0"/>
              <a:t>Acknowledge the success</a:t>
            </a:r>
          </a:p>
          <a:p>
            <a:pPr lvl="3"/>
            <a:r>
              <a:rPr lang="en-GB" sz="1600" kern="0" dirty="0" smtClean="0"/>
              <a:t>Remember everyone may not agree with the solution so a compromise may have been made</a:t>
            </a:r>
          </a:p>
          <a:p>
            <a:pPr lvl="2"/>
            <a:r>
              <a:rPr lang="en-GB" sz="1800" kern="0" dirty="0" smtClean="0"/>
              <a:t>High five</a:t>
            </a:r>
          </a:p>
          <a:p>
            <a:pPr lvl="2"/>
            <a:r>
              <a:rPr lang="en-GB" sz="1800" kern="0" dirty="0" smtClean="0"/>
              <a:t>Take a break</a:t>
            </a:r>
          </a:p>
          <a:p>
            <a:pPr lvl="2"/>
            <a:r>
              <a:rPr lang="en-GB" sz="1800" kern="0" dirty="0" smtClean="0"/>
              <a:t>Go for a drink (responsibly)</a:t>
            </a:r>
          </a:p>
          <a:p>
            <a:pPr lvl="2"/>
            <a:r>
              <a:rPr lang="en-GB" sz="1800" kern="0" dirty="0"/>
              <a:t>Critique what could be done differently to avoid the conflict happening </a:t>
            </a:r>
            <a:r>
              <a:rPr lang="en-GB" sz="1800" kern="0" dirty="0" smtClean="0"/>
              <a:t>again</a:t>
            </a:r>
          </a:p>
          <a:p>
            <a:pPr lvl="2"/>
            <a:r>
              <a:rPr lang="en-GB" sz="1800" kern="0" dirty="0" smtClean="0"/>
              <a:t>Move on</a:t>
            </a:r>
          </a:p>
        </p:txBody>
      </p:sp>
    </p:spTree>
    <p:extLst>
      <p:ext uri="{BB962C8B-B14F-4D97-AF65-F5344CB8AC3E}">
        <p14:creationId xmlns:p14="http://schemas.microsoft.com/office/powerpoint/2010/main" val="314508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ttp://www.clipartlord.com/wp-content/uploads/2014/06/ambulance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16" y="2137637"/>
            <a:ext cx="4142241" cy="312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Surgery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8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3620162" cy="4293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2906625"/>
            <a:ext cx="3581400" cy="10710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588" algn="l" rtl="0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6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GB" sz="6000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458904"/>
            <a:ext cx="7924800" cy="44981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smtClean="0">
                <a:solidFill>
                  <a:srgbClr val="1F497D"/>
                </a:solidFill>
              </a:rPr>
              <a:t>Introduction</a:t>
            </a:r>
            <a:endParaRPr lang="en-US" dirty="0">
              <a:solidFill>
                <a:srgbClr val="1F497D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1027" name="ShockwaveFlash1" r:id="rId2" imgW="8456760" imgH="5257800"/>
        </mc:Choice>
        <mc:Fallback>
          <p:control name="ShockwaveFlash1" r:id="rId2" imgW="8456760" imgH="5257800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288" y="1052513"/>
                  <a:ext cx="8456612" cy="5257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1097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Agenda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066800"/>
            <a:ext cx="8550275" cy="421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3" tIns="46033" rIns="92063" bIns="46033">
            <a:spAutoFit/>
          </a:bodyPr>
          <a:lstStyle/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Introduction 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Conflict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Causes of Conflict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Responses to Conflict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Advantages of Conflict</a:t>
            </a:r>
          </a:p>
          <a:p>
            <a:pPr marL="685800" lvl="1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Disadvantages of Conflict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Conflict Resolution – Step by Step Guide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Conflict Surgery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Summary &amp; Questions</a:t>
            </a:r>
          </a:p>
          <a:p>
            <a:pPr marL="228600" indent="-228600" defTabSz="965200" eaLnBrk="0" hangingPunct="0">
              <a:spcBef>
                <a:spcPct val="75000"/>
              </a:spcBef>
              <a:buClr>
                <a:schemeClr val="accent2"/>
              </a:buClr>
              <a:buFont typeface="Wingdings 2" pitchFamily="18" charset="2"/>
              <a:buChar char="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Introduction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4650" y="1340768"/>
            <a:ext cx="6934201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200" kern="0" dirty="0" smtClean="0"/>
              <a:t>Eats</a:t>
            </a:r>
            <a:r>
              <a:rPr lang="en-US" sz="2200" kern="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2200" kern="0" dirty="0" smtClean="0"/>
              <a:t> Shoots and </a:t>
            </a:r>
            <a:r>
              <a:rPr lang="en-US" sz="2200" kern="0" dirty="0" smtClean="0">
                <a:solidFill>
                  <a:srgbClr val="7F7F7F"/>
                </a:solidFill>
              </a:rPr>
              <a:t>Leaves </a:t>
            </a:r>
            <a:r>
              <a:rPr lang="en-US" sz="2200" kern="0" dirty="0" smtClean="0">
                <a:solidFill>
                  <a:srgbClr val="000000"/>
                </a:solidFill>
              </a:rPr>
              <a:t>– </a:t>
            </a:r>
          </a:p>
          <a:p>
            <a:pPr marL="118872" indent="0"/>
            <a:r>
              <a:rPr lang="en-US" sz="2200" kern="0" dirty="0" smtClean="0">
                <a:solidFill>
                  <a:srgbClr val="000000"/>
                </a:solidFill>
              </a:rPr>
              <a:t>   - </a:t>
            </a:r>
            <a:r>
              <a:rPr lang="en-US" sz="1900" kern="0" dirty="0" smtClean="0">
                <a:solidFill>
                  <a:srgbClr val="000000"/>
                </a:solidFill>
              </a:rPr>
              <a:t>all about the other persons perception</a:t>
            </a:r>
          </a:p>
          <a:p>
            <a:pPr marL="118872" indent="0"/>
            <a:r>
              <a:rPr lang="en-US" sz="2200" kern="0" dirty="0" smtClean="0">
                <a:solidFill>
                  <a:srgbClr val="000000"/>
                </a:solidFill>
              </a:rPr>
              <a:t>      </a:t>
            </a:r>
            <a:r>
              <a:rPr lang="en-US" sz="1700" kern="0" dirty="0" smtClean="0">
                <a:solidFill>
                  <a:srgbClr val="000000"/>
                </a:solidFill>
              </a:rPr>
              <a:t>- about both your verbal and  body language</a:t>
            </a:r>
            <a:endParaRPr lang="en-US" sz="1900" kern="0" dirty="0" smtClean="0">
              <a:solidFill>
                <a:srgbClr val="7F7F7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kern="0" dirty="0" smtClean="0"/>
              <a:t>Not all conflict is bad – </a:t>
            </a:r>
          </a:p>
          <a:p>
            <a:pPr marL="457200" lvl="1" indent="0">
              <a:buNone/>
            </a:pPr>
            <a:r>
              <a:rPr lang="en-US" sz="1900" kern="0" dirty="0" smtClean="0"/>
              <a:t>	can help encourage good critical thinking</a:t>
            </a:r>
            <a:endParaRPr lang="en-US" sz="15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kern="0" dirty="0" smtClean="0"/>
              <a:t>Turning negativity into positivity</a:t>
            </a:r>
          </a:p>
          <a:p>
            <a:endParaRPr lang="en-US" sz="2400" kern="0" dirty="0" smtClean="0"/>
          </a:p>
          <a:p>
            <a:pPr marL="118872" indent="0"/>
            <a:endParaRPr lang="en-US" sz="2400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30338"/>
            <a:ext cx="2611942" cy="36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5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Causes of Conflict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3700" y="1000125"/>
            <a:ext cx="8229600" cy="3429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 smtClean="0"/>
              <a:t>Personality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 smtClean="0"/>
              <a:t>Misunderstandings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 smtClean="0"/>
              <a:t>Lack of Co-operation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 smtClean="0"/>
              <a:t>Leadership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 smtClean="0"/>
              <a:t>Low Morale</a:t>
            </a:r>
            <a:endParaRPr lang="en-US" sz="20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29125"/>
            <a:ext cx="6943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Example</a:t>
            </a:r>
            <a:r>
              <a:rPr lang="en-GB" sz="1600" dirty="0" smtClean="0"/>
              <a:t> – workload can be a cause of friction within teams – often if no-one acknowledges it, it can become a burden and strain on one or a few team members which can stem from any of the reasons above which will all eventually affect productivity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831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Responses to Conflict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3700" y="1066800"/>
            <a:ext cx="3965944" cy="46256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8872" indent="0" algn="ctr"/>
            <a:r>
              <a:rPr lang="en-US" sz="1800" b="1" kern="0" dirty="0" smtClean="0"/>
              <a:t>Positive Responses</a:t>
            </a:r>
          </a:p>
          <a:p>
            <a:r>
              <a:rPr lang="en-US" sz="2100" kern="0" dirty="0" smtClean="0"/>
              <a:t>Trying to Understand Points of View</a:t>
            </a:r>
          </a:p>
          <a:p>
            <a:pPr lvl="2"/>
            <a:r>
              <a:rPr lang="en-US" sz="1600" kern="0" dirty="0" smtClean="0"/>
              <a:t>Talk about the issue rather than looking to point blame at someone</a:t>
            </a:r>
          </a:p>
          <a:p>
            <a:r>
              <a:rPr lang="en-US" sz="2100" kern="0" dirty="0" smtClean="0"/>
              <a:t>Proactively Finding a Solution that Works</a:t>
            </a:r>
          </a:p>
          <a:p>
            <a:pPr lvl="2"/>
            <a:r>
              <a:rPr lang="en-US" sz="1600" kern="0" dirty="0" smtClean="0"/>
              <a:t>Means team members can discuss all possible alternatives to resolve the issue</a:t>
            </a:r>
          </a:p>
          <a:p>
            <a:pPr lvl="1"/>
            <a:endParaRPr lang="en-US" sz="17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066800"/>
            <a:ext cx="3965944" cy="46256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18872" indent="0" algn="ctr"/>
            <a:r>
              <a:rPr lang="en-US" sz="1800" b="1" kern="0" dirty="0" smtClean="0"/>
              <a:t>Negative Responses</a:t>
            </a:r>
          </a:p>
          <a:p>
            <a:r>
              <a:rPr lang="en-US" sz="2100" dirty="0" smtClean="0"/>
              <a:t>Avoiding </a:t>
            </a:r>
            <a:r>
              <a:rPr lang="en-US" sz="2100" dirty="0"/>
              <a:t>Team Members</a:t>
            </a:r>
          </a:p>
          <a:p>
            <a:pPr lvl="2"/>
            <a:r>
              <a:rPr lang="en-US" sz="1600" dirty="0"/>
              <a:t>Will only lengthen the time that it takes to resolve the issue</a:t>
            </a:r>
          </a:p>
          <a:p>
            <a:r>
              <a:rPr lang="en-US" sz="2100" dirty="0"/>
              <a:t>Changing the Subject</a:t>
            </a:r>
          </a:p>
          <a:p>
            <a:pPr lvl="2"/>
            <a:r>
              <a:rPr lang="en-US" sz="1600" dirty="0"/>
              <a:t>Takes focus off the topic and avoids proactive discussion</a:t>
            </a:r>
          </a:p>
          <a:p>
            <a:r>
              <a:rPr lang="en-US" sz="2100" dirty="0"/>
              <a:t>Giving in and </a:t>
            </a:r>
            <a:r>
              <a:rPr lang="en-US" sz="2100" dirty="0" err="1"/>
              <a:t>Apologising</a:t>
            </a:r>
            <a:endParaRPr lang="en-US" sz="2100" dirty="0"/>
          </a:p>
          <a:p>
            <a:pPr lvl="2"/>
            <a:r>
              <a:rPr lang="en-US" sz="1600" dirty="0"/>
              <a:t>Takes focus off the problem and may not actually address the issue</a:t>
            </a:r>
          </a:p>
          <a:p>
            <a:pPr lvl="1"/>
            <a:endParaRPr lang="en-US" sz="17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837057" y="5794213"/>
            <a:ext cx="809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“Don’t find a fault, find a remedy” 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Henry Ford</a:t>
            </a:r>
            <a:r>
              <a:rPr lang="en-US" sz="1600" dirty="0" smtClean="0"/>
              <a:t>, Founder – Ford Motor Company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8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Advantages of Conflict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3700" y="1219200"/>
            <a:ext cx="8229600" cy="3317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kern="0" dirty="0" smtClean="0"/>
              <a:t>Allows team members to address problems both directly and indirectly</a:t>
            </a:r>
            <a:endParaRPr lang="en-US" sz="2100" kern="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kern="0" dirty="0" smtClean="0"/>
              <a:t>Helps the team to relax and be themselves once the resolution has been sought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kern="0" dirty="0" smtClean="0"/>
              <a:t>Can improve communication and morale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kern="0" dirty="0" smtClean="0"/>
              <a:t>Can generate new ideas</a:t>
            </a:r>
          </a:p>
          <a:p>
            <a:pPr marL="118872" indent="0"/>
            <a:endParaRPr lang="en-US" kern="0" dirty="0" smtClean="0"/>
          </a:p>
          <a:p>
            <a:pPr marL="118872" indent="0"/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69619" y="5638800"/>
            <a:ext cx="827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“In life and in business, if you want to go fast, go alone; if you want to go far, go together” 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Bill Gates</a:t>
            </a:r>
            <a:r>
              <a:rPr lang="en-US" sz="1600" dirty="0" smtClean="0"/>
              <a:t>, Founder &amp; Former CEO – Microsoft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8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Disadvantages of Conflict</a:t>
            </a:r>
            <a:endParaRPr lang="en-US" sz="2800" dirty="0">
              <a:solidFill>
                <a:srgbClr val="1F497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3700" y="1143000"/>
            <a:ext cx="4231758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Decreased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Low morale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Apathy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Abandonment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Poor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 smtClean="0"/>
              <a:t>Lack of engagement</a:t>
            </a:r>
            <a:endParaRPr lang="en-GB" sz="2800" kern="0" dirty="0" smtClean="0"/>
          </a:p>
          <a:p>
            <a:endParaRPr lang="en-GB" kern="0" dirty="0" smtClean="0"/>
          </a:p>
          <a:p>
            <a:endParaRPr lang="en-GB" kern="0" dirty="0" smtClean="0"/>
          </a:p>
          <a:p>
            <a:endParaRPr lang="en-GB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143000"/>
            <a:ext cx="4231758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Can </a:t>
            </a:r>
            <a:r>
              <a:rPr lang="en-GB" sz="2000" dirty="0"/>
              <a:t>make less of the issue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Can polarise people or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Can lead to harmful behaviour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Takes attention away from important </a:t>
            </a:r>
            <a:r>
              <a:rPr lang="en-GB" sz="2000" dirty="0" smtClean="0"/>
              <a:t>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kern="0" dirty="0"/>
              <a:t>Unclear decisions</a:t>
            </a:r>
          </a:p>
          <a:p>
            <a:pPr marL="0" indent="0"/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endParaRPr lang="en-GB" sz="2000" kern="0" dirty="0" smtClean="0"/>
          </a:p>
          <a:p>
            <a:pPr marL="118872" indent="0"/>
            <a:endParaRPr lang="en-GB" sz="2800" kern="0" dirty="0" smtClean="0"/>
          </a:p>
          <a:p>
            <a:endParaRPr lang="en-GB" kern="0" dirty="0" smtClean="0"/>
          </a:p>
          <a:p>
            <a:endParaRPr lang="en-GB" kern="0" dirty="0" smtClean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6319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/>
          <p:cNvSpPr txBox="1">
            <a:spLocks/>
          </p:cNvSpPr>
          <p:nvPr/>
        </p:nvSpPr>
        <p:spPr>
          <a:xfrm>
            <a:off x="393700" y="454025"/>
            <a:ext cx="8345488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1F497D"/>
                </a:solidFill>
              </a:rPr>
              <a:t>Conflict Resolution – Step by Step Guide</a:t>
            </a:r>
            <a:endParaRPr lang="en-US" sz="2800" dirty="0">
              <a:solidFill>
                <a:srgbClr val="1F497D"/>
              </a:solidFill>
            </a:endParaRPr>
          </a:p>
        </p:txBody>
      </p:sp>
      <p:cxnSp>
        <p:nvCxnSpPr>
          <p:cNvPr id="4" name="Curved Connector 31"/>
          <p:cNvCxnSpPr/>
          <p:nvPr/>
        </p:nvCxnSpPr>
        <p:spPr>
          <a:xfrm flipV="1">
            <a:off x="2028676" y="4485155"/>
            <a:ext cx="12700" cy="723014"/>
          </a:xfrm>
          <a:prstGeom prst="bentConnector3">
            <a:avLst>
              <a:gd name="adj1" fmla="val 322325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02882" y="248623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02882" y="1741951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2882" y="3241145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2248" y="3964159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92248" y="4687173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2248" y="5420820"/>
            <a:ext cx="0" cy="31897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1895" y="206092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01895" y="5732708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Celebrate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401895" y="500615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Agree?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84175" y="3560122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01895" y="4283136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Brainstorm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84175" y="2798120"/>
            <a:ext cx="1637414" cy="4040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401895" y="1337913"/>
            <a:ext cx="1637414" cy="40403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Acknowledge</a:t>
            </a:r>
            <a:endParaRPr lang="en-GB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48000" y="1337913"/>
            <a:ext cx="5613991" cy="46256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kern="0" dirty="0" smtClean="0"/>
              <a:t>Acknowledge the Problem</a:t>
            </a:r>
          </a:p>
          <a:p>
            <a:pPr lvl="2"/>
            <a:r>
              <a:rPr lang="en-GB" sz="1800" kern="0" dirty="0" smtClean="0"/>
              <a:t>Don’t be afraid to bring up the issue</a:t>
            </a:r>
          </a:p>
          <a:p>
            <a:pPr lvl="2"/>
            <a:r>
              <a:rPr lang="en-GB" sz="1800" kern="0" dirty="0" smtClean="0"/>
              <a:t>Say it to the team lead, or another team member</a:t>
            </a:r>
          </a:p>
          <a:p>
            <a:pPr lvl="2"/>
            <a:r>
              <a:rPr lang="en-GB" sz="1800" kern="0" dirty="0" smtClean="0"/>
              <a:t>If you feel you cant discuss it with the team, discuss it with your tutor/lecturer to get their advice</a:t>
            </a:r>
          </a:p>
          <a:p>
            <a:pPr marL="768096" lvl="2" indent="0">
              <a:buFont typeface="Arial" charset="0"/>
              <a:buNone/>
            </a:pPr>
            <a:endParaRPr lang="en-GB" sz="1400" kern="0" dirty="0" smtClean="0"/>
          </a:p>
          <a:p>
            <a:pPr marL="1588" lvl="1" indent="0">
              <a:buNone/>
            </a:pPr>
            <a:r>
              <a:rPr lang="en-GB" sz="2000" u="sng" kern="0" dirty="0" smtClean="0"/>
              <a:t>The worst thing you can do is keep it to yourself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19755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83D42-568F-41B9-80CF-FC1E392283F1}"/>
</file>

<file path=customXml/itemProps2.xml><?xml version="1.0" encoding="utf-8"?>
<ds:datastoreItem xmlns:ds="http://schemas.openxmlformats.org/officeDocument/2006/customXml" ds:itemID="{02699BE6-066A-40EE-8E7F-CB4CE0EAAD73}"/>
</file>

<file path=customXml/itemProps3.xml><?xml version="1.0" encoding="utf-8"?>
<ds:datastoreItem xmlns:ds="http://schemas.openxmlformats.org/officeDocument/2006/customXml" ds:itemID="{EE0F7AA0-76C9-4981-9AF9-BF9059CEC6BA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Toner [ICG IT]</dc:creator>
  <cp:lastModifiedBy>Philip Hanna</cp:lastModifiedBy>
  <cp:revision>4</cp:revision>
  <dcterms:created xsi:type="dcterms:W3CDTF">2014-11-20T18:28:08Z</dcterms:created>
  <dcterms:modified xsi:type="dcterms:W3CDTF">2014-11-26T16:13:23Z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0x010100E77013C18A35F34ABB124A623B7462F5</vt:lpwstr>
  </property>
</Properties>
</file>