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2" r:id="rId3"/>
    <p:sldId id="348" r:id="rId4"/>
    <p:sldId id="349" r:id="rId5"/>
    <p:sldId id="350" r:id="rId6"/>
    <p:sldId id="351" r:id="rId7"/>
    <p:sldId id="352" r:id="rId8"/>
    <p:sldId id="363" r:id="rId9"/>
    <p:sldId id="353" r:id="rId10"/>
    <p:sldId id="354" r:id="rId11"/>
    <p:sldId id="355" r:id="rId12"/>
    <p:sldId id="356" r:id="rId13"/>
    <p:sldId id="339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37" d="100"/>
          <a:sy n="137" d="100"/>
        </p:scale>
        <p:origin x="96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4" d="100"/>
          <a:sy n="104" d="100"/>
        </p:scale>
        <p:origin x="2220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12/5/2014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lision Avoid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Collision Avoidance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4368" y="4011910"/>
            <a:ext cx="1007652" cy="9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ollision Avoid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Collision Avoidance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2360" y="4155926"/>
            <a:ext cx="1178074" cy="8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78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Collision Avoidance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Enabling game entities to detect and avoid collisions.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70490" y="930470"/>
            <a:ext cx="1266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sz="1400" dirty="0" smtClean="0">
                <a:latin typeface="Arial Narrow" pitchFamily="34" charset="0"/>
              </a:rPr>
              <a:t>Cast ray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41797" y="915566"/>
            <a:ext cx="3854176" cy="3320397"/>
            <a:chOff x="4770405" y="1794295"/>
            <a:chExt cx="3260785" cy="2809187"/>
          </a:xfrm>
        </p:grpSpPr>
        <p:sp>
          <p:nvSpPr>
            <p:cNvPr id="6" name="Rectangle 5"/>
            <p:cNvSpPr/>
            <p:nvPr/>
          </p:nvSpPr>
          <p:spPr>
            <a:xfrm rot="20742905">
              <a:off x="4770405" y="2251494"/>
              <a:ext cx="3260785" cy="319177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4889428" y="2213869"/>
              <a:ext cx="2457157" cy="16180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Flowchart: Extract 7"/>
            <p:cNvSpPr/>
            <p:nvPr/>
          </p:nvSpPr>
          <p:spPr>
            <a:xfrm rot="1811280">
              <a:off x="5045664" y="4174854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6385009" y="2493032"/>
              <a:ext cx="136562" cy="12939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6486" y="1721849"/>
            <a:ext cx="1926127" cy="1362780"/>
            <a:chOff x="6453375" y="2402012"/>
            <a:chExt cx="1629580" cy="1152966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 flipV="1">
              <a:off x="6329201" y="2654347"/>
              <a:ext cx="333797" cy="85449"/>
            </a:xfrm>
            <a:prstGeom prst="straightConnector1">
              <a:avLst/>
            </a:prstGeom>
            <a:ln w="38100" cmpd="sng">
              <a:solidFill>
                <a:srgbClr val="00B05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563432" y="2402012"/>
              <a:ext cx="15195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     Point of collision</a:t>
              </a:r>
            </a:p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Normal to collision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787714" y="3031758"/>
              <a:ext cx="124347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Seek target to avoid collision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6240062" y="2780870"/>
              <a:ext cx="612717" cy="174586"/>
            </a:xfrm>
            <a:prstGeom prst="straightConnector1">
              <a:avLst/>
            </a:prstGeom>
            <a:ln w="38100" cmpd="sng">
              <a:solidFill>
                <a:srgbClr val="00B05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Group 19"/>
            <p:cNvGrpSpPr/>
            <p:nvPr/>
          </p:nvGrpSpPr>
          <p:grpSpPr>
            <a:xfrm>
              <a:off x="6474102" y="3097125"/>
              <a:ext cx="357190" cy="357190"/>
              <a:chOff x="6643702" y="2285992"/>
              <a:chExt cx="928694" cy="928694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715140" y="2357430"/>
                <a:ext cx="785818" cy="785818"/>
              </a:xfrm>
              <a:prstGeom prst="ellipse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17" name="Plus 16"/>
              <p:cNvSpPr/>
              <p:nvPr/>
            </p:nvSpPr>
            <p:spPr>
              <a:xfrm>
                <a:off x="6643702" y="2285992"/>
                <a:ext cx="928694" cy="928694"/>
              </a:xfrm>
              <a:prstGeom prst="mathPlus">
                <a:avLst>
                  <a:gd name="adj1" fmla="val 19495"/>
                </a:avLst>
              </a:prstGeom>
              <a:solidFill>
                <a:srgbClr val="99FF3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8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Ray Casting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776" y="555526"/>
            <a:ext cx="361013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suitable approach for walls, etc. involves casting one or more rays in the direction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travel.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rays will have a defined maximum length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the rays collide with an object then a movement target is created to avoid the collision, and a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Seek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made towards the target.</a:t>
            </a:r>
          </a:p>
        </p:txBody>
      </p:sp>
    </p:spTree>
    <p:extLst>
      <p:ext uri="{BB962C8B-B14F-4D97-AF65-F5344CB8AC3E}">
        <p14:creationId xmlns:p14="http://schemas.microsoft.com/office/powerpoint/2010/main" val="35740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6"/>
          <p:cNvSpPr>
            <a:spLocks noChangeArrowheads="1"/>
          </p:cNvSpPr>
          <p:nvPr/>
        </p:nvSpPr>
        <p:spPr bwMode="auto">
          <a:xfrm>
            <a:off x="142369" y="581915"/>
            <a:ext cx="4354994" cy="4438107"/>
          </a:xfrm>
          <a:prstGeom prst="roundRect">
            <a:avLst>
              <a:gd name="adj" fmla="val 60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6709" y="555526"/>
            <a:ext cx="4408669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err="1" smtClean="0">
                <a:latin typeface="Arial Narrow" pitchFamily="34" charset="0"/>
              </a:rPr>
              <a:t>ObstacleAvoidance</a:t>
            </a:r>
            <a:r>
              <a:rPr lang="en-GB" dirty="0" smtClean="0">
                <a:latin typeface="Arial Narrow" pitchFamily="34" charset="0"/>
              </a:rPr>
              <a:t>(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Object source, </a:t>
            </a:r>
            <a:r>
              <a:rPr lang="en-GB" dirty="0" err="1" smtClean="0">
                <a:latin typeface="Arial Narrow" pitchFamily="34" charset="0"/>
              </a:rPr>
              <a:t>CollisionDetector</a:t>
            </a:r>
            <a:r>
              <a:rPr lang="en-GB" dirty="0" smtClean="0">
                <a:latin typeface="Arial Narrow" pitchFamily="34" charset="0"/>
              </a:rPr>
              <a:t> detector ) {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avoidDistance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lookaheadDistance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Vector ray = </a:t>
            </a:r>
            <a:r>
              <a:rPr lang="en-GB" dirty="0" err="1" smtClean="0">
                <a:latin typeface="Arial Narrow" pitchFamily="34" charset="0"/>
              </a:rPr>
              <a:t>source.velocity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err="1" smtClean="0">
                <a:latin typeface="Arial Narrow" pitchFamily="34" charset="0"/>
              </a:rPr>
              <a:t>ray.normalize</a:t>
            </a:r>
            <a:r>
              <a:rPr lang="en-GB" dirty="0" smtClean="0">
                <a:latin typeface="Arial Narrow" pitchFamily="34" charset="0"/>
              </a:rPr>
              <a:t>();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ray *= </a:t>
            </a:r>
            <a:r>
              <a:rPr lang="en-GB" dirty="0" err="1" smtClean="0">
                <a:latin typeface="Arial Narrow" pitchFamily="34" charset="0"/>
              </a:rPr>
              <a:t>lookaheadDistance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err="1" smtClean="0">
                <a:latin typeface="Arial Narrow" pitchFamily="34" charset="0"/>
              </a:rPr>
              <a:t>CollisionInfo</a:t>
            </a:r>
            <a:r>
              <a:rPr lang="en-GB" dirty="0" smtClean="0">
                <a:latin typeface="Arial Narrow" pitchFamily="34" charset="0"/>
              </a:rPr>
              <a:t> collision =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>
                <a:latin typeface="Arial Narrow" pitchFamily="34" charset="0"/>
              </a:rPr>
              <a:t> </a:t>
            </a:r>
            <a:r>
              <a:rPr lang="en-GB" dirty="0" smtClean="0">
                <a:latin typeface="Arial Narrow" pitchFamily="34" charset="0"/>
              </a:rPr>
              <a:t>  </a:t>
            </a:r>
            <a:r>
              <a:rPr lang="en-GB" dirty="0" err="1" smtClean="0">
                <a:latin typeface="Arial Narrow" pitchFamily="34" charset="0"/>
              </a:rPr>
              <a:t>detector.getCollision</a:t>
            </a:r>
            <a:r>
              <a:rPr lang="en-GB" dirty="0" smtClean="0">
                <a:latin typeface="Arial Narrow" pitchFamily="34" charset="0"/>
              </a:rPr>
              <a:t>(</a:t>
            </a:r>
            <a:r>
              <a:rPr lang="en-GB" dirty="0" err="1" smtClean="0">
                <a:latin typeface="Arial Narrow" pitchFamily="34" charset="0"/>
              </a:rPr>
              <a:t>source.position</a:t>
            </a:r>
            <a:r>
              <a:rPr lang="en-GB" dirty="0" smtClean="0">
                <a:latin typeface="Arial Narrow" pitchFamily="34" charset="0"/>
              </a:rPr>
              <a:t>, ray)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if( collision == null ) return;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Vector </a:t>
            </a:r>
            <a:r>
              <a:rPr lang="en-GB" b="1" dirty="0" err="1" smtClean="0">
                <a:latin typeface="Arial Narrow" pitchFamily="34" charset="0"/>
              </a:rPr>
              <a:t>targetPosition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collision.position</a:t>
            </a:r>
            <a:r>
              <a:rPr lang="en-GB" dirty="0" smtClean="0">
                <a:latin typeface="Arial Narrow" pitchFamily="34" charset="0"/>
              </a:rPr>
              <a:t>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+ </a:t>
            </a:r>
            <a:r>
              <a:rPr lang="en-GB" dirty="0" err="1" smtClean="0">
                <a:latin typeface="Arial Narrow" pitchFamily="34" charset="0"/>
              </a:rPr>
              <a:t>collision.normal</a:t>
            </a:r>
            <a:r>
              <a:rPr lang="en-GB" dirty="0" smtClean="0">
                <a:latin typeface="Arial Narrow" pitchFamily="34" charset="0"/>
              </a:rPr>
              <a:t> * </a:t>
            </a:r>
            <a:r>
              <a:rPr lang="en-GB" dirty="0" err="1" smtClean="0">
                <a:latin typeface="Arial Narrow" pitchFamily="34" charset="0"/>
              </a:rPr>
              <a:t>avoidDistance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9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return Seek(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, </a:t>
            </a:r>
            <a:r>
              <a:rPr lang="en-GB" b="1" dirty="0" err="1" smtClean="0">
                <a:latin typeface="Arial Narrow" pitchFamily="34" charset="0"/>
              </a:rPr>
              <a:t>targetPosition</a:t>
            </a:r>
            <a:r>
              <a:rPr lang="en-GB" b="1" dirty="0" smtClean="0">
                <a:latin typeface="Arial Narrow" pitchFamily="34" charset="0"/>
              </a:rPr>
              <a:t> 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3215" y="583412"/>
            <a:ext cx="4057079" cy="984885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pPr marL="180975"/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A </a:t>
            </a:r>
            <a:r>
              <a:rPr lang="en-GB" sz="1600" b="1" dirty="0" err="1" smtClean="0">
                <a:solidFill>
                  <a:srgbClr val="0070C0"/>
                </a:solidFill>
                <a:latin typeface="Arial Narrow" pitchFamily="34" charset="0"/>
              </a:rPr>
              <a:t>CollisionDetector</a:t>
            </a:r>
            <a:r>
              <a:rPr lang="en-GB" sz="16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is assumed to be an object that has awareness of the level geometry and can test for object/ray intersection – returning at least an intersection point and normal vector.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52718" y="1671215"/>
            <a:ext cx="4037576" cy="1384995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Note: </a:t>
            </a: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Developing a fast and efficient  collision detection system can be a sizeable undertaking. For more information see: </a:t>
            </a:r>
          </a:p>
          <a:p>
            <a:pPr>
              <a:spcBef>
                <a:spcPct val="50000"/>
              </a:spcBef>
            </a:pPr>
            <a:r>
              <a:rPr lang="en-GB" sz="1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http://en.wikipedia.org/wiki/Collision_detection</a:t>
            </a:r>
          </a:p>
          <a:p>
            <a:pPr>
              <a:spcBef>
                <a:spcPct val="50000"/>
              </a:spcBef>
            </a:pPr>
            <a:r>
              <a:rPr lang="en-GB" sz="1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http://www.realtimerendering.com/intersections.html</a:t>
            </a:r>
            <a:endParaRPr lang="en-GB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2791" y="1860503"/>
            <a:ext cx="1411650" cy="1231106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pPr marL="180975"/>
            <a:r>
              <a:rPr lang="en-GB" sz="1600" b="1" dirty="0" err="1" smtClean="0">
                <a:solidFill>
                  <a:srgbClr val="0070C0"/>
                </a:solidFill>
                <a:latin typeface="Arial Narrow" pitchFamily="34" charset="0"/>
              </a:rPr>
              <a:t>CollisionInfo</a:t>
            </a:r>
            <a:r>
              <a:rPr lang="en-GB" sz="1600" b="1" dirty="0" smtClean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is assumed to hold information on any detected collision(s).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Ray Casting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17263" y="172639"/>
            <a:ext cx="2649841" cy="1428205"/>
            <a:chOff x="5636589" y="1412846"/>
            <a:chExt cx="2094560" cy="112892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247119" y="1412846"/>
              <a:ext cx="10715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Collision not detected</a:t>
              </a:r>
            </a:p>
          </p:txBody>
        </p:sp>
        <p:sp>
          <p:nvSpPr>
            <p:cNvPr id="6" name="Rectangle 5"/>
            <p:cNvSpPr/>
            <p:nvPr/>
          </p:nvSpPr>
          <p:spPr>
            <a:xfrm rot="1119103">
              <a:off x="5636589" y="1931867"/>
              <a:ext cx="1668847" cy="218339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V="1">
              <a:off x="6964082" y="1800356"/>
              <a:ext cx="792261" cy="55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Flowchart: Extract 7"/>
            <p:cNvSpPr/>
            <p:nvPr/>
          </p:nvSpPr>
          <p:spPr>
            <a:xfrm rot="19316424">
              <a:off x="7357542" y="2113139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28534" y="1856061"/>
            <a:ext cx="3146938" cy="1394358"/>
            <a:chOff x="5939471" y="2761541"/>
            <a:chExt cx="2487489" cy="110216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91775" y="2890541"/>
              <a:ext cx="173518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Corner trap – collision avoidance cancels out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119103">
              <a:off x="5939471" y="2761541"/>
              <a:ext cx="536229" cy="38035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375783" y="3088256"/>
              <a:ext cx="405522" cy="775451"/>
              <a:chOff x="7126283" y="3795623"/>
              <a:chExt cx="405522" cy="775451"/>
            </a:xfrm>
          </p:grpSpPr>
          <p:sp>
            <p:nvSpPr>
              <p:cNvPr id="13" name="Flowchart: Extract 12"/>
              <p:cNvSpPr/>
              <p:nvPr/>
            </p:nvSpPr>
            <p:spPr>
              <a:xfrm rot="19963494">
                <a:off x="7158198" y="4071969"/>
                <a:ext cx="373607" cy="428628"/>
              </a:xfrm>
              <a:prstGeom prst="flowChartExtra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rot="3763494" flipH="1" flipV="1">
                <a:off x="6818567" y="4254732"/>
                <a:ext cx="624058" cy="86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3763494" flipH="1" flipV="1">
                <a:off x="7130246" y="4103339"/>
                <a:ext cx="624058" cy="86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3963666" y="1475478"/>
            <a:ext cx="1490191" cy="931398"/>
            <a:chOff x="5172185" y="4969067"/>
            <a:chExt cx="1490191" cy="931398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824333" y="5154926"/>
              <a:ext cx="8380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Parallel side rays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72185" y="4969067"/>
              <a:ext cx="642020" cy="931398"/>
              <a:chOff x="5336086" y="3309140"/>
              <a:chExt cx="373607" cy="730749"/>
            </a:xfrm>
          </p:grpSpPr>
          <p:sp>
            <p:nvSpPr>
              <p:cNvPr id="19" name="Flowchart: Extract 18"/>
              <p:cNvSpPr/>
              <p:nvPr/>
            </p:nvSpPr>
            <p:spPr>
              <a:xfrm>
                <a:off x="5336086" y="3611261"/>
                <a:ext cx="373607" cy="428628"/>
              </a:xfrm>
              <a:prstGeom prst="flowChartExtra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348378" y="3309140"/>
                <a:ext cx="0" cy="7021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5681924" y="3309140"/>
                <a:ext cx="5825" cy="716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3963666" y="2622900"/>
            <a:ext cx="1709795" cy="971842"/>
            <a:chOff x="6506403" y="4873993"/>
            <a:chExt cx="1709795" cy="97184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803572" y="4873993"/>
              <a:ext cx="9213" cy="840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893670" y="5284684"/>
              <a:ext cx="152307" cy="163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094134" y="5104806"/>
              <a:ext cx="11220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Central ray, side whiskers</a:t>
              </a:r>
            </a:p>
          </p:txBody>
        </p:sp>
        <p:sp>
          <p:nvSpPr>
            <p:cNvPr id="26" name="Flowchart: Extract 25"/>
            <p:cNvSpPr/>
            <p:nvPr/>
          </p:nvSpPr>
          <p:spPr>
            <a:xfrm>
              <a:off x="6506403" y="5299514"/>
              <a:ext cx="642020" cy="546321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609638" y="5316270"/>
              <a:ext cx="143137" cy="1376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63666" y="3775028"/>
            <a:ext cx="1437690" cy="1101456"/>
            <a:chOff x="7863626" y="4799013"/>
            <a:chExt cx="1437690" cy="1101456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7897675" y="4799013"/>
              <a:ext cx="185481" cy="719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463273" y="5129075"/>
              <a:ext cx="8380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Whiskers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8218305" y="4826306"/>
              <a:ext cx="170329" cy="8105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Flowchart: Extract 31"/>
            <p:cNvSpPr/>
            <p:nvPr/>
          </p:nvSpPr>
          <p:spPr>
            <a:xfrm>
              <a:off x="7863626" y="5354148"/>
              <a:ext cx="642020" cy="546321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Ray Configuration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776" y="555526"/>
            <a:ext cx="3605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single cast ray may not avoid 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obstacle. Other options include: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Parallel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side rays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– good for tight passages, susceptible to the corner trap.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Central ray with short whiskers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– need to cast three rays, not good for very tight passages.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Whiskers only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– ‘blind spot’ close to object, not good for tight passages</a:t>
            </a:r>
          </a:p>
        </p:txBody>
      </p:sp>
    </p:spTree>
    <p:extLst>
      <p:ext uri="{BB962C8B-B14F-4D97-AF65-F5344CB8AC3E}">
        <p14:creationId xmlns:p14="http://schemas.microsoft.com/office/powerpoint/2010/main" val="21284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By casting rays in front of the game object it becomes possible to detect and react to many obstacles within the environment.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69227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779912" y="4276563"/>
            <a:ext cx="525658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Collision Avoidance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euclideanspace.com/threed/games/examples/cars/collisions/collisionDetect5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6612" y="339502"/>
            <a:ext cx="4752528" cy="356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9776" y="555526"/>
            <a:ext cx="37541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Where there is a lot of independent game objects moving in the same space it will likely be necessary to provide some form of collision avoidance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approach to collision avoidance is to trigger an evade or separate steering behaviour if a predicted collision is detected.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3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536" y="699542"/>
            <a:ext cx="3240360" cy="3491290"/>
            <a:chOff x="4713528" y="1647631"/>
            <a:chExt cx="3556333" cy="38317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13528" y="4993306"/>
              <a:ext cx="9195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Object 1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 flipV="1">
              <a:off x="5330310" y="2432648"/>
              <a:ext cx="2304095" cy="2097524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Flowchart: Extract 6"/>
            <p:cNvSpPr/>
            <p:nvPr/>
          </p:nvSpPr>
          <p:spPr>
            <a:xfrm rot="2964066">
              <a:off x="5028427" y="4433630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Extract 7"/>
            <p:cNvSpPr/>
            <p:nvPr/>
          </p:nvSpPr>
          <p:spPr>
            <a:xfrm rot="20859678">
              <a:off x="7492693" y="4680917"/>
              <a:ext cx="373607" cy="428628"/>
            </a:xfrm>
            <a:prstGeom prst="flowChartExtract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350325" y="5171586"/>
              <a:ext cx="9195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Object 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5654980" y="2738509"/>
              <a:ext cx="3043568" cy="86181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9"/>
            <p:cNvGrpSpPr/>
            <p:nvPr/>
          </p:nvGrpSpPr>
          <p:grpSpPr>
            <a:xfrm>
              <a:off x="6361984" y="3373165"/>
              <a:ext cx="219998" cy="215420"/>
              <a:chOff x="6643702" y="2285992"/>
              <a:chExt cx="928694" cy="92869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715140" y="2357430"/>
                <a:ext cx="785818" cy="785818"/>
              </a:xfrm>
              <a:prstGeom prst="ellipse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20" name="Plus 19"/>
              <p:cNvSpPr/>
              <p:nvPr/>
            </p:nvSpPr>
            <p:spPr>
              <a:xfrm>
                <a:off x="6643702" y="2285992"/>
                <a:ext cx="928694" cy="928694"/>
              </a:xfrm>
              <a:prstGeom prst="mathPlus">
                <a:avLst>
                  <a:gd name="adj1" fmla="val 19495"/>
                </a:avLst>
              </a:prstGeom>
              <a:solidFill>
                <a:srgbClr val="99FF3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9"/>
            <p:cNvGrpSpPr/>
            <p:nvPr/>
          </p:nvGrpSpPr>
          <p:grpSpPr>
            <a:xfrm>
              <a:off x="7204497" y="3551444"/>
              <a:ext cx="219998" cy="215420"/>
              <a:chOff x="6643702" y="2285992"/>
              <a:chExt cx="928694" cy="92869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715140" y="2357430"/>
                <a:ext cx="785818" cy="785818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reflection blurRad="6350" stA="55000" endA="300" endPos="45500" dir="5400000" sy="-100000" algn="bl" rotWithShape="0"/>
                  </a:effectLst>
                </a:endParaRPr>
              </a:p>
            </p:txBody>
          </p:sp>
          <p:sp>
            <p:nvSpPr>
              <p:cNvPr id="18" name="Plus 17"/>
              <p:cNvSpPr/>
              <p:nvPr/>
            </p:nvSpPr>
            <p:spPr>
              <a:xfrm>
                <a:off x="6643702" y="2285992"/>
                <a:ext cx="928694" cy="928694"/>
              </a:xfrm>
              <a:prstGeom prst="mathPlus">
                <a:avLst>
                  <a:gd name="adj1" fmla="val 19495"/>
                </a:avLst>
              </a:prstGeom>
              <a:solidFill>
                <a:srgbClr val="99FF33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rot="10800000">
              <a:off x="6573356" y="3493694"/>
              <a:ext cx="660303" cy="165460"/>
            </a:xfrm>
            <a:prstGeom prst="straightConnector1">
              <a:avLst/>
            </a:prstGeom>
            <a:ln>
              <a:solidFill>
                <a:srgbClr val="009900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04295" y="3023607"/>
              <a:ext cx="12933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Point of closest approach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321596" y="3322656"/>
              <a:ext cx="90803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Point of closest approach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381315" y="3667710"/>
              <a:ext cx="9425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Closest distance</a:t>
              </a:r>
            </a:p>
          </p:txBody>
        </p:sp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9512" y="4406895"/>
            <a:ext cx="7398216" cy="646331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Note: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point of closest approach may not be where the trajectories cross as different objects with different velocities reach the point at different times.</a:t>
            </a:r>
          </a:p>
        </p:txBody>
      </p:sp>
      <p:sp>
        <p:nvSpPr>
          <p:cNvPr id="22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Predicting Collisions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64820" y="991302"/>
            <a:ext cx="465577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future collision can be detected by determining the future path of two objects based on current velocities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closest distance of approach can be calculated and action triggered if the distance is less than some threshold (e.g. combined bounding radii × comfort factor)</a:t>
            </a:r>
          </a:p>
        </p:txBody>
      </p:sp>
    </p:spTree>
    <p:extLst>
      <p:ext uri="{BB962C8B-B14F-4D97-AF65-F5344CB8AC3E}">
        <p14:creationId xmlns:p14="http://schemas.microsoft.com/office/powerpoint/2010/main" val="32263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377" y="1272917"/>
            <a:ext cx="2073674" cy="793629"/>
          </a:xfrm>
          <a:prstGeom prst="rect">
            <a:avLst/>
          </a:prstGeom>
          <a:noFill/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9553" y="1247036"/>
            <a:ext cx="1465454" cy="391299"/>
          </a:xfrm>
          <a:prstGeom prst="rect">
            <a:avLst/>
          </a:prstGeom>
          <a:noFill/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0925" y="1612042"/>
            <a:ext cx="1457781" cy="360609"/>
          </a:xfrm>
          <a:prstGeom prst="rect">
            <a:avLst/>
          </a:prstGeom>
          <a:noFill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3965" y="4108825"/>
            <a:ext cx="2186672" cy="360609"/>
          </a:xfrm>
          <a:prstGeom prst="rect">
            <a:avLst/>
          </a:prstGeom>
          <a:noFill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3966" y="4530621"/>
            <a:ext cx="2209690" cy="360609"/>
          </a:xfrm>
          <a:prstGeom prst="rect">
            <a:avLst/>
          </a:prstGeom>
          <a:noFill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845" y="2076051"/>
            <a:ext cx="3864635" cy="1028092"/>
          </a:xfrm>
          <a:prstGeom prst="rect">
            <a:avLst/>
          </a:prstGeom>
          <a:noFill/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1390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85954" y="508670"/>
            <a:ext cx="3373386" cy="3403444"/>
            <a:chOff x="4929169" y="1483737"/>
            <a:chExt cx="3797891" cy="383173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929169" y="4846665"/>
              <a:ext cx="9195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Object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 flipV="1">
              <a:off x="5727106" y="2268754"/>
              <a:ext cx="2304095" cy="2097524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747121" y="5007692"/>
              <a:ext cx="9195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1400" dirty="0" smtClean="0">
                  <a:latin typeface="Arial Narrow" pitchFamily="34" charset="0"/>
                </a:rPr>
                <a:t>Object 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6051776" y="2574615"/>
              <a:ext cx="3043568" cy="86181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648463" y="3615206"/>
              <a:ext cx="4738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2000" dirty="0" smtClean="0">
                  <a:latin typeface="Arial Narrow" pitchFamily="34" charset="0"/>
                </a:rPr>
                <a:t>v</a:t>
              </a:r>
              <a:r>
                <a:rPr lang="en-GB" sz="2000" baseline="-25000" dirty="0" smtClean="0">
                  <a:latin typeface="Arial Narrow" pitchFamily="34" charset="0"/>
                </a:rPr>
                <a:t>1</a:t>
              </a:r>
              <a:endParaRPr lang="en-GB" sz="2000" dirty="0" smtClean="0">
                <a:latin typeface="Arial Narrow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40298" y="3864640"/>
              <a:ext cx="522465" cy="49894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Flowchart: Extract 27"/>
            <p:cNvSpPr/>
            <p:nvPr/>
          </p:nvSpPr>
          <p:spPr>
            <a:xfrm rot="2964066">
              <a:off x="5425223" y="4269736"/>
              <a:ext cx="373607" cy="428628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6200000" flipV="1">
              <a:off x="7606735" y="4151059"/>
              <a:ext cx="677227" cy="173406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Flowchart: Extract 29"/>
            <p:cNvSpPr/>
            <p:nvPr/>
          </p:nvSpPr>
          <p:spPr>
            <a:xfrm rot="20859678">
              <a:off x="7889489" y="4517023"/>
              <a:ext cx="373607" cy="428628"/>
            </a:xfrm>
            <a:prstGeom prst="flowChartExtract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scene3d>
              <a:camera prst="orthographicFront" fov="0">
                <a:rot lat="0" lon="0" rev="0"/>
              </a:camera>
              <a:lightRig rig="soft" dir="tl">
                <a:rot lat="0" lon="0" rev="20100000"/>
              </a:lightRig>
            </a:scene3d>
            <a:sp3d>
              <a:bevelT w="50800" h="508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020315" y="3917888"/>
              <a:ext cx="4738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2000" dirty="0" smtClean="0">
                  <a:latin typeface="Arial Narrow" pitchFamily="34" charset="0"/>
                </a:rPr>
                <a:t>v</a:t>
              </a:r>
              <a:r>
                <a:rPr lang="en-GB" sz="2000" baseline="-25000" dirty="0" smtClean="0">
                  <a:latin typeface="Arial Narrow" pitchFamily="34" charset="0"/>
                </a:rPr>
                <a:t>2</a:t>
              </a:r>
              <a:endParaRPr lang="en-GB" sz="2000" dirty="0" smtClean="0">
                <a:latin typeface="Arial Narrow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216724" y="4012785"/>
              <a:ext cx="4738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2000" dirty="0" smtClean="0">
                  <a:latin typeface="Arial Narrow" pitchFamily="34" charset="0"/>
                </a:rPr>
                <a:t>p</a:t>
              </a:r>
              <a:r>
                <a:rPr lang="en-GB" sz="2000" baseline="-25000" dirty="0" smtClean="0">
                  <a:latin typeface="Arial Narrow" pitchFamily="34" charset="0"/>
                </a:rPr>
                <a:t>1</a:t>
              </a:r>
              <a:endParaRPr lang="en-GB" sz="2000" dirty="0" smtClean="0">
                <a:latin typeface="Arial Narrow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8253231" y="4495861"/>
              <a:ext cx="47382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2000" dirty="0" smtClean="0">
                  <a:latin typeface="Arial Narrow" pitchFamily="34" charset="0"/>
                </a:rPr>
                <a:t>p</a:t>
              </a:r>
              <a:r>
                <a:rPr lang="en-GB" sz="2000" baseline="-25000" dirty="0" smtClean="0">
                  <a:latin typeface="Arial Narrow" pitchFamily="34" charset="0"/>
                </a:rPr>
                <a:t>2</a:t>
              </a:r>
              <a:endParaRPr lang="en-GB" sz="2000" dirty="0" smtClean="0">
                <a:latin typeface="Arial Narrow" pitchFamily="34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5439099" y="3260583"/>
            <a:ext cx="2125904" cy="195659"/>
          </a:xfrm>
          <a:prstGeom prst="straightConnector1">
            <a:avLst/>
          </a:prstGeom>
          <a:ln w="50800" cmpd="sng">
            <a:solidFill>
              <a:schemeClr val="tx1">
                <a:lumMod val="95000"/>
                <a:lumOff val="5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354986" y="3365748"/>
            <a:ext cx="426841" cy="42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sz="2000" dirty="0" err="1" smtClean="0">
                <a:latin typeface="Arial Narrow" pitchFamily="34" charset="0"/>
              </a:rPr>
              <a:t>d</a:t>
            </a:r>
            <a:r>
              <a:rPr lang="en-GB" sz="2000" baseline="-25000" dirty="0" err="1" smtClean="0">
                <a:latin typeface="Arial Narrow" pitchFamily="34" charset="0"/>
              </a:rPr>
              <a:t>p</a:t>
            </a:r>
            <a:endParaRPr lang="en-GB" sz="2000" dirty="0" smtClean="0">
              <a:latin typeface="Arial Narrow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658273" y="906349"/>
            <a:ext cx="1057395" cy="715131"/>
            <a:chOff x="5716420" y="1834560"/>
            <a:chExt cx="1190457" cy="805123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5875446" y="2007086"/>
              <a:ext cx="522465" cy="49894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V="1">
              <a:off x="5464509" y="2086471"/>
              <a:ext cx="677227" cy="173406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>
              <a:off x="5892655" y="2495663"/>
              <a:ext cx="853203" cy="144020"/>
            </a:xfrm>
            <a:prstGeom prst="straightConnector1">
              <a:avLst/>
            </a:prstGeom>
            <a:ln w="50800" cmpd="sng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418665" y="2143740"/>
              <a:ext cx="4882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tabLst>
                  <a:tab pos="361950" algn="l"/>
                  <a:tab pos="896938" algn="l"/>
                  <a:tab pos="2328863" algn="l"/>
                </a:tabLst>
              </a:pPr>
              <a:r>
                <a:rPr lang="en-GB" sz="2000" dirty="0" err="1" smtClean="0">
                  <a:latin typeface="Arial Narrow" pitchFamily="34" charset="0"/>
                </a:rPr>
                <a:t>d</a:t>
              </a:r>
              <a:r>
                <a:rPr lang="en-GB" sz="2000" baseline="-25000" dirty="0" err="1" smtClean="0">
                  <a:latin typeface="Arial Narrow" pitchFamily="34" charset="0"/>
                </a:rPr>
                <a:t>v</a:t>
              </a:r>
              <a:endParaRPr lang="en-GB" sz="2000" dirty="0" smtClean="0">
                <a:latin typeface="Arial Narrow" pitchFamily="34" charset="0"/>
              </a:endParaRPr>
            </a:p>
          </p:txBody>
        </p:sp>
      </p:grp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3336575" y="4101097"/>
            <a:ext cx="4141968" cy="923330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 the time of closest approach is </a:t>
            </a:r>
            <a:r>
              <a:rPr lang="en-GB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negative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then the objects are moving </a:t>
            </a:r>
            <a:r>
              <a:rPr lang="en-GB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away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from each other, and no action is needed.</a:t>
            </a:r>
            <a:endParaRPr lang="en-GB" b="1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4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Predicting Collisions</a:t>
            </a:r>
            <a:endParaRPr lang="en-US" sz="24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9776" y="555526"/>
            <a:ext cx="39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time of closest approach can be calculated as: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9776" y="3314092"/>
            <a:ext cx="341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of closest approach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given by: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090073" y="687471"/>
            <a:ext cx="420867" cy="3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sz="2000" dirty="0" smtClean="0">
                <a:latin typeface="Arial Narrow" pitchFamily="34" charset="0"/>
              </a:rPr>
              <a:t>v</a:t>
            </a:r>
            <a:r>
              <a:rPr lang="en-GB" sz="2000" baseline="-25000" dirty="0" smtClean="0">
                <a:latin typeface="Arial Narrow" pitchFamily="34" charset="0"/>
              </a:rPr>
              <a:t>1</a:t>
            </a:r>
            <a:endParaRPr lang="en-GB" sz="2000" dirty="0" smtClean="0">
              <a:latin typeface="Arial Narrow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217505" y="758103"/>
            <a:ext cx="420867" cy="35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361950" algn="l"/>
                <a:tab pos="896938" algn="l"/>
                <a:tab pos="2328863" algn="l"/>
              </a:tabLst>
            </a:pPr>
            <a:r>
              <a:rPr lang="en-GB" sz="2000" dirty="0" smtClean="0">
                <a:latin typeface="Arial Narrow" pitchFamily="34" charset="0"/>
              </a:rPr>
              <a:t>v</a:t>
            </a:r>
            <a:r>
              <a:rPr lang="en-GB" sz="2000" baseline="-25000" dirty="0" smtClean="0">
                <a:latin typeface="Arial Narrow" pitchFamily="34" charset="0"/>
              </a:rPr>
              <a:t>2</a:t>
            </a:r>
            <a:endParaRPr lang="en-GB" sz="2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 animBg="1"/>
      <p:bldP spid="44" grpId="0"/>
      <p:bldP spid="45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4848" y="3265696"/>
            <a:ext cx="4255144" cy="1754326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Note: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 the point of collision will occur at the centre of both objects (unlikely, but maybe possible) then evade, etc. will not work. A special case is needed to handle this situation, e.g. evading on the current positions, etc.</a:t>
            </a:r>
          </a:p>
        </p:txBody>
      </p:sp>
      <p:pic>
        <p:nvPicPr>
          <p:cNvPr id="5" name="Picture 2" descr="http://www.tomandjerryonline.com/images/nearMis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556419">
            <a:off x="4659764" y="880542"/>
            <a:ext cx="4008641" cy="2645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Detection Response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76" y="555526"/>
            <a:ext cx="44022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If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collision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has been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detected,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then the predicted future locations are used to derive the evade or separate behaviour (and not the current positions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multiple predicted collisions, the object with the closest predicted time of collision should be reacted to first.</a:t>
            </a:r>
          </a:p>
        </p:txBody>
      </p:sp>
    </p:spTree>
    <p:extLst>
      <p:ext uri="{BB962C8B-B14F-4D97-AF65-F5344CB8AC3E}">
        <p14:creationId xmlns:p14="http://schemas.microsoft.com/office/powerpoint/2010/main" val="5694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6"/>
          <p:cNvSpPr>
            <a:spLocks noChangeArrowheads="1"/>
          </p:cNvSpPr>
          <p:nvPr/>
        </p:nvSpPr>
        <p:spPr bwMode="auto">
          <a:xfrm>
            <a:off x="130756" y="555039"/>
            <a:ext cx="4226931" cy="4464983"/>
          </a:xfrm>
          <a:prstGeom prst="roundRect">
            <a:avLst>
              <a:gd name="adj" fmla="val 60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4435369" y="123478"/>
            <a:ext cx="4595183" cy="4896544"/>
          </a:xfrm>
          <a:prstGeom prst="roundRect">
            <a:avLst>
              <a:gd name="adj" fmla="val 5082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438" y="629850"/>
            <a:ext cx="4389469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err="1" smtClean="0">
                <a:latin typeface="Arial Narrow" pitchFamily="34" charset="0"/>
              </a:rPr>
              <a:t>CollisionAvoidance</a:t>
            </a:r>
            <a:r>
              <a:rPr lang="en-GB" dirty="0" smtClean="0">
                <a:latin typeface="Arial Narrow" pitchFamily="34" charset="0"/>
              </a:rPr>
              <a:t>(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  Object source, Array targets) {</a:t>
            </a:r>
            <a:endParaRPr lang="en-GB" b="1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14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Object </a:t>
            </a:r>
            <a:r>
              <a:rPr lang="en-GB" b="1" dirty="0" err="1" smtClean="0">
                <a:latin typeface="Arial Narrow" pitchFamily="34" charset="0"/>
              </a:rPr>
              <a:t>closestTarget</a:t>
            </a:r>
            <a:r>
              <a:rPr lang="en-GB" dirty="0" smtClean="0">
                <a:latin typeface="Arial Narrow" pitchFamily="34" charset="0"/>
              </a:rPr>
              <a:t> = null;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b="1" dirty="0" err="1" smtClean="0">
                <a:latin typeface="Arial Narrow" pitchFamily="34" charset="0"/>
              </a:rPr>
              <a:t>closestTime</a:t>
            </a:r>
            <a:r>
              <a:rPr lang="en-GB" dirty="0" smtClean="0">
                <a:latin typeface="Arial Narrow" pitchFamily="34" charset="0"/>
              </a:rPr>
              <a:t> = float.max;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float </a:t>
            </a:r>
            <a:r>
              <a:rPr lang="en-GB" dirty="0" err="1" smtClean="0">
                <a:latin typeface="Arial Narrow" pitchFamily="34" charset="0"/>
              </a:rPr>
              <a:t>closestSep</a:t>
            </a:r>
            <a:r>
              <a:rPr lang="en-GB" dirty="0" smtClean="0">
                <a:latin typeface="Arial Narrow" pitchFamily="34" charset="0"/>
              </a:rPr>
              <a:t>, </a:t>
            </a:r>
            <a:r>
              <a:rPr lang="en-GB" dirty="0" err="1" smtClean="0">
                <a:latin typeface="Arial Narrow" pitchFamily="34" charset="0"/>
              </a:rPr>
              <a:t>closestDis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14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// Determine closest target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if( </a:t>
            </a:r>
            <a:r>
              <a:rPr lang="en-GB" dirty="0" err="1" smtClean="0">
                <a:latin typeface="Arial Narrow" pitchFamily="34" charset="0"/>
              </a:rPr>
              <a:t>closestTarget</a:t>
            </a:r>
            <a:r>
              <a:rPr lang="en-GB" dirty="0" smtClean="0">
                <a:latin typeface="Arial Narrow" pitchFamily="34" charset="0"/>
              </a:rPr>
              <a:t> == null ) return;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if( </a:t>
            </a:r>
            <a:r>
              <a:rPr lang="en-GB" dirty="0" err="1" smtClean="0">
                <a:latin typeface="Arial Narrow" pitchFamily="34" charset="0"/>
              </a:rPr>
              <a:t>closestSep</a:t>
            </a:r>
            <a:r>
              <a:rPr lang="en-GB" dirty="0" smtClean="0">
                <a:latin typeface="Arial Narrow" pitchFamily="34" charset="0"/>
              </a:rPr>
              <a:t> &lt;= 0 || </a:t>
            </a:r>
            <a:r>
              <a:rPr lang="en-GB" dirty="0" err="1" smtClean="0">
                <a:latin typeface="Arial Narrow" pitchFamily="34" charset="0"/>
              </a:rPr>
              <a:t>closestDis</a:t>
            </a:r>
            <a:r>
              <a:rPr lang="en-GB" dirty="0" smtClean="0">
                <a:latin typeface="Arial Narrow" pitchFamily="34" charset="0"/>
              </a:rPr>
              <a:t> &lt;  	</a:t>
            </a:r>
            <a:r>
              <a:rPr lang="en-GB" dirty="0" err="1" smtClean="0">
                <a:latin typeface="Arial Narrow" pitchFamily="34" charset="0"/>
              </a:rPr>
              <a:t>source.radius</a:t>
            </a:r>
            <a:r>
              <a:rPr lang="en-GB" dirty="0" smtClean="0">
                <a:latin typeface="Arial Narrow" pitchFamily="34" charset="0"/>
              </a:rPr>
              <a:t> + </a:t>
            </a:r>
            <a:r>
              <a:rPr lang="en-GB" dirty="0" err="1" smtClean="0">
                <a:latin typeface="Arial Narrow" pitchFamily="34" charset="0"/>
              </a:rPr>
              <a:t>closestTarget.radius</a:t>
            </a:r>
            <a:r>
              <a:rPr lang="en-GB" dirty="0" smtClean="0">
                <a:latin typeface="Arial Narrow" pitchFamily="34" charset="0"/>
              </a:rPr>
              <a:t> 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return </a:t>
            </a:r>
            <a:r>
              <a:rPr lang="en-GB" b="1" dirty="0" smtClean="0">
                <a:latin typeface="Arial Narrow" pitchFamily="34" charset="0"/>
              </a:rPr>
              <a:t>Evade(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,...);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else {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return </a:t>
            </a:r>
            <a:r>
              <a:rPr lang="en-GB" b="1" dirty="0" smtClean="0">
                <a:latin typeface="Arial Narrow" pitchFamily="34" charset="0"/>
              </a:rPr>
              <a:t>Evade( </a:t>
            </a:r>
            <a:r>
              <a:rPr lang="en-GB" b="1" dirty="0" err="1" smtClean="0">
                <a:latin typeface="Arial Narrow" pitchFamily="34" charset="0"/>
              </a:rPr>
              <a:t>source.position</a:t>
            </a:r>
            <a:r>
              <a:rPr lang="en-GB" b="1" dirty="0" smtClean="0">
                <a:latin typeface="Arial Narrow" pitchFamily="34" charset="0"/>
              </a:rPr>
              <a:t> +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			</a:t>
            </a:r>
            <a:r>
              <a:rPr lang="en-GB" b="1" dirty="0" err="1" smtClean="0">
                <a:latin typeface="Arial Narrow" pitchFamily="34" charset="0"/>
              </a:rPr>
              <a:t>source.velocity</a:t>
            </a:r>
            <a:r>
              <a:rPr lang="en-GB" b="1" dirty="0" smtClean="0">
                <a:latin typeface="Arial Narrow" pitchFamily="34" charset="0"/>
              </a:rPr>
              <a:t> * </a:t>
            </a:r>
            <a:r>
              <a:rPr lang="en-GB" b="1" dirty="0" err="1" smtClean="0">
                <a:latin typeface="Arial Narrow" pitchFamily="34" charset="0"/>
              </a:rPr>
              <a:t>closestTime</a:t>
            </a:r>
            <a:r>
              <a:rPr lang="en-GB" b="1" dirty="0" smtClean="0">
                <a:latin typeface="Arial Narrow" pitchFamily="34" charset="0"/>
              </a:rPr>
              <a:t>, ... </a:t>
            </a:r>
            <a:r>
              <a:rPr lang="en-GB" dirty="0" smtClean="0">
                <a:latin typeface="Arial Narrow" pitchFamily="34" charset="0"/>
              </a:rPr>
              <a:t>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}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4871" y="606123"/>
            <a:ext cx="2017089" cy="24622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  <a:latin typeface="Arial Narrow" pitchFamily="34" charset="0"/>
              </a:rPr>
              <a:t>targets</a:t>
            </a:r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 all Objects to avoid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1032092"/>
            <a:ext cx="1178769" cy="1969770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If already in collision, or exact centre hit then steer away from current position, else use predicted location.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26796" y="13717"/>
            <a:ext cx="457349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err="1" smtClean="0">
                <a:latin typeface="Arial Narrow" pitchFamily="34" charset="0"/>
              </a:rPr>
              <a:t>foreach</a:t>
            </a:r>
            <a:r>
              <a:rPr lang="en-GB" dirty="0" smtClean="0">
                <a:latin typeface="Arial Narrow" pitchFamily="34" charset="0"/>
              </a:rPr>
              <a:t>( Object target in targets ) {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Vector </a:t>
            </a:r>
            <a:r>
              <a:rPr lang="en-GB" dirty="0" err="1" smtClean="0">
                <a:latin typeface="Arial Narrow" pitchFamily="34" charset="0"/>
              </a:rPr>
              <a:t>relPos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target.position</a:t>
            </a:r>
            <a:r>
              <a:rPr lang="en-GB" dirty="0" smtClean="0">
                <a:latin typeface="Arial Narrow" pitchFamily="34" charset="0"/>
              </a:rPr>
              <a:t> – </a:t>
            </a:r>
            <a:r>
              <a:rPr lang="en-GB" dirty="0" err="1" smtClean="0">
                <a:latin typeface="Arial Narrow" pitchFamily="34" charset="0"/>
              </a:rPr>
              <a:t>source.position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Vector </a:t>
            </a:r>
            <a:r>
              <a:rPr lang="en-GB" dirty="0" err="1" smtClean="0">
                <a:latin typeface="Arial Narrow" pitchFamily="34" charset="0"/>
              </a:rPr>
              <a:t>relVel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target.velocity</a:t>
            </a:r>
            <a:r>
              <a:rPr lang="en-GB" dirty="0" smtClean="0">
                <a:latin typeface="Arial Narrow" pitchFamily="34" charset="0"/>
              </a:rPr>
              <a:t> – </a:t>
            </a:r>
            <a:r>
              <a:rPr lang="en-GB" dirty="0" err="1" smtClean="0">
                <a:latin typeface="Arial Narrow" pitchFamily="34" charset="0"/>
              </a:rPr>
              <a:t>source.velocity</a:t>
            </a:r>
            <a:r>
              <a:rPr lang="en-GB" dirty="0" smtClean="0">
                <a:latin typeface="Arial Narrow" pitchFamily="34" charset="0"/>
              </a:rPr>
              <a:t>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sz="1200" dirty="0" smtClean="0">
                <a:latin typeface="Arial Narrow" pitchFamily="34" charset="0"/>
              </a:rPr>
              <a:t>	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relSpeed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relVel.length</a:t>
            </a:r>
            <a:r>
              <a:rPr lang="en-GB" dirty="0" smtClean="0">
                <a:latin typeface="Arial Narrow" pitchFamily="34" charset="0"/>
              </a:rPr>
              <a:t>();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relDistance</a:t>
            </a:r>
            <a:r>
              <a:rPr lang="en-GB" dirty="0" smtClean="0">
                <a:latin typeface="Arial Narrow" pitchFamily="34" charset="0"/>
              </a:rPr>
              <a:t> = </a:t>
            </a:r>
            <a:r>
              <a:rPr lang="en-GB" dirty="0" err="1" smtClean="0">
                <a:latin typeface="Arial Narrow" pitchFamily="34" charset="0"/>
              </a:rPr>
              <a:t>relPos.length</a:t>
            </a:r>
            <a:r>
              <a:rPr lang="en-GB" dirty="0" smtClean="0">
                <a:latin typeface="Arial Narrow" pitchFamily="34" charset="0"/>
              </a:rPr>
              <a:t>();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12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timeToCollide</a:t>
            </a:r>
            <a:r>
              <a:rPr lang="en-GB" dirty="0" smtClean="0">
                <a:latin typeface="Arial Narrow" pitchFamily="34" charset="0"/>
              </a:rPr>
              <a:t>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= Math.dot(</a:t>
            </a:r>
            <a:r>
              <a:rPr lang="en-GB" dirty="0" err="1" smtClean="0">
                <a:latin typeface="Arial Narrow" pitchFamily="34" charset="0"/>
              </a:rPr>
              <a:t>relPos</a:t>
            </a:r>
            <a:r>
              <a:rPr lang="en-GB" dirty="0" smtClean="0">
                <a:latin typeface="Arial Narrow" pitchFamily="34" charset="0"/>
              </a:rPr>
              <a:t>, </a:t>
            </a:r>
            <a:r>
              <a:rPr lang="en-GB" dirty="0" err="1" smtClean="0">
                <a:latin typeface="Arial Narrow" pitchFamily="34" charset="0"/>
              </a:rPr>
              <a:t>relVel</a:t>
            </a:r>
            <a:r>
              <a:rPr lang="en-GB" dirty="0" smtClean="0">
                <a:latin typeface="Arial Narrow" pitchFamily="34" charset="0"/>
              </a:rPr>
              <a:t>)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>
                <a:latin typeface="Arial Narrow" pitchFamily="34" charset="0"/>
              </a:rPr>
              <a:t> </a:t>
            </a:r>
            <a:r>
              <a:rPr lang="en-GB" dirty="0" smtClean="0">
                <a:latin typeface="Arial Narrow" pitchFamily="34" charset="0"/>
              </a:rPr>
              <a:t>             / (</a:t>
            </a:r>
            <a:r>
              <a:rPr lang="en-GB" dirty="0" err="1" smtClean="0">
                <a:latin typeface="Arial Narrow" pitchFamily="34" charset="0"/>
              </a:rPr>
              <a:t>relSpeed</a:t>
            </a:r>
            <a:r>
              <a:rPr lang="en-GB" dirty="0" smtClean="0">
                <a:latin typeface="Arial Narrow" pitchFamily="34" charset="0"/>
              </a:rPr>
              <a:t> * </a:t>
            </a:r>
            <a:r>
              <a:rPr lang="en-GB" dirty="0" err="1" smtClean="0">
                <a:latin typeface="Arial Narrow" pitchFamily="34" charset="0"/>
              </a:rPr>
              <a:t>relSpeed</a:t>
            </a:r>
            <a:r>
              <a:rPr lang="en-GB" dirty="0" smtClean="0">
                <a:latin typeface="Arial Narrow" pitchFamily="34" charset="0"/>
              </a:rPr>
              <a:t> );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sz="1200" dirty="0" smtClean="0">
                <a:latin typeface="Arial Narrow" pitchFamily="34" charset="0"/>
              </a:rPr>
              <a:t>	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float </a:t>
            </a:r>
            <a:r>
              <a:rPr lang="en-GB" dirty="0" err="1" smtClean="0">
                <a:latin typeface="Arial Narrow" pitchFamily="34" charset="0"/>
              </a:rPr>
              <a:t>minSep</a:t>
            </a:r>
            <a:r>
              <a:rPr lang="en-GB" dirty="0" smtClean="0">
                <a:latin typeface="Arial Narrow" pitchFamily="34" charset="0"/>
              </a:rPr>
              <a:t> =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</a:t>
            </a:r>
            <a:r>
              <a:rPr lang="en-GB" dirty="0" err="1" smtClean="0">
                <a:latin typeface="Arial Narrow" pitchFamily="34" charset="0"/>
              </a:rPr>
              <a:t>relDistance</a:t>
            </a:r>
            <a:r>
              <a:rPr lang="en-GB" dirty="0" smtClean="0">
                <a:latin typeface="Arial Narrow" pitchFamily="34" charset="0"/>
              </a:rPr>
              <a:t> – </a:t>
            </a:r>
            <a:r>
              <a:rPr lang="en-GB" dirty="0" err="1" smtClean="0">
                <a:latin typeface="Arial Narrow" pitchFamily="34" charset="0"/>
              </a:rPr>
              <a:t>relSpeed</a:t>
            </a:r>
            <a:r>
              <a:rPr lang="en-GB" dirty="0" smtClean="0">
                <a:latin typeface="Arial Narrow" pitchFamily="34" charset="0"/>
              </a:rPr>
              <a:t> * </a:t>
            </a:r>
            <a:r>
              <a:rPr lang="en-GB">
                <a:latin typeface="Arial Narrow" pitchFamily="34" charset="0"/>
              </a:rPr>
              <a:t>timeToCollide;</a:t>
            </a:r>
            <a:endParaRPr lang="en-GB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if( </a:t>
            </a:r>
            <a:r>
              <a:rPr lang="en-GB" dirty="0" err="1" smtClean="0">
                <a:latin typeface="Arial Narrow" pitchFamily="34" charset="0"/>
              </a:rPr>
              <a:t>minSep</a:t>
            </a:r>
            <a:r>
              <a:rPr lang="en-GB" dirty="0" smtClean="0">
                <a:latin typeface="Arial Narrow" pitchFamily="34" charset="0"/>
              </a:rPr>
              <a:t> &lt; </a:t>
            </a:r>
            <a:r>
              <a:rPr lang="en-GB" dirty="0" err="1" smtClean="0">
                <a:latin typeface="Arial Narrow" pitchFamily="34" charset="0"/>
              </a:rPr>
              <a:t>source.radius</a:t>
            </a:r>
            <a:r>
              <a:rPr lang="en-GB" dirty="0" smtClean="0">
                <a:latin typeface="Arial Narrow" pitchFamily="34" charset="0"/>
              </a:rPr>
              <a:t> + </a:t>
            </a:r>
            <a:r>
              <a:rPr lang="en-GB" dirty="0" err="1" smtClean="0">
                <a:latin typeface="Arial Narrow" pitchFamily="34" charset="0"/>
              </a:rPr>
              <a:t>target.radius</a:t>
            </a:r>
            <a:r>
              <a:rPr lang="en-GB" dirty="0" smtClean="0">
                <a:latin typeface="Arial Narrow" pitchFamily="34" charset="0"/>
              </a:rPr>
              <a:t> )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if( </a:t>
            </a:r>
            <a:r>
              <a:rPr lang="en-GB" dirty="0" err="1" smtClean="0">
                <a:latin typeface="Arial Narrow" pitchFamily="34" charset="0"/>
              </a:rPr>
              <a:t>timeToCollide</a:t>
            </a:r>
            <a:r>
              <a:rPr lang="en-GB" dirty="0" smtClean="0">
                <a:latin typeface="Arial Narrow" pitchFamily="34" charset="0"/>
              </a:rPr>
              <a:t> &gt; 0 AND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	</a:t>
            </a:r>
            <a:r>
              <a:rPr lang="en-GB" dirty="0" err="1" smtClean="0">
                <a:latin typeface="Arial Narrow" pitchFamily="34" charset="0"/>
              </a:rPr>
              <a:t>timeToCollide</a:t>
            </a:r>
            <a:r>
              <a:rPr lang="en-GB" dirty="0" smtClean="0">
                <a:latin typeface="Arial Narrow" pitchFamily="34" charset="0"/>
              </a:rPr>
              <a:t> &lt; </a:t>
            </a:r>
            <a:r>
              <a:rPr lang="en-GB" dirty="0" err="1" smtClean="0">
                <a:latin typeface="Arial Narrow" pitchFamily="34" charset="0"/>
              </a:rPr>
              <a:t>closestTime</a:t>
            </a:r>
            <a:r>
              <a:rPr lang="en-GB" dirty="0" smtClean="0">
                <a:latin typeface="Arial Narrow" pitchFamily="34" charset="0"/>
              </a:rPr>
              <a:t> ) { 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			// Store </a:t>
            </a:r>
            <a:r>
              <a:rPr lang="en-GB" dirty="0" err="1" smtClean="0">
                <a:latin typeface="Arial Narrow" pitchFamily="34" charset="0"/>
              </a:rPr>
              <a:t>closestTarget</a:t>
            </a:r>
            <a:r>
              <a:rPr lang="en-GB" dirty="0" smtClean="0">
                <a:latin typeface="Arial Narrow" pitchFamily="34" charset="0"/>
              </a:rPr>
              <a:t>, </a:t>
            </a:r>
            <a:r>
              <a:rPr lang="en-GB" dirty="0" err="1" smtClean="0">
                <a:latin typeface="Arial Narrow" pitchFamily="34" charset="0"/>
              </a:rPr>
              <a:t>closestTime</a:t>
            </a:r>
            <a:r>
              <a:rPr lang="en-GB" dirty="0" smtClean="0">
                <a:latin typeface="Arial Narrow" pitchFamily="34" charset="0"/>
              </a:rPr>
              <a:t>, ...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sz="1200" dirty="0" smtClean="0">
                <a:latin typeface="Arial Narrow" pitchFamily="34" charset="0"/>
              </a:rPr>
              <a:t>     }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sz="1200" dirty="0" smtClean="0">
                <a:latin typeface="Arial Narrow" pitchFamily="34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6336" y="1995686"/>
            <a:ext cx="792088" cy="738664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Determine time to collide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2100" y="4606558"/>
            <a:ext cx="3036324" cy="246221"/>
          </a:xfrm>
          <a:prstGeom prst="rect">
            <a:avLst/>
          </a:prstGeom>
          <a:solidFill>
            <a:srgbClr val="99FF33">
              <a:alpha val="30196"/>
            </a:srgbClr>
          </a:solidFill>
          <a:ln>
            <a:solidFill>
              <a:srgbClr val="00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  <a:latin typeface="Arial Narrow" pitchFamily="34" charset="0"/>
              </a:rPr>
              <a:t>If collision and closest so far, then store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640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396552" y="1491630"/>
            <a:ext cx="3960440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Large Objects: Collision Avoidance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ics.org/NR/rdonlyres/73BA5D35-9BF6-4945-8F2C-4D0E2208A343/0/brick_w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629482"/>
            <a:ext cx="3091668" cy="23007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http://blogs.agi.com/pointbreak/wp-content/uploads/2008/02/afghanistan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140" y="1416869"/>
            <a:ext cx="3026778" cy="30267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 2"/>
          <p:cNvSpPr txBox="1">
            <a:spLocks/>
          </p:cNvSpPr>
          <p:nvPr/>
        </p:nvSpPr>
        <p:spPr>
          <a:xfrm>
            <a:off x="2846040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Walls and Large Objects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776" y="555526"/>
            <a:ext cx="36101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previous algorithm assumes a circular/spherical bound (applicable to lots of objects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 large irregular objects or rectangular objects (e.g. walls) a bounding sphere can offer a poor bound (a large volume around the object will be needlessly avoided).</a:t>
            </a:r>
          </a:p>
        </p:txBody>
      </p:sp>
    </p:spTree>
    <p:extLst>
      <p:ext uri="{BB962C8B-B14F-4D97-AF65-F5344CB8AC3E}">
        <p14:creationId xmlns:p14="http://schemas.microsoft.com/office/powerpoint/2010/main" val="17384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4EF4E-4DCB-456E-8EFC-249200018211}"/>
</file>

<file path=customXml/itemProps2.xml><?xml version="1.0" encoding="utf-8"?>
<ds:datastoreItem xmlns:ds="http://schemas.openxmlformats.org/officeDocument/2006/customXml" ds:itemID="{27E653C9-29C4-4F47-8088-714861A37FCE}"/>
</file>

<file path=customXml/itemProps3.xml><?xml version="1.0" encoding="utf-8"?>
<ds:datastoreItem xmlns:ds="http://schemas.openxmlformats.org/officeDocument/2006/customXml" ds:itemID="{3C7F48F8-21CF-44E9-BB7F-80584604740D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768</Words>
  <Application>Microsoft Office PowerPoint</Application>
  <PresentationFormat>On-screen Show (16:9)</PresentationFormat>
  <Paragraphs>133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Georgia</vt:lpstr>
      <vt:lpstr>Trebuchet MS</vt:lpstr>
      <vt:lpstr>Slipstream</vt:lpstr>
      <vt:lpstr>Collision Avoidance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2014-12-05T08:55:52Z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