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79" r:id="rId1"/>
  </p:sldMasterIdLst>
  <p:notesMasterIdLst>
    <p:notesMasterId r:id="rId12"/>
  </p:notesMasterIdLst>
  <p:handoutMasterIdLst>
    <p:handoutMasterId r:id="rId13"/>
  </p:handoutMasterIdLst>
  <p:sldIdLst>
    <p:sldId id="256" r:id="rId2"/>
    <p:sldId id="317" r:id="rId3"/>
    <p:sldId id="341" r:id="rId4"/>
    <p:sldId id="342" r:id="rId5"/>
    <p:sldId id="343" r:id="rId6"/>
    <p:sldId id="344" r:id="rId7"/>
    <p:sldId id="345" r:id="rId8"/>
    <p:sldId id="346" r:id="rId9"/>
    <p:sldId id="347" r:id="rId10"/>
    <p:sldId id="339" r:id="rId11"/>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6699"/>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0044" autoAdjust="0"/>
  </p:normalViewPr>
  <p:slideViewPr>
    <p:cSldViewPr>
      <p:cViewPr varScale="1">
        <p:scale>
          <a:sx n="121" d="100"/>
          <a:sy n="121" d="100"/>
        </p:scale>
        <p:origin x="108" y="900"/>
      </p:cViewPr>
      <p:guideLst>
        <p:guide orient="horz" pos="1620"/>
        <p:guide pos="2880"/>
      </p:guideLst>
    </p:cSldViewPr>
  </p:slideViewPr>
  <p:notesTextViewPr>
    <p:cViewPr>
      <p:scale>
        <a:sx n="100" d="100"/>
        <a:sy n="100" d="100"/>
      </p:scale>
      <p:origin x="0" y="0"/>
    </p:cViewPr>
  </p:notesTextViewPr>
  <p:notesViewPr>
    <p:cSldViewPr>
      <p:cViewPr varScale="1">
        <p:scale>
          <a:sx n="103" d="100"/>
          <a:sy n="103" d="100"/>
        </p:scale>
        <p:origin x="4128"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D9B9B-D8FE-409C-B8BF-65411F3CEDDE}" type="datetimeFigureOut">
              <a:rPr lang="en-GB" smtClean="0"/>
              <a:t>01/12/2014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60687-CB50-4C61-B502-E8FA3905E6C5}" type="slidenum">
              <a:rPr lang="en-GB" smtClean="0"/>
              <a:t>‹#›</a:t>
            </a:fld>
            <a:endParaRPr lang="en-GB"/>
          </a:p>
        </p:txBody>
      </p:sp>
    </p:spTree>
    <p:extLst>
      <p:ext uri="{BB962C8B-B14F-4D97-AF65-F5344CB8AC3E}">
        <p14:creationId xmlns:p14="http://schemas.microsoft.com/office/powerpoint/2010/main" val="37057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12/1/2014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1601452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extLst>
      <p:ext uri="{BB962C8B-B14F-4D97-AF65-F5344CB8AC3E}">
        <p14:creationId xmlns:p14="http://schemas.microsoft.com/office/powerpoint/2010/main" val="45134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69679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292966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12/1/2014</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12/1/2014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12/1/2014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Artificical Intelligence">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cap="small" dirty="0" smtClean="0">
                <a:solidFill>
                  <a:schemeClr val="tx1">
                    <a:lumMod val="85000"/>
                    <a:lumOff val="15000"/>
                  </a:schemeClr>
                </a:solidFill>
                <a:latin typeface="Calibri" pitchFamily="34" charset="0"/>
              </a:rPr>
              <a:t>Game Agent</a:t>
            </a:r>
            <a:endParaRPr lang="en-US" sz="2800" cap="small" dirty="0">
              <a:solidFill>
                <a:schemeClr val="tx1">
                  <a:lumMod val="85000"/>
                  <a:lumOff val="15000"/>
                </a:schemeClr>
              </a:solidFill>
              <a:latin typeface="Calibri" pitchFamily="34" charset="0"/>
            </a:endParaRPr>
          </a:p>
        </p:txBody>
      </p:sp>
      <p:pic>
        <p:nvPicPr>
          <p:cNvPr id="2" name="Picture 1"/>
          <p:cNvPicPr>
            <a:picLocks noChangeAspect="1"/>
          </p:cNvPicPr>
          <p:nvPr userDrawn="1"/>
        </p:nvPicPr>
        <p:blipFill>
          <a:blip r:embed="rId2"/>
          <a:stretch>
            <a:fillRect/>
          </a:stretch>
        </p:blipFill>
        <p:spPr>
          <a:xfrm>
            <a:off x="8172400" y="4083918"/>
            <a:ext cx="762006" cy="896119"/>
          </a:xfrm>
          <a:prstGeom prst="rect">
            <a:avLst/>
          </a:prstGeom>
        </p:spPr>
      </p:pic>
    </p:spTree>
    <p:extLst>
      <p:ext uri="{BB962C8B-B14F-4D97-AF65-F5344CB8AC3E}">
        <p14:creationId xmlns:p14="http://schemas.microsoft.com/office/powerpoint/2010/main" val="18253588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Sense►Think►Act">
    <p:spTree>
      <p:nvGrpSpPr>
        <p:cNvPr id="1" name=""/>
        <p:cNvGrpSpPr/>
        <p:nvPr/>
      </p:nvGrpSpPr>
      <p:grpSpPr>
        <a:xfrm>
          <a:off x="0" y="0"/>
          <a:ext cx="0" cy="0"/>
          <a:chOff x="0" y="0"/>
          <a:chExt cx="0" cy="0"/>
        </a:xfrm>
      </p:grpSpPr>
      <p:sp>
        <p:nvSpPr>
          <p:cNvPr id="6" name="Rectangle 2"/>
          <p:cNvSpPr txBox="1">
            <a:spLocks/>
          </p:cNvSpPr>
          <p:nvPr userDrawn="1"/>
        </p:nvSpPr>
        <p:spPr>
          <a:xfrm>
            <a:off x="354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cap="small" dirty="0" smtClean="0">
                <a:solidFill>
                  <a:schemeClr val="tx1">
                    <a:lumMod val="85000"/>
                    <a:lumOff val="15000"/>
                  </a:schemeClr>
                </a:solidFill>
                <a:latin typeface="Calibri" pitchFamily="34" charset="0"/>
              </a:rPr>
              <a:t>Sense ► Think ► Act:</a:t>
            </a:r>
            <a:endParaRPr lang="en-US" sz="2800" cap="small" dirty="0">
              <a:solidFill>
                <a:schemeClr val="tx1">
                  <a:lumMod val="85000"/>
                  <a:lumOff val="15000"/>
                </a:schemeClr>
              </a:solidFill>
              <a:latin typeface="Calibri" pitchFamily="34" charset="0"/>
            </a:endParaRPr>
          </a:p>
        </p:txBody>
      </p:sp>
      <p:pic>
        <p:nvPicPr>
          <p:cNvPr id="2" name="Picture 1"/>
          <p:cNvPicPr>
            <a:picLocks noChangeAspect="1"/>
          </p:cNvPicPr>
          <p:nvPr userDrawn="1"/>
        </p:nvPicPr>
        <p:blipFill>
          <a:blip r:embed="rId2"/>
          <a:stretch>
            <a:fillRect/>
          </a:stretch>
        </p:blipFill>
        <p:spPr>
          <a:xfrm>
            <a:off x="8172400" y="4083918"/>
            <a:ext cx="762006" cy="896119"/>
          </a:xfrm>
          <a:prstGeom prst="rect">
            <a:avLst/>
          </a:prstGeom>
        </p:spPr>
      </p:pic>
    </p:spTree>
    <p:extLst>
      <p:ext uri="{BB962C8B-B14F-4D97-AF65-F5344CB8AC3E}">
        <p14:creationId xmlns:p14="http://schemas.microsoft.com/office/powerpoint/2010/main" val="12078797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06EA6-EFEA-4C30-9264-4F9291A5780D}" type="datetime1">
              <a:rPr lang="en-US" smtClean="0"/>
              <a:pPr/>
              <a:t>12/1/2014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606EA6-EFEA-4C30-9264-4F9291A5780D}" type="datetime1">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12/1/2014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12/1/2014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12/1/2014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4606EA6-EFEA-4C30-9264-4F9291A5780D}" type="datetime1">
              <a:rPr lang="en-US" smtClean="0"/>
              <a:pPr/>
              <a:t>12/1/2014</a:t>
            </a:fld>
            <a:endParaRPr lang="en-US" sz="1400" dirty="0">
              <a:solidFill>
                <a:schemeClr val="tx2"/>
              </a:solidFill>
            </a:endParaRPr>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695" r:id="rId12"/>
    <p:sldLayoutId id="2147484701" r:id="rId13"/>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4788024" y="1442899"/>
            <a:ext cx="4104456" cy="1344875"/>
          </a:xfrm>
        </p:spPr>
        <p:txBody>
          <a:bodyPr>
            <a:normAutofit/>
          </a:bodyPr>
          <a:lstStyle>
            <a:extLst/>
          </a:lstStyle>
          <a:p>
            <a:pPr marL="182880" indent="0" algn="ctr">
              <a:buNone/>
            </a:pPr>
            <a:r>
              <a:rPr lang="en-US" dirty="0" smtClean="0">
                <a:solidFill>
                  <a:schemeClr val="tx1"/>
                </a:solidFill>
                <a:effectLst/>
              </a:rPr>
              <a:t>AI Agents</a:t>
            </a:r>
            <a:endParaRPr lang="en-US" dirty="0">
              <a:solidFill>
                <a:schemeClr val="tx1"/>
              </a:solidFill>
              <a:effectLst/>
            </a:endParaRPr>
          </a:p>
        </p:txBody>
      </p:sp>
      <p:pic>
        <p:nvPicPr>
          <p:cNvPr id="6" name="Picture 5" descr="C:\Resources\Docs\3. Education\Modules\CSC2021-22\Development\CSC2021 Module Title.png"/>
          <p:cNvPicPr/>
          <p:nvPr/>
        </p:nvPicPr>
        <p:blipFill>
          <a:blip r:embed="rId3">
            <a:extLst>
              <a:ext uri="{28A0092B-C50C-407E-A947-70E740481C1C}">
                <a14:useLocalDpi xmlns:a14="http://schemas.microsoft.com/office/drawing/2010/main" val="0"/>
              </a:ext>
            </a:extLst>
          </a:blip>
          <a:srcRect/>
          <a:stretch>
            <a:fillRect/>
          </a:stretch>
        </p:blipFill>
        <p:spPr bwMode="auto">
          <a:xfrm>
            <a:off x="323529" y="771552"/>
            <a:ext cx="4200635" cy="1467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descr="C:\Resources\Docs\3. Education\Modules\CSC2021-22\Development\CSC2022 Module Title.png"/>
          <p:cNvPicPr/>
          <p:nvPr/>
        </p:nvPicPr>
        <p:blipFill>
          <a:blip r:embed="rId4">
            <a:extLst>
              <a:ext uri="{28A0092B-C50C-407E-A947-70E740481C1C}">
                <a14:useLocalDpi xmlns:a14="http://schemas.microsoft.com/office/drawing/2010/main" val="0"/>
              </a:ext>
            </a:extLst>
          </a:blip>
          <a:srcRect/>
          <a:stretch>
            <a:fillRect/>
          </a:stretch>
        </p:blipFill>
        <p:spPr bwMode="auto">
          <a:xfrm>
            <a:off x="323529" y="2615981"/>
            <a:ext cx="4200635" cy="1467937"/>
          </a:xfrm>
          <a:prstGeom prst="round2DiagRect">
            <a:avLst>
              <a:gd name="adj1" fmla="val 0"/>
              <a:gd name="adj2" fmla="val 20924"/>
            </a:avLst>
          </a:prstGeom>
          <a:ln w="88900" cap="sq">
            <a:solidFill>
              <a:srgbClr val="FFFFFF"/>
            </a:solidFill>
            <a:miter lim="800000"/>
          </a:ln>
          <a:effectLst>
            <a:outerShdw blurRad="254000" algn="tl" rotWithShape="0">
              <a:srgbClr val="000000">
                <a:alpha val="43000"/>
              </a:srgbClr>
            </a:outerShdw>
          </a:effectLst>
        </p:spPr>
      </p:pic>
      <p:sp>
        <p:nvSpPr>
          <p:cNvPr id="8" name="TextBox 7"/>
          <p:cNvSpPr txBox="1"/>
          <p:nvPr/>
        </p:nvSpPr>
        <p:spPr>
          <a:xfrm>
            <a:off x="5364088" y="2499742"/>
            <a:ext cx="3096344" cy="984885"/>
          </a:xfrm>
          <a:prstGeom prst="rect">
            <a:avLst/>
          </a:prstGeom>
          <a:noFill/>
        </p:spPr>
        <p:txBody>
          <a:bodyPr wrap="square" rtlCol="0">
            <a:spAutoFit/>
          </a:bodyPr>
          <a:lstStyle/>
          <a:p>
            <a:pPr algn="ctr"/>
            <a:r>
              <a:rPr lang="en-GB" sz="2000" dirty="0" smtClean="0"/>
              <a:t>Enabling game entities to act autonomously.</a:t>
            </a:r>
            <a:endParaRPr lang="en-GB" sz="2000" dirty="0">
              <a:solidFill>
                <a:schemeClr val="tx1">
                  <a:lumMod val="85000"/>
                  <a:lumOff val="15000"/>
                </a:schemeClr>
              </a:solidFill>
              <a:latin typeface="Calibri" pitchFamily="34" charset="0"/>
            </a:endParaRPr>
          </a:p>
          <a:p>
            <a:pPr algn="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6746"/>
            <a:ext cx="3744416" cy="480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5148064" y="267494"/>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buNone/>
            </a:pPr>
            <a:r>
              <a:rPr lang="en-GB" sz="1800" dirty="0" smtClean="0">
                <a:solidFill>
                  <a:schemeClr val="tx1"/>
                </a:solidFill>
                <a:effectLst/>
                <a:latin typeface="Calibri" pitchFamily="34" charset="0"/>
              </a:rPr>
              <a:t>AI controlled agents within a game often use a Sense  </a:t>
            </a:r>
            <a:r>
              <a:rPr lang="en-GB" sz="1800" dirty="0">
                <a:solidFill>
                  <a:schemeClr val="tx1"/>
                </a:solidFill>
                <a:effectLst/>
                <a:latin typeface="Calibri" pitchFamily="34" charset="0"/>
              </a:rPr>
              <a:t>► Think  ► </a:t>
            </a:r>
            <a:r>
              <a:rPr lang="en-GB" sz="1800" dirty="0" smtClean="0">
                <a:solidFill>
                  <a:schemeClr val="tx1"/>
                </a:solidFill>
                <a:effectLst/>
                <a:latin typeface="Calibri" pitchFamily="34" charset="0"/>
              </a:rPr>
              <a:t>Act</a:t>
            </a:r>
            <a:r>
              <a:rPr lang="en-GB" sz="1800" dirty="0">
                <a:solidFill>
                  <a:schemeClr val="tx1"/>
                </a:solidFill>
                <a:effectLst/>
                <a:latin typeface="Calibri" pitchFamily="34" charset="0"/>
              </a:rPr>
              <a:t> </a:t>
            </a:r>
            <a:r>
              <a:rPr lang="en-GB" sz="1800" dirty="0" smtClean="0">
                <a:solidFill>
                  <a:schemeClr val="tx1"/>
                </a:solidFill>
                <a:effectLst/>
                <a:latin typeface="Calibri" pitchFamily="34" charset="0"/>
              </a:rPr>
              <a:t>sequence to segment and define their AI behaviour.</a:t>
            </a:r>
            <a:endParaRPr lang="en-GB" sz="1800" dirty="0" smtClean="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a:p>
            <a:pPr marL="0" indent="0">
              <a:buNone/>
            </a:pPr>
            <a:endParaRPr lang="en-GB" sz="1800" dirty="0">
              <a:solidFill>
                <a:schemeClr val="tx1"/>
              </a:solidFill>
              <a:effectLst/>
              <a:latin typeface="Calibri" pitchFamily="34" charset="0"/>
            </a:endParaRPr>
          </a:p>
          <a:p>
            <a:pPr marL="0" indent="0">
              <a:buNone/>
            </a:pPr>
            <a:endParaRPr lang="en-GB" sz="1800" dirty="0">
              <a:solidFill>
                <a:schemeClr val="tx1"/>
              </a:solidFill>
              <a:effectLst/>
              <a:latin typeface="Calibri" pitchFamily="34" charset="0"/>
            </a:endParaRPr>
          </a:p>
          <a:p>
            <a:pPr marL="0" indent="0">
              <a:buFont typeface="Georgia" pitchFamily="18" charset="0"/>
              <a:buNone/>
            </a:pPr>
            <a:endParaRPr lang="en-GB" sz="1800" dirty="0" smtClean="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a:p>
            <a:pPr marL="0" indent="0">
              <a:buFont typeface="Georgia" pitchFamily="18" charset="0"/>
              <a:buNone/>
            </a:pPr>
            <a:endParaRPr lang="en-GB" sz="1800" dirty="0">
              <a:solidFill>
                <a:schemeClr val="tx1"/>
              </a:solidFill>
              <a:effectLst/>
              <a:latin typeface="Calibri" pitchFamily="34" charset="0"/>
            </a:endParaRPr>
          </a:p>
        </p:txBody>
      </p:sp>
      <p:sp>
        <p:nvSpPr>
          <p:cNvPr id="4" name="Title 1"/>
          <p:cNvSpPr txBox="1">
            <a:spLocks/>
          </p:cNvSpPr>
          <p:nvPr/>
        </p:nvSpPr>
        <p:spPr>
          <a:xfrm>
            <a:off x="107504" y="110293"/>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GB" sz="2800" dirty="0" smtClean="0">
                <a:solidFill>
                  <a:schemeClr val="tx1"/>
                </a:solidFill>
                <a:effectLst/>
                <a:latin typeface="Calibri" pitchFamily="34" charset="0"/>
              </a:rPr>
              <a:t>Key takeaways:</a:t>
            </a:r>
            <a:endParaRPr lang="en-GB" sz="2800" dirty="0">
              <a:solidFill>
                <a:schemeClr val="tx1"/>
              </a:solidFill>
              <a:effectLst/>
              <a:latin typeface="Calibri" pitchFamily="34" charset="0"/>
            </a:endParaRPr>
          </a:p>
        </p:txBody>
      </p:sp>
    </p:spTree>
    <p:extLst>
      <p:ext uri="{BB962C8B-B14F-4D97-AF65-F5344CB8AC3E}">
        <p14:creationId xmlns:p14="http://schemas.microsoft.com/office/powerpoint/2010/main" val="1477005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1"/>
            <a:ext cx="9144000" cy="5146766"/>
          </a:xfrm>
          <a:prstGeom prst="rect">
            <a:avLst/>
          </a:prstGeom>
        </p:spPr>
      </p:pic>
      <p:sp>
        <p:nvSpPr>
          <p:cNvPr id="10" name="Rounded Rectangle 9"/>
          <p:cNvSpPr/>
          <p:nvPr/>
        </p:nvSpPr>
        <p:spPr>
          <a:xfrm>
            <a:off x="1403648" y="555526"/>
            <a:ext cx="3384376" cy="1584176"/>
          </a:xfrm>
          <a:prstGeom prst="roundRect">
            <a:avLst>
              <a:gd name="adj" fmla="val 8550"/>
            </a:avLst>
          </a:prstGeom>
          <a:solidFill>
            <a:srgbClr val="FFFFFF">
              <a:alpha val="80000"/>
            </a:srgb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p:cNvSpPr txBox="1">
            <a:spLocks/>
          </p:cNvSpPr>
          <p:nvPr/>
        </p:nvSpPr>
        <p:spPr>
          <a:xfrm>
            <a:off x="1187624" y="843558"/>
            <a:ext cx="3704199" cy="857250"/>
          </a:xfrm>
          <a:prstGeom prst="rect">
            <a:avLst/>
          </a:prstGeom>
        </p:spPr>
        <p:txBody>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GB" dirty="0" smtClean="0">
                <a:solidFill>
                  <a:schemeClr val="tx1"/>
                </a:solidFill>
                <a:effectLst/>
                <a:latin typeface="Calibri" pitchFamily="34" charset="0"/>
              </a:rPr>
              <a:t>AI Agents</a:t>
            </a:r>
            <a:endParaRPr lang="en-GB" dirty="0">
              <a:solidFill>
                <a:schemeClr val="tx1"/>
              </a:solidFill>
              <a:effectLst/>
              <a:latin typeface="Calibri" pitchFamily="34" charset="0"/>
            </a:endParaRPr>
          </a:p>
        </p:txBody>
      </p:sp>
    </p:spTree>
    <p:extLst>
      <p:ext uri="{BB962C8B-B14F-4D97-AF65-F5344CB8AC3E}">
        <p14:creationId xmlns:p14="http://schemas.microsoft.com/office/powerpoint/2010/main" val="1333093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8"/>
          <p:cNvSpPr>
            <a:spLocks noChangeArrowheads="1"/>
          </p:cNvSpPr>
          <p:nvPr/>
        </p:nvSpPr>
        <p:spPr bwMode="auto">
          <a:xfrm>
            <a:off x="197511" y="3679458"/>
            <a:ext cx="4518505" cy="1294229"/>
          </a:xfrm>
          <a:prstGeom prst="roundRect">
            <a:avLst>
              <a:gd name="adj" fmla="val 16667"/>
            </a:avLst>
          </a:prstGeom>
          <a:solidFill>
            <a:srgbClr val="FFFF99"/>
          </a:solidFill>
          <a:ln w="9525">
            <a:solidFill>
              <a:srgbClr val="CCFF99"/>
            </a:solidFill>
            <a:round/>
            <a:headEnd/>
            <a:tailEnd/>
          </a:ln>
          <a:effectLst/>
          <a:scene3d>
            <a:camera prst="orthographicFront"/>
            <a:lightRig rig="threePt" dir="t"/>
          </a:scene3d>
          <a:sp3d>
            <a:bevelT/>
          </a:sp3d>
        </p:spPr>
        <p:txBody>
          <a:bodyPr wrap="none" anchor="ctr"/>
          <a:lstStyle/>
          <a:p>
            <a:endParaRPr lang="en-GB">
              <a:solidFill>
                <a:schemeClr val="tx1">
                  <a:lumMod val="95000"/>
                  <a:lumOff val="5000"/>
                </a:schemeClr>
              </a:solidFill>
            </a:endParaRPr>
          </a:p>
        </p:txBody>
      </p:sp>
      <p:sp>
        <p:nvSpPr>
          <p:cNvPr id="5" name="Rectangle 17"/>
          <p:cNvSpPr>
            <a:spLocks noChangeArrowheads="1"/>
          </p:cNvSpPr>
          <p:nvPr/>
        </p:nvSpPr>
        <p:spPr bwMode="auto">
          <a:xfrm>
            <a:off x="213383" y="3726924"/>
            <a:ext cx="4502150" cy="1169551"/>
          </a:xfrm>
          <a:prstGeom prst="rect">
            <a:avLst/>
          </a:prstGeom>
          <a:noFill/>
          <a:ln w="9525">
            <a:noFill/>
            <a:miter lim="800000"/>
            <a:headEnd/>
            <a:tailEnd/>
          </a:ln>
          <a:effectLst/>
          <a:scene3d>
            <a:camera prst="orthographicFront"/>
            <a:lightRig rig="threePt" dir="t"/>
          </a:scene3d>
          <a:sp3d>
            <a:bevelT/>
          </a:sp3d>
        </p:spPr>
        <p:txBody>
          <a:bodyPr anchor="ctr">
            <a:spAutoFit/>
          </a:bodyPr>
          <a:lstStyle/>
          <a:p>
            <a:pPr algn="l">
              <a:spcAft>
                <a:spcPts val="600"/>
              </a:spcAft>
              <a:tabLst>
                <a:tab pos="542925" algn="l"/>
                <a:tab pos="895350" algn="l"/>
                <a:tab pos="1257300" algn="l"/>
                <a:tab pos="1619250" algn="l"/>
              </a:tabLst>
            </a:pPr>
            <a:r>
              <a:rPr lang="en-GB" sz="2000" b="0" dirty="0">
                <a:solidFill>
                  <a:schemeClr val="tx1">
                    <a:lumMod val="95000"/>
                    <a:lumOff val="5000"/>
                  </a:schemeClr>
                </a:solidFill>
                <a:latin typeface="Calibri" panose="020F0502020204030204" pitchFamily="34" charset="0"/>
              </a:rPr>
              <a:t>Loops through the following cycle: </a:t>
            </a:r>
          </a:p>
          <a:p>
            <a:pPr algn="l">
              <a:spcAft>
                <a:spcPts val="600"/>
              </a:spcAft>
              <a:tabLst>
                <a:tab pos="542925" algn="l"/>
                <a:tab pos="895350" algn="l"/>
                <a:tab pos="1257300" algn="l"/>
                <a:tab pos="1619250" algn="l"/>
              </a:tabLst>
            </a:pPr>
            <a:r>
              <a:rPr lang="en-GB" sz="2000" b="0" dirty="0">
                <a:solidFill>
                  <a:schemeClr val="tx1">
                    <a:lumMod val="95000"/>
                    <a:lumOff val="5000"/>
                  </a:schemeClr>
                </a:solidFill>
                <a:latin typeface="Calibri" panose="020F0502020204030204" pitchFamily="34" charset="0"/>
              </a:rPr>
              <a:t>	</a:t>
            </a:r>
            <a:r>
              <a:rPr lang="en-GB" sz="2000" b="1" dirty="0">
                <a:solidFill>
                  <a:schemeClr val="tx1">
                    <a:lumMod val="95000"/>
                    <a:lumOff val="5000"/>
                  </a:schemeClr>
                </a:solidFill>
                <a:latin typeface="Calibri" panose="020F0502020204030204" pitchFamily="34" charset="0"/>
              </a:rPr>
              <a:t>Sense  </a:t>
            </a:r>
            <a:r>
              <a:rPr lang="en-GB" sz="2000" b="1" dirty="0">
                <a:solidFill>
                  <a:schemeClr val="tx1">
                    <a:lumMod val="95000"/>
                    <a:lumOff val="5000"/>
                  </a:schemeClr>
                </a:solidFill>
                <a:latin typeface="Calibri" panose="020F0502020204030204" pitchFamily="34" charset="0"/>
                <a:cs typeface="Arial" charset="0"/>
              </a:rPr>
              <a:t>► </a:t>
            </a:r>
            <a:r>
              <a:rPr lang="en-GB" sz="2000" b="1" dirty="0">
                <a:solidFill>
                  <a:schemeClr val="tx1">
                    <a:lumMod val="95000"/>
                    <a:lumOff val="5000"/>
                  </a:schemeClr>
                </a:solidFill>
                <a:latin typeface="Calibri" panose="020F0502020204030204" pitchFamily="34" charset="0"/>
              </a:rPr>
              <a:t>Think  </a:t>
            </a:r>
            <a:r>
              <a:rPr lang="en-GB" sz="2000" b="1" dirty="0">
                <a:solidFill>
                  <a:schemeClr val="tx1">
                    <a:lumMod val="95000"/>
                    <a:lumOff val="5000"/>
                  </a:schemeClr>
                </a:solidFill>
                <a:latin typeface="Calibri" panose="020F0502020204030204" pitchFamily="34" charset="0"/>
                <a:cs typeface="Arial" charset="0"/>
              </a:rPr>
              <a:t>► </a:t>
            </a:r>
            <a:r>
              <a:rPr lang="en-GB" sz="2000" b="1" dirty="0">
                <a:solidFill>
                  <a:schemeClr val="tx1">
                    <a:lumMod val="95000"/>
                    <a:lumOff val="5000"/>
                  </a:schemeClr>
                </a:solidFill>
                <a:latin typeface="Calibri" panose="020F0502020204030204" pitchFamily="34" charset="0"/>
              </a:rPr>
              <a:t>Act</a:t>
            </a:r>
          </a:p>
          <a:p>
            <a:pPr algn="l">
              <a:spcAft>
                <a:spcPts val="600"/>
              </a:spcAft>
              <a:tabLst>
                <a:tab pos="542925" algn="l"/>
                <a:tab pos="895350" algn="l"/>
                <a:tab pos="1257300" algn="l"/>
                <a:tab pos="1619250" algn="l"/>
              </a:tabLst>
            </a:pPr>
            <a:r>
              <a:rPr lang="en-GB" sz="2000" b="0" dirty="0">
                <a:solidFill>
                  <a:schemeClr val="tx1">
                    <a:lumMod val="95000"/>
                    <a:lumOff val="5000"/>
                  </a:schemeClr>
                </a:solidFill>
                <a:latin typeface="Calibri" panose="020F0502020204030204" pitchFamily="34" charset="0"/>
              </a:rPr>
              <a:t>Optional </a:t>
            </a:r>
            <a:r>
              <a:rPr lang="en-GB" sz="2000" b="1" dirty="0">
                <a:solidFill>
                  <a:schemeClr val="tx1">
                    <a:lumMod val="95000"/>
                    <a:lumOff val="5000"/>
                  </a:schemeClr>
                </a:solidFill>
                <a:latin typeface="Calibri" panose="020F0502020204030204" pitchFamily="34" charset="0"/>
              </a:rPr>
              <a:t>learning</a:t>
            </a:r>
            <a:r>
              <a:rPr lang="en-GB" sz="2000" b="0" dirty="0">
                <a:solidFill>
                  <a:schemeClr val="tx1">
                    <a:lumMod val="95000"/>
                    <a:lumOff val="5000"/>
                  </a:schemeClr>
                </a:solidFill>
                <a:latin typeface="Calibri" panose="020F0502020204030204" pitchFamily="34" charset="0"/>
              </a:rPr>
              <a:t> or </a:t>
            </a:r>
            <a:r>
              <a:rPr lang="en-GB" sz="2000" b="1" dirty="0">
                <a:solidFill>
                  <a:schemeClr val="tx1">
                    <a:lumMod val="95000"/>
                    <a:lumOff val="5000"/>
                  </a:schemeClr>
                </a:solidFill>
                <a:latin typeface="Calibri" panose="020F0502020204030204" pitchFamily="34" charset="0"/>
              </a:rPr>
              <a:t>remembering</a:t>
            </a:r>
            <a:r>
              <a:rPr lang="en-GB" sz="2000" b="0" dirty="0">
                <a:solidFill>
                  <a:schemeClr val="tx1">
                    <a:lumMod val="95000"/>
                    <a:lumOff val="5000"/>
                  </a:schemeClr>
                </a:solidFill>
                <a:latin typeface="Calibri" panose="020F0502020204030204" pitchFamily="34" charset="0"/>
              </a:rPr>
              <a:t> step</a:t>
            </a:r>
          </a:p>
        </p:txBody>
      </p:sp>
      <p:pic>
        <p:nvPicPr>
          <p:cNvPr id="6" name="Picture 15"/>
          <p:cNvPicPr>
            <a:picLocks noChangeAspect="1" noChangeArrowheads="1"/>
          </p:cNvPicPr>
          <p:nvPr/>
        </p:nvPicPr>
        <p:blipFill>
          <a:blip r:embed="rId2" cstate="print"/>
          <a:srcRect/>
          <a:stretch>
            <a:fillRect/>
          </a:stretch>
        </p:blipFill>
        <p:spPr bwMode="auto">
          <a:xfrm>
            <a:off x="6372200" y="349291"/>
            <a:ext cx="2442122" cy="3330167"/>
          </a:xfrm>
          <a:prstGeom prst="roundRect">
            <a:avLst>
              <a:gd name="adj" fmla="val 869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p:cNvSpPr txBox="1"/>
          <p:nvPr/>
        </p:nvSpPr>
        <p:spPr>
          <a:xfrm>
            <a:off x="169776" y="555526"/>
            <a:ext cx="5986400" cy="2893100"/>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a:t>
            </a:r>
            <a:r>
              <a:rPr lang="en-GB" sz="2000" i="1" dirty="0" smtClean="0">
                <a:solidFill>
                  <a:schemeClr val="tx1">
                    <a:lumMod val="85000"/>
                    <a:lumOff val="15000"/>
                  </a:schemeClr>
                </a:solidFill>
                <a:latin typeface="Calibri" pitchFamily="34" charset="0"/>
              </a:rPr>
              <a:t>An autonomous agent is a system situated within and a part of an environment that senses that environment and acts on it, over time, in pursuit of its own agenda and so as to effect what it senses in the future</a:t>
            </a:r>
            <a:r>
              <a:rPr lang="en-GB" sz="2000" dirty="0" smtClean="0">
                <a:solidFill>
                  <a:schemeClr val="tx1">
                    <a:lumMod val="85000"/>
                    <a:lumOff val="15000"/>
                  </a:schemeClr>
                </a:solidFill>
                <a:latin typeface="Calibri" pitchFamily="34" charset="0"/>
              </a:rPr>
              <a:t>.”</a:t>
            </a:r>
          </a:p>
          <a:p>
            <a:endParaRPr lang="en-GB" sz="1000" dirty="0">
              <a:solidFill>
                <a:schemeClr val="tx1">
                  <a:lumMod val="85000"/>
                  <a:lumOff val="15000"/>
                </a:schemeClr>
              </a:solidFill>
              <a:latin typeface="Calibri" pitchFamily="34" charset="0"/>
            </a:endParaRPr>
          </a:p>
          <a:p>
            <a:r>
              <a:rPr lang="en-GB" sz="2000" dirty="0">
                <a:solidFill>
                  <a:schemeClr val="tx1">
                    <a:lumMod val="85000"/>
                    <a:lumOff val="15000"/>
                  </a:schemeClr>
                </a:solidFill>
                <a:latin typeface="Calibri" pitchFamily="34" charset="0"/>
              </a:rPr>
              <a:t>Agents may act as </a:t>
            </a:r>
            <a:r>
              <a:rPr lang="en-GB" sz="2000" dirty="0" smtClean="0">
                <a:solidFill>
                  <a:schemeClr val="tx1">
                    <a:lumMod val="85000"/>
                    <a:lumOff val="15000"/>
                  </a:schemeClr>
                </a:solidFill>
                <a:latin typeface="Calibri" pitchFamily="34" charset="0"/>
              </a:rPr>
              <a:t>an</a:t>
            </a:r>
          </a:p>
          <a:p>
            <a:endParaRPr lang="en-GB" sz="1000" dirty="0">
              <a:solidFill>
                <a:schemeClr val="tx1">
                  <a:lumMod val="85000"/>
                  <a:lumOff val="15000"/>
                </a:schemeClr>
              </a:solidFill>
              <a:latin typeface="Calibri" pitchFamily="34" charset="0"/>
            </a:endParaRPr>
          </a:p>
          <a:p>
            <a:pPr marL="342900" indent="-342900">
              <a:buFont typeface="Arial" panose="020B0604020202020204" pitchFamily="34" charset="0"/>
              <a:buChar char="•"/>
            </a:pPr>
            <a:r>
              <a:rPr lang="en-GB" sz="2000" dirty="0" smtClean="0">
                <a:solidFill>
                  <a:schemeClr val="tx1">
                    <a:lumMod val="85000"/>
                    <a:lumOff val="15000"/>
                  </a:schemeClr>
                </a:solidFill>
                <a:latin typeface="Calibri" pitchFamily="34" charset="0"/>
              </a:rPr>
              <a:t>Opponent</a:t>
            </a:r>
            <a:endParaRPr lang="en-GB" sz="2000" dirty="0">
              <a:solidFill>
                <a:schemeClr val="tx1">
                  <a:lumMod val="85000"/>
                  <a:lumOff val="15000"/>
                </a:schemeClr>
              </a:solidFill>
              <a:latin typeface="Calibri" pitchFamily="34" charset="0"/>
            </a:endParaRPr>
          </a:p>
          <a:p>
            <a:pPr marL="342900" indent="-342900">
              <a:buFont typeface="Arial" panose="020B0604020202020204" pitchFamily="34" charset="0"/>
              <a:buChar char="•"/>
            </a:pPr>
            <a:r>
              <a:rPr lang="en-GB" sz="2000" dirty="0" smtClean="0">
                <a:solidFill>
                  <a:schemeClr val="tx1">
                    <a:lumMod val="85000"/>
                    <a:lumOff val="15000"/>
                  </a:schemeClr>
                </a:solidFill>
                <a:latin typeface="Calibri" pitchFamily="34" charset="0"/>
              </a:rPr>
              <a:t>Ally </a:t>
            </a:r>
            <a:endParaRPr lang="en-GB" sz="2000" dirty="0">
              <a:solidFill>
                <a:schemeClr val="tx1">
                  <a:lumMod val="85000"/>
                  <a:lumOff val="15000"/>
                </a:schemeClr>
              </a:solidFill>
              <a:latin typeface="Calibri" pitchFamily="34" charset="0"/>
            </a:endParaRPr>
          </a:p>
          <a:p>
            <a:pPr marL="342900" indent="-342900">
              <a:buFont typeface="Arial" panose="020B0604020202020204" pitchFamily="34" charset="0"/>
              <a:buChar char="•"/>
            </a:pPr>
            <a:r>
              <a:rPr lang="en-GB" sz="2000" dirty="0" smtClean="0">
                <a:solidFill>
                  <a:schemeClr val="tx1">
                    <a:lumMod val="85000"/>
                    <a:lumOff val="15000"/>
                  </a:schemeClr>
                </a:solidFill>
                <a:latin typeface="Calibri" pitchFamily="34" charset="0"/>
              </a:rPr>
              <a:t>Neutral character</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267136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12"/>
          <p:cNvSpPr>
            <a:spLocks noChangeArrowheads="1"/>
          </p:cNvSpPr>
          <p:nvPr/>
        </p:nvSpPr>
        <p:spPr bwMode="auto">
          <a:xfrm>
            <a:off x="3097485" y="1761341"/>
            <a:ext cx="5038725" cy="5038725"/>
          </a:xfrm>
          <a:prstGeom prst="ellipse">
            <a:avLst/>
          </a:prstGeom>
          <a:solidFill>
            <a:srgbClr val="FFCC00"/>
          </a:solidFill>
          <a:ln w="9525">
            <a:solidFill>
              <a:schemeClr val="tx1"/>
            </a:solidFill>
            <a:round/>
            <a:headEnd/>
            <a:tailEnd/>
          </a:ln>
          <a:effectLst/>
        </p:spPr>
        <p:txBody>
          <a:bodyPr wrap="none" anchor="ctr"/>
          <a:lstStyle/>
          <a:p>
            <a:endParaRPr lang="en-GB"/>
          </a:p>
        </p:txBody>
      </p:sp>
      <p:sp>
        <p:nvSpPr>
          <p:cNvPr id="6" name="AutoShape 19"/>
          <p:cNvSpPr>
            <a:spLocks noChangeArrowheads="1"/>
          </p:cNvSpPr>
          <p:nvPr/>
        </p:nvSpPr>
        <p:spPr bwMode="auto">
          <a:xfrm flipV="1">
            <a:off x="3203848" y="1761341"/>
            <a:ext cx="4859337" cy="4679950"/>
          </a:xfrm>
          <a:custGeom>
            <a:avLst/>
            <a:gdLst>
              <a:gd name="G0" fmla="+- 1071 0 0"/>
              <a:gd name="G1" fmla="+- 2203050 0 0"/>
              <a:gd name="G2" fmla="+- 0 0 2203050"/>
              <a:gd name="T0" fmla="*/ 0 256 1"/>
              <a:gd name="T1" fmla="*/ 180 256 1"/>
              <a:gd name="G3" fmla="+- 2203050 T0 T1"/>
              <a:gd name="T2" fmla="*/ 0 256 1"/>
              <a:gd name="T3" fmla="*/ 90 256 1"/>
              <a:gd name="G4" fmla="+- 2203050 T2 T3"/>
              <a:gd name="G5" fmla="*/ G4 2 1"/>
              <a:gd name="T4" fmla="*/ 90 256 1"/>
              <a:gd name="T5" fmla="*/ 0 256 1"/>
              <a:gd name="G6" fmla="+- 2203050 T4 T5"/>
              <a:gd name="G7" fmla="*/ G6 2 1"/>
              <a:gd name="G8" fmla="abs 220305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71"/>
              <a:gd name="G18" fmla="*/ 1071 1 2"/>
              <a:gd name="G19" fmla="+- G18 5400 0"/>
              <a:gd name="G20" fmla="cos G19 2203050"/>
              <a:gd name="G21" fmla="sin G19 2203050"/>
              <a:gd name="G22" fmla="+- G20 10800 0"/>
              <a:gd name="G23" fmla="+- G21 10800 0"/>
              <a:gd name="G24" fmla="+- 10800 0 G20"/>
              <a:gd name="G25" fmla="+- 1071 10800 0"/>
              <a:gd name="G26" fmla="?: G9 G17 G25"/>
              <a:gd name="G27" fmla="?: G9 0 21600"/>
              <a:gd name="G28" fmla="cos 10800 2203050"/>
              <a:gd name="G29" fmla="sin 10800 2203050"/>
              <a:gd name="G30" fmla="sin 1071 2203050"/>
              <a:gd name="G31" fmla="+- G28 10800 0"/>
              <a:gd name="G32" fmla="+- G29 10800 0"/>
              <a:gd name="G33" fmla="+- G30 10800 0"/>
              <a:gd name="G34" fmla="?: G4 0 G31"/>
              <a:gd name="G35" fmla="?: 2203050 G34 0"/>
              <a:gd name="G36" fmla="?: G6 G35 G31"/>
              <a:gd name="G37" fmla="+- 21600 0 G36"/>
              <a:gd name="G38" fmla="?: G4 0 G33"/>
              <a:gd name="G39" fmla="?: 2203050 G38 G32"/>
              <a:gd name="G40" fmla="?: G6 G39 0"/>
              <a:gd name="G41" fmla="?: G4 G32 21600"/>
              <a:gd name="G42" fmla="?: G6 G41 G33"/>
              <a:gd name="T12" fmla="*/ 10800 w 21600"/>
              <a:gd name="T13" fmla="*/ 21600 h 21600"/>
              <a:gd name="T14" fmla="*/ 15743 w 21600"/>
              <a:gd name="T15" fmla="*/ 14086 h 21600"/>
              <a:gd name="T16" fmla="*/ 10800 w 21600"/>
              <a:gd name="T17" fmla="*/ 11871 h 21600"/>
              <a:gd name="T18" fmla="*/ 5857 w 21600"/>
              <a:gd name="T19" fmla="*/ 1408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1691" y="11392"/>
                </a:moveTo>
                <a:cubicBezTo>
                  <a:pt x="11493" y="11691"/>
                  <a:pt x="11158" y="11870"/>
                  <a:pt x="10800" y="11871"/>
                </a:cubicBezTo>
                <a:cubicBezTo>
                  <a:pt x="10441" y="11871"/>
                  <a:pt x="10106" y="11691"/>
                  <a:pt x="9908" y="11392"/>
                </a:cubicBezTo>
                <a:lnTo>
                  <a:pt x="1806" y="16779"/>
                </a:lnTo>
                <a:cubicBezTo>
                  <a:pt x="3807" y="19790"/>
                  <a:pt x="7184" y="21600"/>
                  <a:pt x="10800" y="21600"/>
                </a:cubicBezTo>
                <a:cubicBezTo>
                  <a:pt x="14415" y="21599"/>
                  <a:pt x="17792" y="19790"/>
                  <a:pt x="19793" y="16779"/>
                </a:cubicBezTo>
                <a:close/>
              </a:path>
            </a:pathLst>
          </a:custGeom>
          <a:solidFill>
            <a:srgbClr val="FF9900"/>
          </a:solidFill>
          <a:ln w="9525">
            <a:solidFill>
              <a:schemeClr val="tx1"/>
            </a:solidFill>
            <a:miter lim="800000"/>
            <a:headEnd/>
            <a:tailEnd/>
          </a:ln>
          <a:effectLst/>
        </p:spPr>
        <p:txBody>
          <a:bodyPr wrap="none" anchor="ctr"/>
          <a:lstStyle/>
          <a:p>
            <a:endParaRPr lang="en-GB"/>
          </a:p>
        </p:txBody>
      </p:sp>
      <p:sp>
        <p:nvSpPr>
          <p:cNvPr id="7" name="Oval 6"/>
          <p:cNvSpPr>
            <a:spLocks noChangeArrowheads="1"/>
          </p:cNvSpPr>
          <p:nvPr/>
        </p:nvSpPr>
        <p:spPr bwMode="auto">
          <a:xfrm>
            <a:off x="5507310" y="3993366"/>
            <a:ext cx="252413" cy="252413"/>
          </a:xfrm>
          <a:prstGeom prst="ellipse">
            <a:avLst/>
          </a:prstGeom>
          <a:solidFill>
            <a:srgbClr val="00FF00"/>
          </a:solidFill>
          <a:ln w="9525">
            <a:solidFill>
              <a:schemeClr val="tx1"/>
            </a:solidFill>
            <a:round/>
            <a:headEnd/>
            <a:tailEnd/>
          </a:ln>
          <a:effectLst/>
        </p:spPr>
        <p:txBody>
          <a:bodyPr wrap="none" anchor="ctr"/>
          <a:lstStyle/>
          <a:p>
            <a:endParaRPr lang="en-GB"/>
          </a:p>
        </p:txBody>
      </p:sp>
      <p:sp>
        <p:nvSpPr>
          <p:cNvPr id="8" name="Line 13"/>
          <p:cNvSpPr>
            <a:spLocks noChangeShapeType="1"/>
          </p:cNvSpPr>
          <p:nvPr/>
        </p:nvSpPr>
        <p:spPr bwMode="auto">
          <a:xfrm flipH="1" flipV="1">
            <a:off x="3564210" y="2769404"/>
            <a:ext cx="2051050" cy="1331912"/>
          </a:xfrm>
          <a:prstGeom prst="line">
            <a:avLst/>
          </a:prstGeom>
          <a:noFill/>
          <a:ln w="9525">
            <a:solidFill>
              <a:schemeClr val="tx2"/>
            </a:solidFill>
            <a:round/>
            <a:headEnd/>
            <a:tailEnd type="triangle" w="med" len="med"/>
          </a:ln>
          <a:effectLst/>
        </p:spPr>
        <p:txBody>
          <a:bodyPr/>
          <a:lstStyle/>
          <a:p>
            <a:endParaRPr lang="en-GB"/>
          </a:p>
        </p:txBody>
      </p:sp>
      <p:sp>
        <p:nvSpPr>
          <p:cNvPr id="9" name="Oval 14"/>
          <p:cNvSpPr>
            <a:spLocks noChangeArrowheads="1"/>
          </p:cNvSpPr>
          <p:nvPr/>
        </p:nvSpPr>
        <p:spPr bwMode="auto">
          <a:xfrm>
            <a:off x="7525023" y="2264579"/>
            <a:ext cx="252412" cy="252412"/>
          </a:xfrm>
          <a:prstGeom prst="ellipse">
            <a:avLst/>
          </a:prstGeom>
          <a:solidFill>
            <a:srgbClr val="FF0000"/>
          </a:solidFill>
          <a:ln w="9525">
            <a:solidFill>
              <a:schemeClr val="tx1"/>
            </a:solidFill>
            <a:round/>
            <a:headEnd/>
            <a:tailEnd/>
          </a:ln>
          <a:effectLst/>
        </p:spPr>
        <p:txBody>
          <a:bodyPr wrap="none" anchor="ctr"/>
          <a:lstStyle/>
          <a:p>
            <a:endParaRPr lang="en-GB"/>
          </a:p>
        </p:txBody>
      </p:sp>
      <p:sp>
        <p:nvSpPr>
          <p:cNvPr id="10" name="Oval 15"/>
          <p:cNvSpPr>
            <a:spLocks noChangeArrowheads="1"/>
          </p:cNvSpPr>
          <p:nvPr/>
        </p:nvSpPr>
        <p:spPr bwMode="auto">
          <a:xfrm>
            <a:off x="4967560" y="2229654"/>
            <a:ext cx="252413" cy="252412"/>
          </a:xfrm>
          <a:prstGeom prst="ellipse">
            <a:avLst/>
          </a:prstGeom>
          <a:solidFill>
            <a:srgbClr val="FF0000"/>
          </a:solidFill>
          <a:ln w="9525">
            <a:solidFill>
              <a:schemeClr val="tx1"/>
            </a:solidFill>
            <a:round/>
            <a:headEnd/>
            <a:tailEnd/>
          </a:ln>
          <a:effectLst/>
        </p:spPr>
        <p:txBody>
          <a:bodyPr wrap="none" anchor="ctr"/>
          <a:lstStyle/>
          <a:p>
            <a:endParaRPr lang="en-GB"/>
          </a:p>
        </p:txBody>
      </p:sp>
      <p:sp>
        <p:nvSpPr>
          <p:cNvPr id="11" name="Oval 16"/>
          <p:cNvSpPr>
            <a:spLocks noChangeArrowheads="1"/>
          </p:cNvSpPr>
          <p:nvPr/>
        </p:nvSpPr>
        <p:spPr bwMode="auto">
          <a:xfrm>
            <a:off x="6120085" y="3129766"/>
            <a:ext cx="252413" cy="252413"/>
          </a:xfrm>
          <a:prstGeom prst="ellipse">
            <a:avLst/>
          </a:prstGeom>
          <a:solidFill>
            <a:srgbClr val="FF0000"/>
          </a:solidFill>
          <a:ln w="9525">
            <a:solidFill>
              <a:schemeClr val="tx1"/>
            </a:solidFill>
            <a:round/>
            <a:headEnd/>
            <a:tailEnd/>
          </a:ln>
          <a:effectLst/>
        </p:spPr>
        <p:txBody>
          <a:bodyPr wrap="none" anchor="ctr"/>
          <a:lstStyle/>
          <a:p>
            <a:endParaRPr lang="en-GB"/>
          </a:p>
        </p:txBody>
      </p:sp>
      <p:sp>
        <p:nvSpPr>
          <p:cNvPr id="12" name="Oval 17"/>
          <p:cNvSpPr>
            <a:spLocks noChangeArrowheads="1"/>
          </p:cNvSpPr>
          <p:nvPr/>
        </p:nvSpPr>
        <p:spPr bwMode="auto">
          <a:xfrm>
            <a:off x="4535760" y="4606141"/>
            <a:ext cx="252413" cy="252413"/>
          </a:xfrm>
          <a:prstGeom prst="ellipse">
            <a:avLst/>
          </a:prstGeom>
          <a:solidFill>
            <a:srgbClr val="FF0000"/>
          </a:solidFill>
          <a:ln w="9525">
            <a:solidFill>
              <a:schemeClr val="tx1"/>
            </a:solidFill>
            <a:round/>
            <a:headEnd/>
            <a:tailEnd/>
          </a:ln>
          <a:effectLst/>
        </p:spPr>
        <p:txBody>
          <a:bodyPr wrap="none" anchor="ctr"/>
          <a:lstStyle/>
          <a:p>
            <a:endParaRPr lang="en-GB"/>
          </a:p>
        </p:txBody>
      </p:sp>
      <p:sp>
        <p:nvSpPr>
          <p:cNvPr id="13" name="Oval 12"/>
          <p:cNvSpPr>
            <a:spLocks noChangeArrowheads="1"/>
          </p:cNvSpPr>
          <p:nvPr/>
        </p:nvSpPr>
        <p:spPr bwMode="auto">
          <a:xfrm>
            <a:off x="7251164" y="4358641"/>
            <a:ext cx="252413" cy="252412"/>
          </a:xfrm>
          <a:prstGeom prst="ellipse">
            <a:avLst/>
          </a:prstGeom>
          <a:solidFill>
            <a:srgbClr val="FF0000"/>
          </a:solidFill>
          <a:ln w="9525">
            <a:solidFill>
              <a:schemeClr val="tx1"/>
            </a:solidFill>
            <a:round/>
            <a:headEnd/>
            <a:tailEnd/>
          </a:ln>
          <a:effectLst/>
        </p:spPr>
        <p:txBody>
          <a:bodyPr wrap="none" anchor="ctr"/>
          <a:lstStyle/>
          <a:p>
            <a:endParaRPr lang="en-GB"/>
          </a:p>
        </p:txBody>
      </p:sp>
      <p:sp>
        <p:nvSpPr>
          <p:cNvPr id="14" name="Line 20"/>
          <p:cNvSpPr>
            <a:spLocks noChangeShapeType="1"/>
          </p:cNvSpPr>
          <p:nvPr/>
        </p:nvSpPr>
        <p:spPr bwMode="auto">
          <a:xfrm flipV="1">
            <a:off x="5615260" y="2769404"/>
            <a:ext cx="2089150" cy="1331912"/>
          </a:xfrm>
          <a:prstGeom prst="line">
            <a:avLst/>
          </a:prstGeom>
          <a:noFill/>
          <a:ln w="9525">
            <a:solidFill>
              <a:schemeClr val="tx2"/>
            </a:solidFill>
            <a:round/>
            <a:headEnd/>
            <a:tailEnd type="triangle" w="med" len="med"/>
          </a:ln>
          <a:effectLst/>
        </p:spPr>
        <p:txBody>
          <a:bodyPr/>
          <a:lstStyle/>
          <a:p>
            <a:endParaRPr lang="en-GB"/>
          </a:p>
        </p:txBody>
      </p:sp>
      <p:sp>
        <p:nvSpPr>
          <p:cNvPr id="15" name="Rectangle 21"/>
          <p:cNvSpPr>
            <a:spLocks noChangeArrowheads="1"/>
          </p:cNvSpPr>
          <p:nvPr/>
        </p:nvSpPr>
        <p:spPr bwMode="auto">
          <a:xfrm rot="4484349">
            <a:off x="4877866" y="3816360"/>
            <a:ext cx="2268538" cy="215900"/>
          </a:xfrm>
          <a:prstGeom prst="rect">
            <a:avLst/>
          </a:prstGeom>
          <a:solidFill>
            <a:srgbClr val="333333"/>
          </a:solidFill>
          <a:ln w="9525">
            <a:solidFill>
              <a:schemeClr val="tx1"/>
            </a:solidFill>
            <a:miter lim="800000"/>
            <a:headEnd/>
            <a:tailEnd/>
          </a:ln>
          <a:effectLst/>
        </p:spPr>
        <p:txBody>
          <a:bodyPr wrap="none" anchor="ctr"/>
          <a:lstStyle/>
          <a:p>
            <a:endParaRPr lang="en-GB"/>
          </a:p>
        </p:txBody>
      </p:sp>
      <p:sp>
        <p:nvSpPr>
          <p:cNvPr id="16" name="Rectangle 22"/>
          <p:cNvSpPr>
            <a:spLocks noChangeArrowheads="1"/>
          </p:cNvSpPr>
          <p:nvPr/>
        </p:nvSpPr>
        <p:spPr bwMode="auto">
          <a:xfrm rot="9986938">
            <a:off x="4464323" y="2805916"/>
            <a:ext cx="504825" cy="215900"/>
          </a:xfrm>
          <a:prstGeom prst="rect">
            <a:avLst/>
          </a:prstGeom>
          <a:solidFill>
            <a:srgbClr val="333333"/>
          </a:solidFill>
          <a:ln w="9525">
            <a:solidFill>
              <a:schemeClr val="tx1"/>
            </a:solidFill>
            <a:miter lim="800000"/>
            <a:headEnd/>
            <a:tailEnd/>
          </a:ln>
          <a:effectLst/>
        </p:spPr>
        <p:txBody>
          <a:bodyPr wrap="none" anchor="ctr"/>
          <a:lstStyle/>
          <a:p>
            <a:endParaRPr lang="en-GB"/>
          </a:p>
        </p:txBody>
      </p:sp>
      <p:sp>
        <p:nvSpPr>
          <p:cNvPr id="17" name="Line 24"/>
          <p:cNvSpPr>
            <a:spLocks noChangeShapeType="1"/>
          </p:cNvSpPr>
          <p:nvPr/>
        </p:nvSpPr>
        <p:spPr bwMode="auto">
          <a:xfrm flipH="1">
            <a:off x="4680223" y="4101316"/>
            <a:ext cx="971550" cy="612775"/>
          </a:xfrm>
          <a:prstGeom prst="line">
            <a:avLst/>
          </a:prstGeom>
          <a:noFill/>
          <a:ln w="19050">
            <a:solidFill>
              <a:srgbClr val="FF0000"/>
            </a:solidFill>
            <a:round/>
            <a:headEnd/>
            <a:tailEnd type="triangle" w="med" len="med"/>
          </a:ln>
          <a:effectLst/>
        </p:spPr>
        <p:txBody>
          <a:bodyPr/>
          <a:lstStyle/>
          <a:p>
            <a:endParaRPr lang="en-GB"/>
          </a:p>
        </p:txBody>
      </p:sp>
      <p:sp>
        <p:nvSpPr>
          <p:cNvPr id="18" name="Line 25"/>
          <p:cNvSpPr>
            <a:spLocks noChangeShapeType="1"/>
          </p:cNvSpPr>
          <p:nvPr/>
        </p:nvSpPr>
        <p:spPr bwMode="auto">
          <a:xfrm>
            <a:off x="5616848" y="4101317"/>
            <a:ext cx="1768871" cy="351616"/>
          </a:xfrm>
          <a:prstGeom prst="line">
            <a:avLst/>
          </a:prstGeom>
          <a:noFill/>
          <a:ln w="19050">
            <a:solidFill>
              <a:srgbClr val="FF0000"/>
            </a:solidFill>
            <a:round/>
            <a:headEnd/>
            <a:tailEnd type="triangle" w="med" len="med"/>
          </a:ln>
          <a:effectLst/>
        </p:spPr>
        <p:txBody>
          <a:bodyPr/>
          <a:lstStyle/>
          <a:p>
            <a:endParaRPr lang="en-GB"/>
          </a:p>
        </p:txBody>
      </p:sp>
      <p:sp>
        <p:nvSpPr>
          <p:cNvPr id="19" name="Line 26"/>
          <p:cNvSpPr>
            <a:spLocks noChangeShapeType="1"/>
          </p:cNvSpPr>
          <p:nvPr/>
        </p:nvSpPr>
        <p:spPr bwMode="auto">
          <a:xfrm flipV="1">
            <a:off x="5651773" y="2409041"/>
            <a:ext cx="1981200" cy="1692275"/>
          </a:xfrm>
          <a:prstGeom prst="line">
            <a:avLst/>
          </a:prstGeom>
          <a:noFill/>
          <a:ln w="19050">
            <a:solidFill>
              <a:srgbClr val="FF0000"/>
            </a:solidFill>
            <a:round/>
            <a:headEnd/>
            <a:tailEnd type="triangle" w="med" len="med"/>
          </a:ln>
          <a:effectLst/>
        </p:spPr>
        <p:txBody>
          <a:bodyPr/>
          <a:lstStyle/>
          <a:p>
            <a:endParaRPr lang="en-GB"/>
          </a:p>
        </p:txBody>
      </p:sp>
      <p:sp>
        <p:nvSpPr>
          <p:cNvPr id="20" name="Line 27"/>
          <p:cNvSpPr>
            <a:spLocks noChangeShapeType="1"/>
          </p:cNvSpPr>
          <p:nvPr/>
        </p:nvSpPr>
        <p:spPr bwMode="auto">
          <a:xfrm flipV="1">
            <a:off x="5651773" y="3237716"/>
            <a:ext cx="612775" cy="863600"/>
          </a:xfrm>
          <a:prstGeom prst="line">
            <a:avLst/>
          </a:prstGeom>
          <a:noFill/>
          <a:ln w="19050">
            <a:solidFill>
              <a:srgbClr val="FF0000"/>
            </a:solidFill>
            <a:round/>
            <a:headEnd/>
            <a:tailEnd type="triangle" w="med" len="med"/>
          </a:ln>
          <a:effectLst/>
        </p:spPr>
        <p:txBody>
          <a:bodyPr/>
          <a:lstStyle/>
          <a:p>
            <a:endParaRPr lang="en-GB"/>
          </a:p>
        </p:txBody>
      </p:sp>
      <p:sp>
        <p:nvSpPr>
          <p:cNvPr id="21" name="Line 28"/>
          <p:cNvSpPr>
            <a:spLocks noChangeShapeType="1"/>
          </p:cNvSpPr>
          <p:nvPr/>
        </p:nvSpPr>
        <p:spPr bwMode="auto">
          <a:xfrm flipH="1" flipV="1">
            <a:off x="5112023" y="2337604"/>
            <a:ext cx="539750" cy="1763712"/>
          </a:xfrm>
          <a:prstGeom prst="line">
            <a:avLst/>
          </a:prstGeom>
          <a:noFill/>
          <a:ln w="19050">
            <a:solidFill>
              <a:srgbClr val="FF0000"/>
            </a:solidFill>
            <a:round/>
            <a:headEnd/>
            <a:tailEnd type="triangle" w="med" len="med"/>
          </a:ln>
          <a:effectLst/>
        </p:spPr>
        <p:txBody>
          <a:bodyPr/>
          <a:lstStyle/>
          <a:p>
            <a:endParaRPr lang="en-GB"/>
          </a:p>
        </p:txBody>
      </p:sp>
      <p:pic>
        <p:nvPicPr>
          <p:cNvPr id="22" name="Picture 9" descr="senses_by_divee"/>
          <p:cNvPicPr>
            <a:picLocks noChangeAspect="1" noChangeArrowheads="1"/>
          </p:cNvPicPr>
          <p:nvPr/>
        </p:nvPicPr>
        <p:blipFill>
          <a:blip r:embed="rId2" cstate="print"/>
          <a:srcRect/>
          <a:stretch>
            <a:fillRect/>
          </a:stretch>
        </p:blipFill>
        <p:spPr bwMode="auto">
          <a:xfrm>
            <a:off x="7701775" y="173787"/>
            <a:ext cx="1256098" cy="1946329"/>
          </a:xfrm>
          <a:prstGeom prst="roundRect">
            <a:avLst>
              <a:gd name="adj" fmla="val 752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3" name="AutoShape 18"/>
          <p:cNvSpPr>
            <a:spLocks noChangeArrowheads="1"/>
          </p:cNvSpPr>
          <p:nvPr/>
        </p:nvSpPr>
        <p:spPr bwMode="auto">
          <a:xfrm>
            <a:off x="258072" y="2927141"/>
            <a:ext cx="3659090" cy="2092881"/>
          </a:xfrm>
          <a:prstGeom prst="roundRect">
            <a:avLst>
              <a:gd name="adj" fmla="val 10616"/>
            </a:avLst>
          </a:prstGeom>
          <a:solidFill>
            <a:srgbClr val="FFFF99"/>
          </a:solidFill>
          <a:ln w="9525">
            <a:solidFill>
              <a:srgbClr val="CCFF99"/>
            </a:solidFill>
            <a:round/>
            <a:headEnd/>
            <a:tailEnd/>
          </a:ln>
          <a:effectLst/>
          <a:scene3d>
            <a:camera prst="orthographicFront"/>
            <a:lightRig rig="threePt" dir="t"/>
          </a:scene3d>
          <a:sp3d>
            <a:bevelT/>
          </a:sp3d>
        </p:spPr>
        <p:txBody>
          <a:bodyPr wrap="none" anchor="ctr"/>
          <a:lstStyle/>
          <a:p>
            <a:endParaRPr lang="en-GB">
              <a:solidFill>
                <a:schemeClr val="tx1">
                  <a:lumMod val="95000"/>
                  <a:lumOff val="5000"/>
                </a:schemeClr>
              </a:solidFill>
            </a:endParaRPr>
          </a:p>
        </p:txBody>
      </p:sp>
      <p:sp>
        <p:nvSpPr>
          <p:cNvPr id="24" name="Rectangle 17"/>
          <p:cNvSpPr>
            <a:spLocks noChangeArrowheads="1"/>
          </p:cNvSpPr>
          <p:nvPr/>
        </p:nvSpPr>
        <p:spPr bwMode="auto">
          <a:xfrm>
            <a:off x="342977" y="2927141"/>
            <a:ext cx="3659780" cy="2092881"/>
          </a:xfrm>
          <a:prstGeom prst="rect">
            <a:avLst/>
          </a:prstGeom>
          <a:noFill/>
          <a:ln w="9525">
            <a:noFill/>
            <a:miter lim="800000"/>
            <a:headEnd/>
            <a:tailEnd/>
          </a:ln>
          <a:effectLst/>
          <a:scene3d>
            <a:camera prst="orthographicFront"/>
            <a:lightRig rig="threePt" dir="t"/>
          </a:scene3d>
          <a:sp3d>
            <a:bevelT/>
          </a:sp3d>
        </p:spPr>
        <p:txBody>
          <a:bodyPr wrap="square" anchor="ctr">
            <a:spAutoFit/>
          </a:bodyPr>
          <a:lstStyle/>
          <a:p>
            <a:pPr>
              <a:spcAft>
                <a:spcPts val="600"/>
              </a:spcAft>
              <a:tabLst>
                <a:tab pos="542925" algn="l"/>
                <a:tab pos="895350" algn="l"/>
                <a:tab pos="1257300" algn="l"/>
                <a:tab pos="1619250" algn="l"/>
              </a:tabLst>
            </a:pPr>
            <a:r>
              <a:rPr lang="en-GB" sz="2000" dirty="0" smtClean="0">
                <a:solidFill>
                  <a:schemeClr val="tx1">
                    <a:lumMod val="95000"/>
                    <a:lumOff val="5000"/>
                  </a:schemeClr>
                </a:solidFill>
                <a:latin typeface="Calibri" panose="020F0502020204030204" pitchFamily="34" charset="0"/>
              </a:rPr>
              <a:t>For each game object:</a:t>
            </a:r>
          </a:p>
          <a:p>
            <a:pPr marL="266700" indent="-266700">
              <a:buFont typeface="Arial" pitchFamily="34" charset="0"/>
              <a:buChar char="•"/>
              <a:tabLst>
                <a:tab pos="542925" algn="l"/>
                <a:tab pos="895350" algn="l"/>
                <a:tab pos="1257300" algn="l"/>
                <a:tab pos="1619250" algn="l"/>
              </a:tabLst>
            </a:pPr>
            <a:r>
              <a:rPr lang="en-GB" sz="2000" dirty="0" smtClean="0">
                <a:solidFill>
                  <a:schemeClr val="tx1">
                    <a:lumMod val="95000"/>
                    <a:lumOff val="5000"/>
                  </a:schemeClr>
                </a:solidFill>
                <a:latin typeface="Calibri" panose="020F0502020204030204" pitchFamily="34" charset="0"/>
              </a:rPr>
              <a:t>Is it within the viewing distance of the agent?</a:t>
            </a:r>
          </a:p>
          <a:p>
            <a:pPr marL="266700" indent="-266700">
              <a:buFont typeface="Arial" pitchFamily="34" charset="0"/>
              <a:buChar char="•"/>
              <a:tabLst>
                <a:tab pos="542925" algn="l"/>
                <a:tab pos="895350" algn="l"/>
                <a:tab pos="1257300" algn="l"/>
                <a:tab pos="1619250" algn="l"/>
              </a:tabLst>
            </a:pPr>
            <a:r>
              <a:rPr lang="en-GB" sz="2000" dirty="0" smtClean="0">
                <a:solidFill>
                  <a:schemeClr val="tx1">
                    <a:lumMod val="95000"/>
                    <a:lumOff val="5000"/>
                  </a:schemeClr>
                </a:solidFill>
                <a:latin typeface="Calibri" panose="020F0502020204030204" pitchFamily="34" charset="0"/>
              </a:rPr>
              <a:t>Is it within the viewing angle?</a:t>
            </a:r>
          </a:p>
          <a:p>
            <a:pPr marL="266700" indent="-266700">
              <a:buFont typeface="Arial" pitchFamily="34" charset="0"/>
              <a:buChar char="•"/>
              <a:tabLst>
                <a:tab pos="542925" algn="l"/>
                <a:tab pos="895350" algn="l"/>
                <a:tab pos="1257300" algn="l"/>
                <a:tab pos="1619250" algn="l"/>
              </a:tabLst>
            </a:pPr>
            <a:r>
              <a:rPr lang="en-GB" sz="2000" dirty="0" smtClean="0">
                <a:solidFill>
                  <a:schemeClr val="tx1">
                    <a:lumMod val="95000"/>
                    <a:lumOff val="5000"/>
                  </a:schemeClr>
                </a:solidFill>
                <a:latin typeface="Calibri" panose="020F0502020204030204" pitchFamily="34" charset="0"/>
              </a:rPr>
              <a:t>Is it unobscured by the environment?</a:t>
            </a:r>
            <a:endParaRPr lang="en-GB" sz="2000" dirty="0">
              <a:solidFill>
                <a:schemeClr val="tx1">
                  <a:lumMod val="95000"/>
                  <a:lumOff val="5000"/>
                </a:schemeClr>
              </a:solidFill>
              <a:latin typeface="Calibri" panose="020F0502020204030204" pitchFamily="34" charset="0"/>
            </a:endParaRPr>
          </a:p>
        </p:txBody>
      </p:sp>
      <p:sp>
        <p:nvSpPr>
          <p:cNvPr id="25" name="Rectangle 2"/>
          <p:cNvSpPr txBox="1">
            <a:spLocks/>
          </p:cNvSpPr>
          <p:nvPr/>
        </p:nvSpPr>
        <p:spPr>
          <a:xfrm>
            <a:off x="33500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b="1" cap="small" dirty="0" smtClean="0">
                <a:solidFill>
                  <a:schemeClr val="tx1">
                    <a:lumMod val="85000"/>
                    <a:lumOff val="15000"/>
                  </a:schemeClr>
                </a:solidFill>
                <a:latin typeface="Calibri" pitchFamily="34" charset="0"/>
              </a:rPr>
              <a:t>Sensing - Sight</a:t>
            </a:r>
            <a:endParaRPr lang="en-US" sz="2800" b="1" cap="small" dirty="0">
              <a:solidFill>
                <a:schemeClr val="tx1">
                  <a:lumMod val="85000"/>
                  <a:lumOff val="15000"/>
                </a:schemeClr>
              </a:solidFill>
              <a:latin typeface="Calibri" pitchFamily="34" charset="0"/>
            </a:endParaRPr>
          </a:p>
        </p:txBody>
      </p:sp>
      <p:sp>
        <p:nvSpPr>
          <p:cNvPr id="26" name="TextBox 25"/>
          <p:cNvSpPr txBox="1"/>
          <p:nvPr/>
        </p:nvSpPr>
        <p:spPr>
          <a:xfrm>
            <a:off x="169775" y="555526"/>
            <a:ext cx="7355247" cy="1015663"/>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Within a game, agents can have access to perfect information about the game world (e.g. complete terrain layout, location and state of the player, etc</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sp>
        <p:nvSpPr>
          <p:cNvPr id="27" name="TextBox 26"/>
          <p:cNvSpPr txBox="1"/>
          <p:nvPr/>
        </p:nvSpPr>
        <p:spPr>
          <a:xfrm>
            <a:off x="179512" y="1563638"/>
            <a:ext cx="4186200" cy="1323439"/>
          </a:xfrm>
          <a:prstGeom prst="rect">
            <a:avLst/>
          </a:prstGeom>
          <a:noFill/>
        </p:spPr>
        <p:txBody>
          <a:bodyPr wrap="square" rtlCol="0">
            <a:spAutoFit/>
          </a:bodyPr>
          <a:lstStyle/>
          <a:p>
            <a:r>
              <a:rPr lang="en-GB" sz="2000" dirty="0" smtClean="0">
                <a:solidFill>
                  <a:schemeClr val="tx1">
                    <a:lumMod val="85000"/>
                    <a:lumOff val="15000"/>
                  </a:schemeClr>
                </a:solidFill>
                <a:latin typeface="Calibri" pitchFamily="34" charset="0"/>
              </a:rPr>
              <a:t>Often </a:t>
            </a:r>
            <a:r>
              <a:rPr lang="en-GB" sz="2000" dirty="0">
                <a:solidFill>
                  <a:schemeClr val="tx1">
                    <a:lumMod val="85000"/>
                    <a:lumOff val="15000"/>
                  </a:schemeClr>
                </a:solidFill>
                <a:latin typeface="Calibri" pitchFamily="34" charset="0"/>
              </a:rPr>
              <a:t>a sensing model is used to avoid agent ‘cheating’ and ensure agents cannot ‘see’ through walls, know about unexplored areas, etc</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95485748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
                                            <p:txEl>
                                              <p:pRg st="0" end="0"/>
                                            </p:txEl>
                                          </p:spTgt>
                                        </p:tgtEl>
                                        <p:attrNameLst>
                                          <p:attrName>style.visibility</p:attrName>
                                        </p:attrNameLst>
                                      </p:cBhvr>
                                      <p:to>
                                        <p:strVal val="visible"/>
                                      </p:to>
                                    </p:set>
                                    <p:animEffect transition="in" filter="fade">
                                      <p:cBhvr>
                                        <p:cTn id="26" dur="500"/>
                                        <p:tgtEl>
                                          <p:spTgt spid="24">
                                            <p:txEl>
                                              <p:pRg st="0" end="0"/>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2500"/>
                            </p:stCondLst>
                            <p:childTnLst>
                              <p:par>
                                <p:cTn id="44" presetID="10"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par>
                          <p:cTn id="51" fill="hold">
                            <p:stCondLst>
                              <p:cond delay="35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par>
                          <p:cTn id="59" fill="hold">
                            <p:stCondLst>
                              <p:cond delay="4500"/>
                            </p:stCondLst>
                            <p:childTnLst>
                              <p:par>
                                <p:cTn id="60" presetID="10" presetClass="entr" presetSubtype="0"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par>
                          <p:cTn id="63" fill="hold">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par>
                          <p:cTn id="67" fill="hold">
                            <p:stCondLst>
                              <p:cond delay="5500"/>
                            </p:stCondLst>
                            <p:childTnLst>
                              <p:par>
                                <p:cTn id="68" presetID="10" presetClass="entr" presetSubtype="0"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4">
                                            <p:txEl>
                                              <p:pRg st="1" end="1"/>
                                            </p:txEl>
                                          </p:spTgt>
                                        </p:tgtEl>
                                        <p:attrNameLst>
                                          <p:attrName>style.visibility</p:attrName>
                                        </p:attrNameLst>
                                      </p:cBhvr>
                                      <p:to>
                                        <p:strVal val="visible"/>
                                      </p:to>
                                    </p:set>
                                    <p:animEffect transition="in" filter="fade">
                                      <p:cBhvr>
                                        <p:cTn id="75" dur="500"/>
                                        <p:tgtEl>
                                          <p:spTgt spid="24">
                                            <p:txEl>
                                              <p:pRg st="1" end="1"/>
                                            </p:txEl>
                                          </p:spTgt>
                                        </p:tgtEl>
                                      </p:cBhvr>
                                    </p:animEffect>
                                  </p:childTnLst>
                                </p:cTn>
                              </p:par>
                            </p:childTnLst>
                          </p:cTn>
                        </p:par>
                        <p:par>
                          <p:cTn id="76" fill="hold">
                            <p:stCondLst>
                              <p:cond delay="500"/>
                            </p:stCondLst>
                            <p:childTnLst>
                              <p:par>
                                <p:cTn id="77" presetID="10" presetClass="entr" presetSubtype="0"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1000"/>
                                        <p:tgtEl>
                                          <p:spTgt spid="5"/>
                                        </p:tgtEl>
                                      </p:cBhvr>
                                    </p:animEffect>
                                  </p:childTnLst>
                                </p:cTn>
                              </p:par>
                            </p:childTnLst>
                          </p:cTn>
                        </p:par>
                        <p:par>
                          <p:cTn id="80" fill="hold">
                            <p:stCondLst>
                              <p:cond delay="1500"/>
                            </p:stCondLst>
                            <p:childTnLst>
                              <p:par>
                                <p:cTn id="81" presetID="10" presetClass="entr" presetSubtype="0" fill="hold" grpId="0"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childTnLst>
                          </p:cTn>
                        </p:par>
                        <p:par>
                          <p:cTn id="84" fill="hold">
                            <p:stCondLst>
                              <p:cond delay="2000"/>
                            </p:stCondLst>
                            <p:childTnLst>
                              <p:par>
                                <p:cTn id="85" presetID="10" presetClass="exit" presetSubtype="0" fill="hold" grpId="1" nodeType="afterEffect">
                                  <p:stCondLst>
                                    <p:cond delay="0"/>
                                  </p:stCondLst>
                                  <p:childTnLst>
                                    <p:animEffect transition="out" filter="fade">
                                      <p:cBhvr>
                                        <p:cTn id="86" dur="500"/>
                                        <p:tgtEl>
                                          <p:spTgt spid="19"/>
                                        </p:tgtEl>
                                      </p:cBhvr>
                                    </p:animEffect>
                                    <p:set>
                                      <p:cBhvr>
                                        <p:cTn id="87" dur="1" fill="hold">
                                          <p:stCondLst>
                                            <p:cond delay="4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
                                            <p:txEl>
                                              <p:pRg st="2" end="2"/>
                                            </p:txEl>
                                          </p:spTgt>
                                        </p:tgtEl>
                                        <p:attrNameLst>
                                          <p:attrName>style.visibility</p:attrName>
                                        </p:attrNameLst>
                                      </p:cBhvr>
                                      <p:to>
                                        <p:strVal val="visible"/>
                                      </p:to>
                                    </p:set>
                                    <p:animEffect transition="in" filter="fade">
                                      <p:cBhvr>
                                        <p:cTn id="92" dur="500"/>
                                        <p:tgtEl>
                                          <p:spTgt spid="24">
                                            <p:txEl>
                                              <p:pRg st="2" end="2"/>
                                            </p:txEl>
                                          </p:spTgt>
                                        </p:tgtEl>
                                      </p:cBhvr>
                                    </p:animEffect>
                                  </p:childTnLst>
                                </p:cTn>
                              </p:par>
                            </p:childTnLst>
                          </p:cTn>
                        </p:par>
                        <p:par>
                          <p:cTn id="93" fill="hold">
                            <p:stCondLst>
                              <p:cond delay="500"/>
                            </p:stCondLst>
                            <p:childTnLst>
                              <p:par>
                                <p:cTn id="94" presetID="10" presetClass="entr" presetSubtype="0" fill="hold" grpId="0" nodeType="after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fade">
                                      <p:cBhvr>
                                        <p:cTn id="96" dur="1000"/>
                                        <p:tgtEl>
                                          <p:spTgt spid="6"/>
                                        </p:tgtEl>
                                      </p:cBhvr>
                                    </p:animEffect>
                                  </p:childTnLst>
                                </p:cTn>
                              </p:par>
                            </p:childTnLst>
                          </p:cTn>
                        </p:par>
                        <p:par>
                          <p:cTn id="97" fill="hold">
                            <p:stCondLst>
                              <p:cond delay="1500"/>
                            </p:stCondLst>
                            <p:childTnLst>
                              <p:par>
                                <p:cTn id="98" presetID="10" presetClass="entr" presetSubtype="0" fill="hold" grpId="0" nodeType="after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fade">
                                      <p:cBhvr>
                                        <p:cTn id="100" dur="500"/>
                                        <p:tgtEl>
                                          <p:spTgt spid="14"/>
                                        </p:tgtEl>
                                      </p:cBhvr>
                                    </p:animEffect>
                                  </p:childTnLst>
                                </p:cTn>
                              </p:par>
                            </p:childTnLst>
                          </p:cTn>
                        </p:par>
                        <p:par>
                          <p:cTn id="101" fill="hold">
                            <p:stCondLst>
                              <p:cond delay="2000"/>
                            </p:stCondLst>
                            <p:childTnLst>
                              <p:par>
                                <p:cTn id="102" presetID="10" presetClass="exit" presetSubtype="0" fill="hold" grpId="1" nodeType="after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childTnLst>
                          </p:cTn>
                        </p:par>
                        <p:par>
                          <p:cTn id="105" fill="hold">
                            <p:stCondLst>
                              <p:cond delay="2500"/>
                            </p:stCondLst>
                            <p:childTnLst>
                              <p:par>
                                <p:cTn id="106" presetID="10" presetClass="exit" presetSubtype="0" fill="hold" grpId="1" nodeType="after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4">
                                            <p:txEl>
                                              <p:pRg st="3" end="3"/>
                                            </p:txEl>
                                          </p:spTgt>
                                        </p:tgtEl>
                                        <p:attrNameLst>
                                          <p:attrName>style.visibility</p:attrName>
                                        </p:attrNameLst>
                                      </p:cBhvr>
                                      <p:to>
                                        <p:strVal val="visible"/>
                                      </p:to>
                                    </p:set>
                                    <p:animEffect transition="in" filter="fade">
                                      <p:cBhvr>
                                        <p:cTn id="113" dur="500"/>
                                        <p:tgtEl>
                                          <p:spTgt spid="24">
                                            <p:txEl>
                                              <p:pRg st="3" end="3"/>
                                            </p:txEl>
                                          </p:spTgt>
                                        </p:tgtEl>
                                      </p:cBhvr>
                                    </p:animEffect>
                                  </p:childTnLst>
                                </p:cTn>
                              </p:par>
                            </p:childTnLst>
                          </p:cTn>
                        </p:par>
                        <p:par>
                          <p:cTn id="114" fill="hold">
                            <p:stCondLst>
                              <p:cond delay="500"/>
                            </p:stCondLst>
                            <p:childTnLst>
                              <p:par>
                                <p:cTn id="115" presetID="10" presetClass="entr" presetSubtype="0" fill="hold" grpId="0" nodeType="afterEffect">
                                  <p:stCondLst>
                                    <p:cond delay="0"/>
                                  </p:stCondLst>
                                  <p:childTnLst>
                                    <p:set>
                                      <p:cBhvr>
                                        <p:cTn id="116" dur="1" fill="hold">
                                          <p:stCondLst>
                                            <p:cond delay="0"/>
                                          </p:stCondLst>
                                        </p:cTn>
                                        <p:tgtEl>
                                          <p:spTgt spid="16"/>
                                        </p:tgtEl>
                                        <p:attrNameLst>
                                          <p:attrName>style.visibility</p:attrName>
                                        </p:attrNameLst>
                                      </p:cBhvr>
                                      <p:to>
                                        <p:strVal val="visible"/>
                                      </p:to>
                                    </p:set>
                                    <p:animEffect transition="in" filter="fade">
                                      <p:cBhvr>
                                        <p:cTn id="117" dur="500"/>
                                        <p:tgtEl>
                                          <p:spTgt spid="16"/>
                                        </p:tgtEl>
                                      </p:cBhvr>
                                    </p:animEffect>
                                  </p:childTnLst>
                                </p:cTn>
                              </p:par>
                            </p:childTnLst>
                          </p:cTn>
                        </p:par>
                        <p:par>
                          <p:cTn id="118" fill="hold">
                            <p:stCondLst>
                              <p:cond delay="1000"/>
                            </p:stCondLst>
                            <p:childTnLst>
                              <p:par>
                                <p:cTn id="119" presetID="10" presetClass="entr" presetSubtype="0" fill="hold" grpId="0" nodeType="after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fade">
                                      <p:cBhvr>
                                        <p:cTn id="121" dur="500"/>
                                        <p:tgtEl>
                                          <p:spTgt spid="15"/>
                                        </p:tgtEl>
                                      </p:cBhvr>
                                    </p:animEffect>
                                  </p:childTnLst>
                                </p:cTn>
                              </p:par>
                            </p:childTnLst>
                          </p:cTn>
                        </p:par>
                        <p:par>
                          <p:cTn id="122" fill="hold">
                            <p:stCondLst>
                              <p:cond delay="1500"/>
                            </p:stCondLst>
                            <p:childTnLst>
                              <p:par>
                                <p:cTn id="123" presetID="10" presetClass="exit" presetSubtype="0" fill="hold" grpId="1" nodeType="afterEffect">
                                  <p:stCondLst>
                                    <p:cond delay="0"/>
                                  </p:stCondLst>
                                  <p:childTnLst>
                                    <p:animEffect transition="out" filter="fade">
                                      <p:cBhvr>
                                        <p:cTn id="124" dur="500"/>
                                        <p:tgtEl>
                                          <p:spTgt spid="20"/>
                                        </p:tgtEl>
                                      </p:cBhvr>
                                    </p:animEffect>
                                    <p:set>
                                      <p:cBhvr>
                                        <p:cTn id="12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3" grpId="0" animBg="1"/>
      <p:bldP spid="2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7" descr="ear"/>
          <p:cNvPicPr>
            <a:picLocks noChangeAspect="1" noChangeArrowheads="1"/>
          </p:cNvPicPr>
          <p:nvPr/>
        </p:nvPicPr>
        <p:blipFill>
          <a:blip r:embed="rId2" cstate="print"/>
          <a:srcRect/>
          <a:stretch>
            <a:fillRect/>
          </a:stretch>
        </p:blipFill>
        <p:spPr bwMode="auto">
          <a:xfrm>
            <a:off x="5868144" y="1059642"/>
            <a:ext cx="2945345" cy="2592228"/>
          </a:xfrm>
          <a:prstGeom prst="roundRect">
            <a:avLst>
              <a:gd name="adj" fmla="val 901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2"/>
          <p:cNvPicPr>
            <a:picLocks noChangeAspect="1" noChangeArrowheads="1"/>
          </p:cNvPicPr>
          <p:nvPr/>
        </p:nvPicPr>
        <p:blipFill>
          <a:blip r:embed="rId3" cstate="print"/>
          <a:srcRect/>
          <a:stretch>
            <a:fillRect/>
          </a:stretch>
        </p:blipFill>
        <p:spPr bwMode="auto">
          <a:xfrm>
            <a:off x="7020272" y="3867894"/>
            <a:ext cx="1008112" cy="1007480"/>
          </a:xfrm>
          <a:prstGeom prst="roundRect">
            <a:avLst>
              <a:gd name="adj" fmla="val 2170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3"/>
          <p:cNvPicPr>
            <a:picLocks noChangeAspect="1" noChangeArrowheads="1"/>
          </p:cNvPicPr>
          <p:nvPr/>
        </p:nvPicPr>
        <p:blipFill>
          <a:blip r:embed="rId4" cstate="print"/>
          <a:srcRect/>
          <a:stretch>
            <a:fillRect/>
          </a:stretch>
        </p:blipFill>
        <p:spPr bwMode="auto">
          <a:xfrm>
            <a:off x="5863621" y="3867894"/>
            <a:ext cx="1012636" cy="1008711"/>
          </a:xfrm>
          <a:prstGeom prst="roundRect">
            <a:avLst>
              <a:gd name="adj" fmla="val 2233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Rectangle 2"/>
          <p:cNvSpPr txBox="1">
            <a:spLocks/>
          </p:cNvSpPr>
          <p:nvPr/>
        </p:nvSpPr>
        <p:spPr>
          <a:xfrm>
            <a:off x="33500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b="1" cap="small" dirty="0" smtClean="0">
                <a:solidFill>
                  <a:schemeClr val="tx1">
                    <a:lumMod val="85000"/>
                    <a:lumOff val="15000"/>
                  </a:schemeClr>
                </a:solidFill>
                <a:latin typeface="Calibri" pitchFamily="34" charset="0"/>
              </a:rPr>
              <a:t>Sensing - Sound</a:t>
            </a:r>
            <a:endParaRPr lang="en-US" sz="2800" b="1" cap="small" dirty="0">
              <a:solidFill>
                <a:schemeClr val="tx1">
                  <a:lumMod val="85000"/>
                  <a:lumOff val="15000"/>
                </a:schemeClr>
              </a:solidFill>
              <a:latin typeface="Calibri" pitchFamily="34" charset="0"/>
            </a:endParaRPr>
          </a:p>
        </p:txBody>
      </p:sp>
      <p:sp>
        <p:nvSpPr>
          <p:cNvPr id="9" name="TextBox 8"/>
          <p:cNvSpPr txBox="1"/>
          <p:nvPr/>
        </p:nvSpPr>
        <p:spPr>
          <a:xfrm>
            <a:off x="169775" y="555526"/>
            <a:ext cx="8578689" cy="40011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Do agents respond to sound? If so, how is sound propagation modelled</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sp>
        <p:nvSpPr>
          <p:cNvPr id="10" name="TextBox 9"/>
          <p:cNvSpPr txBox="1"/>
          <p:nvPr/>
        </p:nvSpPr>
        <p:spPr>
          <a:xfrm>
            <a:off x="179512" y="987574"/>
            <a:ext cx="5184575" cy="3477875"/>
          </a:xfrm>
          <a:prstGeom prst="rect">
            <a:avLst/>
          </a:prstGeom>
          <a:noFill/>
        </p:spPr>
        <p:txBody>
          <a:bodyPr wrap="square" rtlCol="0">
            <a:spAutoFit/>
          </a:bodyPr>
          <a:lstStyle/>
          <a:p>
            <a:pPr>
              <a:spcAft>
                <a:spcPts val="600"/>
              </a:spcAft>
            </a:pPr>
            <a:r>
              <a:rPr lang="en-GB" sz="2000" dirty="0" smtClean="0">
                <a:solidFill>
                  <a:schemeClr val="tx1">
                    <a:lumMod val="85000"/>
                    <a:lumOff val="15000"/>
                  </a:schemeClr>
                </a:solidFill>
                <a:latin typeface="Calibri" pitchFamily="34" charset="0"/>
              </a:rPr>
              <a:t>An </a:t>
            </a:r>
            <a:r>
              <a:rPr lang="en-GB" sz="2000" dirty="0">
                <a:solidFill>
                  <a:schemeClr val="tx1">
                    <a:lumMod val="85000"/>
                    <a:lumOff val="15000"/>
                  </a:schemeClr>
                </a:solidFill>
                <a:latin typeface="Calibri" pitchFamily="34" charset="0"/>
              </a:rPr>
              <a:t>event based model is typically used:</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When sound is emitted, it alerts interested agents</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Use distance and zones to determine how far sound can travel</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Travel distance may also depend upon type of incident surface and movement speed of the player, etc.</a:t>
            </a:r>
          </a:p>
          <a:p>
            <a:endParaRPr lang="en-GB" sz="2000" dirty="0">
              <a:solidFill>
                <a:schemeClr val="tx1">
                  <a:lumMod val="85000"/>
                  <a:lumOff val="15000"/>
                </a:schemeClr>
              </a:solidFill>
              <a:latin typeface="Calibri" pitchFamily="34" charset="0"/>
            </a:endParaRPr>
          </a:p>
          <a:p>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417785265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9"/>
          <p:cNvPicPr>
            <a:picLocks noChangeAspect="1" noChangeArrowheads="1"/>
          </p:cNvPicPr>
          <p:nvPr/>
        </p:nvPicPr>
        <p:blipFill>
          <a:blip r:embed="rId2" cstate="print"/>
          <a:srcRect/>
          <a:stretch>
            <a:fillRect/>
          </a:stretch>
        </p:blipFill>
        <p:spPr bwMode="auto">
          <a:xfrm>
            <a:off x="4572000" y="699542"/>
            <a:ext cx="4286250" cy="3124200"/>
          </a:xfrm>
          <a:prstGeom prst="roundRect">
            <a:avLst>
              <a:gd name="adj" fmla="val 3513"/>
            </a:avLst>
          </a:prstGeom>
          <a:solidFill>
            <a:srgbClr val="FFFFFF">
              <a:shade val="85000"/>
            </a:srgbClr>
          </a:solidFill>
          <a:ln>
            <a:noFill/>
          </a:ln>
          <a:effectLst>
            <a:reflection blurRad="12700" stA="38000" endPos="28000" dist="5000" dir="5400000" sy="-100000" algn="bl" rotWithShape="0"/>
          </a:effectLst>
        </p:spPr>
      </p:pic>
      <p:sp>
        <p:nvSpPr>
          <p:cNvPr id="6" name="Rectangle 2"/>
          <p:cNvSpPr txBox="1">
            <a:spLocks/>
          </p:cNvSpPr>
          <p:nvPr/>
        </p:nvSpPr>
        <p:spPr>
          <a:xfrm>
            <a:off x="33500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b="1" cap="small" dirty="0" smtClean="0">
                <a:solidFill>
                  <a:schemeClr val="tx1">
                    <a:lumMod val="85000"/>
                    <a:lumOff val="15000"/>
                  </a:schemeClr>
                </a:solidFill>
                <a:latin typeface="Calibri" pitchFamily="34" charset="0"/>
              </a:rPr>
              <a:t>Sensing - Reacting</a:t>
            </a:r>
            <a:endParaRPr lang="en-US" sz="2800" b="1" cap="small" dirty="0">
              <a:solidFill>
                <a:schemeClr val="tx1">
                  <a:lumMod val="85000"/>
                  <a:lumOff val="15000"/>
                </a:schemeClr>
              </a:solidFill>
              <a:latin typeface="Calibri" pitchFamily="34" charset="0"/>
            </a:endParaRPr>
          </a:p>
        </p:txBody>
      </p:sp>
      <p:sp>
        <p:nvSpPr>
          <p:cNvPr id="7" name="TextBox 6"/>
          <p:cNvSpPr txBox="1"/>
          <p:nvPr/>
        </p:nvSpPr>
        <p:spPr>
          <a:xfrm>
            <a:off x="169775" y="555526"/>
            <a:ext cx="4186201" cy="3939540"/>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Agents should not normally see, hear and communicate instantaneously (or rather immediately commence actions following the sensing stage</a:t>
            </a:r>
            <a:r>
              <a:rPr lang="en-GB" sz="2000" dirty="0" smtClean="0">
                <a:solidFill>
                  <a:schemeClr val="tx1">
                    <a:lumMod val="85000"/>
                    <a:lumOff val="15000"/>
                  </a:schemeClr>
                </a:solidFill>
                <a:latin typeface="Calibri" pitchFamily="34" charset="0"/>
              </a:rPr>
              <a:t>)</a:t>
            </a:r>
          </a:p>
          <a:p>
            <a:endParaRPr lang="en-GB" sz="1000" dirty="0">
              <a:solidFill>
                <a:schemeClr val="tx1">
                  <a:lumMod val="85000"/>
                  <a:lumOff val="15000"/>
                </a:schemeClr>
              </a:solidFill>
              <a:latin typeface="Calibri" pitchFamily="34" charset="0"/>
            </a:endParaRPr>
          </a:p>
          <a:p>
            <a:pPr>
              <a:spcAft>
                <a:spcPts val="600"/>
              </a:spcAft>
            </a:pPr>
            <a:r>
              <a:rPr lang="en-GB" sz="2000" dirty="0">
                <a:solidFill>
                  <a:schemeClr val="tx1">
                    <a:lumMod val="85000"/>
                    <a:lumOff val="15000"/>
                  </a:schemeClr>
                </a:solidFill>
                <a:latin typeface="Calibri" pitchFamily="34" charset="0"/>
              </a:rPr>
              <a:t>Normally sufficient to introduce artificial reaction times, e.g.:</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Vision: ¼ to ½ second</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Hearing: ¼ to ½ second</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Communication: &gt; 2 seconds</a:t>
            </a:r>
          </a:p>
          <a:p>
            <a:endParaRPr lang="en-GB" sz="2000" dirty="0">
              <a:solidFill>
                <a:schemeClr val="tx1">
                  <a:lumMod val="85000"/>
                  <a:lumOff val="15000"/>
                </a:schemeClr>
              </a:solidFill>
              <a:latin typeface="Calibri" pitchFamily="34" charset="0"/>
            </a:endParaRPr>
          </a:p>
          <a:p>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68028343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9" descr="thinke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48064" y="339502"/>
            <a:ext cx="2808312" cy="4118614"/>
          </a:xfrm>
          <a:prstGeom prst="rect">
            <a:avLst/>
          </a:prstGeom>
          <a:ln>
            <a:noFill/>
          </a:ln>
          <a:effectLst>
            <a:outerShdw blurRad="292100" dist="139700" dir="2700000" algn="tl" rotWithShape="0">
              <a:srgbClr val="333333">
                <a:alpha val="65000"/>
              </a:srgbClr>
            </a:outerShdw>
          </a:effectLst>
        </p:spPr>
      </p:pic>
      <p:sp>
        <p:nvSpPr>
          <p:cNvPr id="6" name="Text Box 9"/>
          <p:cNvSpPr txBox="1">
            <a:spLocks noChangeArrowheads="1"/>
          </p:cNvSpPr>
          <p:nvPr/>
        </p:nvSpPr>
        <p:spPr bwMode="auto">
          <a:xfrm>
            <a:off x="251520" y="3127196"/>
            <a:ext cx="4608512" cy="1892826"/>
          </a:xfrm>
          <a:prstGeom prst="rect">
            <a:avLst/>
          </a:prstGeom>
          <a:solidFill>
            <a:srgbClr val="CCFF99"/>
          </a:solidFill>
          <a:ln>
            <a:solidFill>
              <a:srgbClr val="CCFF99"/>
            </a:solidFill>
            <a:headEnd/>
            <a:tailEn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spcBef>
                <a:spcPct val="50000"/>
              </a:spcBef>
            </a:pPr>
            <a:r>
              <a:rPr lang="en-GB" b="1" dirty="0" smtClean="0">
                <a:solidFill>
                  <a:schemeClr val="tx1"/>
                </a:solidFill>
                <a:latin typeface="Calibri" panose="020F0502020204030204" pitchFamily="34" charset="0"/>
              </a:rPr>
              <a:t>Aside: </a:t>
            </a:r>
            <a:r>
              <a:rPr lang="en-GB" dirty="0" smtClean="0">
                <a:solidFill>
                  <a:schemeClr val="tx1">
                    <a:lumMod val="95000"/>
                    <a:lumOff val="5000"/>
                  </a:schemeClr>
                </a:solidFill>
                <a:latin typeface="Calibri" panose="020F0502020204030204" pitchFamily="34" charset="0"/>
              </a:rPr>
              <a:t>Encoding expert knowledge is appealing as it is relatively easy to obtain and use, but may not be scalable or adaptable. </a:t>
            </a:r>
          </a:p>
          <a:p>
            <a:pPr>
              <a:spcBef>
                <a:spcPct val="50000"/>
              </a:spcBef>
            </a:pPr>
            <a:r>
              <a:rPr lang="en-GB" dirty="0" smtClean="0">
                <a:solidFill>
                  <a:schemeClr val="tx1">
                    <a:lumMod val="95000"/>
                    <a:lumOff val="5000"/>
                  </a:schemeClr>
                </a:solidFill>
                <a:latin typeface="Calibri" panose="020F0502020204030204" pitchFamily="34" charset="0"/>
              </a:rPr>
              <a:t>Whilst often scalable and adaptable, algorithmic approaches may not perform as well and might be computationally expensive.</a:t>
            </a:r>
          </a:p>
        </p:txBody>
      </p:sp>
      <p:sp>
        <p:nvSpPr>
          <p:cNvPr id="7" name="Rectangle 2"/>
          <p:cNvSpPr txBox="1">
            <a:spLocks/>
          </p:cNvSpPr>
          <p:nvPr/>
        </p:nvSpPr>
        <p:spPr>
          <a:xfrm>
            <a:off x="33500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b="1" cap="small" dirty="0" smtClean="0">
                <a:solidFill>
                  <a:schemeClr val="tx1">
                    <a:lumMod val="85000"/>
                    <a:lumOff val="15000"/>
                  </a:schemeClr>
                </a:solidFill>
                <a:latin typeface="Calibri" pitchFamily="34" charset="0"/>
              </a:rPr>
              <a:t>Thinking</a:t>
            </a:r>
            <a:endParaRPr lang="en-US" sz="2800" b="1" cap="small" dirty="0">
              <a:solidFill>
                <a:schemeClr val="tx1">
                  <a:lumMod val="85000"/>
                  <a:lumOff val="15000"/>
                </a:schemeClr>
              </a:solidFill>
              <a:latin typeface="Calibri" pitchFamily="34" charset="0"/>
            </a:endParaRPr>
          </a:p>
        </p:txBody>
      </p:sp>
      <p:sp>
        <p:nvSpPr>
          <p:cNvPr id="8" name="TextBox 7"/>
          <p:cNvSpPr txBox="1"/>
          <p:nvPr/>
        </p:nvSpPr>
        <p:spPr>
          <a:xfrm>
            <a:off x="169775" y="555526"/>
            <a:ext cx="4894226" cy="2323713"/>
          </a:xfrm>
          <a:prstGeom prst="rect">
            <a:avLst/>
          </a:prstGeom>
          <a:noFill/>
        </p:spPr>
        <p:txBody>
          <a:bodyPr wrap="square" rtlCol="0">
            <a:spAutoFit/>
          </a:bodyPr>
          <a:lstStyle/>
          <a:p>
            <a:r>
              <a:rPr lang="en-GB" sz="2000" dirty="0">
                <a:solidFill>
                  <a:schemeClr val="tx1">
                    <a:lumMod val="85000"/>
                    <a:lumOff val="15000"/>
                  </a:schemeClr>
                </a:solidFill>
                <a:latin typeface="Calibri" pitchFamily="34" charset="0"/>
              </a:rPr>
              <a:t>Approaches towards agent AI ‘decision making’ (not mutually exclusive) include</a:t>
            </a:r>
            <a:r>
              <a:rPr lang="en-GB" sz="2000" dirty="0" smtClean="0">
                <a:solidFill>
                  <a:schemeClr val="tx1">
                    <a:lumMod val="85000"/>
                    <a:lumOff val="15000"/>
                  </a:schemeClr>
                </a:solidFill>
                <a:latin typeface="Calibri" pitchFamily="34" charset="0"/>
              </a:rPr>
              <a:t>:</a:t>
            </a:r>
          </a:p>
          <a:p>
            <a:endParaRPr lang="en-GB" sz="1000" dirty="0">
              <a:solidFill>
                <a:schemeClr val="tx1">
                  <a:lumMod val="85000"/>
                  <a:lumOff val="15000"/>
                </a:schemeClr>
              </a:solidFill>
              <a:latin typeface="Calibri" pitchFamily="34" charset="0"/>
            </a:endParaRP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Use pre-coded expert knowledge</a:t>
            </a:r>
          </a:p>
          <a:p>
            <a:pPr marL="342900" indent="-342900">
              <a:buFont typeface="Arial" panose="020B0604020202020204" pitchFamily="34" charset="0"/>
              <a:buChar char="•"/>
            </a:pPr>
            <a:r>
              <a:rPr lang="en-GB" sz="2000" dirty="0">
                <a:solidFill>
                  <a:schemeClr val="tx1">
                    <a:lumMod val="85000"/>
                    <a:lumOff val="15000"/>
                  </a:schemeClr>
                </a:solidFill>
                <a:latin typeface="Calibri" pitchFamily="34" charset="0"/>
              </a:rPr>
              <a:t>Algorithmically search for a solution</a:t>
            </a:r>
          </a:p>
          <a:p>
            <a:endParaRPr lang="en-GB" sz="1000" dirty="0" smtClean="0">
              <a:solidFill>
                <a:schemeClr val="tx1">
                  <a:lumMod val="85000"/>
                  <a:lumOff val="15000"/>
                </a:schemeClr>
              </a:solidFill>
              <a:latin typeface="Calibri" pitchFamily="34" charset="0"/>
            </a:endParaRPr>
          </a:p>
          <a:p>
            <a:r>
              <a:rPr lang="en-GB" sz="2000" dirty="0" smtClean="0">
                <a:solidFill>
                  <a:schemeClr val="tx1">
                    <a:lumMod val="85000"/>
                    <a:lumOff val="15000"/>
                  </a:schemeClr>
                </a:solidFill>
                <a:latin typeface="Calibri" pitchFamily="34" charset="0"/>
              </a:rPr>
              <a:t>Many </a:t>
            </a:r>
            <a:r>
              <a:rPr lang="en-GB" sz="2000" dirty="0">
                <a:solidFill>
                  <a:schemeClr val="tx1">
                    <a:lumMod val="85000"/>
                    <a:lumOff val="15000"/>
                  </a:schemeClr>
                </a:solidFill>
                <a:latin typeface="Calibri" pitchFamily="34" charset="0"/>
              </a:rPr>
              <a:t>different techniques exist (we will explore some later)</a:t>
            </a:r>
          </a:p>
        </p:txBody>
      </p:sp>
    </p:spTree>
    <p:extLst>
      <p:ext uri="{BB962C8B-B14F-4D97-AF65-F5344CB8AC3E}">
        <p14:creationId xmlns:p14="http://schemas.microsoft.com/office/powerpoint/2010/main" val="1176713435"/>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http://i126.photobucket.com/albums/p118/yez_sirr/Ace_playing_card_in_deck.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4044" y="2941145"/>
            <a:ext cx="3465654" cy="2287331"/>
          </a:xfrm>
          <a:prstGeom prst="rect">
            <a:avLst/>
          </a:prstGeom>
          <a:noFill/>
        </p:spPr>
      </p:pic>
      <p:sp>
        <p:nvSpPr>
          <p:cNvPr id="8" name="Rectangle 2"/>
          <p:cNvSpPr txBox="1">
            <a:spLocks/>
          </p:cNvSpPr>
          <p:nvPr/>
        </p:nvSpPr>
        <p:spPr>
          <a:xfrm>
            <a:off x="33500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b="1" cap="small" dirty="0" smtClean="0">
                <a:solidFill>
                  <a:schemeClr val="tx1">
                    <a:lumMod val="85000"/>
                    <a:lumOff val="15000"/>
                  </a:schemeClr>
                </a:solidFill>
                <a:latin typeface="Calibri" pitchFamily="34" charset="0"/>
              </a:rPr>
              <a:t>Thinking</a:t>
            </a:r>
            <a:endParaRPr lang="en-US" sz="2800" b="1" cap="small" dirty="0">
              <a:solidFill>
                <a:schemeClr val="tx1">
                  <a:lumMod val="85000"/>
                  <a:lumOff val="15000"/>
                </a:schemeClr>
              </a:solidFill>
              <a:latin typeface="Calibri" pitchFamily="34" charset="0"/>
            </a:endParaRPr>
          </a:p>
        </p:txBody>
      </p:sp>
      <p:pic>
        <p:nvPicPr>
          <p:cNvPr id="9" name="Picture 8"/>
          <p:cNvPicPr>
            <a:picLocks noChangeAspect="1"/>
          </p:cNvPicPr>
          <p:nvPr/>
        </p:nvPicPr>
        <p:blipFill>
          <a:blip r:embed="rId4"/>
          <a:stretch>
            <a:fillRect/>
          </a:stretch>
        </p:blipFill>
        <p:spPr>
          <a:xfrm>
            <a:off x="4788024" y="801435"/>
            <a:ext cx="3409950" cy="2047875"/>
          </a:xfrm>
          <a:prstGeom prst="rect">
            <a:avLst/>
          </a:prstGeom>
        </p:spPr>
      </p:pic>
      <p:sp>
        <p:nvSpPr>
          <p:cNvPr id="10" name="TextBox 9"/>
          <p:cNvSpPr txBox="1"/>
          <p:nvPr/>
        </p:nvSpPr>
        <p:spPr>
          <a:xfrm>
            <a:off x="169775" y="555526"/>
            <a:ext cx="4114193" cy="2554545"/>
          </a:xfrm>
          <a:prstGeom prst="rect">
            <a:avLst/>
          </a:prstGeom>
          <a:noFill/>
        </p:spPr>
        <p:txBody>
          <a:bodyPr wrap="square" rtlCol="0">
            <a:spAutoFit/>
          </a:bodyPr>
          <a:lstStyle/>
          <a:p>
            <a:pPr>
              <a:spcAft>
                <a:spcPts val="600"/>
              </a:spcAft>
            </a:pPr>
            <a:r>
              <a:rPr lang="en-GB" sz="2000" b="1" dirty="0" smtClean="0">
                <a:solidFill>
                  <a:schemeClr val="tx1">
                    <a:lumMod val="85000"/>
                    <a:lumOff val="15000"/>
                  </a:schemeClr>
                </a:solidFill>
                <a:latin typeface="Calibri" pitchFamily="34" charset="0"/>
              </a:rPr>
              <a:t>Dumbing agents down:</a:t>
            </a:r>
          </a:p>
          <a:p>
            <a:pPr>
              <a:spcAft>
                <a:spcPts val="600"/>
              </a:spcAft>
            </a:pPr>
            <a:r>
              <a:rPr lang="en-GB" sz="2000" dirty="0" smtClean="0">
                <a:solidFill>
                  <a:schemeClr val="tx1">
                    <a:lumMod val="85000"/>
                    <a:lumOff val="15000"/>
                  </a:schemeClr>
                </a:solidFill>
                <a:latin typeface="Calibri" pitchFamily="34" charset="0"/>
              </a:rPr>
              <a:t>Sometimes </a:t>
            </a:r>
            <a:r>
              <a:rPr lang="en-GB" sz="2000" dirty="0">
                <a:solidFill>
                  <a:schemeClr val="tx1">
                    <a:lumMod val="85000"/>
                    <a:lumOff val="15000"/>
                  </a:schemeClr>
                </a:solidFill>
                <a:latin typeface="Calibri" pitchFamily="34" charset="0"/>
              </a:rPr>
              <a:t>it may be necessary to ‘dumb down’ agents, for example:</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Make shooting less accurate</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Introduce longer reaction times</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Change locations to make self more vulnerable, etc</a:t>
            </a:r>
            <a:r>
              <a:rPr lang="en-GB" sz="2000" dirty="0" smtClean="0">
                <a:solidFill>
                  <a:schemeClr val="tx1">
                    <a:lumMod val="85000"/>
                    <a:lumOff val="15000"/>
                  </a:schemeClr>
                </a:solidFill>
                <a:latin typeface="Calibri" pitchFamily="34" charset="0"/>
              </a:rPr>
              <a:t>.</a:t>
            </a:r>
            <a:endParaRPr lang="en-GB" sz="2000" dirty="0">
              <a:solidFill>
                <a:schemeClr val="tx1">
                  <a:lumMod val="85000"/>
                  <a:lumOff val="15000"/>
                </a:schemeClr>
              </a:solidFill>
              <a:latin typeface="Calibri" pitchFamily="34" charset="0"/>
            </a:endParaRPr>
          </a:p>
        </p:txBody>
      </p:sp>
      <p:sp>
        <p:nvSpPr>
          <p:cNvPr id="11" name="TextBox 10"/>
          <p:cNvSpPr txBox="1"/>
          <p:nvPr/>
        </p:nvSpPr>
        <p:spPr>
          <a:xfrm>
            <a:off x="4067944" y="3075806"/>
            <a:ext cx="4114193" cy="1938992"/>
          </a:xfrm>
          <a:prstGeom prst="rect">
            <a:avLst/>
          </a:prstGeom>
          <a:noFill/>
        </p:spPr>
        <p:txBody>
          <a:bodyPr wrap="square" rtlCol="0">
            <a:spAutoFit/>
          </a:bodyPr>
          <a:lstStyle/>
          <a:p>
            <a:pPr>
              <a:spcAft>
                <a:spcPts val="600"/>
              </a:spcAft>
            </a:pPr>
            <a:r>
              <a:rPr lang="en-GB" sz="2000" b="1" dirty="0">
                <a:solidFill>
                  <a:schemeClr val="tx1">
                    <a:lumMod val="85000"/>
                    <a:lumOff val="15000"/>
                  </a:schemeClr>
                </a:solidFill>
                <a:latin typeface="Calibri" pitchFamily="34" charset="0"/>
              </a:rPr>
              <a:t>Letting agents </a:t>
            </a:r>
            <a:r>
              <a:rPr lang="en-GB" sz="2000" b="1" dirty="0" smtClean="0">
                <a:solidFill>
                  <a:schemeClr val="tx1">
                    <a:lumMod val="85000"/>
                    <a:lumOff val="15000"/>
                  </a:schemeClr>
                </a:solidFill>
                <a:latin typeface="Calibri" pitchFamily="34" charset="0"/>
              </a:rPr>
              <a:t>cheat:</a:t>
            </a:r>
            <a:endParaRPr lang="en-GB" sz="2000" b="1" dirty="0">
              <a:solidFill>
                <a:schemeClr val="tx1">
                  <a:lumMod val="85000"/>
                  <a:lumOff val="15000"/>
                </a:schemeClr>
              </a:solidFill>
              <a:latin typeface="Calibri" pitchFamily="34" charset="0"/>
            </a:endParaRPr>
          </a:p>
          <a:p>
            <a:pPr>
              <a:spcAft>
                <a:spcPts val="600"/>
              </a:spcAft>
            </a:pPr>
            <a:r>
              <a:rPr lang="en-GB" sz="2000" dirty="0">
                <a:solidFill>
                  <a:schemeClr val="tx1">
                    <a:lumMod val="85000"/>
                    <a:lumOff val="15000"/>
                  </a:schemeClr>
                </a:solidFill>
                <a:latin typeface="Calibri" pitchFamily="34" charset="0"/>
              </a:rPr>
              <a:t>This is sometimes necessary for:</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Highest difficultly levels</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CPU computation reasons</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Development time </a:t>
            </a:r>
            <a:r>
              <a:rPr lang="en-GB" sz="2000" dirty="0" smtClean="0">
                <a:solidFill>
                  <a:schemeClr val="tx1">
                    <a:lumMod val="85000"/>
                    <a:lumOff val="15000"/>
                  </a:schemeClr>
                </a:solidFill>
                <a:latin typeface="Calibri" pitchFamily="34" charset="0"/>
              </a:rPr>
              <a:t>reasons</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174345837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4003417"/>
            <a:ext cx="1224136" cy="1089481"/>
          </a:xfrm>
          <a:prstGeom prst="rect">
            <a:avLst/>
          </a:prstGeom>
          <a:noFill/>
          <a:ln w="9525">
            <a:noFill/>
            <a:miter lim="800000"/>
            <a:headEnd/>
            <a:tailEnd/>
          </a:ln>
          <a:effectLst/>
        </p:spPr>
      </p:pic>
      <p:sp>
        <p:nvSpPr>
          <p:cNvPr id="8" name="Rectangle 2"/>
          <p:cNvSpPr txBox="1">
            <a:spLocks/>
          </p:cNvSpPr>
          <p:nvPr/>
        </p:nvSpPr>
        <p:spPr>
          <a:xfrm>
            <a:off x="3350096" y="51470"/>
            <a:ext cx="3886200" cy="576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x-none" sz="2800" b="1" cap="small" dirty="0" smtClean="0">
                <a:solidFill>
                  <a:schemeClr val="tx1">
                    <a:lumMod val="85000"/>
                    <a:lumOff val="15000"/>
                  </a:schemeClr>
                </a:solidFill>
                <a:latin typeface="Calibri" pitchFamily="34" charset="0"/>
              </a:rPr>
              <a:t>Acting</a:t>
            </a:r>
            <a:endParaRPr lang="en-US" sz="2800" b="1" cap="small" dirty="0">
              <a:solidFill>
                <a:schemeClr val="tx1">
                  <a:lumMod val="85000"/>
                  <a:lumOff val="15000"/>
                </a:schemeClr>
              </a:solidFill>
              <a:latin typeface="Calibri" pitchFamily="34" charset="0"/>
            </a:endParaRPr>
          </a:p>
        </p:txBody>
      </p:sp>
      <p:pic>
        <p:nvPicPr>
          <p:cNvPr id="9" name="Picture 8"/>
          <p:cNvPicPr>
            <a:picLocks noChangeAspect="1"/>
          </p:cNvPicPr>
          <p:nvPr/>
        </p:nvPicPr>
        <p:blipFill>
          <a:blip r:embed="rId4"/>
          <a:stretch>
            <a:fillRect/>
          </a:stretch>
        </p:blipFill>
        <p:spPr>
          <a:xfrm>
            <a:off x="2494590" y="1317401"/>
            <a:ext cx="6325882" cy="2485168"/>
          </a:xfrm>
          <a:prstGeom prst="rect">
            <a:avLst/>
          </a:prstGeom>
        </p:spPr>
      </p:pic>
      <p:sp>
        <p:nvSpPr>
          <p:cNvPr id="10" name="TextBox 9"/>
          <p:cNvSpPr txBox="1"/>
          <p:nvPr/>
        </p:nvSpPr>
        <p:spPr>
          <a:xfrm>
            <a:off x="169775" y="555526"/>
            <a:ext cx="8650697" cy="3016210"/>
          </a:xfrm>
          <a:prstGeom prst="rect">
            <a:avLst/>
          </a:prstGeom>
          <a:noFill/>
        </p:spPr>
        <p:txBody>
          <a:bodyPr wrap="square" rtlCol="0">
            <a:spAutoFit/>
          </a:bodyPr>
          <a:lstStyle/>
          <a:p>
            <a:pPr>
              <a:spcAft>
                <a:spcPts val="600"/>
              </a:spcAft>
            </a:pPr>
            <a:r>
              <a:rPr lang="en-GB" sz="2000" dirty="0">
                <a:solidFill>
                  <a:schemeClr val="tx1">
                    <a:lumMod val="85000"/>
                    <a:lumOff val="15000"/>
                  </a:schemeClr>
                </a:solidFill>
                <a:latin typeface="Calibri" pitchFamily="34" charset="0"/>
              </a:rPr>
              <a:t>Sensing and thinking steps are invisible to player, i.e. acting is how player witnesses intelligence. Example of actions include:</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Move location</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Pick up object</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Play animation</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Play sound effect</a:t>
            </a:r>
          </a:p>
          <a:p>
            <a:pPr marL="342900" indent="-342900">
              <a:spcAft>
                <a:spcPts val="600"/>
              </a:spcAft>
              <a:buFont typeface="Arial" panose="020B0604020202020204" pitchFamily="34" charset="0"/>
              <a:buChar char="•"/>
            </a:pPr>
            <a:r>
              <a:rPr lang="en-GB" sz="2000" dirty="0">
                <a:solidFill>
                  <a:schemeClr val="tx1">
                    <a:lumMod val="85000"/>
                    <a:lumOff val="15000"/>
                  </a:schemeClr>
                </a:solidFill>
                <a:latin typeface="Calibri" pitchFamily="34" charset="0"/>
              </a:rPr>
              <a:t>Fire </a:t>
            </a:r>
            <a:r>
              <a:rPr lang="en-GB" sz="2000" dirty="0" smtClean="0">
                <a:solidFill>
                  <a:schemeClr val="tx1">
                    <a:lumMod val="85000"/>
                    <a:lumOff val="15000"/>
                  </a:schemeClr>
                </a:solidFill>
                <a:latin typeface="Calibri" pitchFamily="34" charset="0"/>
              </a:rPr>
              <a:t>weapon</a:t>
            </a:r>
          </a:p>
          <a:p>
            <a:pPr marL="342900" indent="-342900">
              <a:spcAft>
                <a:spcPts val="600"/>
              </a:spcAft>
              <a:buFont typeface="Arial" panose="020B0604020202020204" pitchFamily="34" charset="0"/>
              <a:buChar char="•"/>
            </a:pPr>
            <a:r>
              <a:rPr lang="en-GB" sz="2000" dirty="0" smtClean="0">
                <a:solidFill>
                  <a:schemeClr val="tx1">
                    <a:lumMod val="85000"/>
                    <a:lumOff val="15000"/>
                  </a:schemeClr>
                </a:solidFill>
                <a:latin typeface="Calibri" pitchFamily="34" charset="0"/>
              </a:rPr>
              <a:t>Talk to player</a:t>
            </a:r>
            <a:endParaRPr lang="en-GB" sz="2000" dirty="0">
              <a:solidFill>
                <a:schemeClr val="tx1">
                  <a:lumMod val="85000"/>
                  <a:lumOff val="15000"/>
                </a:schemeClr>
              </a:solidFill>
              <a:latin typeface="Calibri" pitchFamily="34" charset="0"/>
            </a:endParaRPr>
          </a:p>
        </p:txBody>
      </p:sp>
      <p:sp>
        <p:nvSpPr>
          <p:cNvPr id="11" name="TextBox 10"/>
          <p:cNvSpPr txBox="1"/>
          <p:nvPr/>
        </p:nvSpPr>
        <p:spPr>
          <a:xfrm>
            <a:off x="169775" y="3939902"/>
            <a:ext cx="5554353" cy="1015663"/>
          </a:xfrm>
          <a:prstGeom prst="rect">
            <a:avLst/>
          </a:prstGeom>
          <a:noFill/>
        </p:spPr>
        <p:txBody>
          <a:bodyPr wrap="square" rtlCol="0">
            <a:spAutoFit/>
          </a:bodyPr>
          <a:lstStyle/>
          <a:p>
            <a:pPr>
              <a:spcAft>
                <a:spcPts val="600"/>
              </a:spcAft>
            </a:pPr>
            <a:r>
              <a:rPr lang="en-GB" sz="2000" dirty="0">
                <a:solidFill>
                  <a:schemeClr val="tx1">
                    <a:lumMod val="85000"/>
                    <a:lumOff val="15000"/>
                  </a:schemeClr>
                </a:solidFill>
                <a:latin typeface="Calibri" pitchFamily="34" charset="0"/>
              </a:rPr>
              <a:t>Agents might also use event-driven communication </a:t>
            </a:r>
            <a:r>
              <a:rPr lang="en-GB" sz="2000" dirty="0" smtClean="0">
                <a:solidFill>
                  <a:schemeClr val="tx1">
                    <a:lumMod val="85000"/>
                    <a:lumOff val="15000"/>
                  </a:schemeClr>
                </a:solidFill>
                <a:latin typeface="Calibri" pitchFamily="34" charset="0"/>
              </a:rPr>
              <a:t>to alter other agents or share knowledge (e.g. player last seen at location x).</a:t>
            </a:r>
            <a:endParaRPr lang="en-GB" sz="2000" dirty="0">
              <a:solidFill>
                <a:schemeClr val="tx1">
                  <a:lumMod val="85000"/>
                  <a:lumOff val="15000"/>
                </a:schemeClr>
              </a:solidFill>
              <a:latin typeface="Calibri" pitchFamily="34" charset="0"/>
            </a:endParaRPr>
          </a:p>
        </p:txBody>
      </p:sp>
    </p:spTree>
    <p:extLst>
      <p:ext uri="{BB962C8B-B14F-4D97-AF65-F5344CB8AC3E}">
        <p14:creationId xmlns:p14="http://schemas.microsoft.com/office/powerpoint/2010/main" val="3962854158"/>
      </p:ext>
    </p:extLst>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Slipstream">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7013C18A35F34ABB124A623B7462F5" ma:contentTypeVersion="0" ma:contentTypeDescription="Create a new document." ma:contentTypeScope="" ma:versionID="c8b53229ef314644a75f5a9f7c013cc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E312F0-B8C6-415F-BD02-8D1D88B2E56B}"/>
</file>

<file path=customXml/itemProps2.xml><?xml version="1.0" encoding="utf-8"?>
<ds:datastoreItem xmlns:ds="http://schemas.openxmlformats.org/officeDocument/2006/customXml" ds:itemID="{91821154-C41A-4C97-BFF6-D934A57D4B29}"/>
</file>

<file path=customXml/itemProps3.xml><?xml version="1.0" encoding="utf-8"?>
<ds:datastoreItem xmlns:ds="http://schemas.openxmlformats.org/officeDocument/2006/customXml" ds:itemID="{AF21A408-7805-4B64-9A57-F324621D2369}"/>
</file>

<file path=docProps/app.xml><?xml version="1.0" encoding="utf-8"?>
<Properties xmlns="http://schemas.openxmlformats.org/officeDocument/2006/extended-properties" xmlns:vt="http://schemas.openxmlformats.org/officeDocument/2006/docPropsVTypes">
  <Template>Slipstream</Template>
  <TotalTime>0</TotalTime>
  <Words>507</Words>
  <Application>Microsoft Office PowerPoint</Application>
  <PresentationFormat>On-screen Show (16:9)</PresentationFormat>
  <Paragraphs>71</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Georgia</vt:lpstr>
      <vt:lpstr>Trebuchet MS</vt:lpstr>
      <vt:lpstr>Slipstream</vt:lpstr>
      <vt:lpstr>AI Agents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2013-01-08T13:39:25Z</dcterms:created>
  <dcterms:modified xsi:type="dcterms:W3CDTF">2014-12-01T09:06:25Z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0x010100E77013C18A35F34ABB124A623B7462F5</vt:lpwstr>
  </property>
</Properties>
</file>