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679" r:id="rId1"/>
  </p:sldMasterIdLst>
  <p:notesMasterIdLst>
    <p:notesMasterId r:id="rId9"/>
  </p:notesMasterIdLst>
  <p:handoutMasterIdLst>
    <p:handoutMasterId r:id="rId10"/>
  </p:handoutMasterIdLst>
  <p:sldIdLst>
    <p:sldId id="256" r:id="rId2"/>
    <p:sldId id="317" r:id="rId3"/>
    <p:sldId id="341" r:id="rId4"/>
    <p:sldId id="342" r:id="rId5"/>
    <p:sldId id="343" r:id="rId6"/>
    <p:sldId id="344" r:id="rId7"/>
    <p:sldId id="339" r:id="rId8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699"/>
    <a:srgbClr val="99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0044" autoAdjust="0"/>
  </p:normalViewPr>
  <p:slideViewPr>
    <p:cSldViewPr>
      <p:cViewPr>
        <p:scale>
          <a:sx n="108" d="100"/>
          <a:sy n="108" d="100"/>
        </p:scale>
        <p:origin x="1300" y="6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3" d="100"/>
          <a:sy n="103" d="100"/>
        </p:scale>
        <p:origin x="4128" y="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D9B9B-D8FE-409C-B8BF-65411F3CEDDE}" type="datetimeFigureOut">
              <a:rPr lang="en-GB" smtClean="0"/>
              <a:t>08/12/2014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0687-CB50-4C61-B502-E8FA3905E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7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4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12/8/2014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12/8/2014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12/8/2014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Jumping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Jumping 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358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Jumping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Jumping 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1274" y="4227934"/>
            <a:ext cx="1212726" cy="80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07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Array Data Ty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Text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78" y="3729882"/>
            <a:ext cx="1196610" cy="12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3242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sting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Tables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219822"/>
            <a:ext cx="23812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427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r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Code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3074" name="Picture 2" descr="http://us.cdn2.123rf.com/168nwm/maxxyustas/maxxyustas0806/maxxyustas080600389/3242960-abstract-structure-from-four-boxes-3d.jp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803620"/>
            <a:ext cx="16002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833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12/8/2014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12/8/2014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0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5" r:id="rId12"/>
    <p:sldLayoutId id="2147484701" r:id="rId13"/>
    <p:sldLayoutId id="2147484700" r:id="rId14"/>
    <p:sldLayoutId id="2147484696" r:id="rId15"/>
    <p:sldLayoutId id="2147484699" r:id="rId16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4788024" y="915566"/>
            <a:ext cx="4104456" cy="1344875"/>
          </a:xfrm>
        </p:spPr>
        <p:txBody>
          <a:bodyPr>
            <a:noAutofit/>
          </a:bodyPr>
          <a:lstStyle>
            <a:extLst/>
          </a:lstStyle>
          <a:p>
            <a:pPr marL="182880" indent="0" algn="ctr">
              <a:buNone/>
            </a:pPr>
            <a:r>
              <a:rPr lang="en-US" sz="4800" dirty="0" smtClean="0">
                <a:solidFill>
                  <a:schemeClr val="tx1"/>
                </a:solidFill>
                <a:effectLst/>
              </a:rPr>
              <a:t>AI Controlled Jumping </a:t>
            </a:r>
            <a:endParaRPr lang="en-US" sz="4800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 descr="C:\Resources\Docs\3. Education\Modules\CSC2021-22\Development\CSC2021 Module Tit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71552"/>
            <a:ext cx="4200635" cy="14679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C:\Resources\Docs\3. Education\Modules\CSC2021-22\Development\CSC2022 Module Titl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15981"/>
            <a:ext cx="4200635" cy="1467937"/>
          </a:xfrm>
          <a:prstGeom prst="round2DiagRect">
            <a:avLst>
              <a:gd name="adj1" fmla="val 0"/>
              <a:gd name="adj2" fmla="val 2092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364088" y="285978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Enabling AI agents to safely jump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95536" y="1635646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GB" dirty="0" smtClean="0">
                <a:solidFill>
                  <a:schemeClr val="tx1"/>
                </a:solidFill>
                <a:effectLst/>
                <a:latin typeface="Calibri" pitchFamily="34" charset="0"/>
              </a:rPr>
              <a:t>Jumping</a:t>
            </a:r>
            <a:endParaRPr lang="en-GB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9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9934"/>
            <a:ext cx="9144000" cy="24035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9511" y="555526"/>
            <a:ext cx="8712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Steering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behaviours typically re-evaluate decisions several times/second, correcting small mistakes.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jump action is a one-time, single event, fail-sensitive decision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 It is inherently risky (i.e. it can fail, possibly with a ‘fatal’ outcome).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0" y="1608351"/>
            <a:ext cx="8496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To jump, the character must be moving at the right speed and in the right direction and ensure the jump is executed at the right time.</a:t>
            </a:r>
          </a:p>
        </p:txBody>
      </p:sp>
    </p:spTree>
    <p:extLst>
      <p:ext uri="{BB962C8B-B14F-4D97-AF65-F5344CB8AC3E}">
        <p14:creationId xmlns:p14="http://schemas.microsoft.com/office/powerpoint/2010/main" val="311014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0800000">
            <a:off x="4355975" y="-2"/>
            <a:ext cx="4821247" cy="51435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860032" y="3509995"/>
            <a:ext cx="3724275" cy="1633505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accent3"/>
            </a:solidFill>
          </a:ln>
          <a:effectLst>
            <a:outerShdw blurRad="165100" dist="38100" dir="16200000" sx="116000" sy="116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 rot="10800000">
            <a:off x="4808165" y="0"/>
            <a:ext cx="3724275" cy="1990725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accent3"/>
            </a:solidFill>
          </a:ln>
          <a:effectLst>
            <a:outerShdw blurRad="215900" dist="38100" dir="5400000" sx="115000" sy="115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510224" y="3509995"/>
            <a:ext cx="1085850" cy="685800"/>
          </a:xfrm>
          <a:prstGeom prst="rect">
            <a:avLst/>
          </a:prstGeom>
          <a:solidFill>
            <a:schemeClr val="accent6">
              <a:lumMod val="90000"/>
              <a:alpha val="77000"/>
            </a:schemeClr>
          </a:solidFill>
          <a:ln>
            <a:noFill/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7081724" y="3714771"/>
            <a:ext cx="569901" cy="873204"/>
          </a:xfrm>
          <a:custGeom>
            <a:avLst/>
            <a:gdLst>
              <a:gd name="connsiteX0" fmla="*/ 933450 w 933450"/>
              <a:gd name="connsiteY0" fmla="*/ 1152525 h 1152525"/>
              <a:gd name="connsiteX1" fmla="*/ 228600 w 933450"/>
              <a:gd name="connsiteY1" fmla="*/ 866775 h 1152525"/>
              <a:gd name="connsiteX2" fmla="*/ 0 w 933450"/>
              <a:gd name="connsiteY2" fmla="*/ 0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1152525">
                <a:moveTo>
                  <a:pt x="933450" y="1152525"/>
                </a:moveTo>
                <a:cubicBezTo>
                  <a:pt x="658812" y="1105694"/>
                  <a:pt x="384175" y="1058863"/>
                  <a:pt x="228600" y="866775"/>
                </a:cubicBezTo>
                <a:cubicBezTo>
                  <a:pt x="73025" y="674688"/>
                  <a:pt x="36512" y="337344"/>
                  <a:pt x="0" y="0"/>
                </a:cubicBezTo>
              </a:path>
            </a:pathLst>
          </a:cu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miley Face 8"/>
          <p:cNvSpPr/>
          <p:nvPr/>
        </p:nvSpPr>
        <p:spPr>
          <a:xfrm>
            <a:off x="7596336" y="4299942"/>
            <a:ext cx="409575" cy="433374"/>
          </a:xfrm>
          <a:prstGeom prst="smileyFace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 9"/>
          <p:cNvSpPr/>
          <p:nvPr/>
        </p:nvSpPr>
        <p:spPr>
          <a:xfrm flipH="1">
            <a:off x="7062674" y="1095395"/>
            <a:ext cx="180975" cy="2552700"/>
          </a:xfrm>
          <a:custGeom>
            <a:avLst/>
            <a:gdLst>
              <a:gd name="connsiteX0" fmla="*/ 490537 w 490537"/>
              <a:gd name="connsiteY0" fmla="*/ 2552700 h 2552700"/>
              <a:gd name="connsiteX1" fmla="*/ 14287 w 490537"/>
              <a:gd name="connsiteY1" fmla="*/ 1914525 h 2552700"/>
              <a:gd name="connsiteX2" fmla="*/ 404812 w 490537"/>
              <a:gd name="connsiteY2" fmla="*/ 742950 h 2552700"/>
              <a:gd name="connsiteX3" fmla="*/ 328612 w 490537"/>
              <a:gd name="connsiteY3" fmla="*/ 0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537" h="2552700">
                <a:moveTo>
                  <a:pt x="490537" y="2552700"/>
                </a:moveTo>
                <a:cubicBezTo>
                  <a:pt x="259556" y="2384425"/>
                  <a:pt x="28575" y="2216150"/>
                  <a:pt x="14287" y="1914525"/>
                </a:cubicBezTo>
                <a:cubicBezTo>
                  <a:pt x="0" y="1612900"/>
                  <a:pt x="352425" y="1062037"/>
                  <a:pt x="404812" y="742950"/>
                </a:cubicBezTo>
                <a:cubicBezTo>
                  <a:pt x="457199" y="423863"/>
                  <a:pt x="392905" y="211931"/>
                  <a:pt x="328612" y="0"/>
                </a:cubicBezTo>
              </a:path>
            </a:pathLst>
          </a:cu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>
            <a:stCxn id="5" idx="0"/>
          </p:cNvCxnSpPr>
          <p:nvPr/>
        </p:nvCxnSpPr>
        <p:spPr>
          <a:xfrm flipV="1">
            <a:off x="6722170" y="2705123"/>
            <a:ext cx="1" cy="8048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52120" y="2283718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Minimum jump velocity</a:t>
            </a:r>
            <a:endParaRPr lang="en-GB" dirty="0"/>
          </a:p>
        </p:txBody>
      </p:sp>
      <p:sp>
        <p:nvSpPr>
          <p:cNvPr id="13" name="Rectangle 2"/>
          <p:cNvSpPr txBox="1">
            <a:spLocks/>
          </p:cNvSpPr>
          <p:nvPr/>
        </p:nvSpPr>
        <p:spPr>
          <a:xfrm>
            <a:off x="118985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400" b="1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Jump Points</a:t>
            </a:r>
            <a:endParaRPr lang="en-US" sz="2800" b="1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9775" y="555526"/>
            <a:ext cx="41306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most simple approach is to place jump points into the game level. 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If characters can move with different speeds, then the jump point also needs a minimum jump speed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character can then seek towards the jump pad, matching the specified speed, and jump whenever it is on the jump pad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116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0800000">
            <a:off x="9523" y="1925510"/>
            <a:ext cx="9134476" cy="3238525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828674" y="4006738"/>
            <a:ext cx="7534247" cy="11573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accent3"/>
            </a:solidFill>
          </a:ln>
          <a:effectLst>
            <a:outerShdw blurRad="165100" dist="38100" dir="16200000" sx="116000" sy="116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 rot="10800000">
            <a:off x="866770" y="2292234"/>
            <a:ext cx="3190880" cy="600054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accent3"/>
            </a:solidFill>
          </a:ln>
          <a:effectLst>
            <a:outerShdw blurRad="215900" dist="38100" dir="5400000" sx="115000" sy="115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>
            <a:off x="2619375" y="4287711"/>
            <a:ext cx="1933570" cy="528651"/>
          </a:xfrm>
          <a:custGeom>
            <a:avLst/>
            <a:gdLst>
              <a:gd name="connsiteX0" fmla="*/ 933450 w 933450"/>
              <a:gd name="connsiteY0" fmla="*/ 1152525 h 1152525"/>
              <a:gd name="connsiteX1" fmla="*/ 228600 w 933450"/>
              <a:gd name="connsiteY1" fmla="*/ 866775 h 1152525"/>
              <a:gd name="connsiteX2" fmla="*/ 0 w 933450"/>
              <a:gd name="connsiteY2" fmla="*/ 0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1152525">
                <a:moveTo>
                  <a:pt x="933450" y="1152525"/>
                </a:moveTo>
                <a:cubicBezTo>
                  <a:pt x="658812" y="1105694"/>
                  <a:pt x="384175" y="1058863"/>
                  <a:pt x="228600" y="866775"/>
                </a:cubicBezTo>
                <a:cubicBezTo>
                  <a:pt x="73025" y="674688"/>
                  <a:pt x="36512" y="337344"/>
                  <a:pt x="0" y="0"/>
                </a:cubicBezTo>
              </a:path>
            </a:pathLst>
          </a:cu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miley Face 7"/>
          <p:cNvSpPr/>
          <p:nvPr/>
        </p:nvSpPr>
        <p:spPr>
          <a:xfrm>
            <a:off x="4552945" y="4654438"/>
            <a:ext cx="409575" cy="433374"/>
          </a:xfrm>
          <a:prstGeom prst="smileyFace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 rot="5400000">
            <a:off x="6465099" y="2104110"/>
            <a:ext cx="957252" cy="600054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accent3"/>
            </a:solidFill>
          </a:ln>
          <a:effectLst>
            <a:outerShdw blurRad="215900" dist="38100" dir="5400000" sx="115000" sy="115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713364" y="4006738"/>
            <a:ext cx="497061" cy="442898"/>
          </a:xfrm>
          <a:prstGeom prst="rect">
            <a:avLst/>
          </a:prstGeom>
          <a:solidFill>
            <a:schemeClr val="accent1">
              <a:alpha val="77000"/>
            </a:schemeClr>
          </a:solidFill>
          <a:ln>
            <a:noFill/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766763" y="3153552"/>
            <a:ext cx="2005011" cy="1296084"/>
            <a:chOff x="766763" y="4847541"/>
            <a:chExt cx="2005011" cy="1296084"/>
          </a:xfrm>
        </p:grpSpPr>
        <p:sp>
          <p:nvSpPr>
            <p:cNvPr id="12" name="Rectangle 11"/>
            <p:cNvSpPr/>
            <p:nvPr/>
          </p:nvSpPr>
          <p:spPr>
            <a:xfrm>
              <a:off x="1968153" y="5700727"/>
              <a:ext cx="803621" cy="442898"/>
            </a:xfrm>
            <a:prstGeom prst="rect">
              <a:avLst/>
            </a:prstGeom>
            <a:solidFill>
              <a:schemeClr val="accent1">
                <a:alpha val="77000"/>
              </a:schemeClr>
            </a:solidFill>
            <a:ln>
              <a:noFill/>
            </a:ln>
            <a:effectLst>
              <a:softEdge rad="3175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1935951" y="5329250"/>
              <a:ext cx="80487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66763" y="4847541"/>
              <a:ext cx="1581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Precise jump speed needed</a:t>
              </a:r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75584" y="3122281"/>
            <a:ext cx="1887192" cy="874246"/>
            <a:chOff x="5075584" y="4816270"/>
            <a:chExt cx="1887192" cy="874246"/>
          </a:xfrm>
        </p:grpSpPr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6560338" y="5288078"/>
              <a:ext cx="80487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75584" y="4816270"/>
              <a:ext cx="18729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Precise jump direction needed</a:t>
              </a:r>
              <a:endParaRPr lang="en-GB" dirty="0"/>
            </a:p>
          </p:txBody>
        </p:sp>
      </p:grpSp>
      <p:sp>
        <p:nvSpPr>
          <p:cNvPr id="19" name="Freeform 18"/>
          <p:cNvSpPr/>
          <p:nvPr/>
        </p:nvSpPr>
        <p:spPr>
          <a:xfrm>
            <a:off x="4962525" y="4268661"/>
            <a:ext cx="2049463" cy="788987"/>
          </a:xfrm>
          <a:custGeom>
            <a:avLst/>
            <a:gdLst>
              <a:gd name="connsiteX0" fmla="*/ 0 w 2049463"/>
              <a:gd name="connsiteY0" fmla="*/ 552450 h 788987"/>
              <a:gd name="connsiteX1" fmla="*/ 466725 w 2049463"/>
              <a:gd name="connsiteY1" fmla="*/ 466725 h 788987"/>
              <a:gd name="connsiteX2" fmla="*/ 819150 w 2049463"/>
              <a:gd name="connsiteY2" fmla="*/ 609600 h 788987"/>
              <a:gd name="connsiteX3" fmla="*/ 1381125 w 2049463"/>
              <a:gd name="connsiteY3" fmla="*/ 771525 h 788987"/>
              <a:gd name="connsiteX4" fmla="*/ 1866900 w 2049463"/>
              <a:gd name="connsiteY4" fmla="*/ 714375 h 788987"/>
              <a:gd name="connsiteX5" fmla="*/ 2019300 w 2049463"/>
              <a:gd name="connsiteY5" fmla="*/ 447675 h 788987"/>
              <a:gd name="connsiteX6" fmla="*/ 2047875 w 2049463"/>
              <a:gd name="connsiteY6" fmla="*/ 0 h 788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9463" h="788987">
                <a:moveTo>
                  <a:pt x="0" y="552450"/>
                </a:moveTo>
                <a:cubicBezTo>
                  <a:pt x="165100" y="504825"/>
                  <a:pt x="330200" y="457200"/>
                  <a:pt x="466725" y="466725"/>
                </a:cubicBezTo>
                <a:cubicBezTo>
                  <a:pt x="603250" y="476250"/>
                  <a:pt x="666750" y="558800"/>
                  <a:pt x="819150" y="609600"/>
                </a:cubicBezTo>
                <a:cubicBezTo>
                  <a:pt x="971550" y="660400"/>
                  <a:pt x="1206500" y="754063"/>
                  <a:pt x="1381125" y="771525"/>
                </a:cubicBezTo>
                <a:cubicBezTo>
                  <a:pt x="1555750" y="788987"/>
                  <a:pt x="1760538" y="768350"/>
                  <a:pt x="1866900" y="714375"/>
                </a:cubicBezTo>
                <a:cubicBezTo>
                  <a:pt x="1973262" y="660400"/>
                  <a:pt x="1989137" y="566738"/>
                  <a:pt x="2019300" y="447675"/>
                </a:cubicBezTo>
                <a:cubicBezTo>
                  <a:pt x="2049463" y="328612"/>
                  <a:pt x="2048669" y="164306"/>
                  <a:pt x="2047875" y="0"/>
                </a:cubicBezTo>
              </a:path>
            </a:pathLst>
          </a:cu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/>
          <p:nvPr/>
        </p:nvSpPr>
        <p:spPr>
          <a:xfrm flipH="1">
            <a:off x="6962775" y="2292233"/>
            <a:ext cx="230187" cy="1947853"/>
          </a:xfrm>
          <a:custGeom>
            <a:avLst/>
            <a:gdLst>
              <a:gd name="connsiteX0" fmla="*/ 490537 w 490537"/>
              <a:gd name="connsiteY0" fmla="*/ 2552700 h 2552700"/>
              <a:gd name="connsiteX1" fmla="*/ 14287 w 490537"/>
              <a:gd name="connsiteY1" fmla="*/ 1914525 h 2552700"/>
              <a:gd name="connsiteX2" fmla="*/ 404812 w 490537"/>
              <a:gd name="connsiteY2" fmla="*/ 742950 h 2552700"/>
              <a:gd name="connsiteX3" fmla="*/ 328612 w 490537"/>
              <a:gd name="connsiteY3" fmla="*/ 0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537" h="2552700">
                <a:moveTo>
                  <a:pt x="490537" y="2552700"/>
                </a:moveTo>
                <a:cubicBezTo>
                  <a:pt x="259556" y="2384425"/>
                  <a:pt x="28575" y="2216150"/>
                  <a:pt x="14287" y="1914525"/>
                </a:cubicBezTo>
                <a:cubicBezTo>
                  <a:pt x="0" y="1612900"/>
                  <a:pt x="352425" y="1062037"/>
                  <a:pt x="404812" y="742950"/>
                </a:cubicBezTo>
                <a:cubicBezTo>
                  <a:pt x="457199" y="423863"/>
                  <a:pt x="392905" y="211931"/>
                  <a:pt x="328612" y="0"/>
                </a:cubicBezTo>
              </a:path>
            </a:pathLst>
          </a:cu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eform 20"/>
          <p:cNvSpPr/>
          <p:nvPr/>
        </p:nvSpPr>
        <p:spPr>
          <a:xfrm rot="19800000" flipH="1">
            <a:off x="2186149" y="2694322"/>
            <a:ext cx="279478" cy="1628256"/>
          </a:xfrm>
          <a:custGeom>
            <a:avLst/>
            <a:gdLst>
              <a:gd name="connsiteX0" fmla="*/ 490537 w 490537"/>
              <a:gd name="connsiteY0" fmla="*/ 2552700 h 2552700"/>
              <a:gd name="connsiteX1" fmla="*/ 14287 w 490537"/>
              <a:gd name="connsiteY1" fmla="*/ 1914525 h 2552700"/>
              <a:gd name="connsiteX2" fmla="*/ 404812 w 490537"/>
              <a:gd name="connsiteY2" fmla="*/ 742950 h 2552700"/>
              <a:gd name="connsiteX3" fmla="*/ 328612 w 490537"/>
              <a:gd name="connsiteY3" fmla="*/ 0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537" h="2552700">
                <a:moveTo>
                  <a:pt x="490537" y="2552700"/>
                </a:moveTo>
                <a:cubicBezTo>
                  <a:pt x="259556" y="2384425"/>
                  <a:pt x="28575" y="2216150"/>
                  <a:pt x="14287" y="1914525"/>
                </a:cubicBezTo>
                <a:cubicBezTo>
                  <a:pt x="0" y="1612900"/>
                  <a:pt x="352425" y="1062037"/>
                  <a:pt x="404812" y="742950"/>
                </a:cubicBezTo>
                <a:cubicBezTo>
                  <a:pt x="457199" y="423863"/>
                  <a:pt x="392905" y="211931"/>
                  <a:pt x="328612" y="0"/>
                </a:cubicBezTo>
              </a:path>
            </a:pathLst>
          </a:custGeom>
          <a:ln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"/>
          <p:cNvSpPr txBox="1">
            <a:spLocks/>
          </p:cNvSpPr>
          <p:nvPr/>
        </p:nvSpPr>
        <p:spPr>
          <a:xfrm>
            <a:off x="118985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400" b="1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Difficulties</a:t>
            </a:r>
            <a:endParaRPr lang="en-US" sz="2800" b="1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9775" y="555526"/>
            <a:ext cx="4383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Some forms of jump require a defined target speed or a defined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direction / angle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of approach to the jump pad.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16016" y="555526"/>
            <a:ext cx="41306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Additionally, some jumps may have a higher ‘price’ of failure (e.g. ‘death’ vs. a short delay to climb-up). </a:t>
            </a:r>
          </a:p>
        </p:txBody>
      </p:sp>
    </p:spTree>
    <p:extLst>
      <p:ext uri="{BB962C8B-B14F-4D97-AF65-F5344CB8AC3E}">
        <p14:creationId xmlns:p14="http://schemas.microsoft.com/office/powerpoint/2010/main" val="2262093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9" grpId="0" animBg="1"/>
      <p:bldP spid="20" grpId="0" animBg="1"/>
      <p:bldP spid="21" grpId="0" animBg="1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0800000">
            <a:off x="4572000" y="-20538"/>
            <a:ext cx="4593332" cy="516403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150545" y="3183119"/>
            <a:ext cx="3724275" cy="1990725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accent3"/>
            </a:solidFill>
          </a:ln>
          <a:effectLst>
            <a:outerShdw blurRad="165100" dist="38100" dir="16200000" sx="116000" sy="116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 rot="10800000">
            <a:off x="6031607" y="-20538"/>
            <a:ext cx="1971676" cy="169391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accent3"/>
            </a:solidFill>
          </a:ln>
          <a:effectLst>
            <a:outerShdw blurRad="215900" dist="38100" dir="5400000" sx="115000" sy="115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498333" y="3192645"/>
            <a:ext cx="1085850" cy="685800"/>
          </a:xfrm>
          <a:prstGeom prst="rect">
            <a:avLst/>
          </a:prstGeom>
          <a:solidFill>
            <a:schemeClr val="accent1">
              <a:alpha val="77000"/>
            </a:schemeClr>
          </a:solidFill>
          <a:ln>
            <a:noFill/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7346059" y="3397420"/>
            <a:ext cx="657224" cy="1152525"/>
          </a:xfrm>
          <a:custGeom>
            <a:avLst/>
            <a:gdLst>
              <a:gd name="connsiteX0" fmla="*/ 933450 w 933450"/>
              <a:gd name="connsiteY0" fmla="*/ 1152525 h 1152525"/>
              <a:gd name="connsiteX1" fmla="*/ 228600 w 933450"/>
              <a:gd name="connsiteY1" fmla="*/ 866775 h 1152525"/>
              <a:gd name="connsiteX2" fmla="*/ 0 w 933450"/>
              <a:gd name="connsiteY2" fmla="*/ 0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1152525">
                <a:moveTo>
                  <a:pt x="933450" y="1152525"/>
                </a:moveTo>
                <a:cubicBezTo>
                  <a:pt x="658812" y="1105694"/>
                  <a:pt x="384175" y="1058863"/>
                  <a:pt x="228600" y="866775"/>
                </a:cubicBezTo>
                <a:cubicBezTo>
                  <a:pt x="73025" y="674688"/>
                  <a:pt x="36512" y="337344"/>
                  <a:pt x="0" y="0"/>
                </a:cubicBezTo>
              </a:path>
            </a:pathLst>
          </a:custGeom>
          <a:ln>
            <a:solidFill>
              <a:srgbClr val="CCCC00"/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miley Face 8"/>
          <p:cNvSpPr/>
          <p:nvPr/>
        </p:nvSpPr>
        <p:spPr>
          <a:xfrm>
            <a:off x="7798495" y="4364222"/>
            <a:ext cx="409575" cy="433374"/>
          </a:xfrm>
          <a:prstGeom prst="smileyFace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793609" y="987574"/>
            <a:ext cx="552450" cy="685800"/>
          </a:xfrm>
          <a:prstGeom prst="rect">
            <a:avLst/>
          </a:prstGeom>
          <a:solidFill>
            <a:srgbClr val="92D050">
              <a:alpha val="77000"/>
            </a:srgbClr>
          </a:solidFill>
          <a:ln>
            <a:noFill/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 rot="21077643" flipH="1">
            <a:off x="7172604" y="1149192"/>
            <a:ext cx="890587" cy="2183155"/>
          </a:xfrm>
          <a:custGeom>
            <a:avLst/>
            <a:gdLst>
              <a:gd name="connsiteX0" fmla="*/ 490537 w 490537"/>
              <a:gd name="connsiteY0" fmla="*/ 2552700 h 2552700"/>
              <a:gd name="connsiteX1" fmla="*/ 14287 w 490537"/>
              <a:gd name="connsiteY1" fmla="*/ 1914525 h 2552700"/>
              <a:gd name="connsiteX2" fmla="*/ 404812 w 490537"/>
              <a:gd name="connsiteY2" fmla="*/ 742950 h 2552700"/>
              <a:gd name="connsiteX3" fmla="*/ 328612 w 490537"/>
              <a:gd name="connsiteY3" fmla="*/ 0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537" h="2552700">
                <a:moveTo>
                  <a:pt x="490537" y="2552700"/>
                </a:moveTo>
                <a:cubicBezTo>
                  <a:pt x="259556" y="2384425"/>
                  <a:pt x="28575" y="2216150"/>
                  <a:pt x="14287" y="1914525"/>
                </a:cubicBezTo>
                <a:cubicBezTo>
                  <a:pt x="0" y="1612900"/>
                  <a:pt x="352425" y="1062037"/>
                  <a:pt x="404812" y="742950"/>
                </a:cubicBezTo>
                <a:cubicBezTo>
                  <a:pt x="457199" y="423863"/>
                  <a:pt x="392905" y="211931"/>
                  <a:pt x="328612" y="0"/>
                </a:cubicBezTo>
              </a:path>
            </a:pathLst>
          </a:custGeom>
          <a:ln>
            <a:solidFill>
              <a:srgbClr val="CCCC00"/>
            </a:solidFill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miley Face 11"/>
          <p:cNvSpPr/>
          <p:nvPr/>
        </p:nvSpPr>
        <p:spPr>
          <a:xfrm>
            <a:off x="5498208" y="4299934"/>
            <a:ext cx="647700" cy="621485"/>
          </a:xfrm>
          <a:prstGeom prst="smileyFace">
            <a:avLst>
              <a:gd name="adj" fmla="val 4653"/>
            </a:avLst>
          </a:prstGeom>
          <a:solidFill>
            <a:srgbClr val="66FF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5850633" y="3521245"/>
            <a:ext cx="1328737" cy="1587500"/>
          </a:xfrm>
          <a:custGeom>
            <a:avLst/>
            <a:gdLst>
              <a:gd name="connsiteX0" fmla="*/ 0 w 1328737"/>
              <a:gd name="connsiteY0" fmla="*/ 809625 h 1587500"/>
              <a:gd name="connsiteX1" fmla="*/ 76200 w 1328737"/>
              <a:gd name="connsiteY1" fmla="*/ 476250 h 1587500"/>
              <a:gd name="connsiteX2" fmla="*/ 447675 w 1328737"/>
              <a:gd name="connsiteY2" fmla="*/ 561975 h 1587500"/>
              <a:gd name="connsiteX3" fmla="*/ 762000 w 1328737"/>
              <a:gd name="connsiteY3" fmla="*/ 1323975 h 1587500"/>
              <a:gd name="connsiteX4" fmla="*/ 1000125 w 1328737"/>
              <a:gd name="connsiteY4" fmla="*/ 1524000 h 1587500"/>
              <a:gd name="connsiteX5" fmla="*/ 1285875 w 1328737"/>
              <a:gd name="connsiteY5" fmla="*/ 1333500 h 1587500"/>
              <a:gd name="connsiteX6" fmla="*/ 1257300 w 1328737"/>
              <a:gd name="connsiteY6" fmla="*/ 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8737" h="1587500">
                <a:moveTo>
                  <a:pt x="0" y="809625"/>
                </a:moveTo>
                <a:cubicBezTo>
                  <a:pt x="794" y="663575"/>
                  <a:pt x="1588" y="517525"/>
                  <a:pt x="76200" y="476250"/>
                </a:cubicBezTo>
                <a:cubicBezTo>
                  <a:pt x="150812" y="434975"/>
                  <a:pt x="333375" y="420688"/>
                  <a:pt x="447675" y="561975"/>
                </a:cubicBezTo>
                <a:cubicBezTo>
                  <a:pt x="561975" y="703263"/>
                  <a:pt x="669925" y="1163638"/>
                  <a:pt x="762000" y="1323975"/>
                </a:cubicBezTo>
                <a:cubicBezTo>
                  <a:pt x="854075" y="1484312"/>
                  <a:pt x="912813" y="1522413"/>
                  <a:pt x="1000125" y="1524000"/>
                </a:cubicBezTo>
                <a:cubicBezTo>
                  <a:pt x="1087437" y="1525587"/>
                  <a:pt x="1243013" y="1587500"/>
                  <a:pt x="1285875" y="1333500"/>
                </a:cubicBezTo>
                <a:cubicBezTo>
                  <a:pt x="1328737" y="1079500"/>
                  <a:pt x="1293018" y="539750"/>
                  <a:pt x="1257300" y="0"/>
                </a:cubicBezTo>
              </a:path>
            </a:pathLst>
          </a:custGeom>
          <a:ln>
            <a:solidFill>
              <a:srgbClr val="66FFFF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6803707" y="1545810"/>
            <a:ext cx="278078" cy="1982430"/>
          </a:xfrm>
          <a:custGeom>
            <a:avLst/>
            <a:gdLst>
              <a:gd name="connsiteX0" fmla="*/ 490537 w 490537"/>
              <a:gd name="connsiteY0" fmla="*/ 2552700 h 2552700"/>
              <a:gd name="connsiteX1" fmla="*/ 14287 w 490537"/>
              <a:gd name="connsiteY1" fmla="*/ 1914525 h 2552700"/>
              <a:gd name="connsiteX2" fmla="*/ 404812 w 490537"/>
              <a:gd name="connsiteY2" fmla="*/ 742950 h 2552700"/>
              <a:gd name="connsiteX3" fmla="*/ 328612 w 490537"/>
              <a:gd name="connsiteY3" fmla="*/ 0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537" h="2552700">
                <a:moveTo>
                  <a:pt x="490537" y="2552700"/>
                </a:moveTo>
                <a:cubicBezTo>
                  <a:pt x="259556" y="2384425"/>
                  <a:pt x="28575" y="2216150"/>
                  <a:pt x="14287" y="1914525"/>
                </a:cubicBezTo>
                <a:cubicBezTo>
                  <a:pt x="0" y="1612900"/>
                  <a:pt x="352425" y="1062037"/>
                  <a:pt x="404812" y="742950"/>
                </a:cubicBezTo>
                <a:cubicBezTo>
                  <a:pt x="457199" y="423863"/>
                  <a:pt x="392905" y="211931"/>
                  <a:pt x="328612" y="0"/>
                </a:cubicBezTo>
              </a:path>
            </a:pathLst>
          </a:custGeom>
          <a:ln>
            <a:solidFill>
              <a:srgbClr val="66FFFF"/>
            </a:solidFill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2"/>
          <p:cNvSpPr txBox="1">
            <a:spLocks/>
          </p:cNvSpPr>
          <p:nvPr/>
        </p:nvSpPr>
        <p:spPr>
          <a:xfrm>
            <a:off x="118985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400" b="1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Landing Pads</a:t>
            </a:r>
            <a:endParaRPr lang="en-US" sz="2800" b="1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9775" y="555526"/>
            <a:ext cx="397017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good approach is to pair a jump pad with a landing pad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Doing this permits the game object to determine the needed speed and direction (by solving the trajectory equations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).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This approach is more flexible (different characters can differ in their movement approach) and is less prone to error.</a:t>
            </a: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461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746"/>
            <a:ext cx="3744416" cy="480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148064" y="267494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By pairing a jump pad with a landing pad it becomes possible to enable AI controlled entities to plan and safely execute jumps.</a:t>
            </a: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  </a:t>
            </a: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504" y="110293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GB" sz="2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Key takeaways:</a:t>
            </a:r>
            <a:endParaRPr lang="en-GB" sz="2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0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pstream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7013C18A35F34ABB124A623B7462F5" ma:contentTypeVersion="0" ma:contentTypeDescription="Create a new document." ma:contentTypeScope="" ma:versionID="c8b53229ef314644a75f5a9f7c013c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09829B-31DB-4E94-921D-4D461B4B5F16}"/>
</file>

<file path=customXml/itemProps2.xml><?xml version="1.0" encoding="utf-8"?>
<ds:datastoreItem xmlns:ds="http://schemas.openxmlformats.org/officeDocument/2006/customXml" ds:itemID="{35CD377D-9F7D-4DD1-ACCD-37158068A22F}"/>
</file>

<file path=customXml/itemProps3.xml><?xml version="1.0" encoding="utf-8"?>
<ds:datastoreItem xmlns:ds="http://schemas.openxmlformats.org/officeDocument/2006/customXml" ds:itemID="{86130511-12DE-4112-9C90-194054005A4B}"/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292</Words>
  <Application>Microsoft Office PowerPoint</Application>
  <PresentationFormat>On-screen Show (16:9)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</vt:lpstr>
      <vt:lpstr>Trebuchet MS</vt:lpstr>
      <vt:lpstr>Slipstream</vt:lpstr>
      <vt:lpstr>AI Controlled Jumping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2013-01-08T13:39:25Z</dcterms:created>
  <dcterms:modified xsi:type="dcterms:W3CDTF">2014-12-08T18:57:56Z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ContentTypeId">
    <vt:lpwstr>0x010100E77013C18A35F34ABB124A623B7462F5</vt:lpwstr>
  </property>
</Properties>
</file>