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diagrams/data1.xml" ContentType="application/vnd.openxmlformats-officedocument.drawingml.diagramData+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diagrams/colors1.xml" ContentType="application/vnd.openxmlformats-officedocument.drawingml.diagramColors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679" r:id="rId1"/>
  </p:sldMasterIdLst>
  <p:notesMasterIdLst>
    <p:notesMasterId r:id="rId10"/>
  </p:notesMasterIdLst>
  <p:handoutMasterIdLst>
    <p:handoutMasterId r:id="rId11"/>
  </p:handoutMasterIdLst>
  <p:sldIdLst>
    <p:sldId id="256" r:id="rId2"/>
    <p:sldId id="317" r:id="rId3"/>
    <p:sldId id="341" r:id="rId4"/>
    <p:sldId id="342" r:id="rId5"/>
    <p:sldId id="343" r:id="rId6"/>
    <p:sldId id="345" r:id="rId7"/>
    <p:sldId id="347" r:id="rId8"/>
    <p:sldId id="339" r:id="rId9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6699"/>
    <a:srgbClr val="99CC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80044" autoAdjust="0"/>
  </p:normalViewPr>
  <p:slideViewPr>
    <p:cSldViewPr>
      <p:cViewPr varScale="1">
        <p:scale>
          <a:sx n="169" d="100"/>
          <a:sy n="169" d="100"/>
        </p:scale>
        <p:origin x="474" y="13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2" d="100"/>
          <a:sy n="122" d="100"/>
        </p:scale>
        <p:origin x="1986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40993E-5658-4257-B255-1A74729C5F59}" type="doc">
      <dgm:prSet loTypeId="urn:microsoft.com/office/officeart/2005/8/layout/radial4" loCatId="relationship" qsTypeId="urn:microsoft.com/office/officeart/2005/8/quickstyle/3d6" qsCatId="3D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5EA534CA-789C-415F-9E7F-ACC4A89F5B3C}">
      <dgm:prSet phldrT="[Text]"/>
      <dgm:spPr/>
      <dgm:t>
        <a:bodyPr/>
        <a:lstStyle/>
        <a:p>
          <a:r>
            <a:rPr lang="en-GB" dirty="0" smtClean="0"/>
            <a:t>Particle System</a:t>
          </a:r>
          <a:endParaRPr lang="en-GB" dirty="0"/>
        </a:p>
      </dgm:t>
    </dgm:pt>
    <dgm:pt modelId="{DF2EAF15-D2B3-4431-AE16-D9E10923F68A}" type="parTrans" cxnId="{3FCA535D-F29D-4909-AB11-1B72D565CEB6}">
      <dgm:prSet/>
      <dgm:spPr/>
      <dgm:t>
        <a:bodyPr/>
        <a:lstStyle/>
        <a:p>
          <a:endParaRPr lang="en-GB"/>
        </a:p>
      </dgm:t>
    </dgm:pt>
    <dgm:pt modelId="{B1200FAE-8C74-4B8E-A0F3-F05612299028}" type="sibTrans" cxnId="{3FCA535D-F29D-4909-AB11-1B72D565CEB6}">
      <dgm:prSet/>
      <dgm:spPr/>
      <dgm:t>
        <a:bodyPr/>
        <a:lstStyle/>
        <a:p>
          <a:endParaRPr lang="en-GB"/>
        </a:p>
      </dgm:t>
    </dgm:pt>
    <dgm:pt modelId="{5FC9548C-6886-489D-808E-5CCE599C56E4}">
      <dgm:prSet phldrT="[Text]"/>
      <dgm:spPr/>
      <dgm:t>
        <a:bodyPr/>
        <a:lstStyle/>
        <a:p>
          <a:r>
            <a:rPr lang="en-GB" dirty="0" smtClean="0"/>
            <a:t>Explosion Particle System</a:t>
          </a:r>
          <a:endParaRPr lang="en-GB" dirty="0"/>
        </a:p>
      </dgm:t>
    </dgm:pt>
    <dgm:pt modelId="{24B17618-ECF6-498C-9322-A1E18E4117FB}" type="parTrans" cxnId="{04DB9F1B-C06D-4D8B-BB3F-13B952C7BF91}">
      <dgm:prSet/>
      <dgm:spPr/>
      <dgm:t>
        <a:bodyPr/>
        <a:lstStyle/>
        <a:p>
          <a:endParaRPr lang="en-GB"/>
        </a:p>
      </dgm:t>
    </dgm:pt>
    <dgm:pt modelId="{6A00858B-DCD8-417B-B992-329065CB928D}" type="sibTrans" cxnId="{04DB9F1B-C06D-4D8B-BB3F-13B952C7BF91}">
      <dgm:prSet/>
      <dgm:spPr/>
      <dgm:t>
        <a:bodyPr/>
        <a:lstStyle/>
        <a:p>
          <a:endParaRPr lang="en-GB"/>
        </a:p>
      </dgm:t>
    </dgm:pt>
    <dgm:pt modelId="{3BF24C68-811B-4D96-AA16-4555DDCA6605}">
      <dgm:prSet phldrT="[Text]"/>
      <dgm:spPr/>
      <dgm:t>
        <a:bodyPr/>
        <a:lstStyle/>
        <a:p>
          <a:r>
            <a:rPr lang="en-GB" dirty="0" smtClean="0"/>
            <a:t>Explosion Smoke Particle System</a:t>
          </a:r>
          <a:endParaRPr lang="en-GB" dirty="0"/>
        </a:p>
      </dgm:t>
    </dgm:pt>
    <dgm:pt modelId="{399BCC70-1362-4F03-B694-13E0FF1F257F}" type="parTrans" cxnId="{5FAA2A28-817B-4594-B6FA-FA9D03F39FE1}">
      <dgm:prSet/>
      <dgm:spPr/>
      <dgm:t>
        <a:bodyPr/>
        <a:lstStyle/>
        <a:p>
          <a:endParaRPr lang="en-GB"/>
        </a:p>
      </dgm:t>
    </dgm:pt>
    <dgm:pt modelId="{D0E1CC52-5A2F-488D-99F1-355F854FE6DB}" type="sibTrans" cxnId="{5FAA2A28-817B-4594-B6FA-FA9D03F39FE1}">
      <dgm:prSet/>
      <dgm:spPr/>
      <dgm:t>
        <a:bodyPr/>
        <a:lstStyle/>
        <a:p>
          <a:endParaRPr lang="en-GB"/>
        </a:p>
      </dgm:t>
    </dgm:pt>
    <dgm:pt modelId="{EE8BADA7-2783-4B22-ACFE-8692CBC2966A}">
      <dgm:prSet phldrT="[Text]"/>
      <dgm:spPr/>
      <dgm:t>
        <a:bodyPr/>
        <a:lstStyle/>
        <a:p>
          <a:r>
            <a:rPr lang="en-GB" dirty="0" smtClean="0"/>
            <a:t>Smoke Plume Particle System</a:t>
          </a:r>
          <a:endParaRPr lang="en-GB" dirty="0"/>
        </a:p>
      </dgm:t>
    </dgm:pt>
    <dgm:pt modelId="{0A29E7C9-794B-415B-9227-04B87F2F3008}" type="parTrans" cxnId="{DA828831-6027-415C-997E-57A58B22D6D7}">
      <dgm:prSet/>
      <dgm:spPr/>
      <dgm:t>
        <a:bodyPr/>
        <a:lstStyle/>
        <a:p>
          <a:endParaRPr lang="en-GB"/>
        </a:p>
      </dgm:t>
    </dgm:pt>
    <dgm:pt modelId="{8884DEEE-2BF4-447F-AA78-FC8B3944AA4F}" type="sibTrans" cxnId="{DA828831-6027-415C-997E-57A58B22D6D7}">
      <dgm:prSet/>
      <dgm:spPr/>
      <dgm:t>
        <a:bodyPr/>
        <a:lstStyle/>
        <a:p>
          <a:endParaRPr lang="en-GB"/>
        </a:p>
      </dgm:t>
    </dgm:pt>
    <dgm:pt modelId="{97ABD662-0348-46E4-95FE-E4DE8B996D98}" type="pres">
      <dgm:prSet presAssocID="{EB40993E-5658-4257-B255-1A74729C5F59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2740AA48-148F-4E93-9348-1EF70AF048BA}" type="pres">
      <dgm:prSet presAssocID="{5EA534CA-789C-415F-9E7F-ACC4A89F5B3C}" presName="centerShape" presStyleLbl="node0" presStyleIdx="0" presStyleCnt="1"/>
      <dgm:spPr/>
      <dgm:t>
        <a:bodyPr/>
        <a:lstStyle/>
        <a:p>
          <a:endParaRPr lang="en-GB"/>
        </a:p>
      </dgm:t>
    </dgm:pt>
    <dgm:pt modelId="{E1315DCA-0D2D-400A-A5C1-57CE6007B05B}" type="pres">
      <dgm:prSet presAssocID="{24B17618-ECF6-498C-9322-A1E18E4117FB}" presName="parTrans" presStyleLbl="bgSibTrans2D1" presStyleIdx="0" presStyleCnt="3"/>
      <dgm:spPr/>
      <dgm:t>
        <a:bodyPr/>
        <a:lstStyle/>
        <a:p>
          <a:endParaRPr lang="en-GB"/>
        </a:p>
      </dgm:t>
    </dgm:pt>
    <dgm:pt modelId="{21C94C6B-76BE-4412-A46E-027521CB7314}" type="pres">
      <dgm:prSet presAssocID="{5FC9548C-6886-489D-808E-5CCE599C56E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6D43A99-FB89-412B-9342-B1495038049C}" type="pres">
      <dgm:prSet presAssocID="{399BCC70-1362-4F03-B694-13E0FF1F257F}" presName="parTrans" presStyleLbl="bgSibTrans2D1" presStyleIdx="1" presStyleCnt="3"/>
      <dgm:spPr/>
      <dgm:t>
        <a:bodyPr/>
        <a:lstStyle/>
        <a:p>
          <a:endParaRPr lang="en-GB"/>
        </a:p>
      </dgm:t>
    </dgm:pt>
    <dgm:pt modelId="{4110ED9B-BC0B-48CE-8DC1-1004F78FF21A}" type="pres">
      <dgm:prSet presAssocID="{3BF24C68-811B-4D96-AA16-4555DDCA660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7F0A162-D464-4375-97B8-63EDD575EABD}" type="pres">
      <dgm:prSet presAssocID="{0A29E7C9-794B-415B-9227-04B87F2F3008}" presName="parTrans" presStyleLbl="bgSibTrans2D1" presStyleIdx="2" presStyleCnt="3"/>
      <dgm:spPr/>
      <dgm:t>
        <a:bodyPr/>
        <a:lstStyle/>
        <a:p>
          <a:endParaRPr lang="en-GB"/>
        </a:p>
      </dgm:t>
    </dgm:pt>
    <dgm:pt modelId="{9CE56938-F72E-4B32-9885-C990DAE01C1A}" type="pres">
      <dgm:prSet presAssocID="{EE8BADA7-2783-4B22-ACFE-8692CBC2966A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94C42606-528E-413D-871B-0843C736C612}" type="presOf" srcId="{EE8BADA7-2783-4B22-ACFE-8692CBC2966A}" destId="{9CE56938-F72E-4B32-9885-C990DAE01C1A}" srcOrd="0" destOrd="0" presId="urn:microsoft.com/office/officeart/2005/8/layout/radial4"/>
    <dgm:cxn modelId="{5FAA2A28-817B-4594-B6FA-FA9D03F39FE1}" srcId="{5EA534CA-789C-415F-9E7F-ACC4A89F5B3C}" destId="{3BF24C68-811B-4D96-AA16-4555DDCA6605}" srcOrd="1" destOrd="0" parTransId="{399BCC70-1362-4F03-B694-13E0FF1F257F}" sibTransId="{D0E1CC52-5A2F-488D-99F1-355F854FE6DB}"/>
    <dgm:cxn modelId="{A54B294C-0891-42AF-9CF2-822791B0EA5B}" type="presOf" srcId="{5FC9548C-6886-489D-808E-5CCE599C56E4}" destId="{21C94C6B-76BE-4412-A46E-027521CB7314}" srcOrd="0" destOrd="0" presId="urn:microsoft.com/office/officeart/2005/8/layout/radial4"/>
    <dgm:cxn modelId="{50432416-6C4A-4BF3-AAC5-BA9F4FEAB239}" type="presOf" srcId="{24B17618-ECF6-498C-9322-A1E18E4117FB}" destId="{E1315DCA-0D2D-400A-A5C1-57CE6007B05B}" srcOrd="0" destOrd="0" presId="urn:microsoft.com/office/officeart/2005/8/layout/radial4"/>
    <dgm:cxn modelId="{BC257D43-CC78-45B4-8006-60B75EE79EF0}" type="presOf" srcId="{3BF24C68-811B-4D96-AA16-4555DDCA6605}" destId="{4110ED9B-BC0B-48CE-8DC1-1004F78FF21A}" srcOrd="0" destOrd="0" presId="urn:microsoft.com/office/officeart/2005/8/layout/radial4"/>
    <dgm:cxn modelId="{DA6E9039-554A-4B70-99C8-70DDCFF14DF6}" type="presOf" srcId="{EB40993E-5658-4257-B255-1A74729C5F59}" destId="{97ABD662-0348-46E4-95FE-E4DE8B996D98}" srcOrd="0" destOrd="0" presId="urn:microsoft.com/office/officeart/2005/8/layout/radial4"/>
    <dgm:cxn modelId="{DA828831-6027-415C-997E-57A58B22D6D7}" srcId="{5EA534CA-789C-415F-9E7F-ACC4A89F5B3C}" destId="{EE8BADA7-2783-4B22-ACFE-8692CBC2966A}" srcOrd="2" destOrd="0" parTransId="{0A29E7C9-794B-415B-9227-04B87F2F3008}" sibTransId="{8884DEEE-2BF4-447F-AA78-FC8B3944AA4F}"/>
    <dgm:cxn modelId="{3FCA535D-F29D-4909-AB11-1B72D565CEB6}" srcId="{EB40993E-5658-4257-B255-1A74729C5F59}" destId="{5EA534CA-789C-415F-9E7F-ACC4A89F5B3C}" srcOrd="0" destOrd="0" parTransId="{DF2EAF15-D2B3-4431-AE16-D9E10923F68A}" sibTransId="{B1200FAE-8C74-4B8E-A0F3-F05612299028}"/>
    <dgm:cxn modelId="{CBC67EA3-50C7-48F9-AC08-C35626AE1AD7}" type="presOf" srcId="{399BCC70-1362-4F03-B694-13E0FF1F257F}" destId="{76D43A99-FB89-412B-9342-B1495038049C}" srcOrd="0" destOrd="0" presId="urn:microsoft.com/office/officeart/2005/8/layout/radial4"/>
    <dgm:cxn modelId="{FCE039C3-DDC5-4B08-95F6-F15CFE43A54B}" type="presOf" srcId="{5EA534CA-789C-415F-9E7F-ACC4A89F5B3C}" destId="{2740AA48-148F-4E93-9348-1EF70AF048BA}" srcOrd="0" destOrd="0" presId="urn:microsoft.com/office/officeart/2005/8/layout/radial4"/>
    <dgm:cxn modelId="{04DB9F1B-C06D-4D8B-BB3F-13B952C7BF91}" srcId="{5EA534CA-789C-415F-9E7F-ACC4A89F5B3C}" destId="{5FC9548C-6886-489D-808E-5CCE599C56E4}" srcOrd="0" destOrd="0" parTransId="{24B17618-ECF6-498C-9322-A1E18E4117FB}" sibTransId="{6A00858B-DCD8-417B-B992-329065CB928D}"/>
    <dgm:cxn modelId="{8EEFD5AA-07C6-4565-B288-DE9905AA9F57}" type="presOf" srcId="{0A29E7C9-794B-415B-9227-04B87F2F3008}" destId="{97F0A162-D464-4375-97B8-63EDD575EABD}" srcOrd="0" destOrd="0" presId="urn:microsoft.com/office/officeart/2005/8/layout/radial4"/>
    <dgm:cxn modelId="{4950D8A8-FE1F-4478-BFB5-EB28BA458B26}" type="presParOf" srcId="{97ABD662-0348-46E4-95FE-E4DE8B996D98}" destId="{2740AA48-148F-4E93-9348-1EF70AF048BA}" srcOrd="0" destOrd="0" presId="urn:microsoft.com/office/officeart/2005/8/layout/radial4"/>
    <dgm:cxn modelId="{D83A37E2-67B2-460D-B9FE-C3DDB32C7136}" type="presParOf" srcId="{97ABD662-0348-46E4-95FE-E4DE8B996D98}" destId="{E1315DCA-0D2D-400A-A5C1-57CE6007B05B}" srcOrd="1" destOrd="0" presId="urn:microsoft.com/office/officeart/2005/8/layout/radial4"/>
    <dgm:cxn modelId="{C6352852-B201-4DAB-86B3-C3594008B8C2}" type="presParOf" srcId="{97ABD662-0348-46E4-95FE-E4DE8B996D98}" destId="{21C94C6B-76BE-4412-A46E-027521CB7314}" srcOrd="2" destOrd="0" presId="urn:microsoft.com/office/officeart/2005/8/layout/radial4"/>
    <dgm:cxn modelId="{A95CF84E-2542-44E6-8C3A-D55BC78A7AE6}" type="presParOf" srcId="{97ABD662-0348-46E4-95FE-E4DE8B996D98}" destId="{76D43A99-FB89-412B-9342-B1495038049C}" srcOrd="3" destOrd="0" presId="urn:microsoft.com/office/officeart/2005/8/layout/radial4"/>
    <dgm:cxn modelId="{96A44E79-AF35-4D6D-B7BB-52EE0920DB66}" type="presParOf" srcId="{97ABD662-0348-46E4-95FE-E4DE8B996D98}" destId="{4110ED9B-BC0B-48CE-8DC1-1004F78FF21A}" srcOrd="4" destOrd="0" presId="urn:microsoft.com/office/officeart/2005/8/layout/radial4"/>
    <dgm:cxn modelId="{08B2DA6B-CCE4-48B2-A122-05382D6E5B8F}" type="presParOf" srcId="{97ABD662-0348-46E4-95FE-E4DE8B996D98}" destId="{97F0A162-D464-4375-97B8-63EDD575EABD}" srcOrd="5" destOrd="0" presId="urn:microsoft.com/office/officeart/2005/8/layout/radial4"/>
    <dgm:cxn modelId="{249D8EA8-D62E-4EDB-975D-E5F7F93AA4A9}" type="presParOf" srcId="{97ABD662-0348-46E4-95FE-E4DE8B996D98}" destId="{9CE56938-F72E-4B32-9885-C990DAE01C1A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40AA48-148F-4E93-9348-1EF70AF048BA}">
      <dsp:nvSpPr>
        <dsp:cNvPr id="0" name=""/>
        <dsp:cNvSpPr/>
      </dsp:nvSpPr>
      <dsp:spPr>
        <a:xfrm>
          <a:off x="1557614" y="1753075"/>
          <a:ext cx="1436703" cy="14367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dirty="0" smtClean="0"/>
            <a:t>Particle System</a:t>
          </a:r>
          <a:endParaRPr lang="en-GB" sz="2200" kern="1200" dirty="0"/>
        </a:p>
      </dsp:txBody>
      <dsp:txXfrm>
        <a:off x="1768014" y="1963475"/>
        <a:ext cx="1015903" cy="1015903"/>
      </dsp:txXfrm>
    </dsp:sp>
    <dsp:sp modelId="{E1315DCA-0D2D-400A-A5C1-57CE6007B05B}">
      <dsp:nvSpPr>
        <dsp:cNvPr id="0" name=""/>
        <dsp:cNvSpPr/>
      </dsp:nvSpPr>
      <dsp:spPr>
        <a:xfrm rot="12900000">
          <a:off x="596564" y="1489774"/>
          <a:ext cx="1139682" cy="409460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z="-5408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C94C6B-76BE-4412-A46E-027521CB7314}">
      <dsp:nvSpPr>
        <dsp:cNvPr id="0" name=""/>
        <dsp:cNvSpPr/>
      </dsp:nvSpPr>
      <dsp:spPr>
        <a:xfrm>
          <a:off x="17184" y="821710"/>
          <a:ext cx="1364868" cy="109189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Explosion Particle System</a:t>
          </a:r>
          <a:endParaRPr lang="en-GB" sz="1800" kern="1200" dirty="0"/>
        </a:p>
      </dsp:txBody>
      <dsp:txXfrm>
        <a:off x="49164" y="853690"/>
        <a:ext cx="1300908" cy="1027934"/>
      </dsp:txXfrm>
    </dsp:sp>
    <dsp:sp modelId="{76D43A99-FB89-412B-9342-B1495038049C}">
      <dsp:nvSpPr>
        <dsp:cNvPr id="0" name=""/>
        <dsp:cNvSpPr/>
      </dsp:nvSpPr>
      <dsp:spPr>
        <a:xfrm rot="16200000">
          <a:off x="1706124" y="912173"/>
          <a:ext cx="1139682" cy="409460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2182939"/>
            <a:satOff val="7734"/>
            <a:lumOff val="294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z="-5408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10ED9B-BC0B-48CE-8DC1-1004F78FF21A}">
      <dsp:nvSpPr>
        <dsp:cNvPr id="0" name=""/>
        <dsp:cNvSpPr/>
      </dsp:nvSpPr>
      <dsp:spPr>
        <a:xfrm>
          <a:off x="1593531" y="1115"/>
          <a:ext cx="1364868" cy="1091894"/>
        </a:xfrm>
        <a:prstGeom prst="roundRect">
          <a:avLst>
            <a:gd name="adj" fmla="val 10000"/>
          </a:avLst>
        </a:prstGeom>
        <a:solidFill>
          <a:schemeClr val="accent2">
            <a:hueOff val="2182939"/>
            <a:satOff val="7734"/>
            <a:lumOff val="294"/>
            <a:alphaOff val="0"/>
          </a:schemeClr>
        </a:soli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Explosion Smoke Particle System</a:t>
          </a:r>
          <a:endParaRPr lang="en-GB" sz="1800" kern="1200" dirty="0"/>
        </a:p>
      </dsp:txBody>
      <dsp:txXfrm>
        <a:off x="1625511" y="33095"/>
        <a:ext cx="1300908" cy="1027934"/>
      </dsp:txXfrm>
    </dsp:sp>
    <dsp:sp modelId="{97F0A162-D464-4375-97B8-63EDD575EABD}">
      <dsp:nvSpPr>
        <dsp:cNvPr id="0" name=""/>
        <dsp:cNvSpPr/>
      </dsp:nvSpPr>
      <dsp:spPr>
        <a:xfrm rot="19500000">
          <a:off x="2815685" y="1489774"/>
          <a:ext cx="1139682" cy="409460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4365878"/>
            <a:satOff val="15469"/>
            <a:lumOff val="588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z="-5408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CE56938-F72E-4B32-9885-C990DAE01C1A}">
      <dsp:nvSpPr>
        <dsp:cNvPr id="0" name=""/>
        <dsp:cNvSpPr/>
      </dsp:nvSpPr>
      <dsp:spPr>
        <a:xfrm>
          <a:off x="3169879" y="821710"/>
          <a:ext cx="1364868" cy="1091894"/>
        </a:xfrm>
        <a:prstGeom prst="roundRect">
          <a:avLst>
            <a:gd name="adj" fmla="val 10000"/>
          </a:avLst>
        </a:prstGeom>
        <a:solidFill>
          <a:schemeClr val="accent2">
            <a:hueOff val="4365878"/>
            <a:satOff val="15469"/>
            <a:lumOff val="588"/>
            <a:alphaOff val="0"/>
          </a:schemeClr>
        </a:soli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Smoke Plume Particle System</a:t>
          </a:r>
          <a:endParaRPr lang="en-GB" sz="1800" kern="1200" dirty="0"/>
        </a:p>
      </dsp:txBody>
      <dsp:txXfrm>
        <a:off x="3201859" y="853690"/>
        <a:ext cx="1300908" cy="10279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D9B9B-D8FE-409C-B8BF-65411F3CEDDE}" type="datetimeFigureOut">
              <a:rPr lang="en-GB" smtClean="0"/>
              <a:t>11/12/2014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60687-CB50-4C61-B502-E8FA3905E6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771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4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40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273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2900190"/>
            <a:ext cx="9144000" cy="224331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29001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1989233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3789409"/>
            <a:ext cx="5637010" cy="66158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12/11/2014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2" y="2349218"/>
            <a:ext cx="7175351" cy="1344875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548639"/>
            <a:ext cx="6400800" cy="26060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12/11/2014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282388"/>
            <a:ext cx="2057400" cy="3928754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4" y="548640"/>
            <a:ext cx="4829287" cy="36710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12/11/2014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article Sys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/>
          </p:cNvSpPr>
          <p:nvPr userDrawn="1"/>
        </p:nvSpPr>
        <p:spPr>
          <a:xfrm>
            <a:off x="35496" y="51470"/>
            <a:ext cx="38862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x-none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Particle Systems</a:t>
            </a:r>
            <a:endParaRPr lang="en-US" sz="2800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0352" y="4443958"/>
            <a:ext cx="1284734" cy="60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358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12/11/2014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548640"/>
            <a:ext cx="6400800" cy="2606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900190"/>
            <a:ext cx="9144000" cy="224331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29001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1989233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1629486"/>
            <a:ext cx="5966666" cy="1817510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3455633"/>
            <a:ext cx="5970494" cy="626595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rPr lang="en-US" smtClean="0"/>
              <a:pPr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548639"/>
            <a:ext cx="3346704" cy="2606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548640"/>
            <a:ext cx="3346704" cy="2606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548640"/>
            <a:ext cx="3346704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050245"/>
            <a:ext cx="3346704" cy="2057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548640"/>
            <a:ext cx="3346704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049274"/>
            <a:ext cx="3346704" cy="2057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12/11/2014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rPr lang="en-US" smtClean="0"/>
              <a:pPr/>
              <a:t>12/11/2014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rPr lang="en-US" smtClean="0"/>
              <a:pPr/>
              <a:t>12/11/2014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6" y="1657350"/>
            <a:ext cx="3636085" cy="943870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6" y="548640"/>
            <a:ext cx="4017085" cy="3671048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2623351"/>
            <a:ext cx="3388660" cy="16046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8198-4617-485E-9585-4840B69DBBA6}" type="datetime1">
              <a:rPr lang="en-US" smtClean="0"/>
              <a:pPr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900190"/>
            <a:ext cx="9144000" cy="224331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29001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1989233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857250"/>
            <a:ext cx="4114800" cy="2345855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757865"/>
            <a:ext cx="3694114" cy="1622265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3348316"/>
            <a:ext cx="6383538" cy="85725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29050"/>
            <a:ext cx="9144000" cy="131445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2905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826228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90" y="3279126"/>
            <a:ext cx="6512511" cy="85725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549195"/>
            <a:ext cx="6400800" cy="2606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4629150"/>
            <a:ext cx="2514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4606EA6-EFEA-4C30-9264-4F9291A5780D}" type="datetime1">
              <a:rPr lang="en-US" smtClean="0"/>
              <a:pPr/>
              <a:t>12/11/2014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629150"/>
            <a:ext cx="33528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4629150"/>
            <a:ext cx="18288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0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  <p:sldLayoutId id="2147484695" r:id="rId12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ctrTitle"/>
          </p:nvPr>
        </p:nvSpPr>
        <p:spPr>
          <a:xfrm>
            <a:off x="4788024" y="915566"/>
            <a:ext cx="4104456" cy="1344875"/>
          </a:xfrm>
        </p:spPr>
        <p:txBody>
          <a:bodyPr>
            <a:normAutofit fontScale="90000"/>
          </a:bodyPr>
          <a:lstStyle>
            <a:extLst/>
          </a:lstStyle>
          <a:p>
            <a:pPr marL="182880" indent="0" algn="ctr">
              <a:buNone/>
            </a:pPr>
            <a:r>
              <a:rPr lang="en-US" dirty="0" smtClean="0">
                <a:solidFill>
                  <a:schemeClr val="tx1"/>
                </a:solidFill>
                <a:effectLst/>
              </a:rPr>
              <a:t>Particle Systems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pic>
        <p:nvPicPr>
          <p:cNvPr id="6" name="Picture 5" descr="C:\Resources\Docs\3. Education\Modules\CSC2021-22\Development\CSC2021 Module Titl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771552"/>
            <a:ext cx="4200635" cy="146793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C:\Resources\Docs\3. Education\Modules\CSC2021-22\Development\CSC2022 Module Title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2615981"/>
            <a:ext cx="4200635" cy="1467937"/>
          </a:xfrm>
          <a:prstGeom prst="round2DiagRect">
            <a:avLst>
              <a:gd name="adj1" fmla="val 0"/>
              <a:gd name="adj2" fmla="val 20924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5364088" y="2643758"/>
            <a:ext cx="309634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Delivering special effects using particle systems</a:t>
            </a:r>
            <a:endParaRPr lang="en-US" sz="2000" dirty="0"/>
          </a:p>
          <a:p>
            <a:pPr algn="r"/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pPr algn="r"/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79512" y="123478"/>
            <a:ext cx="5040560" cy="857250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l">
              <a:buFont typeface="Georgia" pitchFamily="18" charset="0"/>
              <a:buNone/>
            </a:pPr>
            <a:r>
              <a:rPr lang="en-GB" b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</a:rPr>
              <a:t>Particle Systems</a:t>
            </a:r>
            <a:endParaRPr lang="en-GB" b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093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a248.e.akamai.net/f/248/5462/2h/images.gamezone.com/screens/23/9/92/s23992_pc_1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04229" y="163158"/>
            <a:ext cx="3325763" cy="249432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5" name="Picture 8" descr="http://www.g4g.it/g4g/wp-content/uploads/2008/04/facewound_0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19" y="2283718"/>
            <a:ext cx="4878821" cy="248543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169776" y="555526"/>
            <a:ext cx="46182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 particle system can be used to simulate phenomena such as fire, smoke,  explosions, moving water (e.g. fountains, waterfalls), sparks, dust, snow, rain, bullet casings, etc.</a:t>
            </a:r>
          </a:p>
          <a:p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08104" y="2890848"/>
            <a:ext cx="34550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Particle systems can also be used to provide special effects for spells, etc.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 Particle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effects are widely used within games.</a:t>
            </a:r>
          </a:p>
        </p:txBody>
      </p:sp>
    </p:spTree>
    <p:extLst>
      <p:ext uri="{BB962C8B-B14F-4D97-AF65-F5344CB8AC3E}">
        <p14:creationId xmlns:p14="http://schemas.microsoft.com/office/powerpoint/2010/main" val="155514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ttp://www.webdesign.org/img_articles/3363/tut03_exampl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3460" y="555526"/>
            <a:ext cx="4512502" cy="3384376"/>
          </a:xfrm>
          <a:prstGeom prst="roundRect">
            <a:avLst>
              <a:gd name="adj" fmla="val 5609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169776" y="555526"/>
            <a:ext cx="418620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 particle system is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controlled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by an emitter. The emitter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generates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particles. Particles may be emitted at a constant rate or in sudden bursts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.</a:t>
            </a:r>
          </a:p>
          <a:p>
            <a:endParaRPr lang="en-GB" sz="1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Each update/draw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is defined by a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simulation stage and a rendering stage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.</a:t>
            </a:r>
          </a:p>
          <a:p>
            <a:endParaRPr lang="en-GB" sz="1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Each generated particle can have a number of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parameters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, e.g. velocity, direction, lifetime, colour, etc.</a:t>
            </a:r>
          </a:p>
          <a:p>
            <a:endParaRPr lang="en-GB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Typically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each parameter value is randomly selected from within some defined range.</a:t>
            </a:r>
          </a:p>
          <a:p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442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upload.wikimedia.org/wikipedia/commons/2/28/Pi-explosi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29848" y="123478"/>
            <a:ext cx="5314438" cy="4104456"/>
          </a:xfrm>
          <a:prstGeom prst="roundRect">
            <a:avLst>
              <a:gd name="adj" fmla="val 5556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169776" y="555526"/>
            <a:ext cx="346612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Simulation Stage</a:t>
            </a:r>
          </a:p>
          <a:p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Spawn new particles if needed.  Remove any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particles that exceed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their lifetime.</a:t>
            </a:r>
          </a:p>
          <a:p>
            <a:endParaRPr lang="en-GB" sz="1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Update particles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properties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(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e.g. position, rotation, etc.) based on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the simulation rules. If desired, test particles for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collision against other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objects.</a:t>
            </a:r>
          </a:p>
          <a:p>
            <a:endParaRPr lang="en-GB" sz="1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r>
              <a:rPr lang="en-GB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Rendering stage</a:t>
            </a:r>
          </a:p>
          <a:p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Render each particle (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if in 3D typically using a textured billboard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)</a:t>
            </a:r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124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lum bright="30000" contrast="40000"/>
          </a:blip>
          <a:srcRect/>
          <a:stretch>
            <a:fillRect/>
          </a:stretch>
        </p:blipFill>
        <p:spPr bwMode="auto">
          <a:xfrm>
            <a:off x="6821140" y="344032"/>
            <a:ext cx="1557338" cy="155733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54165" y="344032"/>
            <a:ext cx="1557338" cy="155733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5" cstate="print">
            <a:lum contrast="40000"/>
          </a:blip>
          <a:srcRect/>
          <a:stretch>
            <a:fillRect/>
          </a:stretch>
        </p:blipFill>
        <p:spPr bwMode="auto">
          <a:xfrm>
            <a:off x="5108385" y="2715766"/>
            <a:ext cx="2520280" cy="2190705"/>
          </a:xfrm>
          <a:prstGeom prst="roundRect">
            <a:avLst>
              <a:gd name="adj" fmla="val 482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06565" y="496432"/>
            <a:ext cx="1557338" cy="155733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58965" y="648832"/>
            <a:ext cx="1557338" cy="155733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lum bright="30000" contrast="40000"/>
          </a:blip>
          <a:srcRect/>
          <a:stretch>
            <a:fillRect/>
          </a:stretch>
        </p:blipFill>
        <p:spPr bwMode="auto">
          <a:xfrm>
            <a:off x="6973540" y="496432"/>
            <a:ext cx="1557338" cy="155733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lum bright="30000" contrast="40000"/>
          </a:blip>
          <a:srcRect/>
          <a:stretch>
            <a:fillRect/>
          </a:stretch>
        </p:blipFill>
        <p:spPr bwMode="auto">
          <a:xfrm>
            <a:off x="7125940" y="648832"/>
            <a:ext cx="1557338" cy="155733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1" name="Plus 10"/>
          <p:cNvSpPr/>
          <p:nvPr/>
        </p:nvSpPr>
        <p:spPr>
          <a:xfrm>
            <a:off x="6216303" y="1001258"/>
            <a:ext cx="590578" cy="585773"/>
          </a:xfrm>
          <a:prstGeom prst="mathPlus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Down Arrow 11"/>
          <p:cNvSpPr/>
          <p:nvPr/>
        </p:nvSpPr>
        <p:spPr>
          <a:xfrm>
            <a:off x="6311581" y="1934697"/>
            <a:ext cx="438150" cy="600095"/>
          </a:xfrm>
          <a:prstGeom prst="downArrow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2"/>
          <p:cNvSpPr txBox="1">
            <a:spLocks/>
          </p:cNvSpPr>
          <p:nvPr/>
        </p:nvSpPr>
        <p:spPr>
          <a:xfrm>
            <a:off x="2341984" y="51470"/>
            <a:ext cx="38862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x-none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: </a:t>
            </a:r>
            <a:r>
              <a:rPr lang="en-US" altLang="x-none" sz="2400" b="1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Particles</a:t>
            </a:r>
            <a:endParaRPr lang="en-US" sz="2800" b="1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9776" y="555526"/>
            <a:ext cx="386770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Each particle system comprises a number of particles. Each particle is defined with properties such as position, velocity, acceleration, rotation, lifetime, etc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.</a:t>
            </a:r>
          </a:p>
          <a:p>
            <a:endParaRPr lang="en-GB" sz="1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When drawn each particle will display a common image that is layered on top of other particles (using either normal or additive blending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).</a:t>
            </a:r>
          </a:p>
          <a:p>
            <a:endParaRPr lang="en-GB" sz="1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The particle properties are controlled to provide the desired effect.</a:t>
            </a:r>
          </a:p>
        </p:txBody>
      </p:sp>
    </p:spTree>
    <p:extLst>
      <p:ext uri="{BB962C8B-B14F-4D97-AF65-F5344CB8AC3E}">
        <p14:creationId xmlns:p14="http://schemas.microsoft.com/office/powerpoint/2010/main" val="4226755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224742081"/>
              </p:ext>
            </p:extLst>
          </p:nvPr>
        </p:nvGraphicFramePr>
        <p:xfrm>
          <a:off x="4427984" y="123478"/>
          <a:ext cx="4551932" cy="31908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2"/>
          <p:cNvSpPr txBox="1">
            <a:spLocks/>
          </p:cNvSpPr>
          <p:nvPr/>
        </p:nvSpPr>
        <p:spPr>
          <a:xfrm>
            <a:off x="2341984" y="51470"/>
            <a:ext cx="38862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x-none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: </a:t>
            </a:r>
            <a:r>
              <a:rPr lang="en-US" altLang="x-none" sz="2400" b="1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Particle Management</a:t>
            </a:r>
            <a:endParaRPr lang="en-US" sz="2800" b="1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776" y="555526"/>
            <a:ext cx="4618248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Particles should be cached and reused as they die and are reborn (to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reduce garbage collection churn).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It may be necessary to manage the total particle load within the emitter.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The order in which particle effects are drawn can be important (particles to be combined using normal alpha blending need to be draw first, with additive blending second).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Some emitters may only manage a single particle effect, others might manage a number of different effects.</a:t>
            </a:r>
          </a:p>
        </p:txBody>
      </p:sp>
    </p:spTree>
    <p:extLst>
      <p:ext uri="{BB962C8B-B14F-4D97-AF65-F5344CB8AC3E}">
        <p14:creationId xmlns:p14="http://schemas.microsoft.com/office/powerpoint/2010/main" val="2161495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6746"/>
            <a:ext cx="3744416" cy="4806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148064" y="267494"/>
            <a:ext cx="3704199" cy="857250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GB" sz="1800" dirty="0" smtClean="0">
                <a:solidFill>
                  <a:schemeClr val="tx1"/>
                </a:solidFill>
                <a:effectLst/>
                <a:latin typeface="Calibri" pitchFamily="34" charset="0"/>
              </a:rPr>
              <a:t>Particles systems can offer many forms of visually impressive effects and are very commonly used within games.</a:t>
            </a:r>
          </a:p>
          <a:p>
            <a:pPr marL="0" indent="0">
              <a:buFont typeface="Georgia" pitchFamily="18" charset="0"/>
              <a:buNone/>
            </a:pPr>
            <a:endParaRPr lang="en-GB" sz="1800" dirty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Font typeface="Georgia" pitchFamily="18" charset="0"/>
              <a:buNone/>
            </a:pPr>
            <a:r>
              <a:rPr lang="en-GB" sz="1800" dirty="0" smtClean="0">
                <a:solidFill>
                  <a:schemeClr val="tx1"/>
                </a:solidFill>
                <a:effectLst/>
                <a:latin typeface="Calibri" pitchFamily="34" charset="0"/>
              </a:rPr>
              <a:t>In essence, a partic</a:t>
            </a:r>
            <a:r>
              <a:rPr lang="en-GB" sz="1800" dirty="0" smtClean="0">
                <a:solidFill>
                  <a:schemeClr val="tx1"/>
                </a:solidFill>
                <a:effectLst/>
                <a:latin typeface="Calibri" pitchFamily="34" charset="0"/>
              </a:rPr>
              <a:t>le system simply draws a small number of images multiple times to generate the desired effect.</a:t>
            </a:r>
            <a:endParaRPr lang="en-GB" sz="1800" dirty="0" smtClean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Font typeface="Georgia" pitchFamily="18" charset="0"/>
              <a:buNone/>
            </a:pPr>
            <a:endParaRPr lang="en-GB" sz="1800" dirty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None/>
            </a:pPr>
            <a:endParaRPr lang="en-GB" sz="1800" dirty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None/>
            </a:pPr>
            <a:endParaRPr lang="en-GB" sz="1800" dirty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Font typeface="Georgia" pitchFamily="18" charset="0"/>
              <a:buNone/>
            </a:pPr>
            <a:endParaRPr lang="en-GB" sz="1800" dirty="0" smtClean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Font typeface="Georgia" pitchFamily="18" charset="0"/>
              <a:buNone/>
            </a:pPr>
            <a:endParaRPr lang="en-GB" sz="1800" dirty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Font typeface="Georgia" pitchFamily="18" charset="0"/>
              <a:buNone/>
            </a:pPr>
            <a:endParaRPr lang="en-GB" sz="1800" dirty="0"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7504" y="110293"/>
            <a:ext cx="3704199" cy="857250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l">
              <a:buFont typeface="Georgia" pitchFamily="18" charset="0"/>
              <a:buNone/>
            </a:pPr>
            <a:r>
              <a:rPr lang="en-GB" sz="2800" dirty="0" smtClean="0">
                <a:solidFill>
                  <a:schemeClr val="tx1"/>
                </a:solidFill>
                <a:effectLst/>
                <a:latin typeface="Calibri" pitchFamily="34" charset="0"/>
              </a:rPr>
              <a:t>Key takeaways:</a:t>
            </a:r>
            <a:endParaRPr lang="en-GB" sz="2800" dirty="0"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005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ipstream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7013C18A35F34ABB124A623B7462F5" ma:contentTypeVersion="0" ma:contentTypeDescription="Create a new document." ma:contentTypeScope="" ma:versionID="c8b53229ef314644a75f5a9f7c013cc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5470616-60C2-4B8D-BACE-B1C15E61DAD4}"/>
</file>

<file path=customXml/itemProps2.xml><?xml version="1.0" encoding="utf-8"?>
<ds:datastoreItem xmlns:ds="http://schemas.openxmlformats.org/officeDocument/2006/customXml" ds:itemID="{C95EA537-9238-4DFA-9234-8BB247A03454}"/>
</file>

<file path=customXml/itemProps3.xml><?xml version="1.0" encoding="utf-8"?>
<ds:datastoreItem xmlns:ds="http://schemas.openxmlformats.org/officeDocument/2006/customXml" ds:itemID="{4E8A99C7-9418-4C62-9072-BA8683DDBA92}"/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0</TotalTime>
  <Words>417</Words>
  <Application>Microsoft Office PowerPoint</Application>
  <PresentationFormat>On-screen Show (16:9)</PresentationFormat>
  <Paragraphs>44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Georgia</vt:lpstr>
      <vt:lpstr>Trebuchet MS</vt:lpstr>
      <vt:lpstr>Slipstream</vt:lpstr>
      <vt:lpstr>Particle Systems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2013-01-08T13:39:25Z</dcterms:created>
  <dcterms:modified xsi:type="dcterms:W3CDTF">2014-12-11T18:00:17Z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  <property fmtid="{D5CDD505-2E9C-101B-9397-08002B2CF9AE}" pid="4" name="ContentTypeId">
    <vt:lpwstr>0x010100E77013C18A35F34ABB124A623B7462F5</vt:lpwstr>
  </property>
</Properties>
</file>