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diagrams/data1.xml" ContentType="application/vnd.openxmlformats-officedocument.drawingml.diagramData+xml"/>
  <Override PartName="/ppt/diagrams/data3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diagrams/drawing2.xml" ContentType="application/vnd.ms-office.drawingml.diagramDrawing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theme/theme1.xml" ContentType="application/vnd.openxmlformats-officedocument.theme+xml"/>
  <Override PartName="/ppt/diagrams/colors2.xml" ContentType="application/vnd.openxmlformats-officedocument.drawingml.diagramColors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notesMasters/notesMaster1.xml" ContentType="application/vnd.openxmlformats-officedocument.presentationml.notesMaster+xml"/>
  <Override PartName="/ppt/diagrams/drawing1.xml" ContentType="application/vnd.ms-office.drawingml.diagramDrawing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67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5" r:id="rId3"/>
    <p:sldId id="272" r:id="rId4"/>
    <p:sldId id="273" r:id="rId5"/>
    <p:sldId id="274" r:id="rId6"/>
    <p:sldId id="275" r:id="rId7"/>
    <p:sldId id="276" r:id="rId8"/>
    <p:sldId id="277" r:id="rId9"/>
    <p:sldId id="279" r:id="rId10"/>
    <p:sldId id="281" r:id="rId11"/>
    <p:sldId id="282" r:id="rId12"/>
    <p:sldId id="283" r:id="rId13"/>
    <p:sldId id="285" r:id="rId14"/>
    <p:sldId id="286" r:id="rId15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6699"/>
    <a:srgbClr val="99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0488" autoAdjust="0"/>
  </p:normalViewPr>
  <p:slideViewPr>
    <p:cSldViewPr>
      <p:cViewPr varScale="1">
        <p:scale>
          <a:sx n="101" d="100"/>
          <a:sy n="101" d="100"/>
        </p:scale>
        <p:origin x="84" y="120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BED275-1FD7-4C12-97C9-D2C4614FEA70}" type="doc">
      <dgm:prSet loTypeId="urn:microsoft.com/office/officeart/2005/8/layout/hProcess7" loCatId="process" qsTypeId="urn:microsoft.com/office/officeart/2005/8/quickstyle/simple1" qsCatId="simple" csTypeId="urn:microsoft.com/office/officeart/2005/8/colors/accent1_2" csCatId="accent1" phldr="1"/>
      <dgm:spPr/>
    </dgm:pt>
    <dgm:pt modelId="{61A4F22D-2DED-464D-8318-3E5DBBC76FDC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dirty="0" smtClean="0"/>
            <a:t>C++98</a:t>
          </a:r>
          <a:endParaRPr lang="en-GB" dirty="0"/>
        </a:p>
      </dgm:t>
    </dgm:pt>
    <dgm:pt modelId="{55516C7B-1323-4B40-AD91-E53543C8B059}" type="parTrans" cxnId="{B923A91F-9936-4929-9F15-05EDD0E88118}">
      <dgm:prSet/>
      <dgm:spPr/>
      <dgm:t>
        <a:bodyPr/>
        <a:lstStyle/>
        <a:p>
          <a:endParaRPr lang="en-GB"/>
        </a:p>
      </dgm:t>
    </dgm:pt>
    <dgm:pt modelId="{C91378DE-B001-4432-812E-455A488FE84E}" type="sibTrans" cxnId="{B923A91F-9936-4929-9F15-05EDD0E88118}">
      <dgm:prSet/>
      <dgm:spPr/>
      <dgm:t>
        <a:bodyPr/>
        <a:lstStyle/>
        <a:p>
          <a:endParaRPr lang="en-GB"/>
        </a:p>
      </dgm:t>
    </dgm:pt>
    <dgm:pt modelId="{E0C9A309-9525-4D2A-8399-9C3831E04B98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dirty="0" smtClean="0"/>
            <a:t>C++03</a:t>
          </a:r>
          <a:endParaRPr lang="en-GB" dirty="0"/>
        </a:p>
      </dgm:t>
    </dgm:pt>
    <dgm:pt modelId="{3FD9B804-A9DD-476E-BC2A-85D49DD38675}" type="parTrans" cxnId="{4944B92E-EFF3-46BC-8B8C-6F17FE8B584F}">
      <dgm:prSet/>
      <dgm:spPr/>
      <dgm:t>
        <a:bodyPr/>
        <a:lstStyle/>
        <a:p>
          <a:endParaRPr lang="en-GB"/>
        </a:p>
      </dgm:t>
    </dgm:pt>
    <dgm:pt modelId="{9952A882-A1FD-4007-9CAF-D6FB70FE9BB2}" type="sibTrans" cxnId="{4944B92E-EFF3-46BC-8B8C-6F17FE8B584F}">
      <dgm:prSet/>
      <dgm:spPr/>
      <dgm:t>
        <a:bodyPr/>
        <a:lstStyle/>
        <a:p>
          <a:endParaRPr lang="en-GB"/>
        </a:p>
      </dgm:t>
    </dgm:pt>
    <dgm:pt modelId="{3F391F63-E158-48ED-88F9-2B28099C27BB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dirty="0" smtClean="0"/>
            <a:t>C++11</a:t>
          </a:r>
          <a:endParaRPr lang="en-GB" dirty="0"/>
        </a:p>
      </dgm:t>
    </dgm:pt>
    <dgm:pt modelId="{FF39AB54-D0A5-4AE2-9710-141AAF244792}" type="parTrans" cxnId="{A8ADB984-4CA3-49AE-980F-CBABC908E9CE}">
      <dgm:prSet/>
      <dgm:spPr/>
      <dgm:t>
        <a:bodyPr/>
        <a:lstStyle/>
        <a:p>
          <a:endParaRPr lang="en-GB"/>
        </a:p>
      </dgm:t>
    </dgm:pt>
    <dgm:pt modelId="{31648A39-08D9-4217-9AB4-D34ED89FB58F}" type="sibTrans" cxnId="{A8ADB984-4CA3-49AE-980F-CBABC908E9CE}">
      <dgm:prSet/>
      <dgm:spPr/>
      <dgm:t>
        <a:bodyPr/>
        <a:lstStyle/>
        <a:p>
          <a:endParaRPr lang="en-GB"/>
        </a:p>
      </dgm:t>
    </dgm:pt>
    <dgm:pt modelId="{4F476E72-082A-4955-B475-B2D400CC5CE2}">
      <dgm:prSet phldrT="[Text]"/>
      <dgm:spPr/>
      <dgm:t>
        <a:bodyPr/>
        <a:lstStyle/>
        <a:p>
          <a:r>
            <a:rPr lang="en-GB" dirty="0" smtClean="0"/>
            <a:t>ANSI and later ISO work together to standardise C++ publishing an agreed standard (C++98) in 1998.</a:t>
          </a:r>
          <a:endParaRPr lang="en-GB" dirty="0"/>
        </a:p>
      </dgm:t>
    </dgm:pt>
    <dgm:pt modelId="{5B65F3D7-C8A1-4948-BACB-F9BCCD8CEFE9}" type="parTrans" cxnId="{797A1BB2-C56C-49BC-8F0D-57F151F865C6}">
      <dgm:prSet/>
      <dgm:spPr/>
      <dgm:t>
        <a:bodyPr/>
        <a:lstStyle/>
        <a:p>
          <a:endParaRPr lang="en-GB"/>
        </a:p>
      </dgm:t>
    </dgm:pt>
    <dgm:pt modelId="{709A4614-4BEF-4281-849E-92EBA7668069}" type="sibTrans" cxnId="{797A1BB2-C56C-49BC-8F0D-57F151F865C6}">
      <dgm:prSet/>
      <dgm:spPr/>
      <dgm:t>
        <a:bodyPr/>
        <a:lstStyle/>
        <a:p>
          <a:endParaRPr lang="en-GB"/>
        </a:p>
      </dgm:t>
    </dgm:pt>
    <dgm:pt modelId="{1130E5CC-1FC9-4AB6-AF37-78AB61139155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dirty="0" smtClean="0"/>
            <a:t>A technical correction is published in 2003. No new language features are added.</a:t>
          </a:r>
          <a:endParaRPr lang="en-GB" dirty="0"/>
        </a:p>
      </dgm:t>
    </dgm:pt>
    <dgm:pt modelId="{EB7D35DE-4669-4C3C-9961-A43B7E79D9CF}" type="parTrans" cxnId="{69EF2C0B-BFB6-435D-8F77-B2A9DFA177CC}">
      <dgm:prSet/>
      <dgm:spPr/>
      <dgm:t>
        <a:bodyPr/>
        <a:lstStyle/>
        <a:p>
          <a:endParaRPr lang="en-GB"/>
        </a:p>
      </dgm:t>
    </dgm:pt>
    <dgm:pt modelId="{5B0F9C94-3EC8-47CE-8891-3087F4E4B21F}" type="sibTrans" cxnId="{69EF2C0B-BFB6-435D-8F77-B2A9DFA177CC}">
      <dgm:prSet/>
      <dgm:spPr/>
      <dgm:t>
        <a:bodyPr/>
        <a:lstStyle/>
        <a:p>
          <a:endParaRPr lang="en-GB"/>
        </a:p>
      </dgm:t>
    </dgm:pt>
    <dgm:pt modelId="{34AEB598-1DD4-4CA9-8DE4-6DCE75AEA30C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dirty="0" smtClean="0"/>
            <a:t>ISO publish a major revision of C++ in 2011 adding many new features and improving language consistency.</a:t>
          </a:r>
          <a:endParaRPr lang="en-GB" dirty="0"/>
        </a:p>
      </dgm:t>
    </dgm:pt>
    <dgm:pt modelId="{FC4DECDB-A4B6-47B2-AB4A-679459677962}" type="parTrans" cxnId="{F50D3140-5689-4D6B-B76B-2EFFDDEBA5C1}">
      <dgm:prSet/>
      <dgm:spPr/>
      <dgm:t>
        <a:bodyPr/>
        <a:lstStyle/>
        <a:p>
          <a:endParaRPr lang="en-GB"/>
        </a:p>
      </dgm:t>
    </dgm:pt>
    <dgm:pt modelId="{338A5F4F-6656-431B-A21A-15E767B8DC38}" type="sibTrans" cxnId="{F50D3140-5689-4D6B-B76B-2EFFDDEBA5C1}">
      <dgm:prSet/>
      <dgm:spPr/>
      <dgm:t>
        <a:bodyPr/>
        <a:lstStyle/>
        <a:p>
          <a:endParaRPr lang="en-GB"/>
        </a:p>
      </dgm:t>
    </dgm:pt>
    <dgm:pt modelId="{2A379AD2-D813-4BEE-B610-67255A95E1BE}" type="pres">
      <dgm:prSet presAssocID="{C2BED275-1FD7-4C12-97C9-D2C4614FEA70}" presName="Name0" presStyleCnt="0">
        <dgm:presLayoutVars>
          <dgm:dir/>
          <dgm:animLvl val="lvl"/>
          <dgm:resizeHandles val="exact"/>
        </dgm:presLayoutVars>
      </dgm:prSet>
      <dgm:spPr/>
    </dgm:pt>
    <dgm:pt modelId="{1ED9697E-7EDC-4DFE-812C-3A3936495E70}" type="pres">
      <dgm:prSet presAssocID="{61A4F22D-2DED-464D-8318-3E5DBBC76FDC}" presName="compositeNode" presStyleCnt="0">
        <dgm:presLayoutVars>
          <dgm:bulletEnabled val="1"/>
        </dgm:presLayoutVars>
      </dgm:prSet>
      <dgm:spPr/>
    </dgm:pt>
    <dgm:pt modelId="{641E1962-63BA-4CF4-B6D5-E908A0B941C9}" type="pres">
      <dgm:prSet presAssocID="{61A4F22D-2DED-464D-8318-3E5DBBC76FDC}" presName="bgRect" presStyleLbl="node1" presStyleIdx="0" presStyleCnt="3"/>
      <dgm:spPr/>
      <dgm:t>
        <a:bodyPr/>
        <a:lstStyle/>
        <a:p>
          <a:endParaRPr lang="en-GB"/>
        </a:p>
      </dgm:t>
    </dgm:pt>
    <dgm:pt modelId="{F3AF2A5F-C4EC-4D3B-B9BB-E5412D77C525}" type="pres">
      <dgm:prSet presAssocID="{61A4F22D-2DED-464D-8318-3E5DBBC76FDC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FA8507A-6A56-4D6E-9127-3D4B8F72B47B}" type="pres">
      <dgm:prSet presAssocID="{61A4F22D-2DED-464D-8318-3E5DBBC76FDC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04C7551-11B5-4DB0-9B8B-9B7269727D43}" type="pres">
      <dgm:prSet presAssocID="{C91378DE-B001-4432-812E-455A488FE84E}" presName="hSp" presStyleCnt="0"/>
      <dgm:spPr/>
    </dgm:pt>
    <dgm:pt modelId="{25D199B6-5CC3-4486-950D-E07A53877ED2}" type="pres">
      <dgm:prSet presAssocID="{C91378DE-B001-4432-812E-455A488FE84E}" presName="vProcSp" presStyleCnt="0"/>
      <dgm:spPr/>
    </dgm:pt>
    <dgm:pt modelId="{D2F420E1-27E3-4AAC-BA42-9B6D1E2D90E6}" type="pres">
      <dgm:prSet presAssocID="{C91378DE-B001-4432-812E-455A488FE84E}" presName="vSp1" presStyleCnt="0"/>
      <dgm:spPr/>
    </dgm:pt>
    <dgm:pt modelId="{472FD793-57C5-4E46-8F6F-7D6416543B96}" type="pres">
      <dgm:prSet presAssocID="{C91378DE-B001-4432-812E-455A488FE84E}" presName="simulatedConn" presStyleLbl="solidFgAcc1" presStyleIdx="0" presStyleCnt="2"/>
      <dgm:spPr/>
    </dgm:pt>
    <dgm:pt modelId="{9B2FC20E-B587-402C-88FA-07EF025C81A4}" type="pres">
      <dgm:prSet presAssocID="{C91378DE-B001-4432-812E-455A488FE84E}" presName="vSp2" presStyleCnt="0"/>
      <dgm:spPr/>
    </dgm:pt>
    <dgm:pt modelId="{031D64D7-76DD-4F22-8F75-5030EA4E0B55}" type="pres">
      <dgm:prSet presAssocID="{C91378DE-B001-4432-812E-455A488FE84E}" presName="sibTrans" presStyleCnt="0"/>
      <dgm:spPr/>
    </dgm:pt>
    <dgm:pt modelId="{DE83D730-B23F-4385-B393-7B260BACC9DE}" type="pres">
      <dgm:prSet presAssocID="{E0C9A309-9525-4D2A-8399-9C3831E04B98}" presName="compositeNode" presStyleCnt="0">
        <dgm:presLayoutVars>
          <dgm:bulletEnabled val="1"/>
        </dgm:presLayoutVars>
      </dgm:prSet>
      <dgm:spPr/>
    </dgm:pt>
    <dgm:pt modelId="{1FA340DF-EA17-4933-8203-D04BBEFAF991}" type="pres">
      <dgm:prSet presAssocID="{E0C9A309-9525-4D2A-8399-9C3831E04B98}" presName="bgRect" presStyleLbl="node1" presStyleIdx="1" presStyleCnt="3"/>
      <dgm:spPr/>
      <dgm:t>
        <a:bodyPr/>
        <a:lstStyle/>
        <a:p>
          <a:endParaRPr lang="en-GB"/>
        </a:p>
      </dgm:t>
    </dgm:pt>
    <dgm:pt modelId="{B3DFBE7B-B37C-4327-A12F-AA9C361AE7DF}" type="pres">
      <dgm:prSet presAssocID="{E0C9A309-9525-4D2A-8399-9C3831E04B98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0DC09FA-BE7B-4852-A47B-BFE59F3EF489}" type="pres">
      <dgm:prSet presAssocID="{E0C9A309-9525-4D2A-8399-9C3831E04B98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4E6E9BB-2D0C-41E6-B423-BFAD30525B5B}" type="pres">
      <dgm:prSet presAssocID="{9952A882-A1FD-4007-9CAF-D6FB70FE9BB2}" presName="hSp" presStyleCnt="0"/>
      <dgm:spPr/>
    </dgm:pt>
    <dgm:pt modelId="{FF83A6E8-72D5-49E4-BB78-727AE08F2B4C}" type="pres">
      <dgm:prSet presAssocID="{9952A882-A1FD-4007-9CAF-D6FB70FE9BB2}" presName="vProcSp" presStyleCnt="0"/>
      <dgm:spPr/>
    </dgm:pt>
    <dgm:pt modelId="{6760F9C5-6CB8-4A89-9BC5-4D4322C2FFBE}" type="pres">
      <dgm:prSet presAssocID="{9952A882-A1FD-4007-9CAF-D6FB70FE9BB2}" presName="vSp1" presStyleCnt="0"/>
      <dgm:spPr/>
    </dgm:pt>
    <dgm:pt modelId="{36769CF1-BBBF-44A7-9734-77A4A8337ADC}" type="pres">
      <dgm:prSet presAssocID="{9952A882-A1FD-4007-9CAF-D6FB70FE9BB2}" presName="simulatedConn" presStyleLbl="solidFgAcc1" presStyleIdx="1" presStyleCnt="2"/>
      <dgm:spPr/>
    </dgm:pt>
    <dgm:pt modelId="{5B73B992-2D60-46BA-8F3A-4AA147399289}" type="pres">
      <dgm:prSet presAssocID="{9952A882-A1FD-4007-9CAF-D6FB70FE9BB2}" presName="vSp2" presStyleCnt="0"/>
      <dgm:spPr/>
    </dgm:pt>
    <dgm:pt modelId="{3B0F1F04-429A-4FB7-9696-811887D1C824}" type="pres">
      <dgm:prSet presAssocID="{9952A882-A1FD-4007-9CAF-D6FB70FE9BB2}" presName="sibTrans" presStyleCnt="0"/>
      <dgm:spPr/>
    </dgm:pt>
    <dgm:pt modelId="{D71408AE-845E-47BC-849D-A1784E00C4CD}" type="pres">
      <dgm:prSet presAssocID="{3F391F63-E158-48ED-88F9-2B28099C27BB}" presName="compositeNode" presStyleCnt="0">
        <dgm:presLayoutVars>
          <dgm:bulletEnabled val="1"/>
        </dgm:presLayoutVars>
      </dgm:prSet>
      <dgm:spPr/>
    </dgm:pt>
    <dgm:pt modelId="{AC4520B2-173C-4027-B45A-E26D184AFB88}" type="pres">
      <dgm:prSet presAssocID="{3F391F63-E158-48ED-88F9-2B28099C27BB}" presName="bgRect" presStyleLbl="node1" presStyleIdx="2" presStyleCnt="3"/>
      <dgm:spPr/>
      <dgm:t>
        <a:bodyPr/>
        <a:lstStyle/>
        <a:p>
          <a:endParaRPr lang="en-GB"/>
        </a:p>
      </dgm:t>
    </dgm:pt>
    <dgm:pt modelId="{71002309-10BA-452D-8FAF-C767E785706F}" type="pres">
      <dgm:prSet presAssocID="{3F391F63-E158-48ED-88F9-2B28099C27BB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41E7109-8547-44F9-909C-C639B1F3C04C}" type="pres">
      <dgm:prSet presAssocID="{3F391F63-E158-48ED-88F9-2B28099C27BB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DB5E6B3-5218-4072-A858-0EB65847039A}" type="presOf" srcId="{E0C9A309-9525-4D2A-8399-9C3831E04B98}" destId="{B3DFBE7B-B37C-4327-A12F-AA9C361AE7DF}" srcOrd="1" destOrd="0" presId="urn:microsoft.com/office/officeart/2005/8/layout/hProcess7"/>
    <dgm:cxn modelId="{4944B92E-EFF3-46BC-8B8C-6F17FE8B584F}" srcId="{C2BED275-1FD7-4C12-97C9-D2C4614FEA70}" destId="{E0C9A309-9525-4D2A-8399-9C3831E04B98}" srcOrd="1" destOrd="0" parTransId="{3FD9B804-A9DD-476E-BC2A-85D49DD38675}" sibTransId="{9952A882-A1FD-4007-9CAF-D6FB70FE9BB2}"/>
    <dgm:cxn modelId="{97E80C65-C16F-4A1F-AADC-C6FA0BEEDC54}" type="presOf" srcId="{61A4F22D-2DED-464D-8318-3E5DBBC76FDC}" destId="{641E1962-63BA-4CF4-B6D5-E908A0B941C9}" srcOrd="0" destOrd="0" presId="urn:microsoft.com/office/officeart/2005/8/layout/hProcess7"/>
    <dgm:cxn modelId="{A8ADB984-4CA3-49AE-980F-CBABC908E9CE}" srcId="{C2BED275-1FD7-4C12-97C9-D2C4614FEA70}" destId="{3F391F63-E158-48ED-88F9-2B28099C27BB}" srcOrd="2" destOrd="0" parTransId="{FF39AB54-D0A5-4AE2-9710-141AAF244792}" sibTransId="{31648A39-08D9-4217-9AB4-D34ED89FB58F}"/>
    <dgm:cxn modelId="{63819248-6D03-4674-B7A7-1199CD6A7ED5}" type="presOf" srcId="{34AEB598-1DD4-4CA9-8DE4-6DCE75AEA30C}" destId="{041E7109-8547-44F9-909C-C639B1F3C04C}" srcOrd="0" destOrd="0" presId="urn:microsoft.com/office/officeart/2005/8/layout/hProcess7"/>
    <dgm:cxn modelId="{2F912870-2E3C-449F-8637-EB2CCCE53592}" type="presOf" srcId="{C2BED275-1FD7-4C12-97C9-D2C4614FEA70}" destId="{2A379AD2-D813-4BEE-B610-67255A95E1BE}" srcOrd="0" destOrd="0" presId="urn:microsoft.com/office/officeart/2005/8/layout/hProcess7"/>
    <dgm:cxn modelId="{62716EE6-26AB-4382-825A-C3E73FBD9FCF}" type="presOf" srcId="{1130E5CC-1FC9-4AB6-AF37-78AB61139155}" destId="{80DC09FA-BE7B-4852-A47B-BFE59F3EF489}" srcOrd="0" destOrd="0" presId="urn:microsoft.com/office/officeart/2005/8/layout/hProcess7"/>
    <dgm:cxn modelId="{3F1F280D-8549-4B8B-9056-4C7C6F547E8E}" type="presOf" srcId="{3F391F63-E158-48ED-88F9-2B28099C27BB}" destId="{AC4520B2-173C-4027-B45A-E26D184AFB88}" srcOrd="0" destOrd="0" presId="urn:microsoft.com/office/officeart/2005/8/layout/hProcess7"/>
    <dgm:cxn modelId="{B923A91F-9936-4929-9F15-05EDD0E88118}" srcId="{C2BED275-1FD7-4C12-97C9-D2C4614FEA70}" destId="{61A4F22D-2DED-464D-8318-3E5DBBC76FDC}" srcOrd="0" destOrd="0" parTransId="{55516C7B-1323-4B40-AD91-E53543C8B059}" sibTransId="{C91378DE-B001-4432-812E-455A488FE84E}"/>
    <dgm:cxn modelId="{797A1BB2-C56C-49BC-8F0D-57F151F865C6}" srcId="{61A4F22D-2DED-464D-8318-3E5DBBC76FDC}" destId="{4F476E72-082A-4955-B475-B2D400CC5CE2}" srcOrd="0" destOrd="0" parTransId="{5B65F3D7-C8A1-4948-BACB-F9BCCD8CEFE9}" sibTransId="{709A4614-4BEF-4281-849E-92EBA7668069}"/>
    <dgm:cxn modelId="{36E83FE1-02C9-428B-B5F4-5D3021EAA689}" type="presOf" srcId="{4F476E72-082A-4955-B475-B2D400CC5CE2}" destId="{5FA8507A-6A56-4D6E-9127-3D4B8F72B47B}" srcOrd="0" destOrd="0" presId="urn:microsoft.com/office/officeart/2005/8/layout/hProcess7"/>
    <dgm:cxn modelId="{F50D3140-5689-4D6B-B76B-2EFFDDEBA5C1}" srcId="{3F391F63-E158-48ED-88F9-2B28099C27BB}" destId="{34AEB598-1DD4-4CA9-8DE4-6DCE75AEA30C}" srcOrd="0" destOrd="0" parTransId="{FC4DECDB-A4B6-47B2-AB4A-679459677962}" sibTransId="{338A5F4F-6656-431B-A21A-15E767B8DC38}"/>
    <dgm:cxn modelId="{095F4E10-8437-4E81-A944-4CF979EA6C63}" type="presOf" srcId="{61A4F22D-2DED-464D-8318-3E5DBBC76FDC}" destId="{F3AF2A5F-C4EC-4D3B-B9BB-E5412D77C525}" srcOrd="1" destOrd="0" presId="urn:microsoft.com/office/officeart/2005/8/layout/hProcess7"/>
    <dgm:cxn modelId="{69EF2C0B-BFB6-435D-8F77-B2A9DFA177CC}" srcId="{E0C9A309-9525-4D2A-8399-9C3831E04B98}" destId="{1130E5CC-1FC9-4AB6-AF37-78AB61139155}" srcOrd="0" destOrd="0" parTransId="{EB7D35DE-4669-4C3C-9961-A43B7E79D9CF}" sibTransId="{5B0F9C94-3EC8-47CE-8891-3087F4E4B21F}"/>
    <dgm:cxn modelId="{75F5AF82-BD8E-4C5F-815D-24BFC159580E}" type="presOf" srcId="{3F391F63-E158-48ED-88F9-2B28099C27BB}" destId="{71002309-10BA-452D-8FAF-C767E785706F}" srcOrd="1" destOrd="0" presId="urn:microsoft.com/office/officeart/2005/8/layout/hProcess7"/>
    <dgm:cxn modelId="{1167A637-8606-4DAD-A8C3-BD2511D11109}" type="presOf" srcId="{E0C9A309-9525-4D2A-8399-9C3831E04B98}" destId="{1FA340DF-EA17-4933-8203-D04BBEFAF991}" srcOrd="0" destOrd="0" presId="urn:microsoft.com/office/officeart/2005/8/layout/hProcess7"/>
    <dgm:cxn modelId="{8CE1EC2C-785E-4198-8D1F-EFA9E6F001C8}" type="presParOf" srcId="{2A379AD2-D813-4BEE-B610-67255A95E1BE}" destId="{1ED9697E-7EDC-4DFE-812C-3A3936495E70}" srcOrd="0" destOrd="0" presId="urn:microsoft.com/office/officeart/2005/8/layout/hProcess7"/>
    <dgm:cxn modelId="{1425D54A-DBFD-4B81-ABAB-344F6856E482}" type="presParOf" srcId="{1ED9697E-7EDC-4DFE-812C-3A3936495E70}" destId="{641E1962-63BA-4CF4-B6D5-E908A0B941C9}" srcOrd="0" destOrd="0" presId="urn:microsoft.com/office/officeart/2005/8/layout/hProcess7"/>
    <dgm:cxn modelId="{C8A5E830-E92F-4759-AE90-CCE6299C035B}" type="presParOf" srcId="{1ED9697E-7EDC-4DFE-812C-3A3936495E70}" destId="{F3AF2A5F-C4EC-4D3B-B9BB-E5412D77C525}" srcOrd="1" destOrd="0" presId="urn:microsoft.com/office/officeart/2005/8/layout/hProcess7"/>
    <dgm:cxn modelId="{6A3B2CD8-31B0-4617-8C87-3123E7792AE7}" type="presParOf" srcId="{1ED9697E-7EDC-4DFE-812C-3A3936495E70}" destId="{5FA8507A-6A56-4D6E-9127-3D4B8F72B47B}" srcOrd="2" destOrd="0" presId="urn:microsoft.com/office/officeart/2005/8/layout/hProcess7"/>
    <dgm:cxn modelId="{0C74BDA0-B945-4DF0-80B0-6D5CFB21AB64}" type="presParOf" srcId="{2A379AD2-D813-4BEE-B610-67255A95E1BE}" destId="{304C7551-11B5-4DB0-9B8B-9B7269727D43}" srcOrd="1" destOrd="0" presId="urn:microsoft.com/office/officeart/2005/8/layout/hProcess7"/>
    <dgm:cxn modelId="{FED973C7-F39E-4A3A-B048-FEC52C230D54}" type="presParOf" srcId="{2A379AD2-D813-4BEE-B610-67255A95E1BE}" destId="{25D199B6-5CC3-4486-950D-E07A53877ED2}" srcOrd="2" destOrd="0" presId="urn:microsoft.com/office/officeart/2005/8/layout/hProcess7"/>
    <dgm:cxn modelId="{F040FDD2-A7E5-4032-AD1B-0C426364615D}" type="presParOf" srcId="{25D199B6-5CC3-4486-950D-E07A53877ED2}" destId="{D2F420E1-27E3-4AAC-BA42-9B6D1E2D90E6}" srcOrd="0" destOrd="0" presId="urn:microsoft.com/office/officeart/2005/8/layout/hProcess7"/>
    <dgm:cxn modelId="{B7BE2180-CD8E-4927-9492-57430871D0DB}" type="presParOf" srcId="{25D199B6-5CC3-4486-950D-E07A53877ED2}" destId="{472FD793-57C5-4E46-8F6F-7D6416543B96}" srcOrd="1" destOrd="0" presId="urn:microsoft.com/office/officeart/2005/8/layout/hProcess7"/>
    <dgm:cxn modelId="{F67EB84B-1970-41AA-84EB-511B60CD3CBD}" type="presParOf" srcId="{25D199B6-5CC3-4486-950D-E07A53877ED2}" destId="{9B2FC20E-B587-402C-88FA-07EF025C81A4}" srcOrd="2" destOrd="0" presId="urn:microsoft.com/office/officeart/2005/8/layout/hProcess7"/>
    <dgm:cxn modelId="{647D1C8C-A468-4324-AB7B-885B09E3AB8E}" type="presParOf" srcId="{2A379AD2-D813-4BEE-B610-67255A95E1BE}" destId="{031D64D7-76DD-4F22-8F75-5030EA4E0B55}" srcOrd="3" destOrd="0" presId="urn:microsoft.com/office/officeart/2005/8/layout/hProcess7"/>
    <dgm:cxn modelId="{E03E8396-56CC-4C7A-A29F-67E5E9689AE4}" type="presParOf" srcId="{2A379AD2-D813-4BEE-B610-67255A95E1BE}" destId="{DE83D730-B23F-4385-B393-7B260BACC9DE}" srcOrd="4" destOrd="0" presId="urn:microsoft.com/office/officeart/2005/8/layout/hProcess7"/>
    <dgm:cxn modelId="{E1F77EE7-5C3B-4D3D-BC9E-B42A34A36DDE}" type="presParOf" srcId="{DE83D730-B23F-4385-B393-7B260BACC9DE}" destId="{1FA340DF-EA17-4933-8203-D04BBEFAF991}" srcOrd="0" destOrd="0" presId="urn:microsoft.com/office/officeart/2005/8/layout/hProcess7"/>
    <dgm:cxn modelId="{7003B18D-0CD3-4393-B0B6-7B6C437640D0}" type="presParOf" srcId="{DE83D730-B23F-4385-B393-7B260BACC9DE}" destId="{B3DFBE7B-B37C-4327-A12F-AA9C361AE7DF}" srcOrd="1" destOrd="0" presId="urn:microsoft.com/office/officeart/2005/8/layout/hProcess7"/>
    <dgm:cxn modelId="{D8C68E6A-0853-44FB-A843-AB50C0242693}" type="presParOf" srcId="{DE83D730-B23F-4385-B393-7B260BACC9DE}" destId="{80DC09FA-BE7B-4852-A47B-BFE59F3EF489}" srcOrd="2" destOrd="0" presId="urn:microsoft.com/office/officeart/2005/8/layout/hProcess7"/>
    <dgm:cxn modelId="{0D4E637B-4416-48C9-B651-F712C1BEEE36}" type="presParOf" srcId="{2A379AD2-D813-4BEE-B610-67255A95E1BE}" destId="{84E6E9BB-2D0C-41E6-B423-BFAD30525B5B}" srcOrd="5" destOrd="0" presId="urn:microsoft.com/office/officeart/2005/8/layout/hProcess7"/>
    <dgm:cxn modelId="{3DB72A64-8BF2-442E-9A88-7106446003C9}" type="presParOf" srcId="{2A379AD2-D813-4BEE-B610-67255A95E1BE}" destId="{FF83A6E8-72D5-49E4-BB78-727AE08F2B4C}" srcOrd="6" destOrd="0" presId="urn:microsoft.com/office/officeart/2005/8/layout/hProcess7"/>
    <dgm:cxn modelId="{CE52C534-515C-423A-811E-C00571108F19}" type="presParOf" srcId="{FF83A6E8-72D5-49E4-BB78-727AE08F2B4C}" destId="{6760F9C5-6CB8-4A89-9BC5-4D4322C2FFBE}" srcOrd="0" destOrd="0" presId="urn:microsoft.com/office/officeart/2005/8/layout/hProcess7"/>
    <dgm:cxn modelId="{B566D97E-BCA7-4D92-A88D-7F4EC3C3EF89}" type="presParOf" srcId="{FF83A6E8-72D5-49E4-BB78-727AE08F2B4C}" destId="{36769CF1-BBBF-44A7-9734-77A4A8337ADC}" srcOrd="1" destOrd="0" presId="urn:microsoft.com/office/officeart/2005/8/layout/hProcess7"/>
    <dgm:cxn modelId="{A0C27557-0A7C-40AE-BED6-C67ABCE74280}" type="presParOf" srcId="{FF83A6E8-72D5-49E4-BB78-727AE08F2B4C}" destId="{5B73B992-2D60-46BA-8F3A-4AA147399289}" srcOrd="2" destOrd="0" presId="urn:microsoft.com/office/officeart/2005/8/layout/hProcess7"/>
    <dgm:cxn modelId="{4F6B1EA3-2338-4D81-80A3-ABE886464762}" type="presParOf" srcId="{2A379AD2-D813-4BEE-B610-67255A95E1BE}" destId="{3B0F1F04-429A-4FB7-9696-811887D1C824}" srcOrd="7" destOrd="0" presId="urn:microsoft.com/office/officeart/2005/8/layout/hProcess7"/>
    <dgm:cxn modelId="{1726295D-48D4-4F12-A3E6-ED18A47022C6}" type="presParOf" srcId="{2A379AD2-D813-4BEE-B610-67255A95E1BE}" destId="{D71408AE-845E-47BC-849D-A1784E00C4CD}" srcOrd="8" destOrd="0" presId="urn:microsoft.com/office/officeart/2005/8/layout/hProcess7"/>
    <dgm:cxn modelId="{CCC9E06A-F5E1-4201-B00E-02B075A75BAB}" type="presParOf" srcId="{D71408AE-845E-47BC-849D-A1784E00C4CD}" destId="{AC4520B2-173C-4027-B45A-E26D184AFB88}" srcOrd="0" destOrd="0" presId="urn:microsoft.com/office/officeart/2005/8/layout/hProcess7"/>
    <dgm:cxn modelId="{7C501E4C-C8D8-4D32-9661-ED5EEAC4B604}" type="presParOf" srcId="{D71408AE-845E-47BC-849D-A1784E00C4CD}" destId="{71002309-10BA-452D-8FAF-C767E785706F}" srcOrd="1" destOrd="0" presId="urn:microsoft.com/office/officeart/2005/8/layout/hProcess7"/>
    <dgm:cxn modelId="{940B6695-159A-408D-A01A-71E890CC1300}" type="presParOf" srcId="{D71408AE-845E-47BC-849D-A1784E00C4CD}" destId="{041E7109-8547-44F9-909C-C639B1F3C04C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BED275-1FD7-4C12-97C9-D2C4614FEA70}" type="doc">
      <dgm:prSet loTypeId="urn:microsoft.com/office/officeart/2005/8/layout/hList6" loCatId="list" qsTypeId="urn:microsoft.com/office/officeart/2005/8/quickstyle/simple1" qsCatId="simple" csTypeId="urn:microsoft.com/office/officeart/2005/8/colors/accent3_4" csCatId="accent3" phldr="1"/>
      <dgm:spPr/>
    </dgm:pt>
    <dgm:pt modelId="{61A4F22D-2DED-464D-8318-3E5DBBC76FDC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smtClean="0"/>
            <a:t>Smart pointers instead of raw pointers.</a:t>
          </a:r>
          <a:endParaRPr lang="en-GB" dirty="0"/>
        </a:p>
      </dgm:t>
    </dgm:pt>
    <dgm:pt modelId="{55516C7B-1323-4B40-AD91-E53543C8B059}" type="parTrans" cxnId="{B923A91F-9936-4929-9F15-05EDD0E88118}">
      <dgm:prSet/>
      <dgm:spPr/>
      <dgm:t>
        <a:bodyPr/>
        <a:lstStyle/>
        <a:p>
          <a:endParaRPr lang="en-GB"/>
        </a:p>
      </dgm:t>
    </dgm:pt>
    <dgm:pt modelId="{C91378DE-B001-4432-812E-455A488FE84E}" type="sibTrans" cxnId="{B923A91F-9936-4929-9F15-05EDD0E88118}">
      <dgm:prSet/>
      <dgm:spPr/>
      <dgm:t>
        <a:bodyPr/>
        <a:lstStyle/>
        <a:p>
          <a:endParaRPr lang="en-GB"/>
        </a:p>
      </dgm:t>
    </dgm:pt>
    <dgm:pt modelId="{0F109B33-A21F-4921-8569-9B05565DF749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dirty="0" smtClean="0"/>
            <a:t>Stack-based scope instead of heap or static global scope.</a:t>
          </a:r>
          <a:endParaRPr lang="en-GB" dirty="0"/>
        </a:p>
      </dgm:t>
    </dgm:pt>
    <dgm:pt modelId="{C78550B1-24F5-45C3-888B-C433F492D318}" type="parTrans" cxnId="{A1911FC6-659D-4465-8E04-1B994A3AFD5E}">
      <dgm:prSet/>
      <dgm:spPr/>
      <dgm:t>
        <a:bodyPr/>
        <a:lstStyle/>
        <a:p>
          <a:endParaRPr lang="en-GB"/>
        </a:p>
      </dgm:t>
    </dgm:pt>
    <dgm:pt modelId="{FB50ED2D-2853-4220-914B-04D33CBE56BC}" type="sibTrans" cxnId="{A1911FC6-659D-4465-8E04-1B994A3AFD5E}">
      <dgm:prSet/>
      <dgm:spPr/>
      <dgm:t>
        <a:bodyPr/>
        <a:lstStyle/>
        <a:p>
          <a:endParaRPr lang="en-GB"/>
        </a:p>
      </dgm:t>
    </dgm:pt>
    <dgm:pt modelId="{7E4138EF-A067-4644-A618-6D07BFD8D10C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GB" dirty="0" smtClean="0"/>
            <a:t>STL containers instead of raw arrays. </a:t>
          </a:r>
          <a:endParaRPr lang="en-GB" dirty="0"/>
        </a:p>
      </dgm:t>
    </dgm:pt>
    <dgm:pt modelId="{0A266A75-F903-4A97-8C78-D1257E0B2E1E}" type="parTrans" cxnId="{EF8C58DB-E37A-434F-BDFE-76F22C93270E}">
      <dgm:prSet/>
      <dgm:spPr/>
      <dgm:t>
        <a:bodyPr/>
        <a:lstStyle/>
        <a:p>
          <a:endParaRPr lang="en-GB"/>
        </a:p>
      </dgm:t>
    </dgm:pt>
    <dgm:pt modelId="{509B25AC-89ED-4A2B-9839-EBB2309C14B8}" type="sibTrans" cxnId="{EF8C58DB-E37A-434F-BDFE-76F22C93270E}">
      <dgm:prSet/>
      <dgm:spPr/>
      <dgm:t>
        <a:bodyPr/>
        <a:lstStyle/>
        <a:p>
          <a:endParaRPr lang="en-GB"/>
        </a:p>
      </dgm:t>
    </dgm:pt>
    <dgm:pt modelId="{267BA8B8-79B1-4190-9514-CC1A996B3682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dirty="0" smtClean="0"/>
            <a:t>Auto type inference instead of explicit type names.</a:t>
          </a:r>
          <a:endParaRPr lang="en-GB" dirty="0"/>
        </a:p>
      </dgm:t>
    </dgm:pt>
    <dgm:pt modelId="{56ED6649-D08E-45D1-A13F-A9BA6007583E}" type="parTrans" cxnId="{D84B9395-4C3E-43A1-8A24-FCDBDAC71C37}">
      <dgm:prSet/>
      <dgm:spPr/>
      <dgm:t>
        <a:bodyPr/>
        <a:lstStyle/>
        <a:p>
          <a:endParaRPr lang="en-GB"/>
        </a:p>
      </dgm:t>
    </dgm:pt>
    <dgm:pt modelId="{DD67A8B4-AEFB-448A-82A8-97853E1D8598}" type="sibTrans" cxnId="{D84B9395-4C3E-43A1-8A24-FCDBDAC71C37}">
      <dgm:prSet/>
      <dgm:spPr/>
      <dgm:t>
        <a:bodyPr/>
        <a:lstStyle/>
        <a:p>
          <a:endParaRPr lang="en-GB"/>
        </a:p>
      </dgm:t>
    </dgm:pt>
    <dgm:pt modelId="{9CEB2365-01DA-4E02-BCBD-845A08781051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GB" dirty="0" smtClean="0"/>
            <a:t>Robust ranged based loops instead of traditional loop termination. </a:t>
          </a:r>
          <a:endParaRPr lang="en-GB" dirty="0"/>
        </a:p>
      </dgm:t>
    </dgm:pt>
    <dgm:pt modelId="{AFFEAA71-0AE8-470D-B72D-3E96E79D9115}" type="parTrans" cxnId="{14B259C9-DADB-4F86-A399-5093DFC4947A}">
      <dgm:prSet/>
      <dgm:spPr/>
      <dgm:t>
        <a:bodyPr/>
        <a:lstStyle/>
        <a:p>
          <a:endParaRPr lang="en-GB"/>
        </a:p>
      </dgm:t>
    </dgm:pt>
    <dgm:pt modelId="{AA40051E-6B9C-4802-80C7-FF249161889E}" type="sibTrans" cxnId="{14B259C9-DADB-4F86-A399-5093DFC4947A}">
      <dgm:prSet/>
      <dgm:spPr/>
      <dgm:t>
        <a:bodyPr/>
        <a:lstStyle/>
        <a:p>
          <a:endParaRPr lang="en-GB"/>
        </a:p>
      </dgm:t>
    </dgm:pt>
    <dgm:pt modelId="{015E4526-C52C-4946-93D4-F61D9304EB6E}" type="pres">
      <dgm:prSet presAssocID="{C2BED275-1FD7-4C12-97C9-D2C4614FEA70}" presName="Name0" presStyleCnt="0">
        <dgm:presLayoutVars>
          <dgm:dir/>
          <dgm:resizeHandles val="exact"/>
        </dgm:presLayoutVars>
      </dgm:prSet>
      <dgm:spPr/>
    </dgm:pt>
    <dgm:pt modelId="{25F67D0C-A3C3-4C96-9648-6C546831E98B}" type="pres">
      <dgm:prSet presAssocID="{61A4F22D-2DED-464D-8318-3E5DBBC76FD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1CC6DA7-5A95-4975-BFE9-A8E820813190}" type="pres">
      <dgm:prSet presAssocID="{C91378DE-B001-4432-812E-455A488FE84E}" presName="sibTrans" presStyleCnt="0"/>
      <dgm:spPr/>
    </dgm:pt>
    <dgm:pt modelId="{6DC390CD-52B2-43C4-80C9-04DF7F4D60F7}" type="pres">
      <dgm:prSet presAssocID="{0F109B33-A21F-4921-8569-9B05565DF74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DE6E9A6-FA8C-4D2E-A127-D721D9E25F6C}" type="pres">
      <dgm:prSet presAssocID="{FB50ED2D-2853-4220-914B-04D33CBE56BC}" presName="sibTrans" presStyleCnt="0"/>
      <dgm:spPr/>
    </dgm:pt>
    <dgm:pt modelId="{1E5A5FAD-B4E7-4E0C-AB4E-AFC99DCEE3B1}" type="pres">
      <dgm:prSet presAssocID="{7E4138EF-A067-4644-A618-6D07BFD8D10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A49C782-8DB5-4597-BF71-85D2E155B607}" type="pres">
      <dgm:prSet presAssocID="{509B25AC-89ED-4A2B-9839-EBB2309C14B8}" presName="sibTrans" presStyleCnt="0"/>
      <dgm:spPr/>
    </dgm:pt>
    <dgm:pt modelId="{72F4C032-F1E8-4F1A-9AD1-395EF6C6F86E}" type="pres">
      <dgm:prSet presAssocID="{267BA8B8-79B1-4190-9514-CC1A996B368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C0A064F-1430-44D2-B74A-2674A5F11160}" type="pres">
      <dgm:prSet presAssocID="{DD67A8B4-AEFB-448A-82A8-97853E1D8598}" presName="sibTrans" presStyleCnt="0"/>
      <dgm:spPr/>
    </dgm:pt>
    <dgm:pt modelId="{F6B4C036-9D88-4083-BFAA-EF873619BC8B}" type="pres">
      <dgm:prSet presAssocID="{9CEB2365-01DA-4E02-BCBD-845A0878105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33F8F60-DA8E-49A3-AF5B-848D85BB171A}" type="presOf" srcId="{267BA8B8-79B1-4190-9514-CC1A996B3682}" destId="{72F4C032-F1E8-4F1A-9AD1-395EF6C6F86E}" srcOrd="0" destOrd="0" presId="urn:microsoft.com/office/officeart/2005/8/layout/hList6"/>
    <dgm:cxn modelId="{045DC913-7C20-446D-8FFF-A265E62D30B1}" type="presOf" srcId="{0F109B33-A21F-4921-8569-9B05565DF749}" destId="{6DC390CD-52B2-43C4-80C9-04DF7F4D60F7}" srcOrd="0" destOrd="0" presId="urn:microsoft.com/office/officeart/2005/8/layout/hList6"/>
    <dgm:cxn modelId="{961C7C5E-B194-4420-996D-F496B56633C7}" type="presOf" srcId="{9CEB2365-01DA-4E02-BCBD-845A08781051}" destId="{F6B4C036-9D88-4083-BFAA-EF873619BC8B}" srcOrd="0" destOrd="0" presId="urn:microsoft.com/office/officeart/2005/8/layout/hList6"/>
    <dgm:cxn modelId="{53B68C0A-A542-402A-B7DB-CCFB8E5ECD16}" type="presOf" srcId="{7E4138EF-A067-4644-A618-6D07BFD8D10C}" destId="{1E5A5FAD-B4E7-4E0C-AB4E-AFC99DCEE3B1}" srcOrd="0" destOrd="0" presId="urn:microsoft.com/office/officeart/2005/8/layout/hList6"/>
    <dgm:cxn modelId="{14B259C9-DADB-4F86-A399-5093DFC4947A}" srcId="{C2BED275-1FD7-4C12-97C9-D2C4614FEA70}" destId="{9CEB2365-01DA-4E02-BCBD-845A08781051}" srcOrd="4" destOrd="0" parTransId="{AFFEAA71-0AE8-470D-B72D-3E96E79D9115}" sibTransId="{AA40051E-6B9C-4802-80C7-FF249161889E}"/>
    <dgm:cxn modelId="{D84B9395-4C3E-43A1-8A24-FCDBDAC71C37}" srcId="{C2BED275-1FD7-4C12-97C9-D2C4614FEA70}" destId="{267BA8B8-79B1-4190-9514-CC1A996B3682}" srcOrd="3" destOrd="0" parTransId="{56ED6649-D08E-45D1-A13F-A9BA6007583E}" sibTransId="{DD67A8B4-AEFB-448A-82A8-97853E1D8598}"/>
    <dgm:cxn modelId="{EF8C58DB-E37A-434F-BDFE-76F22C93270E}" srcId="{C2BED275-1FD7-4C12-97C9-D2C4614FEA70}" destId="{7E4138EF-A067-4644-A618-6D07BFD8D10C}" srcOrd="2" destOrd="0" parTransId="{0A266A75-F903-4A97-8C78-D1257E0B2E1E}" sibTransId="{509B25AC-89ED-4A2B-9839-EBB2309C14B8}"/>
    <dgm:cxn modelId="{79A49F0E-5190-46AC-9D8F-9D2005E3788F}" type="presOf" srcId="{C2BED275-1FD7-4C12-97C9-D2C4614FEA70}" destId="{015E4526-C52C-4946-93D4-F61D9304EB6E}" srcOrd="0" destOrd="0" presId="urn:microsoft.com/office/officeart/2005/8/layout/hList6"/>
    <dgm:cxn modelId="{A1911FC6-659D-4465-8E04-1B994A3AFD5E}" srcId="{C2BED275-1FD7-4C12-97C9-D2C4614FEA70}" destId="{0F109B33-A21F-4921-8569-9B05565DF749}" srcOrd="1" destOrd="0" parTransId="{C78550B1-24F5-45C3-888B-C433F492D318}" sibTransId="{FB50ED2D-2853-4220-914B-04D33CBE56BC}"/>
    <dgm:cxn modelId="{B923A91F-9936-4929-9F15-05EDD0E88118}" srcId="{C2BED275-1FD7-4C12-97C9-D2C4614FEA70}" destId="{61A4F22D-2DED-464D-8318-3E5DBBC76FDC}" srcOrd="0" destOrd="0" parTransId="{55516C7B-1323-4B40-AD91-E53543C8B059}" sibTransId="{C91378DE-B001-4432-812E-455A488FE84E}"/>
    <dgm:cxn modelId="{EA4C09CC-738D-4672-8B46-67D8D170B729}" type="presOf" srcId="{61A4F22D-2DED-464D-8318-3E5DBBC76FDC}" destId="{25F67D0C-A3C3-4C96-9648-6C546831E98B}" srcOrd="0" destOrd="0" presId="urn:microsoft.com/office/officeart/2005/8/layout/hList6"/>
    <dgm:cxn modelId="{3EC2B926-71D6-4D7E-BD46-D7CDC146251A}" type="presParOf" srcId="{015E4526-C52C-4946-93D4-F61D9304EB6E}" destId="{25F67D0C-A3C3-4C96-9648-6C546831E98B}" srcOrd="0" destOrd="0" presId="urn:microsoft.com/office/officeart/2005/8/layout/hList6"/>
    <dgm:cxn modelId="{46267F96-78F6-40C2-ABED-21563752AC72}" type="presParOf" srcId="{015E4526-C52C-4946-93D4-F61D9304EB6E}" destId="{B1CC6DA7-5A95-4975-BFE9-A8E820813190}" srcOrd="1" destOrd="0" presId="urn:microsoft.com/office/officeart/2005/8/layout/hList6"/>
    <dgm:cxn modelId="{8BB0AA00-1DD7-49A9-A3F1-671FE386EBEC}" type="presParOf" srcId="{015E4526-C52C-4946-93D4-F61D9304EB6E}" destId="{6DC390CD-52B2-43C4-80C9-04DF7F4D60F7}" srcOrd="2" destOrd="0" presId="urn:microsoft.com/office/officeart/2005/8/layout/hList6"/>
    <dgm:cxn modelId="{59CFB940-C021-4116-B563-8E401E9E34A8}" type="presParOf" srcId="{015E4526-C52C-4946-93D4-F61D9304EB6E}" destId="{FDE6E9A6-FA8C-4D2E-A127-D721D9E25F6C}" srcOrd="3" destOrd="0" presId="urn:microsoft.com/office/officeart/2005/8/layout/hList6"/>
    <dgm:cxn modelId="{DB360ED3-1482-4BBD-A2EA-433EBE4AFE76}" type="presParOf" srcId="{015E4526-C52C-4946-93D4-F61D9304EB6E}" destId="{1E5A5FAD-B4E7-4E0C-AB4E-AFC99DCEE3B1}" srcOrd="4" destOrd="0" presId="urn:microsoft.com/office/officeart/2005/8/layout/hList6"/>
    <dgm:cxn modelId="{5CEC1EB3-7668-47FA-B468-97D8313D3A71}" type="presParOf" srcId="{015E4526-C52C-4946-93D4-F61D9304EB6E}" destId="{DA49C782-8DB5-4597-BF71-85D2E155B607}" srcOrd="5" destOrd="0" presId="urn:microsoft.com/office/officeart/2005/8/layout/hList6"/>
    <dgm:cxn modelId="{25B8294E-E750-4464-8F0A-DFAE94D7F12C}" type="presParOf" srcId="{015E4526-C52C-4946-93D4-F61D9304EB6E}" destId="{72F4C032-F1E8-4F1A-9AD1-395EF6C6F86E}" srcOrd="6" destOrd="0" presId="urn:microsoft.com/office/officeart/2005/8/layout/hList6"/>
    <dgm:cxn modelId="{F4919D78-822D-47FD-98CD-A7E15F511794}" type="presParOf" srcId="{015E4526-C52C-4946-93D4-F61D9304EB6E}" destId="{5C0A064F-1430-44D2-B74A-2674A5F11160}" srcOrd="7" destOrd="0" presId="urn:microsoft.com/office/officeart/2005/8/layout/hList6"/>
    <dgm:cxn modelId="{208A4F8C-7EF8-4F25-9CE6-53912A70DE88}" type="presParOf" srcId="{015E4526-C52C-4946-93D4-F61D9304EB6E}" destId="{F6B4C036-9D88-4083-BFAA-EF873619BC8B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BED275-1FD7-4C12-97C9-D2C4614FEA70}" type="doc">
      <dgm:prSet loTypeId="urn:microsoft.com/office/officeart/2005/8/layout/vList3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GB"/>
        </a:p>
      </dgm:t>
    </dgm:pt>
    <dgm:pt modelId="{61A4F22D-2DED-464D-8318-3E5DBBC76FDC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dirty="0" smtClean="0"/>
            <a:t>It provides the programmer with low-level programming features and lots of control over how the code is executed. </a:t>
          </a:r>
          <a:endParaRPr lang="en-GB" dirty="0"/>
        </a:p>
      </dgm:t>
    </dgm:pt>
    <dgm:pt modelId="{55516C7B-1323-4B40-AD91-E53543C8B059}" type="parTrans" cxnId="{B923A91F-9936-4929-9F15-05EDD0E88118}">
      <dgm:prSet/>
      <dgm:spPr/>
      <dgm:t>
        <a:bodyPr/>
        <a:lstStyle/>
        <a:p>
          <a:endParaRPr lang="en-GB"/>
        </a:p>
      </dgm:t>
    </dgm:pt>
    <dgm:pt modelId="{C91378DE-B001-4432-812E-455A488FE84E}" type="sibTrans" cxnId="{B923A91F-9936-4929-9F15-05EDD0E88118}">
      <dgm:prSet/>
      <dgm:spPr/>
      <dgm:t>
        <a:bodyPr/>
        <a:lstStyle/>
        <a:p>
          <a:endParaRPr lang="en-GB"/>
        </a:p>
      </dgm:t>
    </dgm:pt>
    <dgm:pt modelId="{2CE35C57-872E-462D-9C52-6537532AF483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dirty="0" smtClean="0"/>
            <a:t>It mostly avoids runtime checks, assuming the programmer will have written correct code (this contributes to the difficulty).</a:t>
          </a:r>
          <a:endParaRPr lang="en-GB" dirty="0"/>
        </a:p>
      </dgm:t>
    </dgm:pt>
    <dgm:pt modelId="{CCBF3292-8C65-4F50-8BA8-E82C25D3504A}" type="parTrans" cxnId="{3ECE556B-3299-4AAE-A126-74E1FCB299F3}">
      <dgm:prSet/>
      <dgm:spPr/>
      <dgm:t>
        <a:bodyPr/>
        <a:lstStyle/>
        <a:p>
          <a:endParaRPr lang="en-GB"/>
        </a:p>
      </dgm:t>
    </dgm:pt>
    <dgm:pt modelId="{790F6B51-7686-49DF-BF19-370A030DB150}" type="sibTrans" cxnId="{3ECE556B-3299-4AAE-A126-74E1FCB299F3}">
      <dgm:prSet/>
      <dgm:spPr/>
      <dgm:t>
        <a:bodyPr/>
        <a:lstStyle/>
        <a:p>
          <a:endParaRPr lang="en-GB"/>
        </a:p>
      </dgm:t>
    </dgm:pt>
    <dgm:pt modelId="{20056404-4B48-4A7A-BC2B-C680484D2DB8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smtClean="0"/>
            <a:t>It is a compiled language and has many excellent optimising compilers</a:t>
          </a:r>
          <a:endParaRPr lang="en-GB"/>
        </a:p>
      </dgm:t>
    </dgm:pt>
    <dgm:pt modelId="{07D230B9-0AB1-4D93-AE8F-FD97832F42F0}" type="parTrans" cxnId="{E14B3A15-95D3-4F1E-9691-74D18DA92AC1}">
      <dgm:prSet/>
      <dgm:spPr/>
      <dgm:t>
        <a:bodyPr/>
        <a:lstStyle/>
        <a:p>
          <a:endParaRPr lang="en-GB"/>
        </a:p>
      </dgm:t>
    </dgm:pt>
    <dgm:pt modelId="{BEAE1531-9633-41D3-9332-770CD455A7F0}" type="sibTrans" cxnId="{E14B3A15-95D3-4F1E-9691-74D18DA92AC1}">
      <dgm:prSet/>
      <dgm:spPr/>
      <dgm:t>
        <a:bodyPr/>
        <a:lstStyle/>
        <a:p>
          <a:endParaRPr lang="en-GB"/>
        </a:p>
      </dgm:t>
    </dgm:pt>
    <dgm:pt modelId="{B7BB9C90-E85D-4721-BC24-98A562965D24}" type="pres">
      <dgm:prSet presAssocID="{C2BED275-1FD7-4C12-97C9-D2C4614FEA70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4FF719D8-1976-42F8-8050-B7CEFF058E3B}" type="pres">
      <dgm:prSet presAssocID="{61A4F22D-2DED-464D-8318-3E5DBBC76FDC}" presName="composite" presStyleCnt="0"/>
      <dgm:spPr/>
    </dgm:pt>
    <dgm:pt modelId="{10D22423-F77B-4F87-BAFC-E0ADEEDB7ACE}" type="pres">
      <dgm:prSet presAssocID="{61A4F22D-2DED-464D-8318-3E5DBBC76FDC}" presName="imgShp" presStyleLbl="fgImgPlace1" presStyleIdx="0" presStyleCnt="3"/>
      <dgm:spPr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</dgm:spPr>
      <dgm:t>
        <a:bodyPr/>
        <a:lstStyle/>
        <a:p>
          <a:endParaRPr lang="en-GB"/>
        </a:p>
      </dgm:t>
    </dgm:pt>
    <dgm:pt modelId="{C3A965B8-9CB7-45EA-A0A1-BA9F867D91C2}" type="pres">
      <dgm:prSet presAssocID="{61A4F22D-2DED-464D-8318-3E5DBBC76FDC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5F60ACC-12B1-4DC0-97D4-90B83FFCC8A4}" type="pres">
      <dgm:prSet presAssocID="{C91378DE-B001-4432-812E-455A488FE84E}" presName="spacing" presStyleCnt="0"/>
      <dgm:spPr/>
    </dgm:pt>
    <dgm:pt modelId="{4F0F62E8-20BF-430C-8AA8-0B6E0F99CAD0}" type="pres">
      <dgm:prSet presAssocID="{2CE35C57-872E-462D-9C52-6537532AF483}" presName="composite" presStyleCnt="0"/>
      <dgm:spPr/>
    </dgm:pt>
    <dgm:pt modelId="{2DB7CBAE-84F0-4F98-BB08-BE32B2FCB750}" type="pres">
      <dgm:prSet presAssocID="{2CE35C57-872E-462D-9C52-6537532AF483}" presName="imgShp" presStyleLbl="fgImgPlace1" presStyleIdx="1" presStyleCnt="3"/>
      <dgm:spPr>
        <a:blipFill rotWithShape="1">
          <a:blip xmlns:r="http://schemas.openxmlformats.org/officeDocument/2006/relationships" r:embed="rId2">
            <a:duotone>
              <a:schemeClr val="accent3">
                <a:hueOff val="-2213"/>
                <a:satOff val="144"/>
                <a:lumOff val="-615"/>
                <a:alphaOff val="0"/>
                <a:shade val="20000"/>
                <a:satMod val="200000"/>
              </a:schemeClr>
              <a:schemeClr val="accent3">
                <a:hueOff val="-2213"/>
                <a:satOff val="144"/>
                <a:lumOff val="-615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</dgm:spPr>
      <dgm:t>
        <a:bodyPr/>
        <a:lstStyle/>
        <a:p>
          <a:endParaRPr lang="en-GB"/>
        </a:p>
      </dgm:t>
    </dgm:pt>
    <dgm:pt modelId="{66021870-A9CE-4CCB-AB43-E855F19C06B6}" type="pres">
      <dgm:prSet presAssocID="{2CE35C57-872E-462D-9C52-6537532AF483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BF3B34B-925D-419D-9FA1-AC16C95CEEE0}" type="pres">
      <dgm:prSet presAssocID="{790F6B51-7686-49DF-BF19-370A030DB150}" presName="spacing" presStyleCnt="0"/>
      <dgm:spPr/>
    </dgm:pt>
    <dgm:pt modelId="{83826794-11C9-4E07-9B02-D0978B33251B}" type="pres">
      <dgm:prSet presAssocID="{20056404-4B48-4A7A-BC2B-C680484D2DB8}" presName="composite" presStyleCnt="0"/>
      <dgm:spPr/>
    </dgm:pt>
    <dgm:pt modelId="{4B60EBF7-4C11-406E-8355-5F4AB0F87E30}" type="pres">
      <dgm:prSet presAssocID="{20056404-4B48-4A7A-BC2B-C680484D2DB8}" presName="imgShp" presStyleLbl="fgImgPlace1" presStyleIdx="2" presStyleCnt="3"/>
      <dgm:spPr>
        <a:blipFill rotWithShape="1">
          <a:blip xmlns:r="http://schemas.openxmlformats.org/officeDocument/2006/relationships" r:embed="rId3">
            <a:duotone>
              <a:schemeClr val="accent3">
                <a:hueOff val="-4427"/>
                <a:satOff val="288"/>
                <a:lumOff val="-1229"/>
                <a:alphaOff val="0"/>
                <a:shade val="20000"/>
                <a:satMod val="200000"/>
              </a:schemeClr>
              <a:schemeClr val="accent3">
                <a:hueOff val="-4427"/>
                <a:satOff val="288"/>
                <a:lumOff val="-1229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</dgm:spPr>
      <dgm:t>
        <a:bodyPr/>
        <a:lstStyle/>
        <a:p>
          <a:endParaRPr lang="en-GB"/>
        </a:p>
      </dgm:t>
    </dgm:pt>
    <dgm:pt modelId="{73AA9946-AF37-40B3-BAFF-DBB36C953A39}" type="pres">
      <dgm:prSet presAssocID="{20056404-4B48-4A7A-BC2B-C680484D2DB8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F00B37B-1B44-4E35-A6EF-62CF238E4B9B}" type="presOf" srcId="{2CE35C57-872E-462D-9C52-6537532AF483}" destId="{66021870-A9CE-4CCB-AB43-E855F19C06B6}" srcOrd="0" destOrd="0" presId="urn:microsoft.com/office/officeart/2005/8/layout/vList3"/>
    <dgm:cxn modelId="{D08A5CB8-9E27-4CE8-96ED-2E3D5EF6BF9D}" type="presOf" srcId="{C2BED275-1FD7-4C12-97C9-D2C4614FEA70}" destId="{B7BB9C90-E85D-4721-BC24-98A562965D24}" srcOrd="0" destOrd="0" presId="urn:microsoft.com/office/officeart/2005/8/layout/vList3"/>
    <dgm:cxn modelId="{3ECE556B-3299-4AAE-A126-74E1FCB299F3}" srcId="{C2BED275-1FD7-4C12-97C9-D2C4614FEA70}" destId="{2CE35C57-872E-462D-9C52-6537532AF483}" srcOrd="1" destOrd="0" parTransId="{CCBF3292-8C65-4F50-8BA8-E82C25D3504A}" sibTransId="{790F6B51-7686-49DF-BF19-370A030DB150}"/>
    <dgm:cxn modelId="{F3BCF272-EF4F-4FF0-A327-0CE34A5ECF88}" type="presOf" srcId="{20056404-4B48-4A7A-BC2B-C680484D2DB8}" destId="{73AA9946-AF37-40B3-BAFF-DBB36C953A39}" srcOrd="0" destOrd="0" presId="urn:microsoft.com/office/officeart/2005/8/layout/vList3"/>
    <dgm:cxn modelId="{B923A91F-9936-4929-9F15-05EDD0E88118}" srcId="{C2BED275-1FD7-4C12-97C9-D2C4614FEA70}" destId="{61A4F22D-2DED-464D-8318-3E5DBBC76FDC}" srcOrd="0" destOrd="0" parTransId="{55516C7B-1323-4B40-AD91-E53543C8B059}" sibTransId="{C91378DE-B001-4432-812E-455A488FE84E}"/>
    <dgm:cxn modelId="{33372DE1-3BFE-4C71-AC17-1048BE92CA7D}" type="presOf" srcId="{61A4F22D-2DED-464D-8318-3E5DBBC76FDC}" destId="{C3A965B8-9CB7-45EA-A0A1-BA9F867D91C2}" srcOrd="0" destOrd="0" presId="urn:microsoft.com/office/officeart/2005/8/layout/vList3"/>
    <dgm:cxn modelId="{E14B3A15-95D3-4F1E-9691-74D18DA92AC1}" srcId="{C2BED275-1FD7-4C12-97C9-D2C4614FEA70}" destId="{20056404-4B48-4A7A-BC2B-C680484D2DB8}" srcOrd="2" destOrd="0" parTransId="{07D230B9-0AB1-4D93-AE8F-FD97832F42F0}" sibTransId="{BEAE1531-9633-41D3-9332-770CD455A7F0}"/>
    <dgm:cxn modelId="{EFDD896C-4998-409E-A6B6-5014E3B4910B}" type="presParOf" srcId="{B7BB9C90-E85D-4721-BC24-98A562965D24}" destId="{4FF719D8-1976-42F8-8050-B7CEFF058E3B}" srcOrd="0" destOrd="0" presId="urn:microsoft.com/office/officeart/2005/8/layout/vList3"/>
    <dgm:cxn modelId="{5DFC5003-FA12-4655-AFFD-5350F003800F}" type="presParOf" srcId="{4FF719D8-1976-42F8-8050-B7CEFF058E3B}" destId="{10D22423-F77B-4F87-BAFC-E0ADEEDB7ACE}" srcOrd="0" destOrd="0" presId="urn:microsoft.com/office/officeart/2005/8/layout/vList3"/>
    <dgm:cxn modelId="{057DDA7E-F9E2-431F-B10C-77915A7C53E0}" type="presParOf" srcId="{4FF719D8-1976-42F8-8050-B7CEFF058E3B}" destId="{C3A965B8-9CB7-45EA-A0A1-BA9F867D91C2}" srcOrd="1" destOrd="0" presId="urn:microsoft.com/office/officeart/2005/8/layout/vList3"/>
    <dgm:cxn modelId="{9CF20E74-5418-4176-853A-D4DAC3D99AE7}" type="presParOf" srcId="{B7BB9C90-E85D-4721-BC24-98A562965D24}" destId="{75F60ACC-12B1-4DC0-97D4-90B83FFCC8A4}" srcOrd="1" destOrd="0" presId="urn:microsoft.com/office/officeart/2005/8/layout/vList3"/>
    <dgm:cxn modelId="{5BE3AE17-408E-45E3-8764-483343170B76}" type="presParOf" srcId="{B7BB9C90-E85D-4721-BC24-98A562965D24}" destId="{4F0F62E8-20BF-430C-8AA8-0B6E0F99CAD0}" srcOrd="2" destOrd="0" presId="urn:microsoft.com/office/officeart/2005/8/layout/vList3"/>
    <dgm:cxn modelId="{04EC696F-3A84-4C94-8855-1AD2644FBE9F}" type="presParOf" srcId="{4F0F62E8-20BF-430C-8AA8-0B6E0F99CAD0}" destId="{2DB7CBAE-84F0-4F98-BB08-BE32B2FCB750}" srcOrd="0" destOrd="0" presId="urn:microsoft.com/office/officeart/2005/8/layout/vList3"/>
    <dgm:cxn modelId="{73CDDC8B-EDAB-457A-81C8-6EA894A8B14A}" type="presParOf" srcId="{4F0F62E8-20BF-430C-8AA8-0B6E0F99CAD0}" destId="{66021870-A9CE-4CCB-AB43-E855F19C06B6}" srcOrd="1" destOrd="0" presId="urn:microsoft.com/office/officeart/2005/8/layout/vList3"/>
    <dgm:cxn modelId="{EA77193E-46F5-4DF9-8D1E-A919E2E83E59}" type="presParOf" srcId="{B7BB9C90-E85D-4721-BC24-98A562965D24}" destId="{9BF3B34B-925D-419D-9FA1-AC16C95CEEE0}" srcOrd="3" destOrd="0" presId="urn:microsoft.com/office/officeart/2005/8/layout/vList3"/>
    <dgm:cxn modelId="{34982CC4-0BFF-470F-A7D4-1141BE888703}" type="presParOf" srcId="{B7BB9C90-E85D-4721-BC24-98A562965D24}" destId="{83826794-11C9-4E07-9B02-D0978B33251B}" srcOrd="4" destOrd="0" presId="urn:microsoft.com/office/officeart/2005/8/layout/vList3"/>
    <dgm:cxn modelId="{F3970C77-5E03-4267-9EFF-BD1BED7FE655}" type="presParOf" srcId="{83826794-11C9-4E07-9B02-D0978B33251B}" destId="{4B60EBF7-4C11-406E-8355-5F4AB0F87E30}" srcOrd="0" destOrd="0" presId="urn:microsoft.com/office/officeart/2005/8/layout/vList3"/>
    <dgm:cxn modelId="{DC9DAA3F-D0BD-40D2-AAF4-A6625B83A50C}" type="presParOf" srcId="{83826794-11C9-4E07-9B02-D0978B33251B}" destId="{73AA9946-AF37-40B3-BAFF-DBB36C953A3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D9B9B-D8FE-409C-B8BF-65411F3CEDDE}" type="datetimeFigureOut">
              <a:rPr lang="en-GB" smtClean="0"/>
              <a:t>07/01/2015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60687-CB50-4C61-B502-E8FA3905E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77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vstudio/a7tkse1h.aspx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68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 because C++ has these feature it doesn’t mean a programmer will automatically write fast code. You can write C++ code that runs atrociously slow.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Instead, because of 2 on the last slide, most C++ programmer find themselves in a position where they need to very closely understand how their code works – which means understanding how the compiler will consider it, how it is executed, how things are stored in memory, etc.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Often this emerges as a ‘free’ (albeit painful) consequence of actually debugging lots of your C++ that don’t work.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6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lot of the functionality added to C++11 brings about the benefits of managed languages such as C# and Java which makes it easier for programmer to write programs and not worry about ‘house keeping details’.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very a good thing for anyone wanting to use C++ to write programme, but not such a good thing for anyone learning C++ for the first time. 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very real benefit in building an understanding of how things work at a low-level – it will help make you a better programmer – full stop. Be in this writing C++ code or in writing C# code.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you disagree with me? Does this seem like a backwards step, or an unnecessary step?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 the following fragment of C++ code on the next slide: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6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 fragments work out the same answer – yet version 2 is 300% faster than version 1. Although, if you set N to a smaller number, say around 10, then both will take around the same amount of time to complete (0.0016ms).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do not understand how the code fragments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be executed then you will not understand why you can write functionally exactly the same code but have one version take three times longer to complete.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such, I would argue that C++ 11 is best learnt after a bit of sweating in C++99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6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latin typeface="Calibri" pitchFamily="34" charset="0"/>
              </a:rPr>
              <a:t>C++ is a long established programming language that was ‘born’ in the early 1980s. It has evolved and changed over the years to adapt to modern programming practices.</a:t>
            </a:r>
          </a:p>
          <a:p>
            <a:r>
              <a:rPr lang="en-GB" dirty="0" smtClean="0">
                <a:latin typeface="Calibri" pitchFamily="34" charset="0"/>
              </a:rPr>
              <a:t> </a:t>
            </a:r>
          </a:p>
          <a:p>
            <a:r>
              <a:rPr lang="en-GB" dirty="0" smtClean="0">
                <a:latin typeface="Calibri" pitchFamily="34" charset="0"/>
              </a:rPr>
              <a:t>When trying to categorise and classify C++ you should be aware of two occasionally complementary</a:t>
            </a:r>
            <a:r>
              <a:rPr lang="en-GB" baseline="0" dirty="0" smtClean="0">
                <a:latin typeface="Calibri" pitchFamily="34" charset="0"/>
              </a:rPr>
              <a:t> /</a:t>
            </a:r>
            <a:r>
              <a:rPr lang="en-GB" dirty="0" smtClean="0">
                <a:latin typeface="Calibri" pitchFamily="34" charset="0"/>
              </a:rPr>
              <a:t> occasionally conflictive aspects of C++ - one related to the founding rationale for C++ and the other related to the development of contemporary programming languages. These</a:t>
            </a:r>
            <a:r>
              <a:rPr lang="en-GB" baseline="0" dirty="0" smtClean="0">
                <a:latin typeface="Calibri" pitchFamily="34" charset="0"/>
              </a:rPr>
              <a:t> aspects contribute to the power of C++. They also contribute to difficulty of programming in C++.</a:t>
            </a:r>
            <a:endParaRPr lang="en-GB" dirty="0" smtClean="0">
              <a:latin typeface="Calibri" pitchFamily="34" charset="0"/>
            </a:endParaRP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84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was developed by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Bjarne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Stroustrup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AT&amp;T Bell Laboratories in the early 1980s.  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version of C++ can be viewed as fundamentally the C programming language with object-oriented programming (classes) added on.  As such, C can be viewed as a subset of C++ in that most C programs are also C++ programs.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understand some of the strengths of C++ we need to look at the characteristics of the C programming language.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Aside: In fact, the first C++ ‘compilers’ actually took C++ code and transformed it into C code which could then be compiled using a C compiler.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10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 programming language was developed by Dennis Ritchie of AT&amp;T Bell Laboratories in the 1970s. It was used for writing and maintaining the UNIX operating system.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today’s terms, the C language can be viewed as a low-level language and just a step above assembly language (with many C programmers being able to clearly understand how a line of C is likely to be realised in terms of assembly language or machine code). C language programs can directly manipulate the computer’s memory, etc. and C remains the language of choice when doing low-level hardware oriented programming.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makes C an excellent choice for writing systems programs. It also means that C lacks many of the programming constructors and features that make viable the development of very large software systems.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is a very performance oriented language – one of the way in which it achieves high performance is it (relatively)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spartan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lack of automatic checks and safeguards. In comparison to more modern managed languages such as C# or Java, C lets the programmer do whatever he/she wants – it simply doesn’t check if the programmer is trying to do something utterly stupid that will almost certainly crash the program. Define an array of 10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ints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try to access the 15</a:t>
            </a:r>
            <a:r>
              <a:rPr lang="en-GB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element, sure, no problem.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10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inherits the strengths and dangers of C.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C++ you can write relatively low-level code that can run very fast. As with C, one of the reasons for the speed of C++ is that it is relatively light on runtime checking (see later in terms of modern C++).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means that you as the C++ programmer will need to be extra careful when writing code (this a pain) and have a clear understanding of how your code is executed, particularly whenever things go wrong (having this form of understanding is actually a good thing).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Warning: In comparison to C# and Java, a lot of runtime errors in C++ are reported in a comparatively vague and not-that-useful-manner.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10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American National Standards Institute (ANSI) created a committee in 1990 to develop a standard for C++. The International Organization for Standardization (ISO) later joined creating a joint ANSI/ISO effort to develop the standard for C++.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International Standard for C++ was finally adopted in 1998. This standard, (often labelled as C++98) refined existing C++ features and include additional features such as exceptions, templates, and the Standard Template Library (STL).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second edition of the C++ standard was published in 2003. This edition tied by the first edition (typographical corrections, not new language features). As C++03 didn’t change the language features they are often referred collectively as C++98/C++03.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August 2011 the ISO committee approved a new standard (labelled C++11). C++11 adds many new features to the language. It also removes inconsistencies and makes C++ easier to learn and use. 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Aside: The ISO C++ Standard draws upon the ANSI C Standard to help ensure that C++ is (mostly) a superset of C.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16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drivers behind C++11 has been to develop a language that enables the programmer to better manage the dangerous C-like C++ features (such as raw pointers, null-terminated character strings, etc.)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According to the Microsoft overview of ‘Modern C++’ the language aims to emphasize (not all of these features will make sense until you’ve a better grasp of C++)</a:t>
            </a: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Stack-based scope instead of heap or static global scope.</a:t>
            </a:r>
          </a:p>
          <a:p>
            <a:pPr lvl="0"/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 type inference instead of explicit type names.</a:t>
            </a: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 pointers instead of raw pointers.</a:t>
            </a:r>
          </a:p>
          <a:p>
            <a:pPr lvl="0"/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::string and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wstring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types instead of raw char[] arrays.</a:t>
            </a:r>
          </a:p>
          <a:p>
            <a:pPr lvl="0"/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Standard template library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(STL) containers instead of raw arrays or custom containers. </a:t>
            </a: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Exceptions, to report and handle error conditions.</a:t>
            </a: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Range-based for loops to write more robust loops that work with arrays, STL containers, and collections. </a:t>
            </a:r>
          </a:p>
          <a:p>
            <a:pPr lvl="0"/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Notably, in modern C++, the programmer can avoid having to use new/delete to allocate dynamic memory because you can use smart pointers and other features instead to make code memory-safe.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16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modern C++ it is possible to write code which much of the same language features and safety measures as for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 or Java. 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in this introductory course to C++ I don’t want to teach you C++11 – rather I want to teach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‘old-school’ C++.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81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benefit of old school C++ coding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is generally classified as a relatively ‘fast’ language. It is also classified as a relatively ‘difficult’ language. Both of these statements are broadly true.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a couple of reasons why C++ is considered a fast language: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provides the programmer with relatively low-level programming constructs and a lot of control over how exactly programs are executed. It is not a managed language. The programmer needs to manage memory allocation/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deallocation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(and hence object creation and destruction).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lvl="0"/>
            <a:endParaRPr lang="en-GB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mostly avoids runtime checks, assuming that the programmer will have written code that runs correctly without bugs (this is also what makes it relatively difficult)</a:t>
            </a:r>
          </a:p>
          <a:p>
            <a:pPr lvl="0"/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a compiled language with a number of very capable compilers readily available.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5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3789409"/>
            <a:ext cx="5637010" cy="66158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1/7/2015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2" y="2349218"/>
            <a:ext cx="7175351" cy="1344875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548639"/>
            <a:ext cx="6400800" cy="2606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1/7/2015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282388"/>
            <a:ext cx="2057400" cy="3928754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4" y="548640"/>
            <a:ext cx="4829287" cy="36710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1/7/2015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e Origins of C+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atmel.com/Images/compiler.jp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798" y="3291830"/>
            <a:ext cx="2721202" cy="199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origins of C++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481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odern C+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Modern C++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083918"/>
            <a:ext cx="2351584" cy="8083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3690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e Benefit of C+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4536504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Benefit</a:t>
            </a:r>
            <a:r>
              <a:rPr lang="en-US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of C++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867894"/>
            <a:ext cx="1657032" cy="1153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4708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++ Program Creation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6048672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C++</a:t>
            </a:r>
            <a:r>
              <a:rPr lang="en-US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</a:t>
            </a: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Program</a:t>
            </a:r>
            <a:r>
              <a:rPr lang="en-US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</a:t>
            </a: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Creation Steps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2050" name="Picture 2" descr="http://www.binaryresearch.net/Site/Files/c/65acbb0aac805a2ba9c2e4c148c348b/e26a1a8e360096a14ff27894a8b80da7/exeicon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867894"/>
            <a:ext cx="1147192" cy="114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138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Header 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6048672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Header</a:t>
            </a:r>
            <a:r>
              <a:rPr lang="en-US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Files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11266" name="Picture 2" descr="http://www.multithemes.com/examples/panelspro/files/stacks_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507854"/>
            <a:ext cx="1500758" cy="150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954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amespa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6048672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Namespaces</a:t>
            </a:r>
          </a:p>
          <a:p>
            <a:pPr marL="0" indent="0">
              <a:buFont typeface="Arial" pitchFamily="34" charset="0"/>
              <a:buNone/>
            </a:pP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746" y="3795886"/>
            <a:ext cx="142875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2533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1/7/2015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548640"/>
            <a:ext cx="6400800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1629486"/>
            <a:ext cx="5966666" cy="1817510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3455633"/>
            <a:ext cx="5970494" cy="626595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548639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548640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050245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49274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6" y="1657350"/>
            <a:ext cx="3636085" cy="943870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6" y="548640"/>
            <a:ext cx="4017085" cy="3671048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2623351"/>
            <a:ext cx="3388660" cy="16046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857250"/>
            <a:ext cx="4114800" cy="2345855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757865"/>
            <a:ext cx="3694114" cy="1622265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3348316"/>
            <a:ext cx="6383538" cy="85725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29050"/>
            <a:ext cx="9144000" cy="131445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290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826228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90" y="3279126"/>
            <a:ext cx="6512511" cy="85725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9195"/>
            <a:ext cx="6400800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291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4606EA6-EFEA-4C30-9264-4F9291A5780D}" type="datetime1">
              <a:rPr lang="en-US" smtClean="0"/>
              <a:pPr/>
              <a:t>1/7/2015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629150"/>
            <a:ext cx="33528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4629150"/>
            <a:ext cx="1828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0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1" r:id="rId12"/>
    <p:sldLayoutId id="2147484692" r:id="rId13"/>
    <p:sldLayoutId id="2147484693" r:id="rId14"/>
    <p:sldLayoutId id="2147484694" r:id="rId15"/>
    <p:sldLayoutId id="2147484695" r:id="rId16"/>
    <p:sldLayoutId id="2147484696" r:id="rId17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4860032" y="722819"/>
            <a:ext cx="4104456" cy="1344875"/>
          </a:xfrm>
        </p:spPr>
        <p:txBody>
          <a:bodyPr>
            <a:normAutofit fontScale="90000"/>
          </a:bodyPr>
          <a:lstStyle>
            <a:extLst/>
          </a:lstStyle>
          <a:p>
            <a:pPr marL="182880" indent="0" algn="ctr">
              <a:buNone/>
            </a:pPr>
            <a:r>
              <a:rPr lang="en-US" b="0" dirty="0" smtClean="0">
                <a:solidFill>
                  <a:schemeClr val="tx1"/>
                </a:solidFill>
                <a:effectLst/>
              </a:rPr>
              <a:t>In</a:t>
            </a:r>
            <a:r>
              <a:rPr lang="en-US" dirty="0" smtClean="0">
                <a:solidFill>
                  <a:schemeClr val="tx1"/>
                </a:solidFill>
                <a:effectLst/>
              </a:rPr>
              <a:t>troduction to C++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 descr="C:\Resources\Docs\3. Education\Modules\CSC2021-22\Development\CSC2021 Module Tit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771552"/>
            <a:ext cx="4200635" cy="14679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C:\Resources\Docs\3. Education\Modules\CSC2021-22\Development\CSC2022 Module Titl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615981"/>
            <a:ext cx="4200635" cy="1467937"/>
          </a:xfrm>
          <a:prstGeom prst="round2DiagRect">
            <a:avLst>
              <a:gd name="adj1" fmla="val 0"/>
              <a:gd name="adj2" fmla="val 20924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364088" y="2499742"/>
            <a:ext cx="30243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Important introductory slices of C++ </a:t>
            </a:r>
            <a:r>
              <a:rPr lang="en-US" sz="2000" dirty="0" smtClean="0"/>
              <a:t>for Java and C</a:t>
            </a:r>
            <a:r>
              <a:rPr lang="en-US" sz="2000" dirty="0"/>
              <a:t># programmers</a:t>
            </a:r>
            <a:r>
              <a:rPr lang="en-US" sz="2000" dirty="0" smtClean="0"/>
              <a:t>.</a:t>
            </a:r>
          </a:p>
          <a:p>
            <a:pPr algn="ctr"/>
            <a:endParaRPr lang="en-US" sz="2000" dirty="0"/>
          </a:p>
          <a:p>
            <a:pPr algn="ctr"/>
            <a:r>
              <a:rPr lang="en-US" sz="2000" b="1" dirty="0" smtClean="0"/>
              <a:t>Part 1: Intro</a:t>
            </a:r>
            <a:endParaRPr lang="en-US" sz="2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050095135"/>
              </p:ext>
            </p:extLst>
          </p:nvPr>
        </p:nvGraphicFramePr>
        <p:xfrm>
          <a:off x="-108520" y="1563638"/>
          <a:ext cx="8424936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639728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C++ is a relatively ‘fast’ language. It is also a relatively ‘difficult’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language. It is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fast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because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8390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7544" y="639728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Just because C++ lets programmers write fast programs this does not mean programmers will actually write fast programs. Disastrously inefficient programs can still be written in C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++.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So how does C++ help?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17451" y="2319722"/>
            <a:ext cx="4468617" cy="648073"/>
            <a:chOff x="535431" y="2499742"/>
            <a:chExt cx="6038751" cy="872338"/>
          </a:xfrm>
        </p:grpSpPr>
        <p:grpSp>
          <p:nvGrpSpPr>
            <p:cNvPr id="7" name="Group 6"/>
            <p:cNvGrpSpPr/>
            <p:nvPr/>
          </p:nvGrpSpPr>
          <p:grpSpPr>
            <a:xfrm>
              <a:off x="971600" y="2499742"/>
              <a:ext cx="5602582" cy="872338"/>
              <a:chOff x="1629261" y="1112002"/>
              <a:chExt cx="5602582" cy="872338"/>
            </a:xfrm>
          </p:grpSpPr>
          <p:sp>
            <p:nvSpPr>
              <p:cNvPr id="11" name="Pentagon 10"/>
              <p:cNvSpPr/>
              <p:nvPr/>
            </p:nvSpPr>
            <p:spPr>
              <a:xfrm rot="10800000">
                <a:off x="1629261" y="1112002"/>
                <a:ext cx="5602582" cy="872338"/>
              </a:xfrm>
              <a:prstGeom prst="homePlat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38448"/>
                  <a:satOff val="12195"/>
                  <a:lumOff val="2186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Pentagon 4"/>
              <p:cNvSpPr/>
              <p:nvPr/>
            </p:nvSpPr>
            <p:spPr>
              <a:xfrm rot="21600000">
                <a:off x="1847345" y="1112002"/>
                <a:ext cx="5384498" cy="8723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84677" tIns="68580" rIns="128016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400" kern="1200" dirty="0" smtClean="0"/>
                  <a:t>It mostly avoids runtime checks, assuming the programmer will have written correct code (this contributes to the difficulty).</a:t>
                </a:r>
                <a:endParaRPr lang="en-GB" sz="1400" kern="1200" dirty="0"/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535431" y="2499742"/>
              <a:ext cx="872338" cy="872338"/>
            </a:xfrm>
            <a:prstGeom prst="ellipse">
              <a:avLst/>
            </a:prstGeom>
            <a:blipFill rotWithShape="1">
              <a:blip r:embed="rId3">
                <a:duotone>
                  <a:schemeClr val="accent3">
                    <a:hueOff val="-2213"/>
                    <a:satOff val="144"/>
                    <a:lumOff val="-615"/>
                    <a:alphaOff val="0"/>
                    <a:shade val="20000"/>
                    <a:satMod val="200000"/>
                  </a:schemeClr>
                  <a:schemeClr val="accent3">
                    <a:hueOff val="-2213"/>
                    <a:satOff val="144"/>
                    <a:lumOff val="-615"/>
                    <a:alphaOff val="0"/>
                    <a:tint val="12000"/>
                    <a:satMod val="190000"/>
                  </a:schemeClr>
                </a:duotone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tint val="50000"/>
                <a:hueOff val="-2213"/>
                <a:satOff val="144"/>
                <a:lumOff val="-615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3" name="Circular Arrow 12"/>
          <p:cNvSpPr/>
          <p:nvPr/>
        </p:nvSpPr>
        <p:spPr>
          <a:xfrm rot="11964449">
            <a:off x="923613" y="2601712"/>
            <a:ext cx="1130212" cy="130822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192390"/>
              <a:gd name="adj5" fmla="val 12500"/>
            </a:avLst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5656" y="3542694"/>
            <a:ext cx="56780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Because of this, most programmers find they need to deeply understand how their code will actually run. </a:t>
            </a:r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In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doing so, programmers gain a much better understanding of how to write code that is efficient.</a:t>
            </a:r>
          </a:p>
        </p:txBody>
      </p:sp>
    </p:spTree>
    <p:extLst>
      <p:ext uri="{BB962C8B-B14F-4D97-AF65-F5344CB8AC3E}">
        <p14:creationId xmlns:p14="http://schemas.microsoft.com/office/powerpoint/2010/main" val="380010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91680" y="769803"/>
            <a:ext cx="67687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C++11 enables programmers to avoid housekeeping associated with objects and memory management (making C++ more like C# or Java). This is a good thing for programmers using C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++</a:t>
            </a: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But, arguably not so much for those learning C++ There is real benefit in understanding how code is executed. It will help make you a better programmer – full stop. Be this in terms of C++ code or Java or C#, etc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Do you disagree? Does this seem like a backwards step?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2" y="419850"/>
            <a:ext cx="1679608" cy="2295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93612"/>
            <a:ext cx="1724849" cy="2266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601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9019" y="587464"/>
            <a:ext cx="8381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code fragment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calculates the sum of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elements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within an N*N sized array.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440794"/>
              </p:ext>
            </p:extLst>
          </p:nvPr>
        </p:nvGraphicFramePr>
        <p:xfrm>
          <a:off x="251520" y="1131590"/>
          <a:ext cx="4032448" cy="185089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37884"/>
                <a:gridCol w="3694564"/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b="1" dirty="0" err="1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const</a:t>
                      </a:r>
                      <a:r>
                        <a:rPr lang="en-GB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GB" sz="1400" b="1" dirty="0" err="1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GB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GB" sz="1400" b="1" dirty="0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N = 5000;</a:t>
                      </a:r>
                      <a:endParaRPr lang="en-GB" sz="1400" b="1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2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float</a:t>
                      </a:r>
                      <a:r>
                        <a:rPr lang="en-GB" sz="1400" b="1" dirty="0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a [N*N];</a:t>
                      </a:r>
                      <a:endParaRPr lang="en-GB" sz="1400" b="1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3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GB" sz="1400" b="1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4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for</a:t>
                      </a:r>
                      <a:r>
                        <a:rPr lang="en-GB" sz="1400" b="1" dirty="0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( </a:t>
                      </a:r>
                      <a:r>
                        <a:rPr lang="en-GB" sz="1400" b="1" dirty="0" err="1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GB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GB" sz="1400" b="1" dirty="0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x = 0; x &lt; N; ++x )</a:t>
                      </a:r>
                      <a:endParaRPr lang="en-GB" sz="1400" b="1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5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400" b="1" dirty="0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	</a:t>
                      </a:r>
                      <a:r>
                        <a:rPr lang="es-ES" sz="1400" b="1" dirty="0" err="1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for</a:t>
                      </a:r>
                      <a:r>
                        <a:rPr lang="es-ES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s-ES" sz="1400" b="1" dirty="0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 </a:t>
                      </a:r>
                      <a:r>
                        <a:rPr lang="es-ES" sz="1400" b="1" dirty="0" err="1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s-ES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s-ES" sz="1400" b="1" dirty="0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y = 0; y &lt; N; ++y )</a:t>
                      </a:r>
                      <a:endParaRPr lang="en-GB" sz="1400" b="1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6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b="1" dirty="0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		sum += a[ x + y*N ];</a:t>
                      </a:r>
                      <a:endParaRPr lang="en-GB" sz="1400" b="1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7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GB" sz="14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900986"/>
              </p:ext>
            </p:extLst>
          </p:nvPr>
        </p:nvGraphicFramePr>
        <p:xfrm>
          <a:off x="4499992" y="1131590"/>
          <a:ext cx="4032448" cy="185089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37884"/>
                <a:gridCol w="3694564"/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b="1" dirty="0" err="1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const</a:t>
                      </a:r>
                      <a:r>
                        <a:rPr lang="en-GB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GB" sz="1400" b="1" dirty="0" err="1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GB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GB" sz="1400" b="1" dirty="0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N = 5000;</a:t>
                      </a:r>
                      <a:endParaRPr lang="en-GB" sz="1400" b="1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2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float</a:t>
                      </a:r>
                      <a:r>
                        <a:rPr lang="en-GB" sz="1400" b="1" dirty="0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a [N*N];</a:t>
                      </a:r>
                      <a:endParaRPr lang="en-GB" sz="1400" b="1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3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GB" sz="1400" b="1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4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for</a:t>
                      </a:r>
                      <a:r>
                        <a:rPr lang="en-GB" sz="1400" b="1" dirty="0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( </a:t>
                      </a:r>
                      <a:r>
                        <a:rPr lang="en-GB" sz="1400" b="1" dirty="0" err="1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GB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y</a:t>
                      </a:r>
                      <a:r>
                        <a:rPr lang="en-GB" sz="1400" b="1" dirty="0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= 0; y &lt; N; ++y )</a:t>
                      </a:r>
                      <a:endParaRPr lang="en-GB" sz="1400" b="1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5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400" b="1" dirty="0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	</a:t>
                      </a:r>
                      <a:r>
                        <a:rPr lang="es-ES" sz="1400" b="1" dirty="0" err="1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for</a:t>
                      </a:r>
                      <a:r>
                        <a:rPr lang="es-ES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s-ES" sz="1400" b="1" dirty="0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 </a:t>
                      </a:r>
                      <a:r>
                        <a:rPr lang="es-ES" sz="1400" b="1" dirty="0" err="1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s-ES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s-ES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x</a:t>
                      </a:r>
                      <a:r>
                        <a:rPr lang="es-ES" sz="1400" b="1" dirty="0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= 0; x &lt; N; ++x )</a:t>
                      </a:r>
                      <a:endParaRPr lang="en-GB" sz="1400" b="1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6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b="1" dirty="0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		sum += a[ x + y*N ];</a:t>
                      </a:r>
                      <a:endParaRPr lang="en-GB" sz="1400" b="1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7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GB" sz="14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91419" y="2982488"/>
            <a:ext cx="3764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Timed on a Core i7-2920XM this fragment took </a:t>
            </a:r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239.4ms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024" y="2982488"/>
            <a:ext cx="3764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This fragment swaps the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loop order.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When timed it took </a:t>
            </a:r>
            <a:r>
              <a:rPr lang="en-GB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79.5ms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9018" y="3932351"/>
            <a:ext cx="75173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Both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perform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same number of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additions and get the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same answer. Yet one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is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300%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faster. To understand why you must understand how code is executed. ‘Old-school’ C++ will help teach you this.</a:t>
            </a:r>
          </a:p>
        </p:txBody>
      </p:sp>
    </p:spTree>
    <p:extLst>
      <p:ext uri="{BB962C8B-B14F-4D97-AF65-F5344CB8AC3E}">
        <p14:creationId xmlns:p14="http://schemas.microsoft.com/office/powerpoint/2010/main" val="182198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6746"/>
            <a:ext cx="3744416" cy="480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148064" y="267494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C++ is a rather wonderful, if sometimes challenging, language.</a:t>
            </a: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We will explore C++ as it will enable us to better understand how code is executed, and from this better understand all programming languages.</a:t>
            </a: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 smtClean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7504" y="110293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GB" sz="2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Key takeaways:</a:t>
            </a:r>
            <a:endParaRPr lang="en-GB" sz="2800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42937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056" y="771550"/>
            <a:ext cx="3704199" cy="857250"/>
          </a:xfrm>
        </p:spPr>
        <p:txBody>
          <a:bodyPr/>
          <a:lstStyle/>
          <a:p>
            <a:pPr marL="0" indent="0" algn="ctr">
              <a:buNone/>
            </a:pPr>
            <a:r>
              <a:rPr lang="en-GB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Why C++ is awesome         </a:t>
            </a:r>
            <a:r>
              <a:rPr lang="en-GB" sz="24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(in a somewhat painful way)</a:t>
            </a:r>
            <a:endParaRPr lang="en-GB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878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200110"/>
            <a:ext cx="483445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C++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was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‘born’ in the early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1980s. Whilst the language has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evolved and changed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to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adapt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to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modern programming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practices, it still holds to its founding principles. </a:t>
            </a: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Because of this, the language can be very powerful, but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also it can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be very unforgiving.</a:t>
            </a: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545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685021"/>
            <a:ext cx="46805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C++ was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developed in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early 1980s.  </a:t>
            </a: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C++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can be viewed as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 superset of C (most C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programs are also C++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programs) with added object-oriented programming capabilities.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28184" y="684054"/>
            <a:ext cx="26022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To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understand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strengths of C++ we need to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consider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characteristics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of the C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programming language.</a:t>
            </a: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971282"/>
            <a:ext cx="9133309" cy="2192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52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85020"/>
            <a:ext cx="36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is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 (relatively) low-level language and just a step above assembly language. C remains the language of choice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for low-level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hardware oriented programming.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55976" y="704766"/>
            <a:ext cx="44744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 lacks a lot of the automatic checks and safeguards of modern programming languages. This makes it fast. This also makes it dangerous; want to change the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10th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element of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 6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element array? Sure, go ahead.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8144" y="155416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C Programming Language</a:t>
            </a:r>
            <a:endParaRPr lang="en-GB" sz="20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6583" y="3760043"/>
            <a:ext cx="3281381" cy="1331987"/>
            <a:chOff x="646583" y="3760043"/>
            <a:chExt cx="3281381" cy="1331987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3760043"/>
              <a:ext cx="2546201" cy="9797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46583" y="4784253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400" b="1" dirty="0" err="1" smtClean="0">
                  <a:latin typeface="Courier New" pitchFamily="49" charset="0"/>
                  <a:cs typeface="Courier New" pitchFamily="49" charset="0"/>
                </a:rPr>
                <a:t>rr</a:t>
              </a:r>
              <a:r>
                <a:rPr lang="en-GB" sz="1400" b="1" dirty="0" smtClean="0">
                  <a:latin typeface="Courier New" pitchFamily="49" charset="0"/>
                  <a:cs typeface="Courier New" pitchFamily="49" charset="0"/>
                </a:rPr>
                <a:t>[9]</a:t>
              </a:r>
              <a:endParaRPr lang="en-GB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1475656" y="4938141"/>
              <a:ext cx="2304256" cy="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79912" y="4739777"/>
              <a:ext cx="0" cy="1983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635896" y="4443958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smtClean="0">
                  <a:latin typeface="Courier New" pitchFamily="49" charset="0"/>
                  <a:cs typeface="Courier New" pitchFamily="49" charset="0"/>
                </a:rPr>
                <a:t>?</a:t>
              </a:r>
              <a:endParaRPr lang="en-GB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16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http://www.photo-dictionary.com/photofiles/list/644/1052DNA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8" y="483518"/>
            <a:ext cx="4139960" cy="465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67944" y="411510"/>
            <a:ext cx="49685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C++ inherits the strengths and dangers of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C. 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You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can write relatively low-level code that can run very fast. However, you can also write C++ code that has relatively little runtime checks. </a:t>
            </a:r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You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must exercise great care when writing code (painful) and have a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clear understanding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of how your code will be executed (extremely useful).</a:t>
            </a:r>
          </a:p>
        </p:txBody>
      </p:sp>
    </p:spTree>
    <p:extLst>
      <p:ext uri="{BB962C8B-B14F-4D97-AF65-F5344CB8AC3E}">
        <p14:creationId xmlns:p14="http://schemas.microsoft.com/office/powerpoint/2010/main" val="1691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68144" y="155416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Development of C++</a:t>
            </a:r>
            <a:endParaRPr lang="en-GB" sz="20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47186"/>
            <a:ext cx="2880320" cy="1051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86881547"/>
              </p:ext>
            </p:extLst>
          </p:nvPr>
        </p:nvGraphicFramePr>
        <p:xfrm>
          <a:off x="539552" y="771550"/>
          <a:ext cx="8064896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76788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95736" y="123478"/>
            <a:ext cx="6804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++11 provides features that enable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programmer to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avoid ‘dangerous’ C-like features of C++. 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82498160"/>
              </p:ext>
            </p:extLst>
          </p:nvPr>
        </p:nvGraphicFramePr>
        <p:xfrm>
          <a:off x="539552" y="1059582"/>
          <a:ext cx="8150174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437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299" y="-119658"/>
            <a:ext cx="9502055" cy="5355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4139952" y="195486"/>
            <a:ext cx="2016224" cy="1631216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ounded Rectangle 1"/>
          <p:cNvSpPr/>
          <p:nvPr/>
        </p:nvSpPr>
        <p:spPr>
          <a:xfrm>
            <a:off x="1547664" y="195486"/>
            <a:ext cx="2232248" cy="1631216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1619672" y="220454"/>
            <a:ext cx="21602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With C++11 you can write code with much of the features and safety of C# or Java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11960" y="220454"/>
            <a:ext cx="19442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However, in this course I want to teach you ‘old-school’ C++ Let me tell you why.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58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pstream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7013C18A35F34ABB124A623B7462F5" ma:contentTypeVersion="0" ma:contentTypeDescription="Create a new document." ma:contentTypeScope="" ma:versionID="c8b53229ef314644a75f5a9f7c013cc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9C0B0B-0FFF-4026-A77D-E0652DDBE25F}"/>
</file>

<file path=customXml/itemProps2.xml><?xml version="1.0" encoding="utf-8"?>
<ds:datastoreItem xmlns:ds="http://schemas.openxmlformats.org/officeDocument/2006/customXml" ds:itemID="{02CFA1F5-8263-4CA6-A6FA-0943E4BC1C8E}"/>
</file>

<file path=customXml/itemProps3.xml><?xml version="1.0" encoding="utf-8"?>
<ds:datastoreItem xmlns:ds="http://schemas.openxmlformats.org/officeDocument/2006/customXml" ds:itemID="{1D39D27B-0266-46E8-91D4-3E0AC9ABC376}"/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0</TotalTime>
  <Words>1806</Words>
  <Application>Microsoft Office PowerPoint</Application>
  <PresentationFormat>On-screen Show (16:9)</PresentationFormat>
  <Paragraphs>177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Georgia</vt:lpstr>
      <vt:lpstr>Times New Roman</vt:lpstr>
      <vt:lpstr>Trebuchet MS</vt:lpstr>
      <vt:lpstr>Slipstream</vt:lpstr>
      <vt:lpstr>Introduction to C++</vt:lpstr>
      <vt:lpstr>Why C++ is awesome         (in a somewhat painful way)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2013-01-08T13:39:25Z</dcterms:created>
  <dcterms:modified xsi:type="dcterms:W3CDTF">2015-01-07T14:09:53Z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  <property fmtid="{D5CDD505-2E9C-101B-9397-08002B2CF9AE}" pid="4" name="ContentTypeId">
    <vt:lpwstr>0x010100E77013C18A35F34ABB124A623B7462F5</vt:lpwstr>
  </property>
</Properties>
</file>