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1"/>
  </p:notesMasterIdLst>
  <p:handoutMasterIdLst>
    <p:handoutMasterId r:id="rId12"/>
  </p:handoutMasterIdLst>
  <p:sldIdLst>
    <p:sldId id="256" r:id="rId2"/>
    <p:sldId id="286" r:id="rId3"/>
    <p:sldId id="287" r:id="rId4"/>
    <p:sldId id="288" r:id="rId5"/>
    <p:sldId id="289" r:id="rId6"/>
    <p:sldId id="290" r:id="rId7"/>
    <p:sldId id="291" r:id="rId8"/>
    <p:sldId id="292" r:id="rId9"/>
    <p:sldId id="293" r:id="rId1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0488" autoAdjust="0"/>
  </p:normalViewPr>
  <p:slideViewPr>
    <p:cSldViewPr>
      <p:cViewPr varScale="1">
        <p:scale>
          <a:sx n="124" d="100"/>
          <a:sy n="124" d="100"/>
        </p:scale>
        <p:origin x="108" y="390"/>
      </p:cViewPr>
      <p:guideLst>
        <p:guide orient="horz" pos="1620"/>
        <p:guide pos="2880"/>
      </p:guideLst>
    </p:cSldViewPr>
  </p:slideViewPr>
  <p:notesTextViewPr>
    <p:cViewPr>
      <p:scale>
        <a:sx n="100" d="100"/>
        <a:sy n="100" d="100"/>
      </p:scale>
      <p:origin x="0" y="0"/>
    </p:cViewPr>
  </p:notesTextViewPr>
  <p:notesViewPr>
    <p:cSldViewPr>
      <p:cViewPr varScale="1">
        <p:scale>
          <a:sx n="92" d="100"/>
          <a:sy n="92" d="100"/>
        </p:scale>
        <p:origin x="-37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08/01/2015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1/8/2015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315677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 is a compiled language. It differs somewhat from C# and Java which can be viewed as incrementally compiled (a cross between a compiler and an interpreter – but more on that later).</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421717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Phase 1: Creating a Program</a:t>
            </a:r>
          </a:p>
          <a:p>
            <a:r>
              <a:rPr lang="en-GB" sz="1200" i="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Edit and produce one or more source files (.</a:t>
            </a:r>
            <a:r>
              <a:rPr lang="en-GB" sz="1200" kern="1200" dirty="0" err="1" smtClean="0">
                <a:solidFill>
                  <a:schemeClr val="tx1"/>
                </a:solidFill>
                <a:effectLst/>
                <a:latin typeface="+mn-lt"/>
                <a:ea typeface="+mn-ea"/>
                <a:cs typeface="+mn-cs"/>
              </a:rPr>
              <a:t>cpp</a:t>
            </a:r>
            <a:r>
              <a:rPr lang="en-GB" sz="1200" kern="1200" dirty="0" smtClean="0">
                <a:solidFill>
                  <a:schemeClr val="tx1"/>
                </a:solidFill>
                <a:effectLst/>
                <a:latin typeface="+mn-lt"/>
                <a:ea typeface="+mn-ea"/>
                <a:cs typeface="+mn-cs"/>
              </a:rPr>
              <a:t>/.h) within a development environment (Visual Studio in our case)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56397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Phase 2: </a:t>
            </a:r>
            <a:r>
              <a:rPr lang="en-GB" sz="1200" i="0" kern="1200" dirty="0" err="1" smtClean="0">
                <a:solidFill>
                  <a:schemeClr val="tx1"/>
                </a:solidFill>
                <a:effectLst/>
                <a:latin typeface="+mn-lt"/>
                <a:ea typeface="+mn-ea"/>
                <a:cs typeface="+mn-cs"/>
              </a:rPr>
              <a:t>Preprocessing</a:t>
            </a:r>
            <a:r>
              <a:rPr lang="en-GB" sz="1200" i="0" kern="1200" dirty="0" smtClean="0">
                <a:solidFill>
                  <a:schemeClr val="tx1"/>
                </a:solidFill>
                <a:effectLst/>
                <a:latin typeface="+mn-lt"/>
                <a:ea typeface="+mn-ea"/>
                <a:cs typeface="+mn-cs"/>
              </a:rPr>
              <a:t> the source files</a:t>
            </a:r>
          </a:p>
          <a:p>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A </a:t>
            </a:r>
            <a:r>
              <a:rPr lang="en-GB" sz="1200" i="0" kern="1200" dirty="0" err="1" smtClean="0">
                <a:solidFill>
                  <a:schemeClr val="tx1"/>
                </a:solidFill>
                <a:effectLst/>
                <a:latin typeface="+mn-lt"/>
                <a:ea typeface="+mn-ea"/>
                <a:cs typeface="+mn-cs"/>
              </a:rPr>
              <a:t>preprocessor</a:t>
            </a:r>
            <a:r>
              <a:rPr lang="en-GB" sz="1200" i="0" kern="1200" dirty="0" smtClean="0">
                <a:solidFill>
                  <a:schemeClr val="tx1"/>
                </a:solidFill>
                <a:effectLst/>
                <a:latin typeface="+mn-lt"/>
                <a:ea typeface="+mn-ea"/>
                <a:cs typeface="+mn-cs"/>
              </a:rPr>
              <a:t> process is executed before the core compilation phase begins.</a:t>
            </a:r>
          </a:p>
          <a:p>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The </a:t>
            </a:r>
            <a:r>
              <a:rPr lang="en-GB" sz="1200" i="0" kern="1200" dirty="0" err="1" smtClean="0">
                <a:solidFill>
                  <a:schemeClr val="tx1"/>
                </a:solidFill>
                <a:effectLst/>
                <a:latin typeface="+mn-lt"/>
                <a:ea typeface="+mn-ea"/>
                <a:cs typeface="+mn-cs"/>
              </a:rPr>
              <a:t>preprocessor</a:t>
            </a:r>
            <a:r>
              <a:rPr lang="en-GB" sz="1200" i="0" kern="1200" dirty="0" smtClean="0">
                <a:solidFill>
                  <a:schemeClr val="tx1"/>
                </a:solidFill>
                <a:effectLst/>
                <a:latin typeface="+mn-lt"/>
                <a:ea typeface="+mn-ea"/>
                <a:cs typeface="+mn-cs"/>
              </a:rPr>
              <a:t> executes directives that can modify and change the source files to be compiled. The directives can involve inserting other source files into this file, performing text replacement, etc.</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56397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Phase 3: Compiling a C++ Program</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 compiler translates the C++ program into machine-language (or near machine-language) code referred to as object code.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56397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u="none" kern="1200" dirty="0" smtClean="0">
                <a:solidFill>
                  <a:schemeClr val="tx1"/>
                </a:solidFill>
                <a:effectLst/>
                <a:latin typeface="+mn-lt"/>
                <a:ea typeface="+mn-ea"/>
                <a:cs typeface="+mn-cs"/>
              </a:rPr>
              <a:t>Phase 4: Linking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Object code produced by the compiler typically contains ‘holes’ – references to classes and functions defined elsewhere (within libraries, etc.). The linker links the object codes with the missing functions and adds loading code to produce an executable program.</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56397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Phase 5: Loading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To commence execution a program must be brought into main memory by a loader. The loader transfers the executable image from disk to memory and loads any additional components from shared libraries.</a:t>
            </a:r>
          </a:p>
          <a:p>
            <a:r>
              <a:rPr lang="en-GB" sz="1200" kern="1200" dirty="0" smtClean="0">
                <a:solidFill>
                  <a:schemeClr val="tx1"/>
                </a:solidFill>
                <a:effectLst/>
                <a:latin typeface="+mn-lt"/>
                <a:ea typeface="+mn-ea"/>
                <a:cs typeface="+mn-cs"/>
              </a:rPr>
              <a:t> </a:t>
            </a:r>
          </a:p>
          <a:p>
            <a:r>
              <a:rPr lang="en-GB" sz="1200" i="0" kern="1200" dirty="0" smtClean="0">
                <a:solidFill>
                  <a:schemeClr val="tx1"/>
                </a:solidFill>
                <a:effectLst/>
                <a:latin typeface="+mn-lt"/>
                <a:ea typeface="+mn-ea"/>
                <a:cs typeface="+mn-cs"/>
              </a:rPr>
              <a:t>Phase 6: Execution</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program begins execution.</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563973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The compilation process and large projects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C++ each source file is compiled separately (as a standalone entity) and then linked together into the final executable program.</a:t>
            </a:r>
          </a:p>
          <a:p>
            <a:r>
              <a:rPr lang="en-GB" sz="1200" kern="1200" dirty="0" smtClean="0">
                <a:solidFill>
                  <a:schemeClr val="tx1"/>
                </a:solidFill>
                <a:effectLst/>
                <a:latin typeface="+mn-lt"/>
                <a:ea typeface="+mn-ea"/>
                <a:cs typeface="+mn-cs"/>
              </a:rPr>
              <a:t>This has advantages. If only one file is modified then only that file needs to be recompiled. It can then be relinked with the other already compiled files. This improves build times on larger projects.</a:t>
            </a:r>
          </a:p>
          <a:p>
            <a:r>
              <a:rPr lang="en-GB" sz="1200" kern="1200" dirty="0" smtClean="0">
                <a:solidFill>
                  <a:schemeClr val="tx1"/>
                </a:solidFill>
                <a:effectLst/>
                <a:latin typeface="+mn-lt"/>
                <a:ea typeface="+mn-ea"/>
                <a:cs typeface="+mn-cs"/>
              </a:rPr>
              <a:t> </a:t>
            </a:r>
          </a:p>
          <a:p>
            <a:r>
              <a:rPr lang="en-GB" sz="1200" kern="1200" dirty="0" err="1" smtClean="0">
                <a:solidFill>
                  <a:schemeClr val="tx1"/>
                </a:solidFill>
                <a:effectLst/>
                <a:latin typeface="+mn-lt"/>
                <a:ea typeface="+mn-ea"/>
                <a:cs typeface="+mn-cs"/>
              </a:rPr>
              <a:t>Makefiles</a:t>
            </a:r>
            <a:r>
              <a:rPr lang="en-GB" sz="1200" kern="1200" dirty="0" smtClean="0">
                <a:solidFill>
                  <a:schemeClr val="tx1"/>
                </a:solidFill>
                <a:effectLst/>
                <a:latin typeface="+mn-lt"/>
                <a:ea typeface="+mn-ea"/>
                <a:cs typeface="+mn-cs"/>
              </a:rPr>
              <a:t> and build files are both scripts that determine how a large process is build (defining the order in which things are compiled, etc.). Tools such as </a:t>
            </a:r>
            <a:r>
              <a:rPr lang="en-GB" sz="1200" kern="1200" dirty="0" err="1" smtClean="0">
                <a:solidFill>
                  <a:schemeClr val="tx1"/>
                </a:solidFill>
                <a:effectLst/>
                <a:latin typeface="+mn-lt"/>
                <a:ea typeface="+mn-ea"/>
                <a:cs typeface="+mn-cs"/>
              </a:rPr>
              <a:t>MSBuild</a:t>
            </a:r>
            <a:r>
              <a:rPr lang="en-GB" sz="1200" kern="1200" dirty="0" smtClean="0">
                <a:solidFill>
                  <a:schemeClr val="tx1"/>
                </a:solidFill>
                <a:effectLst/>
                <a:latin typeface="+mn-lt"/>
                <a:ea typeface="+mn-ea"/>
                <a:cs typeface="+mn-cs"/>
              </a:rPr>
              <a:t> or Ant can process make and build files.</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15898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1/8/2015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1/8/2015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1/8/2015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he Origins of C++">
    <p:spTree>
      <p:nvGrpSpPr>
        <p:cNvPr id="1" name=""/>
        <p:cNvGrpSpPr/>
        <p:nvPr/>
      </p:nvGrpSpPr>
      <p:grpSpPr>
        <a:xfrm>
          <a:off x="0" y="0"/>
          <a:ext cx="0" cy="0"/>
          <a:chOff x="0" y="0"/>
          <a:chExt cx="0" cy="0"/>
        </a:xfrm>
      </p:grpSpPr>
      <p:pic>
        <p:nvPicPr>
          <p:cNvPr id="5" name="Picture 2" descr="http://www.atmel.com/Images/compile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2798" y="3291830"/>
            <a:ext cx="2721202" cy="19914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The origins of C++</a:t>
            </a:r>
            <a:endParaRPr lang="en-US" sz="2800" cap="small"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14054811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Modern C++">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Modern C++</a:t>
            </a:r>
            <a:endParaRPr lang="en-US" sz="2800" cap="small" dirty="0">
              <a:solidFill>
                <a:schemeClr val="tx1">
                  <a:lumMod val="85000"/>
                  <a:lumOff val="15000"/>
                </a:schemeClr>
              </a:solidFill>
              <a:latin typeface="Calibri" pitchFamily="34" charset="0"/>
            </a:endParaRPr>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8224" y="4083918"/>
            <a:ext cx="2351584" cy="8083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6907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he Benefit of C++">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53650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The Benefit</a:t>
            </a:r>
            <a:r>
              <a:rPr lang="en-US" sz="2800" cap="small" baseline="0" dirty="0" smtClean="0">
                <a:solidFill>
                  <a:schemeClr val="tx1">
                    <a:lumMod val="85000"/>
                    <a:lumOff val="15000"/>
                  </a:schemeClr>
                </a:solidFill>
                <a:latin typeface="Calibri" pitchFamily="34" charset="0"/>
              </a:rPr>
              <a:t> of C++</a:t>
            </a:r>
            <a:endParaRPr lang="en-US" sz="2800" cap="small" dirty="0">
              <a:solidFill>
                <a:schemeClr val="tx1">
                  <a:lumMod val="85000"/>
                  <a:lumOff val="15000"/>
                </a:schemeClr>
              </a:solidFill>
              <a:latin typeface="Calibri" pitchFamily="34" charset="0"/>
            </a:endParaRPr>
          </a:p>
        </p:txBody>
      </p:sp>
      <p:pic>
        <p:nvPicPr>
          <p:cNvPr id="5"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80312" y="3867894"/>
            <a:ext cx="1657032" cy="115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7082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 Program Creation Step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04867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a:t>
            </a:r>
            <a:r>
              <a:rPr lang="en-US" sz="2800" cap="small" baseline="0" dirty="0" smtClean="0">
                <a:solidFill>
                  <a:schemeClr val="tx1">
                    <a:lumMod val="85000"/>
                    <a:lumOff val="15000"/>
                  </a:schemeClr>
                </a:solidFill>
                <a:latin typeface="Calibri" pitchFamily="34" charset="0"/>
              </a:rPr>
              <a:t> </a:t>
            </a:r>
            <a:r>
              <a:rPr lang="en-US" sz="2800" cap="small" dirty="0" smtClean="0">
                <a:solidFill>
                  <a:schemeClr val="tx1">
                    <a:lumMod val="85000"/>
                    <a:lumOff val="15000"/>
                  </a:schemeClr>
                </a:solidFill>
                <a:latin typeface="Calibri" pitchFamily="34" charset="0"/>
              </a:rPr>
              <a:t>Program</a:t>
            </a:r>
            <a:r>
              <a:rPr lang="en-US" sz="2800" cap="small" baseline="0" dirty="0" smtClean="0">
                <a:solidFill>
                  <a:schemeClr val="tx1">
                    <a:lumMod val="85000"/>
                    <a:lumOff val="15000"/>
                  </a:schemeClr>
                </a:solidFill>
                <a:latin typeface="Calibri" pitchFamily="34" charset="0"/>
              </a:rPr>
              <a:t> </a:t>
            </a:r>
            <a:r>
              <a:rPr lang="en-US" sz="2800" cap="small" dirty="0" smtClean="0">
                <a:solidFill>
                  <a:schemeClr val="tx1">
                    <a:lumMod val="85000"/>
                    <a:lumOff val="15000"/>
                  </a:schemeClr>
                </a:solidFill>
                <a:latin typeface="Calibri" pitchFamily="34" charset="0"/>
              </a:rPr>
              <a:t>Creation Steps</a:t>
            </a:r>
            <a:endParaRPr lang="en-US" sz="2800" cap="small" dirty="0">
              <a:solidFill>
                <a:schemeClr val="tx1">
                  <a:lumMod val="85000"/>
                  <a:lumOff val="15000"/>
                </a:schemeClr>
              </a:solidFill>
              <a:latin typeface="Calibri" pitchFamily="34" charset="0"/>
            </a:endParaRPr>
          </a:p>
        </p:txBody>
      </p:sp>
      <p:pic>
        <p:nvPicPr>
          <p:cNvPr id="2050" name="Picture 2" descr="http://www.binaryresearch.net/Site/Files/c/65acbb0aac805a2ba9c2e4c148c348b/e26a1a8e360096a14ff27894a8b80da7/exe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4368" y="3867894"/>
            <a:ext cx="1147192" cy="114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1385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Header Fil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04867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Header</a:t>
            </a:r>
            <a:r>
              <a:rPr lang="en-US" sz="2800" cap="small" baseline="0" dirty="0" smtClean="0">
                <a:solidFill>
                  <a:schemeClr val="tx1">
                    <a:lumMod val="85000"/>
                    <a:lumOff val="15000"/>
                  </a:schemeClr>
                </a:solidFill>
                <a:latin typeface="Calibri" pitchFamily="34" charset="0"/>
              </a:rPr>
              <a:t> Files</a:t>
            </a:r>
            <a:endParaRPr lang="en-US" sz="2800" cap="small" dirty="0">
              <a:solidFill>
                <a:schemeClr val="tx1">
                  <a:lumMod val="85000"/>
                  <a:lumOff val="15000"/>
                </a:schemeClr>
              </a:solidFill>
              <a:latin typeface="Calibri" pitchFamily="34" charset="0"/>
            </a:endParaRPr>
          </a:p>
        </p:txBody>
      </p:sp>
      <p:pic>
        <p:nvPicPr>
          <p:cNvPr id="11266" name="Picture 2" descr="http://www.multithemes.com/examples/panelspro/files/stacks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312" y="3507854"/>
            <a:ext cx="1500758" cy="150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9547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Namespac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04867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Namespaces</a:t>
            </a: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266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7746" y="3795886"/>
            <a:ext cx="142875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5337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1/8/2015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1/8/2015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1/8/2015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1/8/2015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691" r:id="rId12"/>
    <p:sldLayoutId id="2147484692" r:id="rId13"/>
    <p:sldLayoutId id="2147484693" r:id="rId14"/>
    <p:sldLayoutId id="2147484694" r:id="rId15"/>
    <p:sldLayoutId id="2147484695" r:id="rId16"/>
    <p:sldLayoutId id="2147484696" r:id="rId17"/>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4860032" y="722819"/>
            <a:ext cx="4104456" cy="1344875"/>
          </a:xfrm>
        </p:spPr>
        <p:txBody>
          <a:bodyPr>
            <a:normAutofit fontScale="90000"/>
          </a:bodyPr>
          <a:lstStyle>
            <a:extLst/>
          </a:lstStyle>
          <a:p>
            <a:pPr marL="182880" indent="0" algn="ctr">
              <a:buNone/>
            </a:pPr>
            <a:r>
              <a:rPr lang="en-US" b="0" dirty="0" smtClean="0">
                <a:solidFill>
                  <a:schemeClr val="tx1"/>
                </a:solidFill>
                <a:effectLst/>
              </a:rPr>
              <a:t>In</a:t>
            </a:r>
            <a:r>
              <a:rPr lang="en-US" dirty="0" smtClean="0">
                <a:solidFill>
                  <a:schemeClr val="tx1"/>
                </a:solidFill>
                <a:effectLst/>
              </a:rPr>
              <a:t>troduction to C++</a:t>
            </a:r>
            <a:endParaRPr lang="en-US" dirty="0">
              <a:solidFill>
                <a:schemeClr val="tx1"/>
              </a:solidFill>
              <a:effectLst/>
            </a:endParaRPr>
          </a:p>
        </p:txBody>
      </p:sp>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9" name="TextBox 8"/>
          <p:cNvSpPr txBox="1"/>
          <p:nvPr/>
        </p:nvSpPr>
        <p:spPr>
          <a:xfrm>
            <a:off x="5364088" y="2499742"/>
            <a:ext cx="3024336" cy="1938992"/>
          </a:xfrm>
          <a:prstGeom prst="rect">
            <a:avLst/>
          </a:prstGeom>
          <a:noFill/>
        </p:spPr>
        <p:txBody>
          <a:bodyPr wrap="square" rtlCol="0">
            <a:spAutoFit/>
          </a:bodyPr>
          <a:lstStyle/>
          <a:p>
            <a:pPr algn="ctr"/>
            <a:r>
              <a:rPr lang="en-US" sz="2000" dirty="0"/>
              <a:t>Important introductory slices of C++ </a:t>
            </a:r>
            <a:r>
              <a:rPr lang="en-US" sz="2000" dirty="0" smtClean="0"/>
              <a:t>for Java and C</a:t>
            </a:r>
            <a:r>
              <a:rPr lang="en-US" sz="2000" dirty="0"/>
              <a:t># programmers</a:t>
            </a:r>
            <a:r>
              <a:rPr lang="en-US" sz="2000" dirty="0" smtClean="0"/>
              <a:t>.</a:t>
            </a:r>
          </a:p>
          <a:p>
            <a:pPr algn="ctr"/>
            <a:endParaRPr lang="en-US" sz="2000" dirty="0"/>
          </a:p>
          <a:p>
            <a:pPr algn="ctr"/>
            <a:r>
              <a:rPr lang="en-US" sz="2000" b="1" smtClean="0"/>
              <a:t>Part 2: </a:t>
            </a:r>
            <a:r>
              <a:rPr lang="en-US" sz="2000" b="1" dirty="0" smtClean="0"/>
              <a:t>A </a:t>
            </a:r>
            <a:r>
              <a:rPr lang="en-US" sz="2000" b="1" smtClean="0"/>
              <a:t>Compiled Language</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15" y="284596"/>
            <a:ext cx="4752528" cy="457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076056" y="850404"/>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GB" dirty="0" smtClean="0">
                <a:solidFill>
                  <a:schemeClr val="tx1"/>
                </a:solidFill>
                <a:effectLst/>
                <a:latin typeface="Calibri" pitchFamily="34" charset="0"/>
              </a:rPr>
              <a:t>C++ as a compiled language</a:t>
            </a:r>
            <a:endParaRPr lang="en-GB" dirty="0">
              <a:solidFill>
                <a:schemeClr val="tx1"/>
              </a:solidFill>
              <a:effectLst/>
              <a:latin typeface="Calibri" pitchFamily="34" charset="0"/>
            </a:endParaRPr>
          </a:p>
        </p:txBody>
      </p:sp>
      <p:sp>
        <p:nvSpPr>
          <p:cNvPr id="7" name="TextBox 6"/>
          <p:cNvSpPr txBox="1"/>
          <p:nvPr/>
        </p:nvSpPr>
        <p:spPr>
          <a:xfrm>
            <a:off x="4788024" y="3189177"/>
            <a:ext cx="4392488" cy="1015663"/>
          </a:xfrm>
          <a:prstGeom prst="rect">
            <a:avLst/>
          </a:prstGeom>
          <a:noFill/>
        </p:spPr>
        <p:txBody>
          <a:bodyPr wrap="square" rtlCol="0">
            <a:spAutoFit/>
          </a:bodyPr>
          <a:lstStyle/>
          <a:p>
            <a:pPr algn="ctr"/>
            <a:r>
              <a:rPr lang="en-GB" sz="2000" dirty="0">
                <a:solidFill>
                  <a:schemeClr val="tx1">
                    <a:lumMod val="85000"/>
                    <a:lumOff val="15000"/>
                  </a:schemeClr>
                </a:solidFill>
                <a:latin typeface="Calibri" pitchFamily="34" charset="0"/>
              </a:rPr>
              <a:t>C++ </a:t>
            </a:r>
            <a:r>
              <a:rPr lang="en-GB" sz="2000" dirty="0" smtClean="0">
                <a:solidFill>
                  <a:schemeClr val="tx1">
                    <a:lumMod val="85000"/>
                    <a:lumOff val="15000"/>
                  </a:schemeClr>
                </a:solidFill>
                <a:latin typeface="Calibri" pitchFamily="34" charset="0"/>
              </a:rPr>
              <a:t>is a compiled language and differs from </a:t>
            </a:r>
            <a:r>
              <a:rPr lang="en-GB" sz="2000" dirty="0">
                <a:solidFill>
                  <a:schemeClr val="tx1">
                    <a:lumMod val="85000"/>
                    <a:lumOff val="15000"/>
                  </a:schemeClr>
                </a:solidFill>
                <a:latin typeface="Calibri" pitchFamily="34" charset="0"/>
              </a:rPr>
              <a:t>C# and Java which </a:t>
            </a:r>
            <a:r>
              <a:rPr lang="en-GB" sz="2000" dirty="0" smtClean="0">
                <a:solidFill>
                  <a:schemeClr val="tx1">
                    <a:lumMod val="85000"/>
                    <a:lumOff val="15000"/>
                  </a:schemeClr>
                </a:solidFill>
                <a:latin typeface="Calibri" pitchFamily="34" charset="0"/>
              </a:rPr>
              <a:t>are (mostly) incrementally compiled.</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31298301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240" y="627533"/>
            <a:ext cx="4120752" cy="707886"/>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The process of writing and executing a C++ program is as </a:t>
            </a:r>
            <a:r>
              <a:rPr lang="en-GB" sz="2000" dirty="0" smtClean="0">
                <a:solidFill>
                  <a:schemeClr val="tx1">
                    <a:lumMod val="85000"/>
                    <a:lumOff val="15000"/>
                  </a:schemeClr>
                </a:solidFill>
                <a:latin typeface="Calibri" pitchFamily="34" charset="0"/>
              </a:rPr>
              <a:t>follows:</a:t>
            </a:r>
            <a:endParaRPr lang="en-GB" sz="2000" dirty="0">
              <a:solidFill>
                <a:schemeClr val="tx1">
                  <a:lumMod val="85000"/>
                  <a:lumOff val="15000"/>
                </a:schemeClr>
              </a:solidFill>
              <a:latin typeface="Calibri" pitchFamily="34" charset="0"/>
            </a:endParaRPr>
          </a:p>
        </p:txBody>
      </p:sp>
      <p:pic>
        <p:nvPicPr>
          <p:cNvPr id="3076" name="Picture 4" descr="http://collectordash.com/sites/default/files/Programmer%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53084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upload.wikimedia.org/wikipedia/commons/c/cd/Nuvola-inspired_File_Icons_for_MediaWiki-fileicon-cp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956" y="1335419"/>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upload.wikimedia.org/wikipedia/commons/c/ce/Nuvola-inspired_File_Icons_for_MediaWiki-fileicon-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2483346"/>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5536" y="1496854"/>
            <a:ext cx="3744416" cy="1846659"/>
          </a:xfrm>
          <a:prstGeom prst="rect">
            <a:avLst/>
          </a:prstGeom>
          <a:noFill/>
        </p:spPr>
        <p:txBody>
          <a:bodyPr wrap="square" rtlCol="0">
            <a:spAutoFit/>
          </a:bodyPr>
          <a:lstStyle/>
          <a:p>
            <a:r>
              <a:rPr lang="en-GB" sz="2000" b="1" dirty="0">
                <a:solidFill>
                  <a:schemeClr val="tx1">
                    <a:lumMod val="85000"/>
                    <a:lumOff val="15000"/>
                  </a:schemeClr>
                </a:solidFill>
                <a:latin typeface="Calibri" pitchFamily="34" charset="0"/>
              </a:rPr>
              <a:t>Phase 1: Creating a Program</a:t>
            </a: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Edit and produce one or more source files (.</a:t>
            </a:r>
            <a:r>
              <a:rPr lang="en-GB" sz="2000" dirty="0" err="1">
                <a:solidFill>
                  <a:schemeClr val="tx1">
                    <a:lumMod val="85000"/>
                    <a:lumOff val="15000"/>
                  </a:schemeClr>
                </a:solidFill>
                <a:latin typeface="Calibri" pitchFamily="34" charset="0"/>
              </a:rPr>
              <a:t>cpp</a:t>
            </a:r>
            <a:r>
              <a:rPr lang="en-GB" sz="2000" dirty="0">
                <a:solidFill>
                  <a:schemeClr val="tx1">
                    <a:lumMod val="85000"/>
                    <a:lumOff val="15000"/>
                  </a:schemeClr>
                </a:solidFill>
                <a:latin typeface="Calibri" pitchFamily="34" charset="0"/>
              </a:rPr>
              <a:t>/.h) within </a:t>
            </a:r>
            <a:r>
              <a:rPr lang="en-GB" sz="2000" dirty="0" smtClean="0">
                <a:solidFill>
                  <a:schemeClr val="tx1">
                    <a:lumMod val="85000"/>
                    <a:lumOff val="15000"/>
                  </a:schemeClr>
                </a:solidFill>
                <a:latin typeface="Calibri" pitchFamily="34" charset="0"/>
              </a:rPr>
              <a:t>a </a:t>
            </a:r>
            <a:r>
              <a:rPr lang="en-GB" sz="2000" dirty="0">
                <a:solidFill>
                  <a:schemeClr val="tx1">
                    <a:lumMod val="85000"/>
                    <a:lumOff val="15000"/>
                  </a:schemeClr>
                </a:solidFill>
                <a:latin typeface="Calibri" pitchFamily="34" charset="0"/>
              </a:rPr>
              <a:t>development environment (Visual Studio in our case)</a:t>
            </a:r>
          </a:p>
        </p:txBody>
      </p:sp>
    </p:spTree>
    <p:extLst>
      <p:ext uri="{BB962C8B-B14F-4D97-AF65-F5344CB8AC3E}">
        <p14:creationId xmlns:p14="http://schemas.microsoft.com/office/powerpoint/2010/main" val="116106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8"/>
                                        </p:tgtEl>
                                        <p:attrNameLst>
                                          <p:attrName>style.visibility</p:attrName>
                                        </p:attrNameLst>
                                      </p:cBhvr>
                                      <p:to>
                                        <p:strVal val="visible"/>
                                      </p:to>
                                    </p:set>
                                    <p:animEffect transition="in" filter="fade">
                                      <p:cBhvr>
                                        <p:cTn id="11" dur="500"/>
                                        <p:tgtEl>
                                          <p:spTgt spid="307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80"/>
                                        </p:tgtEl>
                                        <p:attrNameLst>
                                          <p:attrName>style.visibility</p:attrName>
                                        </p:attrNameLst>
                                      </p:cBhvr>
                                      <p:to>
                                        <p:strVal val="visible"/>
                                      </p:to>
                                    </p:set>
                                    <p:animEffect transition="in" filter="fade">
                                      <p:cBhvr>
                                        <p:cTn id="15"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http://upload.wikimedia.org/wikipedia/commons/c/cd/Nuvola-inspired_File_Icons_for_MediaWiki-fileicon-c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144" y="2465204"/>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upload.wikimedia.org/wikipedia/commons/c/ce/Nuvola-inspired_File_Icons_for_MediaWiki-fileicon-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699542"/>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5536" y="627534"/>
            <a:ext cx="4104456" cy="2616101"/>
          </a:xfrm>
          <a:prstGeom prst="rect">
            <a:avLst/>
          </a:prstGeom>
          <a:noFill/>
        </p:spPr>
        <p:txBody>
          <a:bodyPr wrap="square" rtlCol="0">
            <a:spAutoFit/>
          </a:bodyPr>
          <a:lstStyle/>
          <a:p>
            <a:r>
              <a:rPr lang="en-GB" sz="2000" b="1" dirty="0">
                <a:solidFill>
                  <a:schemeClr val="tx1">
                    <a:lumMod val="85000"/>
                    <a:lumOff val="15000"/>
                  </a:schemeClr>
                </a:solidFill>
                <a:latin typeface="Calibri" pitchFamily="34" charset="0"/>
              </a:rPr>
              <a:t>Phase 2: </a:t>
            </a:r>
            <a:r>
              <a:rPr lang="en-GB" sz="2000" b="1" dirty="0" err="1">
                <a:solidFill>
                  <a:schemeClr val="tx1">
                    <a:lumMod val="85000"/>
                    <a:lumOff val="15000"/>
                  </a:schemeClr>
                </a:solidFill>
                <a:latin typeface="Calibri" pitchFamily="34" charset="0"/>
              </a:rPr>
              <a:t>Preprocessing</a:t>
            </a:r>
            <a:r>
              <a:rPr lang="en-GB" sz="2000" b="1" dirty="0">
                <a:solidFill>
                  <a:schemeClr val="tx1">
                    <a:lumMod val="85000"/>
                    <a:lumOff val="15000"/>
                  </a:schemeClr>
                </a:solidFill>
                <a:latin typeface="Calibri" pitchFamily="34" charset="0"/>
              </a:rPr>
              <a:t> </a:t>
            </a:r>
            <a:endParaRPr lang="en-GB" sz="2000" b="1" dirty="0" smtClean="0">
              <a:solidFill>
                <a:schemeClr val="tx1">
                  <a:lumMod val="85000"/>
                  <a:lumOff val="15000"/>
                </a:schemeClr>
              </a:solidFill>
              <a:latin typeface="Calibri" pitchFamily="34" charset="0"/>
            </a:endParaRP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A </a:t>
            </a:r>
            <a:r>
              <a:rPr lang="en-GB" sz="2000" dirty="0" err="1">
                <a:solidFill>
                  <a:schemeClr val="tx1">
                    <a:lumMod val="85000"/>
                    <a:lumOff val="15000"/>
                  </a:schemeClr>
                </a:solidFill>
                <a:latin typeface="Calibri" pitchFamily="34" charset="0"/>
              </a:rPr>
              <a:t>preprocessor</a:t>
            </a:r>
            <a:r>
              <a:rPr lang="en-GB" sz="2000" dirty="0">
                <a:solidFill>
                  <a:schemeClr val="tx1">
                    <a:lumMod val="85000"/>
                    <a:lumOff val="15000"/>
                  </a:schemeClr>
                </a:solidFill>
                <a:latin typeface="Calibri" pitchFamily="34" charset="0"/>
              </a:rPr>
              <a:t> process is executed before the </a:t>
            </a:r>
            <a:r>
              <a:rPr lang="en-GB" sz="2000" dirty="0" smtClean="0">
                <a:solidFill>
                  <a:schemeClr val="tx1">
                    <a:lumMod val="85000"/>
                    <a:lumOff val="15000"/>
                  </a:schemeClr>
                </a:solidFill>
                <a:latin typeface="Calibri" pitchFamily="34" charset="0"/>
              </a:rPr>
              <a:t>compilation begins</a:t>
            </a:r>
            <a:r>
              <a:rPr lang="en-GB" sz="2000" dirty="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 </a:t>
            </a:r>
            <a:r>
              <a:rPr lang="en-GB" sz="2000" dirty="0" err="1">
                <a:solidFill>
                  <a:schemeClr val="tx1">
                    <a:lumMod val="85000"/>
                    <a:lumOff val="15000"/>
                  </a:schemeClr>
                </a:solidFill>
                <a:latin typeface="Calibri" pitchFamily="34" charset="0"/>
              </a:rPr>
              <a:t>preprocessor</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applies directives </a:t>
            </a:r>
            <a:r>
              <a:rPr lang="en-GB" sz="2000" dirty="0">
                <a:solidFill>
                  <a:schemeClr val="tx1">
                    <a:lumMod val="85000"/>
                    <a:lumOff val="15000"/>
                  </a:schemeClr>
                </a:solidFill>
                <a:latin typeface="Calibri" pitchFamily="34" charset="0"/>
              </a:rPr>
              <a:t>that </a:t>
            </a:r>
            <a:r>
              <a:rPr lang="en-GB" sz="2000" dirty="0" smtClean="0">
                <a:solidFill>
                  <a:schemeClr val="tx1">
                    <a:lumMod val="85000"/>
                    <a:lumOff val="15000"/>
                  </a:schemeClr>
                </a:solidFill>
                <a:latin typeface="Calibri" pitchFamily="34" charset="0"/>
              </a:rPr>
              <a:t>modify </a:t>
            </a:r>
            <a:r>
              <a:rPr lang="en-GB" sz="2000" dirty="0">
                <a:solidFill>
                  <a:schemeClr val="tx1">
                    <a:lumMod val="85000"/>
                    <a:lumOff val="15000"/>
                  </a:schemeClr>
                </a:solidFill>
                <a:latin typeface="Calibri" pitchFamily="34" charset="0"/>
              </a:rPr>
              <a:t>and change the source </a:t>
            </a:r>
            <a:r>
              <a:rPr lang="en-GB" sz="2000" dirty="0" smtClean="0">
                <a:solidFill>
                  <a:schemeClr val="tx1">
                    <a:lumMod val="85000"/>
                    <a:lumOff val="15000"/>
                  </a:schemeClr>
                </a:solidFill>
                <a:latin typeface="Calibri" pitchFamily="34" charset="0"/>
              </a:rPr>
              <a:t>files. This can </a:t>
            </a:r>
            <a:r>
              <a:rPr lang="en-GB" sz="2000" dirty="0">
                <a:solidFill>
                  <a:schemeClr val="tx1">
                    <a:lumMod val="85000"/>
                    <a:lumOff val="15000"/>
                  </a:schemeClr>
                </a:solidFill>
                <a:latin typeface="Calibri" pitchFamily="34" charset="0"/>
              </a:rPr>
              <a:t>involve inserting other source </a:t>
            </a:r>
            <a:r>
              <a:rPr lang="en-GB" sz="2000" dirty="0" smtClean="0">
                <a:solidFill>
                  <a:schemeClr val="tx1">
                    <a:lumMod val="85000"/>
                    <a:lumOff val="15000"/>
                  </a:schemeClr>
                </a:solidFill>
                <a:latin typeface="Calibri" pitchFamily="34" charset="0"/>
              </a:rPr>
              <a:t>files, text </a:t>
            </a:r>
            <a:r>
              <a:rPr lang="en-GB" sz="2000" dirty="0">
                <a:solidFill>
                  <a:schemeClr val="tx1">
                    <a:lumMod val="85000"/>
                    <a:lumOff val="15000"/>
                  </a:schemeClr>
                </a:solidFill>
                <a:latin typeface="Calibri" pitchFamily="34" charset="0"/>
              </a:rPr>
              <a:t>replacement, etc.</a:t>
            </a:r>
          </a:p>
        </p:txBody>
      </p:sp>
      <p:pic>
        <p:nvPicPr>
          <p:cNvPr id="8" name="Picture 8" descr="http://upload.wikimedia.org/wikipedia/commons/c/ce/Nuvola-inspired_File_Icons_for_MediaWiki-fileicon-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699542"/>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Bent Arrow 2"/>
          <p:cNvSpPr/>
          <p:nvPr/>
        </p:nvSpPr>
        <p:spPr>
          <a:xfrm rot="10800000">
            <a:off x="5863580" y="1854106"/>
            <a:ext cx="576064" cy="936104"/>
          </a:xfrm>
          <a:prstGeom prst="bentArrow">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11" name="Bent Arrow 10"/>
          <p:cNvSpPr/>
          <p:nvPr/>
        </p:nvSpPr>
        <p:spPr>
          <a:xfrm rot="10800000">
            <a:off x="5868144" y="1854106"/>
            <a:ext cx="1512168" cy="1365716"/>
          </a:xfrm>
          <a:prstGeom prst="bentArrow">
            <a:avLst>
              <a:gd name="adj1" fmla="val 12042"/>
              <a:gd name="adj2" fmla="val 12042"/>
              <a:gd name="adj3" fmla="val 10275"/>
              <a:gd name="adj4" fmla="val 43750"/>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4" name="Curved Left Arrow 3"/>
          <p:cNvSpPr/>
          <p:nvPr/>
        </p:nvSpPr>
        <p:spPr>
          <a:xfrm>
            <a:off x="7991772" y="758137"/>
            <a:ext cx="441176" cy="949517"/>
          </a:xfrm>
          <a:prstGeom prst="curvedLeftArrow">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13" name="TextBox 12"/>
          <p:cNvSpPr txBox="1"/>
          <p:nvPr/>
        </p:nvSpPr>
        <p:spPr>
          <a:xfrm>
            <a:off x="5508104" y="2253521"/>
            <a:ext cx="936104" cy="246221"/>
          </a:xfrm>
          <a:prstGeom prst="rect">
            <a:avLst/>
          </a:prstGeom>
          <a:noFill/>
        </p:spPr>
        <p:txBody>
          <a:bodyPr wrap="square" rtlCol="0">
            <a:spAutoFit/>
          </a:bodyPr>
          <a:lstStyle/>
          <a:p>
            <a:r>
              <a:rPr lang="en-GB" sz="1000" b="1" dirty="0" smtClean="0">
                <a:solidFill>
                  <a:schemeClr val="tx1">
                    <a:lumMod val="85000"/>
                    <a:lumOff val="15000"/>
                  </a:schemeClr>
                </a:solidFill>
                <a:latin typeface="Courier New" pitchFamily="49" charset="0"/>
                <a:cs typeface="Courier New" pitchFamily="49" charset="0"/>
              </a:rPr>
              <a:t>#include</a:t>
            </a:r>
            <a:endParaRPr lang="en-GB" sz="1000" b="1" dirty="0">
              <a:solidFill>
                <a:schemeClr val="tx1">
                  <a:lumMod val="85000"/>
                  <a:lumOff val="15000"/>
                </a:schemeClr>
              </a:solidFill>
              <a:latin typeface="Courier New" pitchFamily="49" charset="0"/>
              <a:cs typeface="Courier New" pitchFamily="49" charset="0"/>
            </a:endParaRPr>
          </a:p>
        </p:txBody>
      </p:sp>
      <p:sp>
        <p:nvSpPr>
          <p:cNvPr id="14" name="TextBox 13"/>
          <p:cNvSpPr txBox="1"/>
          <p:nvPr/>
        </p:nvSpPr>
        <p:spPr>
          <a:xfrm>
            <a:off x="6012160" y="2757577"/>
            <a:ext cx="936104" cy="246221"/>
          </a:xfrm>
          <a:prstGeom prst="rect">
            <a:avLst/>
          </a:prstGeom>
          <a:noFill/>
        </p:spPr>
        <p:txBody>
          <a:bodyPr wrap="square" rtlCol="0">
            <a:spAutoFit/>
          </a:bodyPr>
          <a:lstStyle/>
          <a:p>
            <a:r>
              <a:rPr lang="en-GB" sz="1000" b="1" dirty="0" smtClean="0">
                <a:solidFill>
                  <a:schemeClr val="tx1">
                    <a:lumMod val="85000"/>
                    <a:lumOff val="15000"/>
                  </a:schemeClr>
                </a:solidFill>
                <a:latin typeface="Courier New" pitchFamily="49" charset="0"/>
                <a:cs typeface="Courier New" pitchFamily="49" charset="0"/>
              </a:rPr>
              <a:t>#include</a:t>
            </a:r>
            <a:endParaRPr lang="en-GB" sz="1000" b="1" dirty="0">
              <a:solidFill>
                <a:schemeClr val="tx1">
                  <a:lumMod val="85000"/>
                  <a:lumOff val="15000"/>
                </a:schemeClr>
              </a:solidFill>
              <a:latin typeface="Courier New" pitchFamily="49" charset="0"/>
              <a:cs typeface="Courier New" pitchFamily="49" charset="0"/>
            </a:endParaRPr>
          </a:p>
        </p:txBody>
      </p:sp>
      <p:sp>
        <p:nvSpPr>
          <p:cNvPr id="15" name="TextBox 14"/>
          <p:cNvSpPr txBox="1"/>
          <p:nvPr/>
        </p:nvSpPr>
        <p:spPr>
          <a:xfrm>
            <a:off x="8316416" y="669345"/>
            <a:ext cx="792088" cy="246221"/>
          </a:xfrm>
          <a:prstGeom prst="rect">
            <a:avLst/>
          </a:prstGeom>
          <a:noFill/>
        </p:spPr>
        <p:txBody>
          <a:bodyPr wrap="square" rtlCol="0">
            <a:spAutoFit/>
          </a:bodyPr>
          <a:lstStyle/>
          <a:p>
            <a:r>
              <a:rPr lang="en-GB" sz="1000" b="1" dirty="0" smtClean="0">
                <a:solidFill>
                  <a:schemeClr val="tx1">
                    <a:lumMod val="85000"/>
                    <a:lumOff val="15000"/>
                  </a:schemeClr>
                </a:solidFill>
                <a:latin typeface="Courier New" pitchFamily="49" charset="0"/>
                <a:cs typeface="Courier New" pitchFamily="49" charset="0"/>
              </a:rPr>
              <a:t>#</a:t>
            </a:r>
            <a:r>
              <a:rPr lang="en-GB" sz="1000" b="1" dirty="0" err="1" smtClean="0">
                <a:solidFill>
                  <a:schemeClr val="tx1">
                    <a:lumMod val="85000"/>
                    <a:lumOff val="15000"/>
                  </a:schemeClr>
                </a:solidFill>
                <a:latin typeface="Courier New" pitchFamily="49" charset="0"/>
                <a:cs typeface="Courier New" pitchFamily="49" charset="0"/>
              </a:rPr>
              <a:t>ifndef</a:t>
            </a:r>
            <a:endParaRPr lang="en-GB" sz="1000" b="1" dirty="0">
              <a:solidFill>
                <a:schemeClr val="tx1">
                  <a:lumMod val="85000"/>
                  <a:lumOff val="15000"/>
                </a:schemeClr>
              </a:solidFill>
              <a:latin typeface="Courier New" pitchFamily="49" charset="0"/>
              <a:cs typeface="Courier New" pitchFamily="49" charset="0"/>
            </a:endParaRPr>
          </a:p>
        </p:txBody>
      </p:sp>
      <p:sp>
        <p:nvSpPr>
          <p:cNvPr id="16" name="TextBox 15"/>
          <p:cNvSpPr txBox="1"/>
          <p:nvPr/>
        </p:nvSpPr>
        <p:spPr>
          <a:xfrm>
            <a:off x="8316416" y="1563638"/>
            <a:ext cx="792088" cy="246221"/>
          </a:xfrm>
          <a:prstGeom prst="rect">
            <a:avLst/>
          </a:prstGeom>
          <a:noFill/>
        </p:spPr>
        <p:txBody>
          <a:bodyPr wrap="square" rtlCol="0">
            <a:spAutoFit/>
          </a:bodyPr>
          <a:lstStyle/>
          <a:p>
            <a:r>
              <a:rPr lang="en-GB" sz="1000" b="1" dirty="0" smtClean="0">
                <a:solidFill>
                  <a:schemeClr val="tx1">
                    <a:lumMod val="85000"/>
                    <a:lumOff val="15000"/>
                  </a:schemeClr>
                </a:solidFill>
                <a:latin typeface="Courier New" pitchFamily="49" charset="0"/>
                <a:cs typeface="Courier New" pitchFamily="49" charset="0"/>
              </a:rPr>
              <a:t>#</a:t>
            </a:r>
            <a:r>
              <a:rPr lang="en-GB" sz="1000" b="1" dirty="0" err="1" smtClean="0">
                <a:solidFill>
                  <a:schemeClr val="tx1">
                    <a:lumMod val="85000"/>
                    <a:lumOff val="15000"/>
                  </a:schemeClr>
                </a:solidFill>
                <a:latin typeface="Courier New" pitchFamily="49" charset="0"/>
                <a:cs typeface="Courier New" pitchFamily="49" charset="0"/>
              </a:rPr>
              <a:t>endif</a:t>
            </a:r>
            <a:endParaRPr lang="en-GB" sz="1000" b="1" dirty="0">
              <a:solidFill>
                <a:schemeClr val="tx1">
                  <a:lumMod val="85000"/>
                  <a:lumOff val="1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63970047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http://upload.wikimedia.org/wikipedia/commons/c/cd/Nuvola-inspired_File_Icons_for_MediaWiki-fileicon-c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43558"/>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qph.cf.quoracdn.net/main-qimg-119f5bd2e1897dee7faa25db6ee6917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923678"/>
            <a:ext cx="1499456" cy="149945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95536" y="627534"/>
            <a:ext cx="3672408" cy="1846659"/>
          </a:xfrm>
          <a:prstGeom prst="rect">
            <a:avLst/>
          </a:prstGeom>
          <a:noFill/>
        </p:spPr>
        <p:txBody>
          <a:bodyPr wrap="square" rtlCol="0">
            <a:spAutoFit/>
          </a:bodyPr>
          <a:lstStyle/>
          <a:p>
            <a:r>
              <a:rPr lang="en-GB" sz="2000" b="1" dirty="0">
                <a:solidFill>
                  <a:schemeClr val="tx1">
                    <a:lumMod val="85000"/>
                    <a:lumOff val="15000"/>
                  </a:schemeClr>
                </a:solidFill>
                <a:latin typeface="Calibri" pitchFamily="34" charset="0"/>
              </a:rPr>
              <a:t>Phase </a:t>
            </a:r>
            <a:r>
              <a:rPr lang="en-GB" sz="2000" b="1" dirty="0" smtClean="0">
                <a:solidFill>
                  <a:schemeClr val="tx1">
                    <a:lumMod val="85000"/>
                    <a:lumOff val="15000"/>
                  </a:schemeClr>
                </a:solidFill>
                <a:latin typeface="Calibri" pitchFamily="34" charset="0"/>
              </a:rPr>
              <a:t>3: Compilation</a:t>
            </a: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A compiler translates the C++ program into </a:t>
            </a:r>
            <a:r>
              <a:rPr lang="en-GB" sz="2000" dirty="0" smtClean="0">
                <a:solidFill>
                  <a:schemeClr val="tx1">
                    <a:lumMod val="85000"/>
                    <a:lumOff val="15000"/>
                  </a:schemeClr>
                </a:solidFill>
                <a:latin typeface="Calibri" pitchFamily="34" charset="0"/>
              </a:rPr>
              <a:t>machine-language (or </a:t>
            </a:r>
            <a:r>
              <a:rPr lang="en-GB" sz="2000" dirty="0">
                <a:solidFill>
                  <a:schemeClr val="tx1">
                    <a:lumMod val="85000"/>
                    <a:lumOff val="15000"/>
                  </a:schemeClr>
                </a:solidFill>
                <a:latin typeface="Calibri" pitchFamily="34" charset="0"/>
              </a:rPr>
              <a:t>near machine-language) code referred to as object code.</a:t>
            </a:r>
          </a:p>
        </p:txBody>
      </p:sp>
      <p:pic>
        <p:nvPicPr>
          <p:cNvPr id="19" name="Picture 6" descr="http://upload.wikimedia.org/wikipedia/commons/c/cd/Nuvola-inspired_File_Icons_for_MediaWiki-fileicon-c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39702"/>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cdn-img.easyicon.cn/png/5639/5639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6336" y="1563638"/>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cdn-img.easyicon.cn/png/5639/5639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6336" y="278777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22" name="Bent Arrow 21"/>
          <p:cNvSpPr/>
          <p:nvPr/>
        </p:nvSpPr>
        <p:spPr>
          <a:xfrm rot="10800000" flipH="1">
            <a:off x="4932040" y="1707655"/>
            <a:ext cx="604753" cy="406624"/>
          </a:xfrm>
          <a:prstGeom prst="bentArrow">
            <a:avLst>
              <a:gd name="adj1" fmla="val 26874"/>
              <a:gd name="adj2" fmla="val 25937"/>
              <a:gd name="adj3" fmla="val 25000"/>
              <a:gd name="adj4" fmla="val 54994"/>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5" name="Right Arrow 4"/>
          <p:cNvSpPr/>
          <p:nvPr/>
        </p:nvSpPr>
        <p:spPr>
          <a:xfrm>
            <a:off x="7128284" y="1923678"/>
            <a:ext cx="324036" cy="196955"/>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7" name="Bent Arrow 26"/>
          <p:cNvSpPr/>
          <p:nvPr/>
        </p:nvSpPr>
        <p:spPr>
          <a:xfrm rot="10800000" flipH="1">
            <a:off x="4932040" y="3003798"/>
            <a:ext cx="604753" cy="406624"/>
          </a:xfrm>
          <a:prstGeom prst="bentArrow">
            <a:avLst>
              <a:gd name="adj1" fmla="val 26874"/>
              <a:gd name="adj2" fmla="val 25937"/>
              <a:gd name="adj3" fmla="val 25000"/>
              <a:gd name="adj4" fmla="val 54994"/>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28" name="Right Arrow 27"/>
          <p:cNvSpPr/>
          <p:nvPr/>
        </p:nvSpPr>
        <p:spPr>
          <a:xfrm>
            <a:off x="7164288" y="3166883"/>
            <a:ext cx="324036" cy="196955"/>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719012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cdn-img.easyicon.cn/png/5639/5639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62753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95536" y="627534"/>
            <a:ext cx="3672408" cy="2431435"/>
          </a:xfrm>
          <a:prstGeom prst="rect">
            <a:avLst/>
          </a:prstGeom>
          <a:noFill/>
        </p:spPr>
        <p:txBody>
          <a:bodyPr wrap="square" rtlCol="0">
            <a:spAutoFit/>
          </a:bodyPr>
          <a:lstStyle/>
          <a:p>
            <a:r>
              <a:rPr lang="en-GB" sz="2000" b="1" dirty="0">
                <a:solidFill>
                  <a:schemeClr val="tx1">
                    <a:lumMod val="85000"/>
                    <a:lumOff val="15000"/>
                  </a:schemeClr>
                </a:solidFill>
                <a:latin typeface="Calibri" pitchFamily="34" charset="0"/>
              </a:rPr>
              <a:t>Phase </a:t>
            </a:r>
            <a:r>
              <a:rPr lang="en-GB" sz="2000" b="1" dirty="0" smtClean="0">
                <a:solidFill>
                  <a:schemeClr val="tx1">
                    <a:lumMod val="85000"/>
                    <a:lumOff val="15000"/>
                  </a:schemeClr>
                </a:solidFill>
                <a:latin typeface="Calibri" pitchFamily="34" charset="0"/>
              </a:rPr>
              <a:t>4: Linking</a:t>
            </a: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The object code is next linked together – pulling in any used classes/functions within linked libraries, </a:t>
            </a:r>
            <a:r>
              <a:rPr lang="en-GB" sz="2000" dirty="0" smtClean="0">
                <a:solidFill>
                  <a:schemeClr val="tx1">
                    <a:lumMod val="85000"/>
                    <a:lumOff val="15000"/>
                  </a:schemeClr>
                </a:solidFill>
                <a:latin typeface="Calibri" pitchFamily="34" charset="0"/>
              </a:rPr>
              <a:t>etc. The </a:t>
            </a:r>
            <a:r>
              <a:rPr lang="en-GB" sz="2000" dirty="0">
                <a:solidFill>
                  <a:schemeClr val="tx1">
                    <a:lumMod val="85000"/>
                    <a:lumOff val="15000"/>
                  </a:schemeClr>
                </a:solidFill>
                <a:latin typeface="Calibri" pitchFamily="34" charset="0"/>
              </a:rPr>
              <a:t>linker also adds loading code to produce an executable program.</a:t>
            </a:r>
          </a:p>
        </p:txBody>
      </p:sp>
      <p:pic>
        <p:nvPicPr>
          <p:cNvPr id="20" name="Picture 4" descr="http://cdn-img.easyicon.cn/png/5639/5639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70765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cdn-img.easyicon.cn/png/5639/5639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283" y="278777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monksw.com/products/assets/inspecto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296" y="149656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bscw.de/files/images/icons_214x214/icon_large_integ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1368667"/>
            <a:ext cx="1595632" cy="1491115"/>
          </a:xfrm>
          <a:prstGeom prst="rect">
            <a:avLst/>
          </a:prstGeom>
          <a:noFill/>
          <a:extLst>
            <a:ext uri="{909E8E84-426E-40DD-AFC4-6F175D3DCCD1}">
              <a14:hiddenFill xmlns:a14="http://schemas.microsoft.com/office/drawing/2010/main">
                <a:solidFill>
                  <a:srgbClr val="FFFFFF"/>
                </a:solidFill>
              </a14:hiddenFill>
            </a:ext>
          </a:extLst>
        </p:spPr>
      </p:pic>
      <p:sp>
        <p:nvSpPr>
          <p:cNvPr id="23" name="Bent Arrow 22"/>
          <p:cNvSpPr/>
          <p:nvPr/>
        </p:nvSpPr>
        <p:spPr>
          <a:xfrm rot="10800000" flipH="1">
            <a:off x="5157555" y="1504342"/>
            <a:ext cx="604753" cy="406624"/>
          </a:xfrm>
          <a:prstGeom prst="bentArrow">
            <a:avLst>
              <a:gd name="adj1" fmla="val 26874"/>
              <a:gd name="adj2" fmla="val 25937"/>
              <a:gd name="adj3" fmla="val 25000"/>
              <a:gd name="adj4" fmla="val 54994"/>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24" name="Right Arrow 23"/>
          <p:cNvSpPr/>
          <p:nvPr/>
        </p:nvSpPr>
        <p:spPr>
          <a:xfrm>
            <a:off x="5016217" y="1995687"/>
            <a:ext cx="779919" cy="216023"/>
          </a:xfrm>
          <a:prstGeom prst="rightArrow">
            <a:avLst>
              <a:gd name="adj1" fmla="val 51711"/>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5" name="Bent Arrow 24"/>
          <p:cNvSpPr/>
          <p:nvPr/>
        </p:nvSpPr>
        <p:spPr>
          <a:xfrm rot="10800000" flipH="1" flipV="1">
            <a:off x="5157554" y="2283718"/>
            <a:ext cx="604753" cy="406624"/>
          </a:xfrm>
          <a:prstGeom prst="bentArrow">
            <a:avLst>
              <a:gd name="adj1" fmla="val 26874"/>
              <a:gd name="adj2" fmla="val 25937"/>
              <a:gd name="adj3" fmla="val 25000"/>
              <a:gd name="adj4" fmla="val 54994"/>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26" name="Right Arrow 25"/>
          <p:cNvSpPr/>
          <p:nvPr/>
        </p:nvSpPr>
        <p:spPr>
          <a:xfrm>
            <a:off x="7524328" y="1995687"/>
            <a:ext cx="355104" cy="216023"/>
          </a:xfrm>
          <a:prstGeom prst="rightArrow">
            <a:avLst>
              <a:gd name="adj1" fmla="val 51711"/>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3260780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95536" y="627534"/>
            <a:ext cx="3672408" cy="2616101"/>
          </a:xfrm>
          <a:prstGeom prst="rect">
            <a:avLst/>
          </a:prstGeom>
          <a:noFill/>
        </p:spPr>
        <p:txBody>
          <a:bodyPr wrap="square" rtlCol="0">
            <a:spAutoFit/>
          </a:bodyPr>
          <a:lstStyle/>
          <a:p>
            <a:r>
              <a:rPr lang="en-GB" sz="2000" b="1" dirty="0">
                <a:solidFill>
                  <a:schemeClr val="tx1">
                    <a:lumMod val="85000"/>
                    <a:lumOff val="15000"/>
                  </a:schemeClr>
                </a:solidFill>
                <a:latin typeface="Calibri" pitchFamily="34" charset="0"/>
              </a:rPr>
              <a:t>Phase 5</a:t>
            </a:r>
            <a:r>
              <a:rPr lang="en-GB" sz="2000" b="1" dirty="0" smtClean="0">
                <a:solidFill>
                  <a:schemeClr val="tx1">
                    <a:lumMod val="85000"/>
                    <a:lumOff val="15000"/>
                  </a:schemeClr>
                </a:solidFill>
                <a:latin typeface="Calibri" pitchFamily="34" charset="0"/>
              </a:rPr>
              <a:t>: Loading</a:t>
            </a:r>
          </a:p>
          <a:p>
            <a:r>
              <a:rPr lang="en-GB" sz="1000" dirty="0">
                <a:solidFill>
                  <a:schemeClr val="tx1">
                    <a:lumMod val="85000"/>
                    <a:lumOff val="15000"/>
                  </a:schemeClr>
                </a:solidFill>
                <a:latin typeface="Calibri" pitchFamily="34" charset="0"/>
              </a:rPr>
              <a:t> </a:t>
            </a:r>
          </a:p>
          <a:p>
            <a:r>
              <a:rPr lang="en-GB" sz="2000" dirty="0" smtClean="0">
                <a:solidFill>
                  <a:schemeClr val="tx1">
                    <a:lumMod val="85000"/>
                    <a:lumOff val="15000"/>
                  </a:schemeClr>
                </a:solidFill>
                <a:latin typeface="Calibri" pitchFamily="34" charset="0"/>
              </a:rPr>
              <a:t>The executable program is brought into memory by the loader.</a:t>
            </a:r>
          </a:p>
          <a:p>
            <a:endParaRPr lang="en-GB" sz="2000" dirty="0">
              <a:solidFill>
                <a:schemeClr val="tx1">
                  <a:lumMod val="85000"/>
                  <a:lumOff val="15000"/>
                </a:schemeClr>
              </a:solidFill>
              <a:latin typeface="Calibri" pitchFamily="34" charset="0"/>
            </a:endParaRPr>
          </a:p>
          <a:p>
            <a:r>
              <a:rPr lang="en-GB" sz="2000" b="1" dirty="0">
                <a:solidFill>
                  <a:schemeClr val="tx1">
                    <a:lumMod val="85000"/>
                    <a:lumOff val="15000"/>
                  </a:schemeClr>
                </a:solidFill>
                <a:latin typeface="Calibri" pitchFamily="34" charset="0"/>
              </a:rPr>
              <a:t>Phase </a:t>
            </a:r>
            <a:r>
              <a:rPr lang="en-GB" sz="2000" b="1" dirty="0" smtClean="0">
                <a:solidFill>
                  <a:schemeClr val="tx1">
                    <a:lumMod val="85000"/>
                    <a:lumOff val="15000"/>
                  </a:schemeClr>
                </a:solidFill>
                <a:latin typeface="Calibri" pitchFamily="34" charset="0"/>
              </a:rPr>
              <a:t>6: Execution</a:t>
            </a:r>
            <a:endParaRPr lang="en-GB" sz="2000" b="1" dirty="0">
              <a:solidFill>
                <a:schemeClr val="tx1">
                  <a:lumMod val="85000"/>
                  <a:lumOff val="15000"/>
                </a:schemeClr>
              </a:solidFill>
              <a:latin typeface="Calibri" pitchFamily="34" charset="0"/>
            </a:endParaRPr>
          </a:p>
          <a:p>
            <a:r>
              <a:rPr lang="en-GB" sz="1000" dirty="0">
                <a:solidFill>
                  <a:schemeClr val="tx1">
                    <a:lumMod val="85000"/>
                    <a:lumOff val="15000"/>
                  </a:schemeClr>
                </a:solidFill>
                <a:latin typeface="Calibri" pitchFamily="34" charset="0"/>
              </a:rPr>
              <a:t> </a:t>
            </a:r>
          </a:p>
          <a:p>
            <a:r>
              <a:rPr lang="en-GB" sz="2000" dirty="0" smtClean="0">
                <a:solidFill>
                  <a:schemeClr val="tx1">
                    <a:lumMod val="85000"/>
                    <a:lumOff val="15000"/>
                  </a:schemeClr>
                </a:solidFill>
                <a:latin typeface="Calibri" pitchFamily="34" charset="0"/>
              </a:rPr>
              <a:t>Execution begins.</a:t>
            </a:r>
            <a:endParaRPr lang="en-GB" sz="2000" dirty="0">
              <a:solidFill>
                <a:schemeClr val="tx1">
                  <a:lumMod val="85000"/>
                  <a:lumOff val="15000"/>
                </a:schemeClr>
              </a:solidFill>
              <a:latin typeface="Calibri" pitchFamily="34" charset="0"/>
            </a:endParaRPr>
          </a:p>
        </p:txBody>
      </p:sp>
      <p:pic>
        <p:nvPicPr>
          <p:cNvPr id="22" name="Picture 2" descr="http://www.monksw.com/products/assets/inspecto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49656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5292080" y="1995687"/>
            <a:ext cx="355104" cy="216023"/>
          </a:xfrm>
          <a:prstGeom prst="rightArrow">
            <a:avLst>
              <a:gd name="adj1" fmla="val 51711"/>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968697"/>
            <a:ext cx="28575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10623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167105" y="557048"/>
            <a:ext cx="4552047" cy="3670886"/>
          </a:xfrm>
          <a:prstGeom prst="roundRect">
            <a:avLst/>
          </a:prstGeom>
          <a:solidFill>
            <a:srgbClr val="FFFFFF">
              <a:alpha val="6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235645" y="125897"/>
            <a:ext cx="3240360" cy="461665"/>
          </a:xfrm>
          <a:prstGeom prst="rect">
            <a:avLst/>
          </a:prstGeom>
          <a:noFill/>
        </p:spPr>
        <p:txBody>
          <a:bodyPr wrap="square" rtlCol="0">
            <a:spAutoFit/>
          </a:bodyPr>
          <a:lstStyle/>
          <a:p>
            <a:pPr algn="r"/>
            <a:r>
              <a:rPr lang="en-GB" sz="2400" cap="small" dirty="0" smtClean="0">
                <a:solidFill>
                  <a:schemeClr val="tx1">
                    <a:lumMod val="85000"/>
                    <a:lumOff val="15000"/>
                  </a:schemeClr>
                </a:solidFill>
                <a:latin typeface="Calibri" pitchFamily="34" charset="0"/>
              </a:rPr>
              <a:t>Building Large Projects</a:t>
            </a:r>
            <a:endParaRPr lang="en-GB" sz="2400" cap="small" dirty="0">
              <a:solidFill>
                <a:schemeClr val="tx1">
                  <a:lumMod val="85000"/>
                  <a:lumOff val="15000"/>
                </a:schemeClr>
              </a:solidFill>
              <a:latin typeface="Calibri" pitchFamily="34" charset="0"/>
            </a:endParaRPr>
          </a:p>
        </p:txBody>
      </p:sp>
      <p:sp>
        <p:nvSpPr>
          <p:cNvPr id="5" name="TextBox 4"/>
          <p:cNvSpPr txBox="1"/>
          <p:nvPr/>
        </p:nvSpPr>
        <p:spPr>
          <a:xfrm>
            <a:off x="4326665" y="843558"/>
            <a:ext cx="4392488" cy="3493264"/>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Each source file is </a:t>
            </a:r>
            <a:r>
              <a:rPr lang="en-GB" sz="2000" dirty="0">
                <a:solidFill>
                  <a:schemeClr val="tx1">
                    <a:lumMod val="85000"/>
                    <a:lumOff val="15000"/>
                  </a:schemeClr>
                </a:solidFill>
                <a:latin typeface="Calibri" pitchFamily="34" charset="0"/>
              </a:rPr>
              <a:t>separately </a:t>
            </a:r>
            <a:r>
              <a:rPr lang="en-GB" sz="2000" dirty="0" smtClean="0">
                <a:solidFill>
                  <a:schemeClr val="tx1">
                    <a:lumMod val="85000"/>
                    <a:lumOff val="15000"/>
                  </a:schemeClr>
                </a:solidFill>
                <a:latin typeface="Calibri" pitchFamily="34" charset="0"/>
              </a:rPr>
              <a:t>compiled before being linked into the final executable.</a:t>
            </a:r>
          </a:p>
          <a:p>
            <a:endParaRPr lang="en-GB" sz="1000" dirty="0" smtClean="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This approach works well for large projects as only changed files need to be recompiled and then linked with already compiled object files.</a:t>
            </a:r>
          </a:p>
          <a:p>
            <a:endParaRPr lang="en-GB" sz="1000" dirty="0" smtClean="0">
              <a:solidFill>
                <a:schemeClr val="tx1">
                  <a:lumMod val="85000"/>
                  <a:lumOff val="15000"/>
                </a:schemeClr>
              </a:solidFill>
              <a:latin typeface="Calibri" pitchFamily="34" charset="0"/>
            </a:endParaRPr>
          </a:p>
          <a:p>
            <a:r>
              <a:rPr lang="en-GB" sz="2000" dirty="0" err="1" smtClean="0">
                <a:solidFill>
                  <a:schemeClr val="tx1">
                    <a:lumMod val="85000"/>
                    <a:lumOff val="15000"/>
                  </a:schemeClr>
                </a:solidFill>
                <a:latin typeface="Calibri" pitchFamily="34" charset="0"/>
              </a:rPr>
              <a:t>Makefiles</a:t>
            </a:r>
            <a:r>
              <a:rPr lang="en-GB" sz="2000" dirty="0" smtClean="0">
                <a:solidFill>
                  <a:schemeClr val="tx1">
                    <a:lumMod val="85000"/>
                    <a:lumOff val="15000"/>
                  </a:schemeClr>
                </a:solidFill>
                <a:latin typeface="Calibri" pitchFamily="34" charset="0"/>
              </a:rPr>
              <a:t> and build scripts determine the precise build order.</a:t>
            </a:r>
          </a:p>
          <a:p>
            <a:r>
              <a:rPr lang="en-GB" sz="2000" dirty="0" smtClean="0">
                <a:solidFill>
                  <a:schemeClr val="tx1">
                    <a:lumMod val="85000"/>
                    <a:lumOff val="15000"/>
                  </a:schemeClr>
                </a:solidFill>
                <a:latin typeface="Calibri" pitchFamily="34" charset="0"/>
              </a:rPr>
              <a:t> </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45" y="555526"/>
            <a:ext cx="3931460" cy="445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38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148064" y="267494"/>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dirty="0" smtClean="0">
                <a:solidFill>
                  <a:schemeClr val="tx1"/>
                </a:solidFill>
                <a:effectLst/>
                <a:latin typeface="Calibri" pitchFamily="34" charset="0"/>
              </a:rPr>
              <a:t>C++ is a compiled language in which the different steps/stages (from source to executable) are all easily accessible/configurable.</a:t>
            </a:r>
            <a:endParaRPr lang="en-GB" sz="1800" dirty="0" smtClean="0">
              <a:solidFill>
                <a:schemeClr val="tx1"/>
              </a:solidFill>
              <a:effectLst/>
              <a:latin typeface="Calibri" pitchFamily="34" charset="0"/>
            </a:endParaRPr>
          </a:p>
          <a:p>
            <a:pPr marL="0" indent="0">
              <a:buNone/>
            </a:pPr>
            <a:endParaRPr lang="en-GB" sz="1800" dirty="0">
              <a:solidFill>
                <a:schemeClr val="tx1"/>
              </a:solidFill>
              <a:effectLst/>
              <a:latin typeface="Calibri" pitchFamily="34" charset="0"/>
            </a:endParaRPr>
          </a:p>
          <a:p>
            <a:pPr marL="0" indent="0">
              <a:buFont typeface="Georgia" pitchFamily="18" charset="0"/>
              <a:buNone/>
            </a:pPr>
            <a:endParaRPr lang="en-GB" sz="1800" dirty="0" smtClean="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88989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517A0E-75DA-4A5B-9923-E2FB3E97DA9B}"/>
</file>

<file path=customXml/itemProps2.xml><?xml version="1.0" encoding="utf-8"?>
<ds:datastoreItem xmlns:ds="http://schemas.openxmlformats.org/officeDocument/2006/customXml" ds:itemID="{C18035D7-8718-4FE1-A71A-8C256746E79B}"/>
</file>

<file path=customXml/itemProps3.xml><?xml version="1.0" encoding="utf-8"?>
<ds:datastoreItem xmlns:ds="http://schemas.openxmlformats.org/officeDocument/2006/customXml" ds:itemID="{B5A0AE96-349B-4830-BA64-6A8330950929}"/>
</file>

<file path=docProps/app.xml><?xml version="1.0" encoding="utf-8"?>
<Properties xmlns="http://schemas.openxmlformats.org/officeDocument/2006/extended-properties" xmlns:vt="http://schemas.openxmlformats.org/officeDocument/2006/docPropsVTypes">
  <Template>Slipstream</Template>
  <TotalTime>0</TotalTime>
  <Words>361</Words>
  <Application>Microsoft Office PowerPoint</Application>
  <PresentationFormat>On-screen Show (16:9)</PresentationFormat>
  <Paragraphs>79</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Georgia</vt:lpstr>
      <vt:lpstr>Trebuchet MS</vt:lpstr>
      <vt:lpstr>Slipstream</vt:lpstr>
      <vt:lpstr>Introduction to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2015-01-08T09:18:52Z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