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21"/>
  </p:notesMasterIdLst>
  <p:handoutMasterIdLst>
    <p:handoutMasterId r:id="rId22"/>
  </p:handoutMasterIdLst>
  <p:sldIdLst>
    <p:sldId id="256" r:id="rId2"/>
    <p:sldId id="293" r:id="rId3"/>
    <p:sldId id="294" r:id="rId4"/>
    <p:sldId id="295" r:id="rId5"/>
    <p:sldId id="296" r:id="rId6"/>
    <p:sldId id="298" r:id="rId7"/>
    <p:sldId id="297" r:id="rId8"/>
    <p:sldId id="299" r:id="rId9"/>
    <p:sldId id="300" r:id="rId10"/>
    <p:sldId id="301" r:id="rId11"/>
    <p:sldId id="302" r:id="rId12"/>
    <p:sldId id="303" r:id="rId13"/>
    <p:sldId id="304" r:id="rId14"/>
    <p:sldId id="305" r:id="rId15"/>
    <p:sldId id="307" r:id="rId16"/>
    <p:sldId id="308" r:id="rId17"/>
    <p:sldId id="309" r:id="rId18"/>
    <p:sldId id="310" r:id="rId19"/>
    <p:sldId id="311"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0488" autoAdjust="0"/>
  </p:normalViewPr>
  <p:slideViewPr>
    <p:cSldViewPr>
      <p:cViewPr varScale="1">
        <p:scale>
          <a:sx n="124" d="100"/>
          <a:sy n="124" d="100"/>
        </p:scale>
        <p:origin x="108" y="336"/>
      </p:cViewPr>
      <p:guideLst>
        <p:guide orient="horz" pos="1620"/>
        <p:guide pos="2880"/>
      </p:guideLst>
    </p:cSldViewPr>
  </p:slideViewPr>
  <p:notesTextViewPr>
    <p:cViewPr>
      <p:scale>
        <a:sx n="100" d="100"/>
        <a:sy n="100" d="100"/>
      </p:scale>
      <p:origin x="0" y="0"/>
    </p:cViewPr>
  </p:notesTextViewPr>
  <p:notesViewPr>
    <p:cSldViewPr>
      <p:cViewPr varScale="1">
        <p:scale>
          <a:sx n="92" d="100"/>
          <a:sy n="92" d="100"/>
        </p:scale>
        <p:origin x="-37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08/01/2015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1/8/2015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206941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kern="1200" dirty="0" smtClean="0">
                <a:solidFill>
                  <a:schemeClr val="tx1"/>
                </a:solidFill>
                <a:effectLst/>
                <a:latin typeface="+mn-lt"/>
                <a:ea typeface="+mn-ea"/>
                <a:cs typeface="+mn-cs"/>
              </a:rPr>
              <a:t>An Include guard ensure that a header file can only be added once to any compiled file.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guard is typically accomplished using </a:t>
            </a:r>
            <a:r>
              <a:rPr lang="en-GB" sz="1200" kern="1200" dirty="0" err="1" smtClean="0">
                <a:solidFill>
                  <a:schemeClr val="tx1"/>
                </a:solidFill>
                <a:effectLst/>
                <a:latin typeface="+mn-lt"/>
                <a:ea typeface="+mn-ea"/>
                <a:cs typeface="+mn-cs"/>
              </a:rPr>
              <a:t>preprocessor</a:t>
            </a:r>
            <a:r>
              <a:rPr lang="en-GB" sz="1200" kern="1200" dirty="0" smtClean="0">
                <a:solidFill>
                  <a:schemeClr val="tx1"/>
                </a:solidFill>
                <a:effectLst/>
                <a:latin typeface="+mn-lt"/>
                <a:ea typeface="+mn-ea"/>
                <a:cs typeface="+mn-cs"/>
              </a:rPr>
              <a:t> directives. Two common approach are used.</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Using #</a:t>
            </a:r>
            <a:r>
              <a:rPr lang="en-GB" sz="1200" kern="1200" dirty="0" err="1" smtClean="0">
                <a:solidFill>
                  <a:schemeClr val="tx1"/>
                </a:solidFill>
                <a:effectLst/>
                <a:latin typeface="+mn-lt"/>
                <a:ea typeface="+mn-ea"/>
                <a:cs typeface="+mn-cs"/>
              </a:rPr>
              <a:t>ifndef</a:t>
            </a:r>
            <a:r>
              <a:rPr lang="en-GB" sz="1200" kern="1200" dirty="0" smtClean="0">
                <a:solidFill>
                  <a:schemeClr val="tx1"/>
                </a:solidFill>
                <a:effectLst/>
                <a:latin typeface="+mn-lt"/>
                <a:ea typeface="+mn-ea"/>
                <a:cs typeface="+mn-cs"/>
              </a:rPr>
              <a:t>/#define</a:t>
            </a:r>
          </a:p>
          <a:p>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foo.h</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ifndef</a:t>
            </a:r>
            <a:r>
              <a:rPr lang="en-GB" sz="1200" kern="1200" dirty="0" smtClean="0">
                <a:solidFill>
                  <a:schemeClr val="tx1"/>
                </a:solidFill>
                <a:effectLst/>
                <a:latin typeface="+mn-lt"/>
                <a:ea typeface="+mn-ea"/>
                <a:cs typeface="+mn-cs"/>
              </a:rPr>
              <a:t> __FOO_H_INCLUDED__   // if not yet included</a:t>
            </a:r>
          </a:p>
          <a:p>
            <a:r>
              <a:rPr lang="en-GB" sz="1200" kern="1200" dirty="0" smtClean="0">
                <a:solidFill>
                  <a:schemeClr val="tx1"/>
                </a:solidFill>
                <a:effectLst/>
                <a:latin typeface="+mn-lt"/>
                <a:ea typeface="+mn-ea"/>
                <a:cs typeface="+mn-cs"/>
              </a:rPr>
              <a:t>#define __FOO_H_INCLUDED__   // mark that it has been included </a:t>
            </a:r>
          </a:p>
          <a:p>
            <a:r>
              <a:rPr lang="en-GB" sz="1200" kern="1200" dirty="0" smtClean="0">
                <a:solidFill>
                  <a:schemeClr val="tx1"/>
                </a:solidFill>
                <a:effectLst/>
                <a:latin typeface="+mn-lt"/>
                <a:ea typeface="+mn-ea"/>
                <a:cs typeface="+mn-cs"/>
              </a:rPr>
              <a:t>class Foo { };</a:t>
            </a:r>
          </a:p>
          <a:p>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endif</a:t>
            </a:r>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a:t>
            </a:r>
            <a:r>
              <a:rPr lang="en-GB" sz="1200" kern="1200" dirty="0" err="1" smtClean="0">
                <a:solidFill>
                  <a:schemeClr val="tx1"/>
                </a:solidFill>
                <a:effectLst/>
                <a:latin typeface="+mn-lt"/>
                <a:ea typeface="+mn-ea"/>
                <a:cs typeface="+mn-cs"/>
              </a:rPr>
              <a:t>foo.h</a:t>
            </a:r>
            <a:r>
              <a:rPr lang="en-GB" sz="1200" kern="1200" dirty="0" smtClean="0">
                <a:solidFill>
                  <a:schemeClr val="tx1"/>
                </a:solidFill>
                <a:effectLst/>
                <a:latin typeface="+mn-lt"/>
                <a:ea typeface="+mn-ea"/>
                <a:cs typeface="+mn-cs"/>
              </a:rPr>
              <a:t> is included twice the second parse by the </a:t>
            </a:r>
            <a:r>
              <a:rPr lang="en-GB" sz="1200" kern="1200" dirty="0" err="1" smtClean="0">
                <a:solidFill>
                  <a:schemeClr val="tx1"/>
                </a:solidFill>
                <a:effectLst/>
                <a:latin typeface="+mn-lt"/>
                <a:ea typeface="+mn-ea"/>
                <a:cs typeface="+mn-cs"/>
              </a:rPr>
              <a:t>preprocessor</a:t>
            </a:r>
            <a:r>
              <a:rPr lang="en-GB" sz="1200" kern="1200" dirty="0" smtClean="0">
                <a:solidFill>
                  <a:schemeClr val="tx1"/>
                </a:solidFill>
                <a:effectLst/>
                <a:latin typeface="+mn-lt"/>
                <a:ea typeface="+mn-ea"/>
                <a:cs typeface="+mn-cs"/>
              </a:rPr>
              <a:t> will skip the insertion as the guard has been defined.</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#pragma once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is a non-standard but widely supported </a:t>
            </a:r>
            <a:r>
              <a:rPr lang="en-GB" sz="1200" kern="1200" dirty="0" err="1" smtClean="0">
                <a:solidFill>
                  <a:schemeClr val="tx1"/>
                </a:solidFill>
                <a:effectLst/>
                <a:latin typeface="+mn-lt"/>
                <a:ea typeface="+mn-ea"/>
                <a:cs typeface="+mn-cs"/>
              </a:rPr>
              <a:t>preprocessor</a:t>
            </a:r>
            <a:r>
              <a:rPr lang="en-GB" sz="1200" kern="1200" dirty="0" smtClean="0">
                <a:solidFill>
                  <a:schemeClr val="tx1"/>
                </a:solidFill>
                <a:effectLst/>
                <a:latin typeface="+mn-lt"/>
                <a:ea typeface="+mn-ea"/>
                <a:cs typeface="+mn-cs"/>
              </a:rPr>
              <a:t> directive that accomplishes the same outcome as #</a:t>
            </a:r>
            <a:r>
              <a:rPr lang="en-GB" sz="1200" kern="1200" dirty="0" err="1" smtClean="0">
                <a:solidFill>
                  <a:schemeClr val="tx1"/>
                </a:solidFill>
                <a:effectLst/>
                <a:latin typeface="+mn-lt"/>
                <a:ea typeface="+mn-ea"/>
                <a:cs typeface="+mn-cs"/>
              </a:rPr>
              <a:t>ifndef</a:t>
            </a:r>
            <a:r>
              <a:rPr lang="en-GB" sz="1200" kern="1200" dirty="0" smtClean="0">
                <a:solidFill>
                  <a:schemeClr val="tx1"/>
                </a:solidFill>
                <a:effectLst/>
                <a:latin typeface="+mn-lt"/>
                <a:ea typeface="+mn-ea"/>
                <a:cs typeface="+mn-cs"/>
              </a:rPr>
              <a:t>/#define in a more compact manner. Use unless your source is likely to be compiled by a wide range of compilers.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You do not need to guard your .</a:t>
            </a:r>
            <a:r>
              <a:rPr lang="en-GB" sz="1200" kern="1200" dirty="0" err="1" smtClean="0">
                <a:solidFill>
                  <a:schemeClr val="tx1"/>
                </a:solidFill>
                <a:effectLst/>
                <a:latin typeface="+mn-lt"/>
                <a:ea typeface="+mn-ea"/>
                <a:cs typeface="+mn-cs"/>
              </a:rPr>
              <a:t>cpp</a:t>
            </a:r>
            <a:r>
              <a:rPr lang="en-GB" sz="1200" kern="1200" dirty="0" smtClean="0">
                <a:solidFill>
                  <a:schemeClr val="tx1"/>
                </a:solidFill>
                <a:effectLst/>
                <a:latin typeface="+mn-lt"/>
                <a:ea typeface="+mn-ea"/>
                <a:cs typeface="+mn-cs"/>
              </a:rPr>
              <a:t> files, because they are not #included (I hope!)</a:t>
            </a:r>
          </a:p>
          <a:p>
            <a:r>
              <a:rPr lang="en-GB" sz="1200" kern="1200" dirty="0" smtClean="0">
                <a:solidFill>
                  <a:schemeClr val="tx1"/>
                </a:solidFill>
                <a:effectLst/>
                <a:latin typeface="+mn-lt"/>
                <a:ea typeface="+mn-ea"/>
                <a:cs typeface="+mn-cs"/>
              </a:rPr>
              <a:t>Aside: Inline functions are somewhat different – they must be defined, not just declared, in every .</a:t>
            </a:r>
            <a:r>
              <a:rPr lang="en-GB" sz="1200" kern="1200" dirty="0" err="1" smtClean="0">
                <a:solidFill>
                  <a:schemeClr val="tx1"/>
                </a:solidFill>
                <a:effectLst/>
                <a:latin typeface="+mn-lt"/>
                <a:ea typeface="+mn-ea"/>
                <a:cs typeface="+mn-cs"/>
              </a:rPr>
              <a:t>cpp</a:t>
            </a:r>
            <a:r>
              <a:rPr lang="en-GB" sz="1200" kern="1200" dirty="0" smtClean="0">
                <a:solidFill>
                  <a:schemeClr val="tx1"/>
                </a:solidFill>
                <a:effectLst/>
                <a:latin typeface="+mn-lt"/>
                <a:ea typeface="+mn-ea"/>
                <a:cs typeface="+mn-cs"/>
              </a:rPr>
              <a:t> file in which they are used. More on how to do this nicely later.</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Header files have changed over time. As C++ tends to offer backwards compatibility this has entailed things are somewhat messy.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There are two ways of denoting the type/location of a header file: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#include &lt;</a:t>
            </a:r>
            <a:r>
              <a:rPr lang="en-GB" sz="1200" kern="1200" dirty="0" err="1" smtClean="0">
                <a:solidFill>
                  <a:schemeClr val="tx1"/>
                </a:solidFill>
                <a:effectLst/>
                <a:latin typeface="+mn-lt"/>
                <a:ea typeface="+mn-ea"/>
                <a:cs typeface="+mn-cs"/>
              </a:rPr>
              <a:t>headerfile</a:t>
            </a:r>
            <a:r>
              <a:rPr lang="en-GB" sz="1200" kern="1200" dirty="0" smtClean="0">
                <a:solidFill>
                  <a:schemeClr val="tx1"/>
                </a:solidFill>
                <a:effectLst/>
                <a:latin typeface="+mn-lt"/>
                <a:ea typeface="+mn-ea"/>
                <a:cs typeface="+mn-cs"/>
              </a:rPr>
              <a:t>&gt;	// A standard library –  included as part of the installed C++ environment </a:t>
            </a:r>
          </a:p>
          <a:p>
            <a:r>
              <a:rPr lang="en-GB" sz="1200" kern="1200" dirty="0" smtClean="0">
                <a:solidFill>
                  <a:schemeClr val="tx1"/>
                </a:solidFill>
                <a:effectLst/>
                <a:latin typeface="+mn-lt"/>
                <a:ea typeface="+mn-ea"/>
                <a:cs typeface="+mn-cs"/>
              </a:rPr>
              <a:t>#include “</a:t>
            </a:r>
            <a:r>
              <a:rPr lang="en-GB" sz="1200" kern="1200" dirty="0" err="1" smtClean="0">
                <a:solidFill>
                  <a:schemeClr val="tx1"/>
                </a:solidFill>
                <a:effectLst/>
                <a:latin typeface="+mn-lt"/>
                <a:ea typeface="+mn-ea"/>
                <a:cs typeface="+mn-cs"/>
              </a:rPr>
              <a:t>headerfile</a:t>
            </a:r>
            <a:r>
              <a:rPr lang="en-GB" sz="1200" kern="1200" dirty="0" smtClean="0">
                <a:solidFill>
                  <a:schemeClr val="tx1"/>
                </a:solidFill>
                <a:effectLst/>
                <a:latin typeface="+mn-lt"/>
                <a:ea typeface="+mn-ea"/>
                <a:cs typeface="+mn-cs"/>
              </a:rPr>
              <a:t>”	// A project defined </a:t>
            </a:r>
            <a:r>
              <a:rPr lang="en-GB" sz="1200" kern="1200" dirty="0" err="1" smtClean="0">
                <a:solidFill>
                  <a:schemeClr val="tx1"/>
                </a:solidFill>
                <a:effectLst/>
                <a:latin typeface="+mn-lt"/>
                <a:ea typeface="+mn-ea"/>
                <a:cs typeface="+mn-cs"/>
              </a:rPr>
              <a:t>headerfile</a:t>
            </a:r>
            <a:r>
              <a:rPr lang="en-GB" sz="1200" kern="1200" dirty="0" smtClean="0">
                <a:solidFill>
                  <a:schemeClr val="tx1"/>
                </a:solidFill>
                <a:effectLst/>
                <a:latin typeface="+mn-lt"/>
                <a:ea typeface="+mn-ea"/>
                <a:cs typeface="+mn-cs"/>
              </a:rPr>
              <a:t> – included as part of the current project</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C tradition is to denote a header file by its name, typically with a .h extension, e.g. </a:t>
            </a:r>
            <a:r>
              <a:rPr lang="en-GB" sz="1200" kern="1200" dirty="0" err="1" smtClean="0">
                <a:solidFill>
                  <a:schemeClr val="tx1"/>
                </a:solidFill>
                <a:effectLst/>
                <a:latin typeface="+mn-lt"/>
                <a:ea typeface="+mn-ea"/>
                <a:cs typeface="+mn-cs"/>
              </a:rPr>
              <a:t>math.h</a:t>
            </a:r>
            <a:r>
              <a:rPr lang="en-GB" sz="1200" kern="1200" dirty="0" smtClean="0">
                <a:solidFill>
                  <a:schemeClr val="tx1"/>
                </a:solidFill>
                <a:effectLst/>
                <a:latin typeface="+mn-lt"/>
                <a:ea typeface="+mn-ea"/>
                <a:cs typeface="+mn-cs"/>
              </a:rPr>
              <a:t> declares the various support C maths functions.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Standard C++ headers use a slightly different convention – they don’t include any extension (the .h has been dropped).</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Some of the C header files have been converted to C++. You can spot these as they prefix a ‘c’ to the name to indicate it is based on a C defined header. For example, the C++ version of </a:t>
            </a:r>
            <a:r>
              <a:rPr lang="en-GB" sz="1200" kern="1200" dirty="0" err="1" smtClean="0">
                <a:solidFill>
                  <a:schemeClr val="tx1"/>
                </a:solidFill>
                <a:effectLst/>
                <a:latin typeface="+mn-lt"/>
                <a:ea typeface="+mn-ea"/>
                <a:cs typeface="+mn-cs"/>
              </a:rPr>
              <a:t>math.h</a:t>
            </a:r>
            <a:r>
              <a:rPr lang="en-GB" sz="1200" kern="1200" dirty="0" smtClean="0">
                <a:solidFill>
                  <a:schemeClr val="tx1"/>
                </a:solidFill>
                <a:effectLst/>
                <a:latin typeface="+mn-lt"/>
                <a:ea typeface="+mn-ea"/>
                <a:cs typeface="+mn-cs"/>
              </a:rPr>
              <a:t> is the </a:t>
            </a:r>
            <a:r>
              <a:rPr lang="en-GB" sz="1200" kern="1200" dirty="0" err="1" smtClean="0">
                <a:solidFill>
                  <a:schemeClr val="tx1"/>
                </a:solidFill>
                <a:effectLst/>
                <a:latin typeface="+mn-lt"/>
                <a:ea typeface="+mn-ea"/>
                <a:cs typeface="+mn-cs"/>
              </a:rPr>
              <a:t>cmath</a:t>
            </a:r>
            <a:r>
              <a:rPr lang="en-GB" sz="1200" kern="1200" dirty="0" smtClean="0">
                <a:solidFill>
                  <a:schemeClr val="tx1"/>
                </a:solidFill>
                <a:effectLst/>
                <a:latin typeface="+mn-lt"/>
                <a:ea typeface="+mn-ea"/>
                <a:cs typeface="+mn-cs"/>
              </a:rPr>
              <a:t> header file.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#include &lt;</a:t>
            </a:r>
            <a:r>
              <a:rPr lang="en-GB" sz="1200" kern="1200" dirty="0" err="1" smtClean="0">
                <a:solidFill>
                  <a:schemeClr val="tx1"/>
                </a:solidFill>
                <a:effectLst/>
                <a:latin typeface="+mn-lt"/>
                <a:ea typeface="+mn-ea"/>
                <a:cs typeface="+mn-cs"/>
              </a:rPr>
              <a:t>cmath</a:t>
            </a:r>
            <a:r>
              <a:rPr lang="en-GB" sz="1200" kern="1200" dirty="0" smtClean="0">
                <a:solidFill>
                  <a:schemeClr val="tx1"/>
                </a:solidFill>
                <a:effectLst/>
                <a:latin typeface="+mn-lt"/>
                <a:ea typeface="+mn-ea"/>
                <a:cs typeface="+mn-cs"/>
              </a:rPr>
              <a:t>&gt;	// Include C++ version of </a:t>
            </a:r>
            <a:r>
              <a:rPr lang="en-GB" sz="1200" kern="1200" dirty="0" err="1" smtClean="0">
                <a:solidFill>
                  <a:schemeClr val="tx1"/>
                </a:solidFill>
                <a:effectLst/>
                <a:latin typeface="+mn-lt"/>
                <a:ea typeface="+mn-ea"/>
                <a:cs typeface="+mn-cs"/>
              </a:rPr>
              <a:t>math.h</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#include &lt;</a:t>
            </a:r>
            <a:r>
              <a:rPr lang="en-GB" sz="1200" kern="1200" dirty="0" err="1" smtClean="0">
                <a:solidFill>
                  <a:schemeClr val="tx1"/>
                </a:solidFill>
                <a:effectLst/>
                <a:latin typeface="+mn-lt"/>
                <a:ea typeface="+mn-ea"/>
                <a:cs typeface="+mn-cs"/>
              </a:rPr>
              <a:t>math.h</a:t>
            </a:r>
            <a:r>
              <a:rPr lang="en-GB" sz="1200" kern="1200" dirty="0" smtClean="0">
                <a:solidFill>
                  <a:schemeClr val="tx1"/>
                </a:solidFill>
                <a:effectLst/>
                <a:latin typeface="+mn-lt"/>
                <a:ea typeface="+mn-ea"/>
                <a:cs typeface="+mn-cs"/>
              </a:rPr>
              <a:t>&gt;	// Include the C </a:t>
            </a:r>
            <a:r>
              <a:rPr lang="en-GB" sz="1200" kern="1200" dirty="0" err="1" smtClean="0">
                <a:solidFill>
                  <a:schemeClr val="tx1"/>
                </a:solidFill>
                <a:effectLst/>
                <a:latin typeface="+mn-lt"/>
                <a:ea typeface="+mn-ea"/>
                <a:cs typeface="+mn-cs"/>
              </a:rPr>
              <a:t>verison</a:t>
            </a:r>
            <a:r>
              <a:rPr lang="en-GB" sz="1200" kern="1200" dirty="0" smtClean="0">
                <a:solidFill>
                  <a:schemeClr val="tx1"/>
                </a:solidFill>
                <a:effectLst/>
                <a:latin typeface="+mn-lt"/>
                <a:ea typeface="+mn-ea"/>
                <a:cs typeface="+mn-cs"/>
              </a:rPr>
              <a:t> of </a:t>
            </a:r>
            <a:r>
              <a:rPr lang="en-GB" sz="1200" kern="1200" dirty="0" err="1" smtClean="0">
                <a:solidFill>
                  <a:schemeClr val="tx1"/>
                </a:solidFill>
                <a:effectLst/>
                <a:latin typeface="+mn-lt"/>
                <a:ea typeface="+mn-ea"/>
                <a:cs typeface="+mn-cs"/>
              </a:rPr>
              <a:t>math.h</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Sometimes the C and C++ versions of C header files are identical, whereas in other cases the new version can be significantly different (most often including namespaces).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can be a tad confusing.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#include &lt;</a:t>
            </a:r>
            <a:r>
              <a:rPr lang="en-GB" sz="1200" kern="1200" dirty="0" err="1" smtClean="0">
                <a:solidFill>
                  <a:schemeClr val="tx1"/>
                </a:solidFill>
                <a:effectLst/>
                <a:latin typeface="+mn-lt"/>
                <a:ea typeface="+mn-ea"/>
                <a:cs typeface="+mn-cs"/>
              </a:rPr>
              <a:t>limits.h</a:t>
            </a:r>
            <a:r>
              <a:rPr lang="en-GB" sz="1200" kern="1200" dirty="0" smtClean="0">
                <a:solidFill>
                  <a:schemeClr val="tx1"/>
                </a:solidFill>
                <a:effectLst/>
                <a:latin typeface="+mn-lt"/>
                <a:ea typeface="+mn-ea"/>
                <a:cs typeface="+mn-cs"/>
              </a:rPr>
              <a:t>&gt;	// C limits file (largest and smallest values for different types)</a:t>
            </a:r>
          </a:p>
          <a:p>
            <a:r>
              <a:rPr lang="en-GB" sz="1200" kern="1200" dirty="0" smtClean="0">
                <a:solidFill>
                  <a:schemeClr val="tx1"/>
                </a:solidFill>
                <a:effectLst/>
                <a:latin typeface="+mn-lt"/>
                <a:ea typeface="+mn-ea"/>
                <a:cs typeface="+mn-cs"/>
              </a:rPr>
              <a:t>#include &lt;</a:t>
            </a:r>
            <a:r>
              <a:rPr lang="en-GB" sz="1200" kern="1200" dirty="0" err="1" smtClean="0">
                <a:solidFill>
                  <a:schemeClr val="tx1"/>
                </a:solidFill>
                <a:effectLst/>
                <a:latin typeface="+mn-lt"/>
                <a:ea typeface="+mn-ea"/>
                <a:cs typeface="+mn-cs"/>
              </a:rPr>
              <a:t>climits</a:t>
            </a:r>
            <a:r>
              <a:rPr lang="en-GB" sz="1200" kern="1200" dirty="0" smtClean="0">
                <a:solidFill>
                  <a:schemeClr val="tx1"/>
                </a:solidFill>
                <a:effectLst/>
                <a:latin typeface="+mn-lt"/>
                <a:ea typeface="+mn-ea"/>
                <a:cs typeface="+mn-cs"/>
              </a:rPr>
              <a:t>&gt;	// C++ equivalent version of </a:t>
            </a:r>
            <a:r>
              <a:rPr lang="en-GB" sz="1200" kern="1200" dirty="0" err="1" smtClean="0">
                <a:solidFill>
                  <a:schemeClr val="tx1"/>
                </a:solidFill>
                <a:effectLst/>
                <a:latin typeface="+mn-lt"/>
                <a:ea typeface="+mn-ea"/>
                <a:cs typeface="+mn-cs"/>
              </a:rPr>
              <a:t>limits.h</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#include &lt;limits&gt;	// C++ limits file (includes </a:t>
            </a:r>
            <a:r>
              <a:rPr lang="en-GB" sz="1200" kern="1200" dirty="0" err="1" smtClean="0">
                <a:solidFill>
                  <a:schemeClr val="tx1"/>
                </a:solidFill>
                <a:effectLst/>
                <a:latin typeface="+mn-lt"/>
                <a:ea typeface="+mn-ea"/>
                <a:cs typeface="+mn-cs"/>
              </a:rPr>
              <a:t>climits</a:t>
            </a:r>
            <a:r>
              <a:rPr lang="en-GB" sz="1200" kern="1200" dirty="0" smtClean="0">
                <a:solidFill>
                  <a:schemeClr val="tx1"/>
                </a:solidFill>
                <a:effectLst/>
                <a:latin typeface="+mn-lt"/>
                <a:ea typeface="+mn-ea"/>
                <a:cs typeface="+mn-cs"/>
              </a:rPr>
              <a:t> itself, but much more beside)</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As with C# or Java, C++ provides programmes with a predefined collection of classes an functions – known as the C++ Standard Library.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 also has a number of popular third-party libraries, such as Boost, that provide more specialised functionality.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 libraries (standard and others) place their definitions in </a:t>
            </a:r>
            <a:r>
              <a:rPr lang="en-GB" sz="1200" i="1" kern="1200" dirty="0" smtClean="0">
                <a:solidFill>
                  <a:schemeClr val="tx1"/>
                </a:solidFill>
                <a:effectLst/>
                <a:latin typeface="+mn-lt"/>
                <a:ea typeface="+mn-ea"/>
                <a:cs typeface="+mn-cs"/>
              </a:rPr>
              <a:t>namespaces.</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386627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 namespaces were introduced as a means of better structuring large projects alongside avoiding naming conflicts within projects that combine code from several different libraries.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For example, if library A defines foo() and library B also defines foo() then the compiler will need help to determine which version of foo you wish to invoke.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Namespaces lets a vendor package classes and functions within a named space.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Hence, assuming ‘A’ and ‘B; are the defined namespaces for libraries A and B, then A::foo() can be differentiated from B::foo().</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2972405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sz="1200" kern="1200" dirty="0" smtClean="0">
                <a:solidFill>
                  <a:schemeClr val="tx1"/>
                </a:solidFill>
                <a:effectLst/>
                <a:latin typeface="+mn-lt"/>
                <a:ea typeface="+mn-ea"/>
                <a:cs typeface="+mn-cs"/>
              </a:rPr>
              <a:t>By way of embracing this approach the classes, functions and variables defined within the C++ standard library are defined within a namespace called </a:t>
            </a:r>
            <a:r>
              <a:rPr lang="en-GB" sz="1200" kern="1200" dirty="0" err="1" smtClean="0">
                <a:solidFill>
                  <a:schemeClr val="tx1"/>
                </a:solidFill>
                <a:effectLst/>
                <a:latin typeface="+mn-lt"/>
                <a:ea typeface="+mn-ea"/>
                <a:cs typeface="+mn-cs"/>
              </a:rPr>
              <a:t>std</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Hence, if you include </a:t>
            </a:r>
            <a:r>
              <a:rPr lang="en-GB" sz="1200" kern="1200" dirty="0" err="1" smtClean="0">
                <a:solidFill>
                  <a:schemeClr val="tx1"/>
                </a:solidFill>
                <a:effectLst/>
                <a:latin typeface="+mn-lt"/>
                <a:ea typeface="+mn-ea"/>
                <a:cs typeface="+mn-cs"/>
              </a:rPr>
              <a:t>iostream</a:t>
            </a:r>
            <a:r>
              <a:rPr lang="en-GB" sz="1200" kern="1200" dirty="0" smtClean="0">
                <a:solidFill>
                  <a:schemeClr val="tx1"/>
                </a:solidFill>
                <a:effectLst/>
                <a:latin typeface="+mn-lt"/>
                <a:ea typeface="+mn-ea"/>
                <a:cs typeface="+mn-cs"/>
              </a:rPr>
              <a:t> to output from text you also need to indicate you are access functions defined within the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 namespace, e.g.:</a:t>
            </a:r>
          </a:p>
          <a:p>
            <a:r>
              <a:rPr lang="en-GB" sz="1200" kern="1200" dirty="0" smtClean="0">
                <a:solidFill>
                  <a:schemeClr val="tx1"/>
                </a:solidFill>
                <a:effectLst/>
                <a:latin typeface="+mn-lt"/>
                <a:ea typeface="+mn-ea"/>
                <a:cs typeface="+mn-cs"/>
              </a:rPr>
              <a:t> </a:t>
            </a:r>
          </a:p>
          <a:p>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cout</a:t>
            </a:r>
            <a:r>
              <a:rPr lang="en-GB" sz="1200" kern="1200" dirty="0" smtClean="0">
                <a:solidFill>
                  <a:schemeClr val="tx1"/>
                </a:solidFill>
                <a:effectLst/>
                <a:latin typeface="+mn-lt"/>
                <a:ea typeface="+mn-ea"/>
                <a:cs typeface="+mn-cs"/>
              </a:rPr>
              <a:t> &lt;&lt; "Some useful output" &lt;&lt;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endl</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using directive provides a means of reducing the hassle of using namespaces. It can provide a default assumed namespace, e.g.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using namespace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makes all the names in the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 namespace available. And enables the above code to be written as:</a:t>
            </a:r>
          </a:p>
          <a:p>
            <a:r>
              <a:rPr lang="en-GB" sz="1200" kern="1200" dirty="0" smtClean="0">
                <a:solidFill>
                  <a:schemeClr val="tx1"/>
                </a:solidFill>
                <a:effectLst/>
                <a:latin typeface="+mn-lt"/>
                <a:ea typeface="+mn-ea"/>
                <a:cs typeface="+mn-cs"/>
              </a:rPr>
              <a:t> </a:t>
            </a:r>
          </a:p>
          <a:p>
            <a:r>
              <a:rPr lang="en-GB" sz="1200" kern="1200" dirty="0" err="1" smtClean="0">
                <a:solidFill>
                  <a:schemeClr val="tx1"/>
                </a:solidFill>
                <a:effectLst/>
                <a:latin typeface="+mn-lt"/>
                <a:ea typeface="+mn-ea"/>
                <a:cs typeface="+mn-cs"/>
              </a:rPr>
              <a:t>cout</a:t>
            </a:r>
            <a:r>
              <a:rPr lang="en-GB" sz="1200" kern="1200" dirty="0" smtClean="0">
                <a:solidFill>
                  <a:schemeClr val="tx1"/>
                </a:solidFill>
                <a:effectLst/>
                <a:latin typeface="+mn-lt"/>
                <a:ea typeface="+mn-ea"/>
                <a:cs typeface="+mn-cs"/>
              </a:rPr>
              <a:t> &lt;&lt; "Some useful output" &lt;&lt; </a:t>
            </a:r>
            <a:r>
              <a:rPr lang="en-GB" sz="1200" kern="1200" dirty="0" err="1" smtClean="0">
                <a:solidFill>
                  <a:schemeClr val="tx1"/>
                </a:solidFill>
                <a:effectLst/>
                <a:latin typeface="+mn-lt"/>
                <a:ea typeface="+mn-ea"/>
                <a:cs typeface="+mn-cs"/>
              </a:rPr>
              <a:t>endl</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Good practice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Instead of introducing a blanket assumption that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 is the assumed namespace, the recommended approach is to either use the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 qualifier or only introduce the functions/variables, etc. that are used, e.g.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using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cout</a:t>
            </a:r>
            <a:r>
              <a:rPr lang="en-GB" sz="1200" kern="1200" dirty="0" smtClean="0">
                <a:solidFill>
                  <a:schemeClr val="tx1"/>
                </a:solidFill>
                <a:effectLst/>
                <a:latin typeface="+mn-lt"/>
                <a:ea typeface="+mn-ea"/>
                <a:cs typeface="+mn-cs"/>
              </a:rPr>
              <a:t>; // make </a:t>
            </a:r>
            <a:r>
              <a:rPr lang="en-GB" sz="1200" kern="1200" dirty="0" err="1" smtClean="0">
                <a:solidFill>
                  <a:schemeClr val="tx1"/>
                </a:solidFill>
                <a:effectLst/>
                <a:latin typeface="+mn-lt"/>
                <a:ea typeface="+mn-ea"/>
                <a:cs typeface="+mn-cs"/>
              </a:rPr>
              <a:t>cout</a:t>
            </a:r>
            <a:r>
              <a:rPr lang="en-GB" sz="1200" kern="1200" dirty="0" smtClean="0">
                <a:solidFill>
                  <a:schemeClr val="tx1"/>
                </a:solidFill>
                <a:effectLst/>
                <a:latin typeface="+mn-lt"/>
                <a:ea typeface="+mn-ea"/>
                <a:cs typeface="+mn-cs"/>
              </a:rPr>
              <a:t> available</a:t>
            </a:r>
          </a:p>
          <a:p>
            <a:r>
              <a:rPr lang="en-GB" sz="1200" kern="1200" dirty="0" smtClean="0">
                <a:solidFill>
                  <a:schemeClr val="tx1"/>
                </a:solidFill>
                <a:effectLst/>
                <a:latin typeface="+mn-lt"/>
                <a:ea typeface="+mn-ea"/>
                <a:cs typeface="+mn-cs"/>
              </a:rPr>
              <a:t>using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endl</a:t>
            </a:r>
            <a:r>
              <a:rPr lang="en-GB" sz="1200" kern="1200" dirty="0" smtClean="0">
                <a:solidFill>
                  <a:schemeClr val="tx1"/>
                </a:solidFill>
                <a:effectLst/>
                <a:latin typeface="+mn-lt"/>
                <a:ea typeface="+mn-ea"/>
                <a:cs typeface="+mn-cs"/>
              </a:rPr>
              <a:t>; // make </a:t>
            </a:r>
            <a:r>
              <a:rPr lang="en-GB" sz="1200" kern="1200" dirty="0" err="1" smtClean="0">
                <a:solidFill>
                  <a:schemeClr val="tx1"/>
                </a:solidFill>
                <a:effectLst/>
                <a:latin typeface="+mn-lt"/>
                <a:ea typeface="+mn-ea"/>
                <a:cs typeface="+mn-cs"/>
              </a:rPr>
              <a:t>endl</a:t>
            </a:r>
            <a:r>
              <a:rPr lang="en-GB" sz="1200" kern="1200" dirty="0" smtClean="0">
                <a:solidFill>
                  <a:schemeClr val="tx1"/>
                </a:solidFill>
                <a:effectLst/>
                <a:latin typeface="+mn-lt"/>
                <a:ea typeface="+mn-ea"/>
                <a:cs typeface="+mn-cs"/>
              </a:rPr>
              <a:t> available</a:t>
            </a:r>
          </a:p>
          <a:p>
            <a:r>
              <a:rPr lang="en-GB" sz="1200" b="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Compared to C# namespace and Java packages, C++ somewhat appears similar – but namespace mostly serve to avoid naming conflict avoidance in C++ - it is not really designed with the same flexibility and ease of use for nested namespaces as within C# and Java.</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297240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When the C++ compiler (phase 3 above) encounters a function (or class or </a:t>
            </a:r>
            <a:r>
              <a:rPr lang="en-GB" sz="1200" kern="1200" dirty="0" err="1" smtClean="0">
                <a:solidFill>
                  <a:schemeClr val="tx1"/>
                </a:solidFill>
                <a:effectLst/>
                <a:latin typeface="+mn-lt"/>
                <a:ea typeface="+mn-ea"/>
                <a:cs typeface="+mn-cs"/>
              </a:rPr>
              <a:t>struct</a:t>
            </a:r>
            <a:r>
              <a:rPr lang="en-GB" sz="1200" kern="1200" dirty="0" smtClean="0">
                <a:solidFill>
                  <a:schemeClr val="tx1"/>
                </a:solidFill>
                <a:effectLst/>
                <a:latin typeface="+mn-lt"/>
                <a:ea typeface="+mn-ea"/>
                <a:cs typeface="+mn-cs"/>
              </a:rPr>
              <a:t>, etc.) in your code it must already know the declaration for that function.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Without the declaration it cannot determine if the function has been invoked, etc. correctly. It doesn't need to know the definition as shown in the example below.</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Yes compilers can be a tad dumb</a:t>
            </a:r>
          </a:p>
          <a:p>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19644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Why do this? Why not use a two-pass process and scan definitions/declarations in the first pass? Mostly it would appear due to historical reasons that don’t have that much relevance nowadays. You might argue this approach makes compilation slightly faster and slightly less memory intensive, although at the cost of programmer effort.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Aside: Inline functions that need to be defined and not just declared prior to being used (not on that in a later lecture).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41413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Header files provide a means of permitting the ‘easy’ forward declaration of methods. They provide a means of separating </a:t>
            </a:r>
            <a:r>
              <a:rPr lang="en-GB" sz="1200" i="1" kern="1200" dirty="0" smtClean="0">
                <a:solidFill>
                  <a:schemeClr val="tx1"/>
                </a:solidFill>
                <a:effectLst/>
                <a:latin typeface="+mn-lt"/>
                <a:ea typeface="+mn-ea"/>
                <a:cs typeface="+mn-cs"/>
              </a:rPr>
              <a:t>interface</a:t>
            </a:r>
            <a:r>
              <a:rPr lang="en-GB" sz="1200" kern="1200" dirty="0" smtClean="0">
                <a:solidFill>
                  <a:schemeClr val="tx1"/>
                </a:solidFill>
                <a:effectLst/>
                <a:latin typeface="+mn-lt"/>
                <a:ea typeface="+mn-ea"/>
                <a:cs typeface="+mn-cs"/>
              </a:rPr>
              <a:t> from </a:t>
            </a:r>
            <a:r>
              <a:rPr lang="en-GB" sz="1200" i="1" kern="1200" dirty="0" smtClean="0">
                <a:solidFill>
                  <a:schemeClr val="tx1"/>
                </a:solidFill>
                <a:effectLst/>
                <a:latin typeface="+mn-lt"/>
                <a:ea typeface="+mn-ea"/>
                <a:cs typeface="+mn-cs"/>
              </a:rPr>
              <a:t>implementation</a:t>
            </a:r>
            <a:r>
              <a:rPr lang="en-GB" sz="1200" kern="1200" dirty="0" smtClean="0">
                <a:solidFill>
                  <a:schemeClr val="tx1"/>
                </a:solidFill>
                <a:effectLst/>
                <a:latin typeface="+mn-lt"/>
                <a:ea typeface="+mn-ea"/>
                <a:cs typeface="+mn-cs"/>
              </a:rPr>
              <a:t> (permitting better encapsulation and faster recompile times on large projects. But they are not without problems/complexity.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Reminder: C++ programs are built in a two stage process. Firstly, each source file is compiled, with intermediate object files produced for each compiled source file. Secondly, once all the source files have been compiled, the object files are linked together into an executable binary file.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means each source file is compiled separately from the other source files, e.g. the compilation of ClassA.cpp is independently from the compilation of ClassB.cpp</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Whilst helper.cpp may be part of the overall project and defined alongside main.cpp, Helper is not (by default) visible within main.</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Header files let you share the </a:t>
            </a:r>
            <a:r>
              <a:rPr lang="en-GB" sz="1200" i="1" kern="1200" dirty="0" smtClean="0">
                <a:solidFill>
                  <a:schemeClr val="tx1"/>
                </a:solidFill>
                <a:effectLst/>
                <a:latin typeface="+mn-lt"/>
                <a:ea typeface="+mn-ea"/>
                <a:cs typeface="+mn-cs"/>
              </a:rPr>
              <a:t>interface</a:t>
            </a:r>
            <a:r>
              <a:rPr lang="en-GB" sz="1200" kern="1200" dirty="0" smtClean="0">
                <a:solidFill>
                  <a:schemeClr val="tx1"/>
                </a:solidFill>
                <a:effectLst/>
                <a:latin typeface="+mn-lt"/>
                <a:ea typeface="+mn-ea"/>
                <a:cs typeface="+mn-cs"/>
              </a:rPr>
              <a:t>, most often defined class prototypes, in other .</a:t>
            </a:r>
            <a:r>
              <a:rPr lang="en-GB" sz="1200" kern="1200" dirty="0" err="1" smtClean="0">
                <a:solidFill>
                  <a:schemeClr val="tx1"/>
                </a:solidFill>
                <a:effectLst/>
                <a:latin typeface="+mn-lt"/>
                <a:ea typeface="+mn-ea"/>
                <a:cs typeface="+mn-cs"/>
              </a:rPr>
              <a:t>cpp</a:t>
            </a:r>
            <a:r>
              <a:rPr lang="en-GB" sz="1200" kern="1200" dirty="0" smtClean="0">
                <a:solidFill>
                  <a:schemeClr val="tx1"/>
                </a:solidFill>
                <a:effectLst/>
                <a:latin typeface="+mn-lt"/>
                <a:ea typeface="+mn-ea"/>
                <a:cs typeface="+mn-cs"/>
              </a:rPr>
              <a:t> files whilst keeping the </a:t>
            </a:r>
            <a:r>
              <a:rPr lang="en-GB" sz="1200" i="1" kern="1200" dirty="0" smtClean="0">
                <a:solidFill>
                  <a:schemeClr val="tx1"/>
                </a:solidFill>
                <a:effectLst/>
                <a:latin typeface="+mn-lt"/>
                <a:ea typeface="+mn-ea"/>
                <a:cs typeface="+mn-cs"/>
              </a:rPr>
              <a:t>implementation</a:t>
            </a:r>
            <a:r>
              <a:rPr lang="en-GB" sz="1200" kern="1200" dirty="0" smtClean="0">
                <a:solidFill>
                  <a:schemeClr val="tx1"/>
                </a:solidFill>
                <a:effectLst/>
                <a:latin typeface="+mn-lt"/>
                <a:ea typeface="+mn-ea"/>
                <a:cs typeface="+mn-cs"/>
              </a:rPr>
              <a:t> (how class functions are implemented) in a separate .</a:t>
            </a:r>
            <a:r>
              <a:rPr lang="en-GB" sz="1200" kern="1200" dirty="0" err="1" smtClean="0">
                <a:solidFill>
                  <a:schemeClr val="tx1"/>
                </a:solidFill>
                <a:effectLst/>
                <a:latin typeface="+mn-lt"/>
                <a:ea typeface="+mn-ea"/>
                <a:cs typeface="+mn-cs"/>
              </a:rPr>
              <a:t>cpp</a:t>
            </a:r>
            <a:r>
              <a:rPr lang="en-GB" sz="1200" kern="1200" dirty="0" smtClean="0">
                <a:solidFill>
                  <a:schemeClr val="tx1"/>
                </a:solidFill>
                <a:effectLst/>
                <a:latin typeface="+mn-lt"/>
                <a:ea typeface="+mn-ea"/>
                <a:cs typeface="+mn-cs"/>
              </a:rPr>
              <a:t> file.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Important – the #include statement is a </a:t>
            </a:r>
            <a:r>
              <a:rPr lang="en-GB" sz="1200" kern="1200" dirty="0" err="1" smtClean="0">
                <a:solidFill>
                  <a:schemeClr val="tx1"/>
                </a:solidFill>
                <a:effectLst/>
                <a:latin typeface="+mn-lt"/>
                <a:ea typeface="+mn-ea"/>
                <a:cs typeface="+mn-cs"/>
              </a:rPr>
              <a:t>preprocessor</a:t>
            </a:r>
            <a:r>
              <a:rPr lang="en-GB" sz="1200" kern="1200" dirty="0" smtClean="0">
                <a:solidFill>
                  <a:schemeClr val="tx1"/>
                </a:solidFill>
                <a:effectLst/>
                <a:latin typeface="+mn-lt"/>
                <a:ea typeface="+mn-ea"/>
                <a:cs typeface="+mn-cs"/>
              </a:rPr>
              <a:t> directive that will replace the #include line with the entire contents of the specified include file. The compiler process will never get to see the #include but will instead process whatever has been inserted due to the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So what's the difference between Header files and Source files? Basically, header files are #included and not compiled, whereas source files are compiled and not #included.</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pre-processor would copy/paste the contents of </a:t>
            </a:r>
            <a:r>
              <a:rPr lang="en-GB" sz="1200" kern="1200" dirty="0" err="1" smtClean="0">
                <a:solidFill>
                  <a:schemeClr val="tx1"/>
                </a:solidFill>
                <a:effectLst/>
                <a:latin typeface="+mn-lt"/>
                <a:ea typeface="+mn-ea"/>
                <a:cs typeface="+mn-cs"/>
              </a:rPr>
              <a:t>helper.h</a:t>
            </a:r>
            <a:r>
              <a:rPr lang="en-GB" sz="1200" kern="1200" dirty="0" smtClean="0">
                <a:solidFill>
                  <a:schemeClr val="tx1"/>
                </a:solidFill>
                <a:effectLst/>
                <a:latin typeface="+mn-lt"/>
                <a:ea typeface="+mn-ea"/>
                <a:cs typeface="+mn-cs"/>
              </a:rPr>
              <a:t> twice – which when produce a compilation error whenever as the Helper::help has been defined twice.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Maybe the last example was too obvious a situation and one easily rectified. It would also occur in this situation: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3838368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Hence, when including header files you should:</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1) Only #include things you </a:t>
            </a:r>
            <a:r>
              <a:rPr lang="en-GB" sz="1200" i="1" kern="1200" dirty="0" smtClean="0">
                <a:solidFill>
                  <a:schemeClr val="tx1"/>
                </a:solidFill>
                <a:effectLst/>
                <a:latin typeface="+mn-lt"/>
                <a:ea typeface="+mn-ea"/>
                <a:cs typeface="+mn-cs"/>
              </a:rPr>
              <a:t>need</a:t>
            </a:r>
            <a:r>
              <a:rPr lang="en-GB" sz="1200" kern="1200" dirty="0" smtClean="0">
                <a:solidFill>
                  <a:schemeClr val="tx1"/>
                </a:solidFill>
                <a:effectLst/>
                <a:latin typeface="+mn-lt"/>
                <a:ea typeface="+mn-ea"/>
                <a:cs typeface="+mn-cs"/>
              </a:rPr>
              <a:t> to include </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2) </a:t>
            </a:r>
            <a:r>
              <a:rPr lang="en-GB" sz="1200" dirty="0" smtClean="0">
                <a:solidFill>
                  <a:schemeClr val="tx1">
                    <a:lumMod val="85000"/>
                    <a:lumOff val="15000"/>
                  </a:schemeClr>
                </a:solidFill>
                <a:latin typeface="Calibri" pitchFamily="34" charset="0"/>
              </a:rPr>
              <a:t>Guard against accidental/unavoidable multiple includes with include guards.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383836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1/8/2015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1/8/2015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1/8/2015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he Origins of C++">
    <p:spTree>
      <p:nvGrpSpPr>
        <p:cNvPr id="1" name=""/>
        <p:cNvGrpSpPr/>
        <p:nvPr/>
      </p:nvGrpSpPr>
      <p:grpSpPr>
        <a:xfrm>
          <a:off x="0" y="0"/>
          <a:ext cx="0" cy="0"/>
          <a:chOff x="0" y="0"/>
          <a:chExt cx="0" cy="0"/>
        </a:xfrm>
      </p:grpSpPr>
      <p:pic>
        <p:nvPicPr>
          <p:cNvPr id="5" name="Picture 2" descr="http://www.atmel.com/Images/compile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2798" y="3291830"/>
            <a:ext cx="2721202" cy="19914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The origins of C++</a:t>
            </a:r>
            <a:endParaRPr lang="en-US" sz="2800" cap="small"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14054811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Modern C++">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Modern C++</a:t>
            </a:r>
            <a:endParaRPr lang="en-US" sz="2800" cap="small" dirty="0">
              <a:solidFill>
                <a:schemeClr val="tx1">
                  <a:lumMod val="85000"/>
                  <a:lumOff val="15000"/>
                </a:schemeClr>
              </a:solidFill>
              <a:latin typeface="Calibri" pitchFamily="34" charset="0"/>
            </a:endParaRPr>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8224" y="4083918"/>
            <a:ext cx="2351584" cy="8083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6907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he Benefit of C++">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53650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The Benefit</a:t>
            </a:r>
            <a:r>
              <a:rPr lang="en-US" sz="2800" cap="small" baseline="0" dirty="0" smtClean="0">
                <a:solidFill>
                  <a:schemeClr val="tx1">
                    <a:lumMod val="85000"/>
                    <a:lumOff val="15000"/>
                  </a:schemeClr>
                </a:solidFill>
                <a:latin typeface="Calibri" pitchFamily="34" charset="0"/>
              </a:rPr>
              <a:t> of C++</a:t>
            </a:r>
            <a:endParaRPr lang="en-US" sz="2800" cap="small" dirty="0">
              <a:solidFill>
                <a:schemeClr val="tx1">
                  <a:lumMod val="85000"/>
                  <a:lumOff val="15000"/>
                </a:schemeClr>
              </a:solidFill>
              <a:latin typeface="Calibri" pitchFamily="34" charset="0"/>
            </a:endParaRPr>
          </a:p>
        </p:txBody>
      </p:sp>
      <p:pic>
        <p:nvPicPr>
          <p:cNvPr id="5"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80312" y="3867894"/>
            <a:ext cx="1657032" cy="115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7082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 Program Creation Step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04867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a:t>
            </a:r>
            <a:r>
              <a:rPr lang="en-US" sz="2800" cap="small" baseline="0" dirty="0" smtClean="0">
                <a:solidFill>
                  <a:schemeClr val="tx1">
                    <a:lumMod val="85000"/>
                    <a:lumOff val="15000"/>
                  </a:schemeClr>
                </a:solidFill>
                <a:latin typeface="Calibri" pitchFamily="34" charset="0"/>
              </a:rPr>
              <a:t> </a:t>
            </a:r>
            <a:r>
              <a:rPr lang="en-US" sz="2800" cap="small" dirty="0" smtClean="0">
                <a:solidFill>
                  <a:schemeClr val="tx1">
                    <a:lumMod val="85000"/>
                    <a:lumOff val="15000"/>
                  </a:schemeClr>
                </a:solidFill>
                <a:latin typeface="Calibri" pitchFamily="34" charset="0"/>
              </a:rPr>
              <a:t>Program</a:t>
            </a:r>
            <a:r>
              <a:rPr lang="en-US" sz="2800" cap="small" baseline="0" dirty="0" smtClean="0">
                <a:solidFill>
                  <a:schemeClr val="tx1">
                    <a:lumMod val="85000"/>
                    <a:lumOff val="15000"/>
                  </a:schemeClr>
                </a:solidFill>
                <a:latin typeface="Calibri" pitchFamily="34" charset="0"/>
              </a:rPr>
              <a:t> </a:t>
            </a:r>
            <a:r>
              <a:rPr lang="en-US" sz="2800" cap="small" dirty="0" smtClean="0">
                <a:solidFill>
                  <a:schemeClr val="tx1">
                    <a:lumMod val="85000"/>
                    <a:lumOff val="15000"/>
                  </a:schemeClr>
                </a:solidFill>
                <a:latin typeface="Calibri" pitchFamily="34" charset="0"/>
              </a:rPr>
              <a:t>Creation Steps</a:t>
            </a:r>
            <a:endParaRPr lang="en-US" sz="2800" cap="small" dirty="0">
              <a:solidFill>
                <a:schemeClr val="tx1">
                  <a:lumMod val="85000"/>
                  <a:lumOff val="15000"/>
                </a:schemeClr>
              </a:solidFill>
              <a:latin typeface="Calibri" pitchFamily="34" charset="0"/>
            </a:endParaRPr>
          </a:p>
        </p:txBody>
      </p:sp>
      <p:pic>
        <p:nvPicPr>
          <p:cNvPr id="2050" name="Picture 2" descr="http://www.binaryresearch.net/Site/Files/c/65acbb0aac805a2ba9c2e4c148c348b/e26a1a8e360096a14ff27894a8b80da7/exe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4368" y="3867894"/>
            <a:ext cx="1147192" cy="114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1385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Header Fil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04867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Header</a:t>
            </a:r>
            <a:r>
              <a:rPr lang="en-US" sz="2800" cap="small" baseline="0" dirty="0" smtClean="0">
                <a:solidFill>
                  <a:schemeClr val="tx1">
                    <a:lumMod val="85000"/>
                    <a:lumOff val="15000"/>
                  </a:schemeClr>
                </a:solidFill>
                <a:latin typeface="Calibri" pitchFamily="34" charset="0"/>
              </a:rPr>
              <a:t> Files</a:t>
            </a:r>
            <a:endParaRPr lang="en-US" sz="2800" cap="small" dirty="0">
              <a:solidFill>
                <a:schemeClr val="tx1">
                  <a:lumMod val="85000"/>
                  <a:lumOff val="15000"/>
                </a:schemeClr>
              </a:solidFill>
              <a:latin typeface="Calibri" pitchFamily="34" charset="0"/>
            </a:endParaRPr>
          </a:p>
        </p:txBody>
      </p:sp>
      <p:pic>
        <p:nvPicPr>
          <p:cNvPr id="11266" name="Picture 2" descr="http://www.multithemes.com/examples/panelspro/files/stacks_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312" y="3507854"/>
            <a:ext cx="1500758" cy="150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9547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Namespac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04867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Namespaces</a:t>
            </a: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266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7746" y="3795886"/>
            <a:ext cx="142875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5337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1/8/2015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1/8/2015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1/8/2015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1/8/2015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691" r:id="rId12"/>
    <p:sldLayoutId id="2147484692" r:id="rId13"/>
    <p:sldLayoutId id="2147484693" r:id="rId14"/>
    <p:sldLayoutId id="2147484694" r:id="rId15"/>
    <p:sldLayoutId id="2147484695" r:id="rId16"/>
    <p:sldLayoutId id="2147484696" r:id="rId17"/>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4860032" y="722819"/>
            <a:ext cx="4104456" cy="1344875"/>
          </a:xfrm>
        </p:spPr>
        <p:txBody>
          <a:bodyPr>
            <a:normAutofit fontScale="90000"/>
          </a:bodyPr>
          <a:lstStyle>
            <a:extLst/>
          </a:lstStyle>
          <a:p>
            <a:pPr marL="182880" indent="0" algn="ctr">
              <a:buNone/>
            </a:pPr>
            <a:r>
              <a:rPr lang="en-US" b="0" dirty="0" smtClean="0">
                <a:solidFill>
                  <a:schemeClr val="tx1"/>
                </a:solidFill>
                <a:effectLst/>
              </a:rPr>
              <a:t>In</a:t>
            </a:r>
            <a:r>
              <a:rPr lang="en-US" dirty="0" smtClean="0">
                <a:solidFill>
                  <a:schemeClr val="tx1"/>
                </a:solidFill>
                <a:effectLst/>
              </a:rPr>
              <a:t>troduction to C++</a:t>
            </a:r>
            <a:endParaRPr lang="en-US" dirty="0">
              <a:solidFill>
                <a:schemeClr val="tx1"/>
              </a:solidFill>
              <a:effectLst/>
            </a:endParaRPr>
          </a:p>
        </p:txBody>
      </p:sp>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9" name="TextBox 8"/>
          <p:cNvSpPr txBox="1"/>
          <p:nvPr/>
        </p:nvSpPr>
        <p:spPr>
          <a:xfrm>
            <a:off x="5364088" y="2499742"/>
            <a:ext cx="3024336" cy="1938992"/>
          </a:xfrm>
          <a:prstGeom prst="rect">
            <a:avLst/>
          </a:prstGeom>
          <a:noFill/>
        </p:spPr>
        <p:txBody>
          <a:bodyPr wrap="square" rtlCol="0">
            <a:spAutoFit/>
          </a:bodyPr>
          <a:lstStyle/>
          <a:p>
            <a:pPr algn="ctr"/>
            <a:r>
              <a:rPr lang="en-US" sz="2000" dirty="0"/>
              <a:t>Important introductory slices of C++ </a:t>
            </a:r>
            <a:r>
              <a:rPr lang="en-US" sz="2000" dirty="0" smtClean="0"/>
              <a:t>for Java and C</a:t>
            </a:r>
            <a:r>
              <a:rPr lang="en-US" sz="2000" dirty="0"/>
              <a:t># programmers</a:t>
            </a:r>
            <a:r>
              <a:rPr lang="en-US" sz="2000" dirty="0" smtClean="0"/>
              <a:t>.</a:t>
            </a:r>
          </a:p>
          <a:p>
            <a:pPr algn="ctr"/>
            <a:endParaRPr lang="en-US" sz="2000" dirty="0"/>
          </a:p>
          <a:p>
            <a:pPr algn="ctr"/>
            <a:r>
              <a:rPr lang="en-US" sz="2000" b="1" smtClean="0"/>
              <a:t>Part 3: </a:t>
            </a:r>
            <a:r>
              <a:rPr lang="en-US" sz="2000" b="1" dirty="0" smtClean="0"/>
              <a:t>Some Language Features</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95536" y="771550"/>
            <a:ext cx="5040560" cy="1785104"/>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Hence, when including header files you should</a:t>
            </a:r>
            <a:r>
              <a:rPr lang="en-GB" sz="2000" dirty="0" smtClean="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pPr marL="342900" indent="-342900">
              <a:buFont typeface="Arial" pitchFamily="34" charset="0"/>
              <a:buChar char="•"/>
            </a:pPr>
            <a:r>
              <a:rPr lang="en-GB" sz="2000" dirty="0" smtClean="0">
                <a:solidFill>
                  <a:schemeClr val="tx1">
                    <a:lumMod val="85000"/>
                    <a:lumOff val="15000"/>
                  </a:schemeClr>
                </a:solidFill>
                <a:latin typeface="Calibri" pitchFamily="34" charset="0"/>
              </a:rPr>
              <a:t>Only </a:t>
            </a:r>
            <a:r>
              <a:rPr lang="en-GB" b="1" dirty="0">
                <a:solidFill>
                  <a:schemeClr val="tx1">
                    <a:lumMod val="85000"/>
                    <a:lumOff val="15000"/>
                  </a:schemeClr>
                </a:solidFill>
                <a:latin typeface="Courier New" pitchFamily="49" charset="0"/>
                <a:cs typeface="Courier New" pitchFamily="49" charset="0"/>
              </a:rPr>
              <a:t>#include</a:t>
            </a:r>
            <a:r>
              <a:rPr lang="en-GB" sz="2000" dirty="0">
                <a:solidFill>
                  <a:schemeClr val="tx1">
                    <a:lumMod val="85000"/>
                    <a:lumOff val="15000"/>
                  </a:schemeClr>
                </a:solidFill>
                <a:latin typeface="Calibri" pitchFamily="34" charset="0"/>
              </a:rPr>
              <a:t> things you need to include </a:t>
            </a:r>
          </a:p>
          <a:p>
            <a:pPr marL="342900" indent="-342900">
              <a:buFont typeface="Arial" pitchFamily="34" charset="0"/>
              <a:buChar char="•"/>
            </a:pPr>
            <a:r>
              <a:rPr lang="en-GB" sz="2000" dirty="0" smtClean="0">
                <a:solidFill>
                  <a:schemeClr val="tx1">
                    <a:lumMod val="85000"/>
                    <a:lumOff val="15000"/>
                  </a:schemeClr>
                </a:solidFill>
                <a:latin typeface="Calibri" pitchFamily="34" charset="0"/>
              </a:rPr>
              <a:t>Guard </a:t>
            </a:r>
            <a:r>
              <a:rPr lang="en-GB" sz="2000" dirty="0">
                <a:solidFill>
                  <a:schemeClr val="tx1">
                    <a:lumMod val="85000"/>
                    <a:lumOff val="15000"/>
                  </a:schemeClr>
                </a:solidFill>
                <a:latin typeface="Calibri" pitchFamily="34" charset="0"/>
              </a:rPr>
              <a:t>against </a:t>
            </a:r>
            <a:r>
              <a:rPr lang="en-GB" sz="2000" dirty="0" smtClean="0">
                <a:solidFill>
                  <a:schemeClr val="tx1">
                    <a:lumMod val="85000"/>
                    <a:lumOff val="15000"/>
                  </a:schemeClr>
                </a:solidFill>
                <a:latin typeface="Calibri" pitchFamily="34" charset="0"/>
              </a:rPr>
              <a:t>accidental/unavoidable multiple </a:t>
            </a:r>
            <a:r>
              <a:rPr lang="en-GB" sz="2000" dirty="0">
                <a:solidFill>
                  <a:schemeClr val="tx1">
                    <a:lumMod val="85000"/>
                    <a:lumOff val="15000"/>
                  </a:schemeClr>
                </a:solidFill>
                <a:latin typeface="Calibri" pitchFamily="34" charset="0"/>
              </a:rPr>
              <a:t>includes with include guards.</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831" y="229875"/>
            <a:ext cx="2252665" cy="4904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97802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79512" y="627534"/>
            <a:ext cx="3456384" cy="4093428"/>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Include guards are </a:t>
            </a:r>
            <a:r>
              <a:rPr lang="en-GB" sz="2000" dirty="0" err="1" smtClean="0">
                <a:solidFill>
                  <a:schemeClr val="tx1">
                    <a:lumMod val="85000"/>
                    <a:lumOff val="15000"/>
                  </a:schemeClr>
                </a:solidFill>
                <a:latin typeface="Calibri" pitchFamily="34" charset="0"/>
              </a:rPr>
              <a:t>preprocessor</a:t>
            </a:r>
            <a:r>
              <a:rPr lang="en-GB" sz="2000" dirty="0" smtClean="0">
                <a:solidFill>
                  <a:schemeClr val="tx1">
                    <a:lumMod val="85000"/>
                    <a:lumOff val="15000"/>
                  </a:schemeClr>
                </a:solidFill>
                <a:latin typeface="Calibri" pitchFamily="34" charset="0"/>
              </a:rPr>
              <a:t> directives that ensure a </a:t>
            </a:r>
            <a:r>
              <a:rPr lang="en-GB" sz="2000" dirty="0">
                <a:solidFill>
                  <a:schemeClr val="tx1">
                    <a:lumMod val="85000"/>
                    <a:lumOff val="15000"/>
                  </a:schemeClr>
                </a:solidFill>
                <a:latin typeface="Calibri" pitchFamily="34" charset="0"/>
              </a:rPr>
              <a:t>header file can only be added </a:t>
            </a:r>
            <a:r>
              <a:rPr lang="en-GB" sz="2000" dirty="0" smtClean="0">
                <a:solidFill>
                  <a:schemeClr val="tx1">
                    <a:lumMod val="85000"/>
                    <a:lumOff val="15000"/>
                  </a:schemeClr>
                </a:solidFill>
                <a:latin typeface="Calibri" pitchFamily="34" charset="0"/>
              </a:rPr>
              <a:t>once. The two most common approaches are:</a:t>
            </a:r>
          </a:p>
          <a:p>
            <a:endParaRPr lang="en-GB" sz="1000" dirty="0">
              <a:solidFill>
                <a:schemeClr val="tx1">
                  <a:lumMod val="85000"/>
                  <a:lumOff val="15000"/>
                </a:schemeClr>
              </a:solidFill>
              <a:latin typeface="Calibri" pitchFamily="34" charset="0"/>
            </a:endParaRPr>
          </a:p>
          <a:p>
            <a:r>
              <a:rPr lang="en-GB" b="1" dirty="0" smtClean="0">
                <a:solidFill>
                  <a:schemeClr val="tx1">
                    <a:lumMod val="85000"/>
                    <a:lumOff val="15000"/>
                  </a:schemeClr>
                </a:solidFill>
                <a:latin typeface="Courier New" pitchFamily="49" charset="0"/>
                <a:cs typeface="Courier New" pitchFamily="49" charset="0"/>
              </a:rPr>
              <a:t>#</a:t>
            </a:r>
            <a:r>
              <a:rPr lang="en-GB" b="1" dirty="0" err="1">
                <a:solidFill>
                  <a:schemeClr val="tx1">
                    <a:lumMod val="85000"/>
                    <a:lumOff val="15000"/>
                  </a:schemeClr>
                </a:solidFill>
                <a:latin typeface="Courier New" pitchFamily="49" charset="0"/>
                <a:cs typeface="Courier New" pitchFamily="49" charset="0"/>
              </a:rPr>
              <a:t>ifndef</a:t>
            </a:r>
            <a:r>
              <a:rPr lang="en-GB" b="1" dirty="0">
                <a:solidFill>
                  <a:schemeClr val="tx1">
                    <a:lumMod val="85000"/>
                    <a:lumOff val="15000"/>
                  </a:schemeClr>
                </a:solidFill>
                <a:latin typeface="Courier New" pitchFamily="49" charset="0"/>
                <a:cs typeface="Courier New" pitchFamily="49" charset="0"/>
              </a:rPr>
              <a:t>/#</a:t>
            </a:r>
            <a:r>
              <a:rPr lang="en-GB" b="1" dirty="0" smtClean="0">
                <a:solidFill>
                  <a:schemeClr val="tx1">
                    <a:lumMod val="85000"/>
                    <a:lumOff val="15000"/>
                  </a:schemeClr>
                </a:solidFill>
                <a:latin typeface="Courier New" pitchFamily="49" charset="0"/>
                <a:cs typeface="Courier New" pitchFamily="49" charset="0"/>
              </a:rPr>
              <a:t>define</a:t>
            </a:r>
            <a:r>
              <a:rPr lang="en-GB" sz="2000" dirty="0" smtClean="0">
                <a:solidFill>
                  <a:schemeClr val="tx1">
                    <a:lumMod val="85000"/>
                    <a:lumOff val="15000"/>
                  </a:schemeClr>
                </a:solidFill>
                <a:latin typeface="Calibri" pitchFamily="34" charset="0"/>
              </a:rPr>
              <a:t> - If added twice </a:t>
            </a:r>
            <a:r>
              <a:rPr lang="en-GB" sz="2000" dirty="0">
                <a:solidFill>
                  <a:schemeClr val="tx1">
                    <a:lumMod val="85000"/>
                    <a:lumOff val="15000"/>
                  </a:schemeClr>
                </a:solidFill>
                <a:latin typeface="Calibri" pitchFamily="34" charset="0"/>
              </a:rPr>
              <a:t>the second </a:t>
            </a:r>
            <a:r>
              <a:rPr lang="en-GB" sz="2000" dirty="0" smtClean="0">
                <a:solidFill>
                  <a:schemeClr val="tx1">
                    <a:lumMod val="85000"/>
                    <a:lumOff val="15000"/>
                  </a:schemeClr>
                </a:solidFill>
                <a:latin typeface="Calibri" pitchFamily="34" charset="0"/>
              </a:rPr>
              <a:t>include will not result in any inserted code.</a:t>
            </a:r>
          </a:p>
          <a:p>
            <a:endParaRPr lang="en-GB" sz="1000" dirty="0" smtClean="0">
              <a:solidFill>
                <a:schemeClr val="tx1">
                  <a:lumMod val="85000"/>
                  <a:lumOff val="15000"/>
                </a:schemeClr>
              </a:solidFill>
              <a:latin typeface="Calibri" pitchFamily="34" charset="0"/>
            </a:endParaRPr>
          </a:p>
          <a:p>
            <a:r>
              <a:rPr lang="en-GB" b="1" dirty="0" smtClean="0">
                <a:solidFill>
                  <a:schemeClr val="tx1">
                    <a:lumMod val="85000"/>
                    <a:lumOff val="15000"/>
                  </a:schemeClr>
                </a:solidFill>
                <a:latin typeface="Courier New" pitchFamily="49" charset="0"/>
                <a:cs typeface="Courier New" pitchFamily="49" charset="0"/>
              </a:rPr>
              <a:t>#</a:t>
            </a:r>
            <a:r>
              <a:rPr lang="en-GB" b="1" dirty="0">
                <a:solidFill>
                  <a:schemeClr val="tx1">
                    <a:lumMod val="85000"/>
                    <a:lumOff val="15000"/>
                  </a:schemeClr>
                </a:solidFill>
                <a:latin typeface="Courier New" pitchFamily="49" charset="0"/>
                <a:cs typeface="Courier New" pitchFamily="49" charset="0"/>
              </a:rPr>
              <a:t>pragma </a:t>
            </a:r>
            <a:r>
              <a:rPr lang="en-GB" b="1" dirty="0" smtClean="0">
                <a:solidFill>
                  <a:schemeClr val="tx1">
                    <a:lumMod val="85000"/>
                    <a:lumOff val="15000"/>
                  </a:schemeClr>
                </a:solidFill>
                <a:latin typeface="Courier New" pitchFamily="49" charset="0"/>
                <a:cs typeface="Courier New" pitchFamily="49" charset="0"/>
              </a:rPr>
              <a:t>once</a:t>
            </a:r>
            <a:r>
              <a:rPr lang="en-GB" sz="2000" b="1" dirty="0" smtClean="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 Non-standard </a:t>
            </a:r>
            <a:r>
              <a:rPr lang="en-GB" sz="2000" dirty="0">
                <a:solidFill>
                  <a:schemeClr val="tx1">
                    <a:lumMod val="85000"/>
                    <a:lumOff val="15000"/>
                  </a:schemeClr>
                </a:solidFill>
                <a:latin typeface="Calibri" pitchFamily="34" charset="0"/>
              </a:rPr>
              <a:t>but widely supported </a:t>
            </a:r>
            <a:r>
              <a:rPr lang="en-GB" sz="2000" dirty="0" smtClean="0">
                <a:solidFill>
                  <a:schemeClr val="tx1">
                    <a:lumMod val="85000"/>
                    <a:lumOff val="15000"/>
                  </a:schemeClr>
                </a:solidFill>
                <a:latin typeface="Calibri" pitchFamily="34" charset="0"/>
              </a:rPr>
              <a:t>directive </a:t>
            </a:r>
            <a:r>
              <a:rPr lang="en-GB" sz="2000" dirty="0">
                <a:solidFill>
                  <a:schemeClr val="tx1">
                    <a:lumMod val="85000"/>
                    <a:lumOff val="15000"/>
                  </a:schemeClr>
                </a:solidFill>
                <a:latin typeface="Calibri" pitchFamily="34" charset="0"/>
              </a:rPr>
              <a:t>that accomplishes the same </a:t>
            </a:r>
            <a:r>
              <a:rPr lang="en-GB" sz="2000" dirty="0" smtClean="0">
                <a:solidFill>
                  <a:schemeClr val="tx1">
                    <a:lumMod val="85000"/>
                    <a:lumOff val="15000"/>
                  </a:schemeClr>
                </a:solidFill>
                <a:latin typeface="Calibri" pitchFamily="34" charset="0"/>
              </a:rPr>
              <a:t>outcome</a:t>
            </a:r>
            <a:endParaRPr lang="en-GB" sz="2000" dirty="0">
              <a:solidFill>
                <a:schemeClr val="tx1">
                  <a:lumMod val="85000"/>
                  <a:lumOff val="15000"/>
                </a:schemeClr>
              </a:solidFill>
              <a:latin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36003920"/>
              </p:ext>
            </p:extLst>
          </p:nvPr>
        </p:nvGraphicFramePr>
        <p:xfrm>
          <a:off x="3563888" y="1562484"/>
          <a:ext cx="3672408" cy="1586484"/>
        </p:xfrm>
        <a:graphic>
          <a:graphicData uri="http://schemas.openxmlformats.org/drawingml/2006/table">
            <a:tbl>
              <a:tblPr firstRow="1" firstCol="1" bandRow="1">
                <a:tableStyleId>{3B4B98B0-60AC-42C2-AFA5-B58CD77FA1E5}</a:tableStyleId>
              </a:tblPr>
              <a:tblGrid>
                <a:gridCol w="307716"/>
                <a:gridCol w="3364692"/>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ifndef</a:t>
                      </a: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__FOO_H_INCLUDED__</a:t>
                      </a:r>
                      <a:r>
                        <a:rPr lang="en-GB" sz="1400" b="1" dirty="0" smtClean="0">
                          <a:solidFill>
                            <a:srgbClr val="0070C0"/>
                          </a:solidFill>
                          <a:effectLst/>
                          <a:latin typeface="Courier New" pitchFamily="49" charset="0"/>
                          <a:ea typeface="Calibri"/>
                          <a:cs typeface="Courier New" pitchFamily="49" charset="0"/>
                        </a:rPr>
                        <a:t> </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#define</a:t>
                      </a:r>
                      <a:r>
                        <a:rPr lang="en-GB" sz="1400" b="1" dirty="0" smtClean="0">
                          <a:effectLst/>
                          <a:latin typeface="Courier New" pitchFamily="49" charset="0"/>
                          <a:ea typeface="Calibri"/>
                          <a:cs typeface="Courier New" pitchFamily="49" charset="0"/>
                        </a:rPr>
                        <a:t> __FOO_H_INCLUDED__ </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class </a:t>
                      </a:r>
                      <a:r>
                        <a:rPr lang="en-GB" sz="1400" b="1" dirty="0" smtClean="0">
                          <a:effectLst/>
                          <a:latin typeface="Courier New" pitchFamily="49" charset="0"/>
                          <a:ea typeface="Calibri"/>
                          <a:cs typeface="Courier New" pitchFamily="49" charset="0"/>
                        </a:rPr>
                        <a:t>Foo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endif</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Bent Arrow 4"/>
          <p:cNvSpPr/>
          <p:nvPr/>
        </p:nvSpPr>
        <p:spPr>
          <a:xfrm rot="5400000" flipV="1">
            <a:off x="4244635" y="876234"/>
            <a:ext cx="576064" cy="510713"/>
          </a:xfrm>
          <a:prstGeom prst="bentArrow">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6" name="TextBox 5"/>
          <p:cNvSpPr txBox="1"/>
          <p:nvPr/>
        </p:nvSpPr>
        <p:spPr>
          <a:xfrm>
            <a:off x="4932040" y="567720"/>
            <a:ext cx="2592288" cy="707886"/>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Set a flag to prevent any second insertion</a:t>
            </a:r>
            <a:endParaRPr lang="en-GB" sz="2000" dirty="0">
              <a:solidFill>
                <a:schemeClr val="tx1">
                  <a:lumMod val="85000"/>
                  <a:lumOff val="15000"/>
                </a:schemeClr>
              </a:solidFill>
              <a:latin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8270267"/>
              </p:ext>
            </p:extLst>
          </p:nvPr>
        </p:nvGraphicFramePr>
        <p:xfrm>
          <a:off x="3563888" y="3578708"/>
          <a:ext cx="3672408" cy="793242"/>
        </p:xfrm>
        <a:graphic>
          <a:graphicData uri="http://schemas.openxmlformats.org/drawingml/2006/table">
            <a:tbl>
              <a:tblPr firstRow="1" firstCol="1" bandRow="1">
                <a:tableStyleId>{3B4B98B0-60AC-42C2-AFA5-B58CD77FA1E5}</a:tableStyleId>
              </a:tblPr>
              <a:tblGrid>
                <a:gridCol w="307716"/>
                <a:gridCol w="3364692"/>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#pragma once</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class </a:t>
                      </a:r>
                      <a:r>
                        <a:rPr lang="en-GB" sz="1400" b="1" dirty="0" smtClean="0">
                          <a:effectLst/>
                          <a:latin typeface="Courier New" pitchFamily="49" charset="0"/>
                          <a:ea typeface="Calibri"/>
                          <a:cs typeface="Courier New" pitchFamily="49" charset="0"/>
                        </a:rPr>
                        <a:t>Foo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35007672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51520" y="627534"/>
            <a:ext cx="1728192" cy="317009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Header </a:t>
            </a:r>
            <a:r>
              <a:rPr lang="en-GB" sz="2000" dirty="0">
                <a:solidFill>
                  <a:schemeClr val="tx1">
                    <a:lumMod val="85000"/>
                    <a:lumOff val="15000"/>
                  </a:schemeClr>
                </a:solidFill>
                <a:latin typeface="Calibri" pitchFamily="34" charset="0"/>
              </a:rPr>
              <a:t>files have changed over time. </a:t>
            </a:r>
            <a:r>
              <a:rPr lang="en-GB" sz="2000" dirty="0" smtClean="0">
                <a:solidFill>
                  <a:schemeClr val="tx1">
                    <a:lumMod val="85000"/>
                    <a:lumOff val="15000"/>
                  </a:schemeClr>
                </a:solidFill>
                <a:latin typeface="Calibri" pitchFamily="34" charset="0"/>
              </a:rPr>
              <a:t>With backwards compatibility this has made things somewhat messy.</a:t>
            </a:r>
          </a:p>
        </p:txBody>
      </p:sp>
      <p:sp>
        <p:nvSpPr>
          <p:cNvPr id="8" name="TextBox 7"/>
          <p:cNvSpPr txBox="1"/>
          <p:nvPr/>
        </p:nvSpPr>
        <p:spPr>
          <a:xfrm>
            <a:off x="3347864" y="155416"/>
            <a:ext cx="576064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The Somewhat Confusing Multiplicity of Header Types</a:t>
            </a:r>
            <a:endParaRPr lang="en-GB" sz="2000" cap="small" dirty="0">
              <a:solidFill>
                <a:schemeClr val="tx1">
                  <a:lumMod val="85000"/>
                  <a:lumOff val="15000"/>
                </a:schemeClr>
              </a:solidFill>
              <a:latin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414796443"/>
              </p:ext>
            </p:extLst>
          </p:nvPr>
        </p:nvGraphicFramePr>
        <p:xfrm>
          <a:off x="3383867" y="2354956"/>
          <a:ext cx="3672408" cy="528828"/>
        </p:xfrm>
        <a:graphic>
          <a:graphicData uri="http://schemas.openxmlformats.org/drawingml/2006/table">
            <a:tbl>
              <a:tblPr firstRow="1" firstCol="1" bandRow="1">
                <a:tableStyleId>{3B4B98B0-60AC-42C2-AFA5-B58CD77FA1E5}</a:tableStyleId>
              </a:tblPr>
              <a:tblGrid>
                <a:gridCol w="307716"/>
                <a:gridCol w="3364692"/>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 </a:t>
                      </a:r>
                      <a:r>
                        <a:rPr lang="en-GB" sz="1400" b="1" dirty="0" smtClean="0">
                          <a:solidFill>
                            <a:srgbClr val="FF0000"/>
                          </a:solidFill>
                          <a:effectLst/>
                          <a:latin typeface="Courier New" pitchFamily="49" charset="0"/>
                          <a:ea typeface="Calibri"/>
                          <a:cs typeface="Courier New" pitchFamily="49" charset="0"/>
                        </a:rPr>
                        <a:t>&lt;</a:t>
                      </a:r>
                      <a:r>
                        <a:rPr lang="en-GB" sz="1400" b="1" dirty="0" err="1" smtClean="0">
                          <a:solidFill>
                            <a:srgbClr val="FF0000"/>
                          </a:solidFill>
                          <a:effectLst/>
                          <a:latin typeface="Courier New" pitchFamily="49" charset="0"/>
                          <a:ea typeface="Calibri"/>
                          <a:cs typeface="Courier New" pitchFamily="49" charset="0"/>
                        </a:rPr>
                        <a:t>headerfile</a:t>
                      </a:r>
                      <a:r>
                        <a:rPr lang="en-GB" sz="1400" b="1" dirty="0" smtClean="0">
                          <a:solidFill>
                            <a:srgbClr val="FF0000"/>
                          </a:solidFill>
                          <a:effectLst/>
                          <a:latin typeface="Courier New" pitchFamily="49" charset="0"/>
                          <a:ea typeface="Calibri"/>
                          <a:cs typeface="Courier New" pitchFamily="49" charset="0"/>
                        </a:rPr>
                        <a:t>&gt;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#include </a:t>
                      </a:r>
                      <a:r>
                        <a:rPr lang="en-GB" sz="1400" b="1" dirty="0" smtClean="0">
                          <a:solidFill>
                            <a:srgbClr val="FF0000"/>
                          </a:solidFill>
                          <a:effectLst/>
                          <a:latin typeface="Courier New" pitchFamily="49" charset="0"/>
                          <a:ea typeface="Calibri"/>
                          <a:cs typeface="Courier New" pitchFamily="49" charset="0"/>
                        </a:rPr>
                        <a:t>“</a:t>
                      </a:r>
                      <a:r>
                        <a:rPr lang="en-GB" sz="1400" b="1" dirty="0" err="1" smtClean="0">
                          <a:solidFill>
                            <a:srgbClr val="FF0000"/>
                          </a:solidFill>
                          <a:effectLst/>
                          <a:latin typeface="Courier New" pitchFamily="49" charset="0"/>
                          <a:ea typeface="Calibri"/>
                          <a:cs typeface="Courier New" pitchFamily="49" charset="0"/>
                        </a:rPr>
                        <a:t>headerfile</a:t>
                      </a:r>
                      <a:r>
                        <a:rPr lang="en-GB" sz="1400" b="1" dirty="0" smtClean="0">
                          <a:solidFill>
                            <a:srgbClr val="FF0000"/>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3131840" y="1419622"/>
            <a:ext cx="4320480" cy="584775"/>
          </a:xfrm>
          <a:prstGeom prst="rect">
            <a:avLst/>
          </a:prstGeom>
          <a:noFill/>
        </p:spPr>
        <p:txBody>
          <a:bodyPr wrap="square" rtlCol="0">
            <a:spAutoFit/>
          </a:bodyPr>
          <a:lstStyle/>
          <a:p>
            <a:pPr algn="ctr"/>
            <a:r>
              <a:rPr lang="en-GB" sz="1600" dirty="0">
                <a:solidFill>
                  <a:schemeClr val="tx1">
                    <a:lumMod val="85000"/>
                    <a:lumOff val="15000"/>
                  </a:schemeClr>
                </a:solidFill>
                <a:latin typeface="Calibri" pitchFamily="34" charset="0"/>
              </a:rPr>
              <a:t>A standard library –  included as part of the installed C++ environment </a:t>
            </a:r>
          </a:p>
        </p:txBody>
      </p:sp>
      <p:sp>
        <p:nvSpPr>
          <p:cNvPr id="12" name="TextBox 11"/>
          <p:cNvSpPr txBox="1"/>
          <p:nvPr/>
        </p:nvSpPr>
        <p:spPr>
          <a:xfrm>
            <a:off x="3419872" y="3211111"/>
            <a:ext cx="3672408" cy="584775"/>
          </a:xfrm>
          <a:prstGeom prst="rect">
            <a:avLst/>
          </a:prstGeom>
          <a:noFill/>
        </p:spPr>
        <p:txBody>
          <a:bodyPr wrap="square" rtlCol="0">
            <a:spAutoFit/>
          </a:bodyPr>
          <a:lstStyle/>
          <a:p>
            <a:pPr algn="ctr"/>
            <a:r>
              <a:rPr lang="en-GB" sz="1600" dirty="0">
                <a:solidFill>
                  <a:schemeClr val="tx1">
                    <a:lumMod val="85000"/>
                    <a:lumOff val="15000"/>
                  </a:schemeClr>
                </a:solidFill>
                <a:latin typeface="Calibri" pitchFamily="34" charset="0"/>
              </a:rPr>
              <a:t>A project defined </a:t>
            </a:r>
            <a:r>
              <a:rPr lang="en-GB" sz="1600" dirty="0" err="1">
                <a:solidFill>
                  <a:schemeClr val="tx1">
                    <a:lumMod val="85000"/>
                    <a:lumOff val="15000"/>
                  </a:schemeClr>
                </a:solidFill>
                <a:latin typeface="Calibri" pitchFamily="34" charset="0"/>
              </a:rPr>
              <a:t>headerfile</a:t>
            </a:r>
            <a:r>
              <a:rPr lang="en-GB" sz="1600" dirty="0">
                <a:solidFill>
                  <a:schemeClr val="tx1">
                    <a:lumMod val="85000"/>
                    <a:lumOff val="15000"/>
                  </a:schemeClr>
                </a:solidFill>
                <a:latin typeface="Calibri" pitchFamily="34" charset="0"/>
              </a:rPr>
              <a:t> – included as part of the current project</a:t>
            </a:r>
          </a:p>
        </p:txBody>
      </p:sp>
      <p:sp>
        <p:nvSpPr>
          <p:cNvPr id="14" name="Right Arrow 13"/>
          <p:cNvSpPr/>
          <p:nvPr/>
        </p:nvSpPr>
        <p:spPr>
          <a:xfrm rot="5400000">
            <a:off x="5191630" y="2017740"/>
            <a:ext cx="162018" cy="249151"/>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6" name="TextBox 15"/>
          <p:cNvSpPr txBox="1"/>
          <p:nvPr/>
        </p:nvSpPr>
        <p:spPr>
          <a:xfrm>
            <a:off x="2195736" y="627534"/>
            <a:ext cx="6552728" cy="707886"/>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There </a:t>
            </a:r>
            <a:r>
              <a:rPr lang="en-GB" sz="2000" dirty="0">
                <a:solidFill>
                  <a:schemeClr val="tx1">
                    <a:lumMod val="85000"/>
                    <a:lumOff val="15000"/>
                  </a:schemeClr>
                </a:solidFill>
                <a:latin typeface="Calibri" pitchFamily="34" charset="0"/>
              </a:rPr>
              <a:t>are two ways of denoting the </a:t>
            </a:r>
            <a:r>
              <a:rPr lang="en-GB" sz="2000" dirty="0" smtClean="0">
                <a:solidFill>
                  <a:schemeClr val="tx1">
                    <a:lumMod val="85000"/>
                    <a:lumOff val="15000"/>
                  </a:schemeClr>
                </a:solidFill>
                <a:latin typeface="Calibri" pitchFamily="34" charset="0"/>
              </a:rPr>
              <a:t>type / location </a:t>
            </a:r>
            <a:r>
              <a:rPr lang="en-GB" sz="2000" dirty="0">
                <a:solidFill>
                  <a:schemeClr val="tx1">
                    <a:lumMod val="85000"/>
                    <a:lumOff val="15000"/>
                  </a:schemeClr>
                </a:solidFill>
                <a:latin typeface="Calibri" pitchFamily="34" charset="0"/>
              </a:rPr>
              <a:t>of a header file</a:t>
            </a:r>
            <a:r>
              <a:rPr lang="en-GB" sz="2000" dirty="0" smtClean="0">
                <a:solidFill>
                  <a:schemeClr val="tx1">
                    <a:lumMod val="85000"/>
                    <a:lumOff val="15000"/>
                  </a:schemeClr>
                </a:solidFill>
                <a:latin typeface="Calibri" pitchFamily="34" charset="0"/>
              </a:rPr>
              <a:t>:</a:t>
            </a:r>
          </a:p>
        </p:txBody>
      </p:sp>
      <p:sp>
        <p:nvSpPr>
          <p:cNvPr id="17" name="Right Arrow 16"/>
          <p:cNvSpPr/>
          <p:nvPr/>
        </p:nvSpPr>
        <p:spPr>
          <a:xfrm rot="16200000" flipV="1">
            <a:off x="5191631" y="2948038"/>
            <a:ext cx="162018" cy="249151"/>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cxnSp>
        <p:nvCxnSpPr>
          <p:cNvPr id="26" name="Straight Connector 25"/>
          <p:cNvCxnSpPr/>
          <p:nvPr/>
        </p:nvCxnSpPr>
        <p:spPr>
          <a:xfrm>
            <a:off x="1979712" y="699542"/>
            <a:ext cx="0" cy="403244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91924317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P spid="16"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47864" y="155416"/>
            <a:ext cx="576064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The Somewhat Confusing Multiplicity of Header Types</a:t>
            </a:r>
            <a:endParaRPr lang="en-GB" sz="2000" cap="small" dirty="0">
              <a:solidFill>
                <a:schemeClr val="tx1">
                  <a:lumMod val="85000"/>
                  <a:lumOff val="15000"/>
                </a:schemeClr>
              </a:solidFill>
              <a:latin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33931480"/>
              </p:ext>
            </p:extLst>
          </p:nvPr>
        </p:nvGraphicFramePr>
        <p:xfrm>
          <a:off x="3779912" y="2979026"/>
          <a:ext cx="2556285" cy="528828"/>
        </p:xfrm>
        <a:graphic>
          <a:graphicData uri="http://schemas.openxmlformats.org/drawingml/2006/table">
            <a:tbl>
              <a:tblPr firstRow="1" firstCol="1" bandRow="1">
                <a:tableStyleId>{3B4B98B0-60AC-42C2-AFA5-B58CD77FA1E5}</a:tableStyleId>
              </a:tblPr>
              <a:tblGrid>
                <a:gridCol w="307716"/>
                <a:gridCol w="224856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 </a:t>
                      </a:r>
                      <a:r>
                        <a:rPr lang="en-GB" sz="1400" b="1" dirty="0" smtClean="0">
                          <a:solidFill>
                            <a:srgbClr val="FF0000"/>
                          </a:solidFill>
                          <a:effectLst/>
                          <a:latin typeface="Courier New" pitchFamily="49" charset="0"/>
                          <a:ea typeface="Calibri"/>
                          <a:cs typeface="Courier New" pitchFamily="49" charset="0"/>
                        </a:rPr>
                        <a:t>&lt;</a:t>
                      </a:r>
                      <a:r>
                        <a:rPr lang="en-GB" sz="1400" b="1" dirty="0" err="1" smtClean="0">
                          <a:solidFill>
                            <a:srgbClr val="FF0000"/>
                          </a:solidFill>
                          <a:effectLst/>
                          <a:latin typeface="Courier New" pitchFamily="49" charset="0"/>
                          <a:ea typeface="Calibri"/>
                          <a:cs typeface="Courier New" pitchFamily="49" charset="0"/>
                        </a:rPr>
                        <a:t>math.h</a:t>
                      </a:r>
                      <a:r>
                        <a:rPr lang="en-GB" sz="1400" b="1" dirty="0" smtClean="0">
                          <a:solidFill>
                            <a:srgbClr val="FF0000"/>
                          </a:solidFill>
                          <a:effectLst/>
                          <a:latin typeface="Courier New" pitchFamily="49" charset="0"/>
                          <a:ea typeface="Calibri"/>
                          <a:cs typeface="Courier New" pitchFamily="49" charset="0"/>
                        </a:rPr>
                        <a:t>&gt;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#include </a:t>
                      </a:r>
                      <a:r>
                        <a:rPr lang="en-GB" sz="1400" b="1" dirty="0" smtClean="0">
                          <a:solidFill>
                            <a:srgbClr val="FF0000"/>
                          </a:solidFill>
                          <a:effectLst/>
                          <a:latin typeface="Courier New" pitchFamily="49" charset="0"/>
                          <a:ea typeface="Calibri"/>
                          <a:cs typeface="Courier New" pitchFamily="49" charset="0"/>
                        </a:rPr>
                        <a:t>&lt;</a:t>
                      </a:r>
                      <a:r>
                        <a:rPr lang="en-GB" sz="1400" b="1" dirty="0" err="1" smtClean="0">
                          <a:solidFill>
                            <a:srgbClr val="FF0000"/>
                          </a:solidFill>
                          <a:effectLst/>
                          <a:latin typeface="Courier New" pitchFamily="49" charset="0"/>
                          <a:ea typeface="Calibri"/>
                          <a:cs typeface="Courier New" pitchFamily="49" charset="0"/>
                        </a:rPr>
                        <a:t>cmath</a:t>
                      </a:r>
                      <a:r>
                        <a:rPr lang="en-GB" sz="1400" b="1" dirty="0" smtClean="0">
                          <a:solidFill>
                            <a:srgbClr val="FF0000"/>
                          </a:solidFill>
                          <a:effectLst/>
                          <a:latin typeface="Courier New" pitchFamily="49" charset="0"/>
                          <a:ea typeface="Calibri"/>
                          <a:cs typeface="Courier New" pitchFamily="49" charset="0"/>
                        </a:rPr>
                        <a:t>&gt;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3131840" y="2283718"/>
            <a:ext cx="4320480" cy="338554"/>
          </a:xfrm>
          <a:prstGeom prst="rect">
            <a:avLst/>
          </a:prstGeom>
          <a:noFill/>
        </p:spPr>
        <p:txBody>
          <a:bodyPr wrap="square" rtlCol="0">
            <a:spAutoFit/>
          </a:bodyPr>
          <a:lstStyle/>
          <a:p>
            <a:pPr algn="ctr"/>
            <a:r>
              <a:rPr lang="en-GB" sz="1600" dirty="0" smtClean="0">
                <a:solidFill>
                  <a:schemeClr val="tx1">
                    <a:lumMod val="85000"/>
                    <a:lumOff val="15000"/>
                  </a:schemeClr>
                </a:solidFill>
                <a:latin typeface="Calibri" pitchFamily="34" charset="0"/>
              </a:rPr>
              <a:t>C include convention for C standard maths header</a:t>
            </a:r>
            <a:endParaRPr lang="en-GB" sz="1600" dirty="0">
              <a:solidFill>
                <a:schemeClr val="tx1">
                  <a:lumMod val="85000"/>
                  <a:lumOff val="15000"/>
                </a:schemeClr>
              </a:solidFill>
              <a:latin typeface="Calibri" pitchFamily="34" charset="0"/>
            </a:endParaRPr>
          </a:p>
        </p:txBody>
      </p:sp>
      <p:sp>
        <p:nvSpPr>
          <p:cNvPr id="12" name="TextBox 11"/>
          <p:cNvSpPr txBox="1"/>
          <p:nvPr/>
        </p:nvSpPr>
        <p:spPr>
          <a:xfrm>
            <a:off x="3203848" y="3867894"/>
            <a:ext cx="4176464" cy="584775"/>
          </a:xfrm>
          <a:prstGeom prst="rect">
            <a:avLst/>
          </a:prstGeom>
          <a:noFill/>
        </p:spPr>
        <p:txBody>
          <a:bodyPr wrap="square" rtlCol="0">
            <a:spAutoFit/>
          </a:bodyPr>
          <a:lstStyle/>
          <a:p>
            <a:pPr algn="ctr"/>
            <a:r>
              <a:rPr lang="en-GB" sz="1600" dirty="0" smtClean="0">
                <a:solidFill>
                  <a:schemeClr val="tx1">
                    <a:lumMod val="85000"/>
                    <a:lumOff val="15000"/>
                  </a:schemeClr>
                </a:solidFill>
                <a:latin typeface="Calibri" pitchFamily="34" charset="0"/>
              </a:rPr>
              <a:t>C++ include convention for C++ version of standard C maths header</a:t>
            </a:r>
            <a:endParaRPr lang="en-GB" sz="1600" dirty="0">
              <a:solidFill>
                <a:schemeClr val="tx1">
                  <a:lumMod val="85000"/>
                  <a:lumOff val="15000"/>
                </a:schemeClr>
              </a:solidFill>
              <a:latin typeface="Calibri" pitchFamily="34" charset="0"/>
            </a:endParaRPr>
          </a:p>
        </p:txBody>
      </p:sp>
      <p:sp>
        <p:nvSpPr>
          <p:cNvPr id="16" name="TextBox 15"/>
          <p:cNvSpPr txBox="1"/>
          <p:nvPr/>
        </p:nvSpPr>
        <p:spPr>
          <a:xfrm>
            <a:off x="2123728" y="627534"/>
            <a:ext cx="6588732" cy="1477328"/>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The C tradition is to denote a header file with a </a:t>
            </a:r>
            <a:r>
              <a:rPr lang="en-GB" b="1" dirty="0">
                <a:solidFill>
                  <a:schemeClr val="tx1">
                    <a:lumMod val="85000"/>
                    <a:lumOff val="15000"/>
                  </a:schemeClr>
                </a:solidFill>
                <a:latin typeface="Courier New" pitchFamily="49" charset="0"/>
                <a:cs typeface="Courier New" pitchFamily="49" charset="0"/>
              </a:rPr>
              <a:t>.h</a:t>
            </a:r>
            <a:r>
              <a:rPr lang="en-GB" sz="2000" dirty="0">
                <a:solidFill>
                  <a:schemeClr val="tx1">
                    <a:lumMod val="85000"/>
                    <a:lumOff val="15000"/>
                  </a:schemeClr>
                </a:solidFill>
                <a:latin typeface="Calibri" pitchFamily="34" charset="0"/>
              </a:rPr>
              <a:t> extension. Standard C++ headers don’t include any extension.</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Standard C headers converted into C++ headers prefix a ‘c’ to indicate they are the C++ version.</a:t>
            </a:r>
          </a:p>
        </p:txBody>
      </p:sp>
      <p:sp>
        <p:nvSpPr>
          <p:cNvPr id="17" name="TextBox 16"/>
          <p:cNvSpPr txBox="1"/>
          <p:nvPr/>
        </p:nvSpPr>
        <p:spPr>
          <a:xfrm>
            <a:off x="251520" y="627534"/>
            <a:ext cx="1728192" cy="317009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Header </a:t>
            </a:r>
            <a:r>
              <a:rPr lang="en-GB" sz="2000" dirty="0">
                <a:solidFill>
                  <a:schemeClr val="tx1">
                    <a:lumMod val="85000"/>
                    <a:lumOff val="15000"/>
                  </a:schemeClr>
                </a:solidFill>
                <a:latin typeface="Calibri" pitchFamily="34" charset="0"/>
              </a:rPr>
              <a:t>files have changed over time. </a:t>
            </a:r>
            <a:r>
              <a:rPr lang="en-GB" sz="2000" dirty="0" smtClean="0">
                <a:solidFill>
                  <a:schemeClr val="tx1">
                    <a:lumMod val="85000"/>
                    <a:lumOff val="15000"/>
                  </a:schemeClr>
                </a:solidFill>
                <a:latin typeface="Calibri" pitchFamily="34" charset="0"/>
              </a:rPr>
              <a:t>With backwards compatibility this has made things somewhat messy.</a:t>
            </a:r>
          </a:p>
        </p:txBody>
      </p:sp>
      <p:cxnSp>
        <p:nvCxnSpPr>
          <p:cNvPr id="18" name="Straight Connector 17"/>
          <p:cNvCxnSpPr/>
          <p:nvPr/>
        </p:nvCxnSpPr>
        <p:spPr>
          <a:xfrm>
            <a:off x="1979712" y="699542"/>
            <a:ext cx="0" cy="4032448"/>
          </a:xfrm>
          <a:prstGeom prst="line">
            <a:avLst/>
          </a:prstGeom>
        </p:spPr>
        <p:style>
          <a:lnRef idx="2">
            <a:schemeClr val="accent3"/>
          </a:lnRef>
          <a:fillRef idx="0">
            <a:schemeClr val="accent3"/>
          </a:fillRef>
          <a:effectRef idx="1">
            <a:schemeClr val="accent3"/>
          </a:effectRef>
          <a:fontRef idx="minor">
            <a:schemeClr val="tx1"/>
          </a:fontRef>
        </p:style>
      </p:cxnSp>
      <p:sp>
        <p:nvSpPr>
          <p:cNvPr id="19" name="Right Arrow 18"/>
          <p:cNvSpPr/>
          <p:nvPr/>
        </p:nvSpPr>
        <p:spPr>
          <a:xfrm rot="5400000">
            <a:off x="5191631" y="2639098"/>
            <a:ext cx="162018" cy="249151"/>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0" name="Right Arrow 19"/>
          <p:cNvSpPr/>
          <p:nvPr/>
        </p:nvSpPr>
        <p:spPr>
          <a:xfrm rot="16200000" flipV="1">
            <a:off x="5191632" y="3569396"/>
            <a:ext cx="162018" cy="249151"/>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7965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47864" y="155416"/>
            <a:ext cx="576064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The Somewhat Confusing Multiplicity of Header Types</a:t>
            </a:r>
            <a:endParaRPr lang="en-GB" sz="2000" cap="small" dirty="0">
              <a:solidFill>
                <a:schemeClr val="tx1">
                  <a:lumMod val="85000"/>
                  <a:lumOff val="15000"/>
                </a:schemeClr>
              </a:solidFill>
              <a:latin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449971795"/>
              </p:ext>
            </p:extLst>
          </p:nvPr>
        </p:nvGraphicFramePr>
        <p:xfrm>
          <a:off x="2051720" y="1851670"/>
          <a:ext cx="2556285" cy="1057656"/>
        </p:xfrm>
        <a:graphic>
          <a:graphicData uri="http://schemas.openxmlformats.org/drawingml/2006/table">
            <a:tbl>
              <a:tblPr firstRow="1" firstCol="1" bandRow="1">
                <a:tableStyleId>{3B4B98B0-60AC-42C2-AFA5-B58CD77FA1E5}</a:tableStyleId>
              </a:tblPr>
              <a:tblGrid>
                <a:gridCol w="307716"/>
                <a:gridCol w="224856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 </a:t>
                      </a:r>
                      <a:r>
                        <a:rPr lang="en-GB" sz="1400" b="1" dirty="0" smtClean="0">
                          <a:solidFill>
                            <a:srgbClr val="FF0000"/>
                          </a:solidFill>
                          <a:effectLst/>
                          <a:latin typeface="Courier New" pitchFamily="49" charset="0"/>
                          <a:ea typeface="Calibri"/>
                          <a:cs typeface="Courier New" pitchFamily="49" charset="0"/>
                        </a:rPr>
                        <a:t>&lt;</a:t>
                      </a:r>
                      <a:r>
                        <a:rPr lang="en-GB" sz="1400" b="1" dirty="0" err="1" smtClean="0">
                          <a:solidFill>
                            <a:srgbClr val="FF0000"/>
                          </a:solidFill>
                          <a:effectLst/>
                          <a:latin typeface="Courier New" pitchFamily="49" charset="0"/>
                          <a:ea typeface="Calibri"/>
                          <a:cs typeface="Courier New" pitchFamily="49" charset="0"/>
                        </a:rPr>
                        <a:t>limits.h</a:t>
                      </a:r>
                      <a:r>
                        <a:rPr lang="en-GB" sz="1400" b="1" dirty="0" smtClean="0">
                          <a:solidFill>
                            <a:srgbClr val="FF0000"/>
                          </a:solidFill>
                          <a:effectLst/>
                          <a:latin typeface="Courier New" pitchFamily="49" charset="0"/>
                          <a:ea typeface="Calibri"/>
                          <a:cs typeface="Courier New" pitchFamily="49" charset="0"/>
                        </a:rPr>
                        <a:t>&gt;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#include </a:t>
                      </a:r>
                      <a:r>
                        <a:rPr lang="en-GB" sz="1400" b="1" dirty="0" smtClean="0">
                          <a:solidFill>
                            <a:srgbClr val="FF0000"/>
                          </a:solidFill>
                          <a:effectLst/>
                          <a:latin typeface="Courier New" pitchFamily="49" charset="0"/>
                          <a:ea typeface="Calibri"/>
                          <a:cs typeface="Courier New" pitchFamily="49" charset="0"/>
                        </a:rPr>
                        <a:t>&lt;</a:t>
                      </a:r>
                      <a:r>
                        <a:rPr lang="en-GB" sz="1400" b="1" dirty="0" err="1" smtClean="0">
                          <a:solidFill>
                            <a:srgbClr val="FF0000"/>
                          </a:solidFill>
                          <a:effectLst/>
                          <a:latin typeface="Courier New" pitchFamily="49" charset="0"/>
                          <a:ea typeface="Calibri"/>
                          <a:cs typeface="Courier New" pitchFamily="49" charset="0"/>
                        </a:rPr>
                        <a:t>climits</a:t>
                      </a:r>
                      <a:r>
                        <a:rPr lang="en-GB" sz="1400" b="1" dirty="0" smtClean="0">
                          <a:solidFill>
                            <a:srgbClr val="FF0000"/>
                          </a:solidFill>
                          <a:effectLst/>
                          <a:latin typeface="Courier New" pitchFamily="49" charset="0"/>
                          <a:ea typeface="Calibri"/>
                          <a:cs typeface="Courier New" pitchFamily="49" charset="0"/>
                        </a:rPr>
                        <a:t>&gt;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#include </a:t>
                      </a:r>
                      <a:r>
                        <a:rPr lang="en-GB" sz="1400" b="1" dirty="0" smtClean="0">
                          <a:solidFill>
                            <a:srgbClr val="FF0000"/>
                          </a:solidFill>
                          <a:effectLst/>
                          <a:latin typeface="Courier New" pitchFamily="49" charset="0"/>
                          <a:ea typeface="Calibri"/>
                          <a:cs typeface="Courier New" pitchFamily="49" charset="0"/>
                        </a:rPr>
                        <a:t>&lt;limits&gt;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4860032" y="1801148"/>
            <a:ext cx="4320480" cy="338554"/>
          </a:xfrm>
          <a:prstGeom prst="rect">
            <a:avLst/>
          </a:prstGeom>
          <a:noFill/>
        </p:spPr>
        <p:txBody>
          <a:bodyPr wrap="square" rtlCol="0">
            <a:spAutoFit/>
          </a:bodyPr>
          <a:lstStyle/>
          <a:p>
            <a:r>
              <a:rPr lang="en-GB" sz="1600" dirty="0" smtClean="0">
                <a:solidFill>
                  <a:schemeClr val="tx1">
                    <a:lumMod val="85000"/>
                    <a:lumOff val="15000"/>
                  </a:schemeClr>
                </a:solidFill>
                <a:latin typeface="Calibri" pitchFamily="34" charset="0"/>
              </a:rPr>
              <a:t>C limits file (largest/smallest values for data types)</a:t>
            </a:r>
            <a:endParaRPr lang="en-GB" sz="1600" dirty="0">
              <a:solidFill>
                <a:schemeClr val="tx1">
                  <a:lumMod val="85000"/>
                  <a:lumOff val="15000"/>
                </a:schemeClr>
              </a:solidFill>
              <a:latin typeface="Calibri" pitchFamily="34" charset="0"/>
            </a:endParaRPr>
          </a:p>
        </p:txBody>
      </p:sp>
      <p:sp>
        <p:nvSpPr>
          <p:cNvPr id="16" name="TextBox 15"/>
          <p:cNvSpPr txBox="1"/>
          <p:nvPr/>
        </p:nvSpPr>
        <p:spPr>
          <a:xfrm>
            <a:off x="2123728" y="627534"/>
            <a:ext cx="6588732" cy="1015663"/>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Sometimes the C and C++ </a:t>
            </a:r>
            <a:r>
              <a:rPr lang="en-GB" sz="2000" dirty="0" smtClean="0">
                <a:solidFill>
                  <a:schemeClr val="tx1">
                    <a:lumMod val="85000"/>
                    <a:lumOff val="15000"/>
                  </a:schemeClr>
                </a:solidFill>
                <a:latin typeface="Calibri" pitchFamily="34" charset="0"/>
              </a:rPr>
              <a:t>headers are virtually identical. In </a:t>
            </a:r>
            <a:r>
              <a:rPr lang="en-GB" sz="2000" dirty="0">
                <a:solidFill>
                  <a:schemeClr val="tx1">
                    <a:lumMod val="85000"/>
                    <a:lumOff val="15000"/>
                  </a:schemeClr>
                </a:solidFill>
                <a:latin typeface="Calibri" pitchFamily="34" charset="0"/>
              </a:rPr>
              <a:t>other cases the </a:t>
            </a:r>
            <a:r>
              <a:rPr lang="en-GB" sz="2000" dirty="0" smtClean="0">
                <a:solidFill>
                  <a:schemeClr val="tx1">
                    <a:lumMod val="85000"/>
                    <a:lumOff val="15000"/>
                  </a:schemeClr>
                </a:solidFill>
                <a:latin typeface="Calibri" pitchFamily="34" charset="0"/>
              </a:rPr>
              <a:t>C++ version can be significantly </a:t>
            </a:r>
            <a:r>
              <a:rPr lang="en-GB" sz="2000" dirty="0">
                <a:solidFill>
                  <a:schemeClr val="tx1">
                    <a:lumMod val="85000"/>
                    <a:lumOff val="15000"/>
                  </a:schemeClr>
                </a:solidFill>
                <a:latin typeface="Calibri" pitchFamily="34" charset="0"/>
              </a:rPr>
              <a:t>different </a:t>
            </a:r>
            <a:r>
              <a:rPr lang="en-GB" sz="2000" dirty="0" smtClean="0">
                <a:solidFill>
                  <a:schemeClr val="tx1">
                    <a:lumMod val="85000"/>
                    <a:lumOff val="15000"/>
                  </a:schemeClr>
                </a:solidFill>
                <a:latin typeface="Calibri" pitchFamily="34" charset="0"/>
              </a:rPr>
              <a:t>(typically including namespaces). This </a:t>
            </a:r>
            <a:r>
              <a:rPr lang="en-GB" sz="2000" dirty="0">
                <a:solidFill>
                  <a:schemeClr val="tx1">
                    <a:lumMod val="85000"/>
                    <a:lumOff val="15000"/>
                  </a:schemeClr>
                </a:solidFill>
                <a:latin typeface="Calibri" pitchFamily="34" charset="0"/>
              </a:rPr>
              <a:t>can be a tad </a:t>
            </a:r>
            <a:r>
              <a:rPr lang="en-GB" sz="2000" dirty="0" smtClean="0">
                <a:solidFill>
                  <a:schemeClr val="tx1">
                    <a:lumMod val="85000"/>
                    <a:lumOff val="15000"/>
                  </a:schemeClr>
                </a:solidFill>
                <a:latin typeface="Calibri" pitchFamily="34" charset="0"/>
              </a:rPr>
              <a:t>confusing:</a:t>
            </a:r>
            <a:endParaRPr lang="en-GB" sz="2000" dirty="0">
              <a:solidFill>
                <a:schemeClr val="tx1">
                  <a:lumMod val="85000"/>
                  <a:lumOff val="15000"/>
                </a:schemeClr>
              </a:solidFill>
              <a:latin typeface="Calibri" pitchFamily="34" charset="0"/>
            </a:endParaRPr>
          </a:p>
        </p:txBody>
      </p:sp>
      <p:sp>
        <p:nvSpPr>
          <p:cNvPr id="17" name="TextBox 16"/>
          <p:cNvSpPr txBox="1"/>
          <p:nvPr/>
        </p:nvSpPr>
        <p:spPr>
          <a:xfrm>
            <a:off x="251520" y="627534"/>
            <a:ext cx="1728192" cy="317009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Header </a:t>
            </a:r>
            <a:r>
              <a:rPr lang="en-GB" sz="2000" dirty="0">
                <a:solidFill>
                  <a:schemeClr val="tx1">
                    <a:lumMod val="85000"/>
                    <a:lumOff val="15000"/>
                  </a:schemeClr>
                </a:solidFill>
                <a:latin typeface="Calibri" pitchFamily="34" charset="0"/>
              </a:rPr>
              <a:t>files have changed over time. </a:t>
            </a:r>
            <a:r>
              <a:rPr lang="en-GB" sz="2000" dirty="0" smtClean="0">
                <a:solidFill>
                  <a:schemeClr val="tx1">
                    <a:lumMod val="85000"/>
                    <a:lumOff val="15000"/>
                  </a:schemeClr>
                </a:solidFill>
                <a:latin typeface="Calibri" pitchFamily="34" charset="0"/>
              </a:rPr>
              <a:t>With backwards compatibility this has made things somewhat messy.</a:t>
            </a:r>
          </a:p>
        </p:txBody>
      </p:sp>
      <p:cxnSp>
        <p:nvCxnSpPr>
          <p:cNvPr id="18" name="Straight Connector 17"/>
          <p:cNvCxnSpPr/>
          <p:nvPr/>
        </p:nvCxnSpPr>
        <p:spPr>
          <a:xfrm>
            <a:off x="1979712" y="699542"/>
            <a:ext cx="0" cy="4032448"/>
          </a:xfrm>
          <a:prstGeom prst="line">
            <a:avLst/>
          </a:prstGeom>
        </p:spPr>
        <p:style>
          <a:lnRef idx="2">
            <a:schemeClr val="accent3"/>
          </a:lnRef>
          <a:fillRef idx="0">
            <a:schemeClr val="accent3"/>
          </a:fillRef>
          <a:effectRef idx="1">
            <a:schemeClr val="accent3"/>
          </a:effectRef>
          <a:fontRef idx="minor">
            <a:schemeClr val="tx1"/>
          </a:fontRef>
        </p:style>
      </p:cxnSp>
      <p:sp>
        <p:nvSpPr>
          <p:cNvPr id="19" name="Right Arrow 18"/>
          <p:cNvSpPr/>
          <p:nvPr/>
        </p:nvSpPr>
        <p:spPr>
          <a:xfrm rot="10800000">
            <a:off x="4698014" y="1851670"/>
            <a:ext cx="162018" cy="249151"/>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3" name="Right Arrow 12"/>
          <p:cNvSpPr/>
          <p:nvPr/>
        </p:nvSpPr>
        <p:spPr>
          <a:xfrm rot="10800000">
            <a:off x="4698014" y="2139702"/>
            <a:ext cx="162018" cy="249151"/>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4" name="Right Arrow 13"/>
          <p:cNvSpPr/>
          <p:nvPr/>
        </p:nvSpPr>
        <p:spPr>
          <a:xfrm rot="10800000">
            <a:off x="4716016" y="2610630"/>
            <a:ext cx="162018" cy="249151"/>
          </a:xfrm>
          <a:prstGeom prst="rightArrow">
            <a:avLst>
              <a:gd name="adj1" fmla="val 57699"/>
              <a:gd name="adj2" fmla="val 52195"/>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5" name="TextBox 14"/>
          <p:cNvSpPr txBox="1"/>
          <p:nvPr/>
        </p:nvSpPr>
        <p:spPr>
          <a:xfrm>
            <a:off x="4860032" y="2089180"/>
            <a:ext cx="4320480" cy="338554"/>
          </a:xfrm>
          <a:prstGeom prst="rect">
            <a:avLst/>
          </a:prstGeom>
          <a:noFill/>
        </p:spPr>
        <p:txBody>
          <a:bodyPr wrap="square" rtlCol="0">
            <a:spAutoFit/>
          </a:bodyPr>
          <a:lstStyle/>
          <a:p>
            <a:r>
              <a:rPr lang="en-GB" sz="1600" dirty="0" smtClean="0">
                <a:solidFill>
                  <a:schemeClr val="tx1">
                    <a:lumMod val="85000"/>
                    <a:lumOff val="15000"/>
                  </a:schemeClr>
                </a:solidFill>
                <a:latin typeface="Calibri" pitchFamily="34" charset="0"/>
              </a:rPr>
              <a:t>C++ equivalent of </a:t>
            </a:r>
            <a:r>
              <a:rPr lang="en-GB" sz="1400" b="1" dirty="0" err="1" smtClean="0">
                <a:solidFill>
                  <a:schemeClr val="tx1">
                    <a:lumMod val="85000"/>
                    <a:lumOff val="15000"/>
                  </a:schemeClr>
                </a:solidFill>
                <a:latin typeface="Courier New" pitchFamily="49" charset="0"/>
                <a:cs typeface="Courier New" pitchFamily="49" charset="0"/>
              </a:rPr>
              <a:t>limits.h</a:t>
            </a:r>
            <a:r>
              <a:rPr lang="en-GB" sz="1600" dirty="0" smtClean="0">
                <a:solidFill>
                  <a:schemeClr val="tx1">
                    <a:lumMod val="85000"/>
                    <a:lumOff val="15000"/>
                  </a:schemeClr>
                </a:solidFill>
                <a:latin typeface="Calibri" pitchFamily="34" charset="0"/>
              </a:rPr>
              <a:t> (functionally similar)</a:t>
            </a:r>
            <a:endParaRPr lang="en-GB" sz="1600" dirty="0">
              <a:solidFill>
                <a:schemeClr val="tx1">
                  <a:lumMod val="85000"/>
                  <a:lumOff val="15000"/>
                </a:schemeClr>
              </a:solidFill>
              <a:latin typeface="Calibri" pitchFamily="34" charset="0"/>
            </a:endParaRPr>
          </a:p>
        </p:txBody>
      </p:sp>
      <p:sp>
        <p:nvSpPr>
          <p:cNvPr id="21" name="TextBox 20"/>
          <p:cNvSpPr txBox="1"/>
          <p:nvPr/>
        </p:nvSpPr>
        <p:spPr>
          <a:xfrm>
            <a:off x="4860032" y="2567394"/>
            <a:ext cx="4320480" cy="584775"/>
          </a:xfrm>
          <a:prstGeom prst="rect">
            <a:avLst/>
          </a:prstGeom>
          <a:noFill/>
        </p:spPr>
        <p:txBody>
          <a:bodyPr wrap="square" rtlCol="0">
            <a:spAutoFit/>
          </a:bodyPr>
          <a:lstStyle/>
          <a:p>
            <a:r>
              <a:rPr lang="en-GB" sz="1600" dirty="0" smtClean="0">
                <a:solidFill>
                  <a:schemeClr val="tx1">
                    <a:lumMod val="85000"/>
                    <a:lumOff val="15000"/>
                  </a:schemeClr>
                </a:solidFill>
                <a:latin typeface="Calibri" pitchFamily="34" charset="0"/>
              </a:rPr>
              <a:t>C++ limits file (includes </a:t>
            </a:r>
            <a:r>
              <a:rPr lang="en-GB" sz="1400" b="1" dirty="0" err="1" smtClean="0">
                <a:solidFill>
                  <a:schemeClr val="tx1">
                    <a:lumMod val="85000"/>
                    <a:lumOff val="15000"/>
                  </a:schemeClr>
                </a:solidFill>
                <a:latin typeface="Courier New" pitchFamily="49" charset="0"/>
                <a:cs typeface="Courier New" pitchFamily="49" charset="0"/>
              </a:rPr>
              <a:t>climits</a:t>
            </a:r>
            <a:r>
              <a:rPr lang="en-GB" sz="1600" dirty="0" smtClean="0">
                <a:solidFill>
                  <a:schemeClr val="tx1">
                    <a:lumMod val="85000"/>
                    <a:lumOff val="15000"/>
                  </a:schemeClr>
                </a:solidFill>
                <a:latin typeface="Calibri" pitchFamily="34" charset="0"/>
              </a:rPr>
              <a:t> itself and much more besides)</a:t>
            </a:r>
            <a:endParaRPr lang="en-GB" sz="16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697057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http://rrsd.com/wordpresstest/wp-content/themes/bincubator/images/headers/pre-boost.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087" y="1131590"/>
            <a:ext cx="4960009" cy="299372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724128" y="1948731"/>
            <a:ext cx="3017912" cy="301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452001" y="773072"/>
            <a:ext cx="4966339" cy="3454862"/>
          </a:xfrm>
          <a:prstGeom prst="roundRect">
            <a:avLst>
              <a:gd name="adj" fmla="val 8550"/>
            </a:avLst>
          </a:prstGeom>
          <a:solidFill>
            <a:srgbClr val="FFFFFF">
              <a:alpha val="6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395536" y="204271"/>
            <a:ext cx="3240360" cy="461665"/>
          </a:xfrm>
          <a:prstGeom prst="rect">
            <a:avLst/>
          </a:prstGeom>
          <a:noFill/>
        </p:spPr>
        <p:txBody>
          <a:bodyPr wrap="square" rtlCol="0">
            <a:spAutoFit/>
          </a:bodyPr>
          <a:lstStyle/>
          <a:p>
            <a:r>
              <a:rPr lang="en-GB" sz="2400" cap="small" dirty="0" smtClean="0">
                <a:solidFill>
                  <a:schemeClr val="tx1">
                    <a:lumMod val="85000"/>
                    <a:lumOff val="15000"/>
                  </a:schemeClr>
                </a:solidFill>
                <a:latin typeface="Calibri" pitchFamily="34" charset="0"/>
              </a:rPr>
              <a:t>C++ Libraries</a:t>
            </a:r>
            <a:endParaRPr lang="en-GB" sz="2400" cap="small" dirty="0">
              <a:solidFill>
                <a:schemeClr val="tx1">
                  <a:lumMod val="85000"/>
                  <a:lumOff val="15000"/>
                </a:schemeClr>
              </a:solidFill>
              <a:latin typeface="Calibri" pitchFamily="34" charset="0"/>
            </a:endParaRPr>
          </a:p>
        </p:txBody>
      </p:sp>
      <p:sp>
        <p:nvSpPr>
          <p:cNvPr id="5" name="TextBox 4"/>
          <p:cNvSpPr txBox="1"/>
          <p:nvPr/>
        </p:nvSpPr>
        <p:spPr>
          <a:xfrm>
            <a:off x="611560" y="950694"/>
            <a:ext cx="4608512" cy="3477875"/>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C</a:t>
            </a:r>
            <a:r>
              <a:rPr lang="en-GB" sz="2000" dirty="0">
                <a:solidFill>
                  <a:schemeClr val="tx1">
                    <a:lumMod val="85000"/>
                    <a:lumOff val="15000"/>
                  </a:schemeClr>
                </a:solidFill>
                <a:latin typeface="Calibri" pitchFamily="34" charset="0"/>
              </a:rPr>
              <a:t>++ provides </a:t>
            </a:r>
            <a:r>
              <a:rPr lang="en-GB" sz="2000" dirty="0" smtClean="0">
                <a:solidFill>
                  <a:schemeClr val="tx1">
                    <a:lumMod val="85000"/>
                    <a:lumOff val="15000"/>
                  </a:schemeClr>
                </a:solidFill>
                <a:latin typeface="Calibri" pitchFamily="34" charset="0"/>
              </a:rPr>
              <a:t>programmers </a:t>
            </a:r>
            <a:r>
              <a:rPr lang="en-GB" sz="2000" dirty="0">
                <a:solidFill>
                  <a:schemeClr val="tx1">
                    <a:lumMod val="85000"/>
                    <a:lumOff val="15000"/>
                  </a:schemeClr>
                </a:solidFill>
                <a:latin typeface="Calibri" pitchFamily="34" charset="0"/>
              </a:rPr>
              <a:t>with a </a:t>
            </a:r>
            <a:r>
              <a:rPr lang="en-GB" sz="2000" dirty="0" smtClean="0">
                <a:solidFill>
                  <a:schemeClr val="tx1">
                    <a:lumMod val="85000"/>
                    <a:lumOff val="15000"/>
                  </a:schemeClr>
                </a:solidFill>
                <a:latin typeface="Calibri" pitchFamily="34" charset="0"/>
              </a:rPr>
              <a:t>large collection </a:t>
            </a:r>
            <a:r>
              <a:rPr lang="en-GB" sz="2000" dirty="0">
                <a:solidFill>
                  <a:schemeClr val="tx1">
                    <a:lumMod val="85000"/>
                    <a:lumOff val="15000"/>
                  </a:schemeClr>
                </a:solidFill>
                <a:latin typeface="Calibri" pitchFamily="34" charset="0"/>
              </a:rPr>
              <a:t>of predefined classes </a:t>
            </a:r>
            <a:r>
              <a:rPr lang="en-GB" sz="2000" dirty="0" smtClean="0">
                <a:solidFill>
                  <a:schemeClr val="tx1">
                    <a:lumMod val="85000"/>
                    <a:lumOff val="15000"/>
                  </a:schemeClr>
                </a:solidFill>
                <a:latin typeface="Calibri" pitchFamily="34" charset="0"/>
              </a:rPr>
              <a:t>and </a:t>
            </a:r>
            <a:r>
              <a:rPr lang="en-GB" sz="2000" dirty="0">
                <a:solidFill>
                  <a:schemeClr val="tx1">
                    <a:lumMod val="85000"/>
                    <a:lumOff val="15000"/>
                  </a:schemeClr>
                </a:solidFill>
                <a:latin typeface="Calibri" pitchFamily="34" charset="0"/>
              </a:rPr>
              <a:t>functions – known as the C++ Standard Library.</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C++ also has a number of popular third-party libraries, such as Boost, that provide more specialised functionality.</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C++ libraries (standard and others) place their definitions in </a:t>
            </a:r>
            <a:r>
              <a:rPr lang="en-GB" sz="2000" i="1" dirty="0">
                <a:solidFill>
                  <a:schemeClr val="tx1">
                    <a:lumMod val="85000"/>
                    <a:lumOff val="15000"/>
                  </a:schemeClr>
                </a:solidFill>
                <a:latin typeface="Calibri" pitchFamily="34" charset="0"/>
              </a:rPr>
              <a:t>namespaces</a:t>
            </a:r>
            <a:r>
              <a:rPr lang="en-GB" sz="2000" dirty="0">
                <a:solidFill>
                  <a:schemeClr val="tx1">
                    <a:lumMod val="85000"/>
                    <a:lumOff val="15000"/>
                  </a:schemeClr>
                </a:solidFill>
                <a:latin typeface="Calibri" pitchFamily="34" charset="0"/>
              </a:rPr>
              <a:t>.</a:t>
            </a:r>
          </a:p>
          <a:p>
            <a:r>
              <a:rPr lang="en-GB" sz="2000" dirty="0" smtClean="0">
                <a:solidFill>
                  <a:schemeClr val="tx1">
                    <a:lumMod val="85000"/>
                    <a:lumOff val="15000"/>
                  </a:schemeClr>
                </a:solidFill>
                <a:latin typeface="Calibri" pitchFamily="34" charset="0"/>
              </a:rPr>
              <a:t> </a:t>
            </a:r>
          </a:p>
        </p:txBody>
      </p:sp>
    </p:spTree>
    <p:extLst>
      <p:ext uri="{BB962C8B-B14F-4D97-AF65-F5344CB8AC3E}">
        <p14:creationId xmlns:p14="http://schemas.microsoft.com/office/powerpoint/2010/main" val="205913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240"/>
            <a:ext cx="9144000" cy="491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016224" y="1491630"/>
            <a:ext cx="5328592" cy="1440160"/>
          </a:xfrm>
          <a:prstGeom prst="roundRect">
            <a:avLst/>
          </a:prstGeom>
          <a:solidFill>
            <a:srgbClr val="FFFFFF">
              <a:alpha val="8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2664296" y="1491630"/>
            <a:ext cx="4283968"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GB" dirty="0" smtClean="0">
                <a:solidFill>
                  <a:schemeClr val="tx1"/>
                </a:solidFill>
                <a:effectLst/>
                <a:latin typeface="Calibri" pitchFamily="34" charset="0"/>
              </a:rPr>
              <a:t>Introduction to namespaces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85456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59582"/>
            <a:ext cx="38100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3528" y="555526"/>
            <a:ext cx="4608512"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Namespaces let vendors </a:t>
            </a:r>
            <a:r>
              <a:rPr lang="en-GB" sz="2000" dirty="0">
                <a:solidFill>
                  <a:schemeClr val="tx1">
                    <a:lumMod val="85000"/>
                    <a:lumOff val="15000"/>
                  </a:schemeClr>
                </a:solidFill>
                <a:latin typeface="Calibri" pitchFamily="34" charset="0"/>
              </a:rPr>
              <a:t>package classes and functions within </a:t>
            </a:r>
            <a:r>
              <a:rPr lang="en-GB" sz="2000" dirty="0" smtClean="0">
                <a:solidFill>
                  <a:schemeClr val="tx1">
                    <a:lumMod val="85000"/>
                    <a:lumOff val="15000"/>
                  </a:schemeClr>
                </a:solidFill>
                <a:latin typeface="Calibri" pitchFamily="34" charset="0"/>
              </a:rPr>
              <a:t>named spaces. They help to better structure large </a:t>
            </a:r>
            <a:r>
              <a:rPr lang="en-GB" sz="2000" dirty="0">
                <a:solidFill>
                  <a:schemeClr val="tx1">
                    <a:lumMod val="85000"/>
                    <a:lumOff val="15000"/>
                  </a:schemeClr>
                </a:solidFill>
                <a:latin typeface="Calibri" pitchFamily="34" charset="0"/>
              </a:rPr>
              <a:t>projects </a:t>
            </a:r>
            <a:r>
              <a:rPr lang="en-GB" sz="2000" dirty="0" smtClean="0">
                <a:solidFill>
                  <a:schemeClr val="tx1">
                    <a:lumMod val="85000"/>
                    <a:lumOff val="15000"/>
                  </a:schemeClr>
                </a:solidFill>
                <a:latin typeface="Calibri" pitchFamily="34" charset="0"/>
              </a:rPr>
              <a:t>and avoid naming conflicts.</a:t>
            </a:r>
          </a:p>
        </p:txBody>
      </p:sp>
      <p:graphicFrame>
        <p:nvGraphicFramePr>
          <p:cNvPr id="4" name="Table 3"/>
          <p:cNvGraphicFramePr>
            <a:graphicFrameLocks noGrp="1"/>
          </p:cNvGraphicFramePr>
          <p:nvPr>
            <p:extLst>
              <p:ext uri="{D42A27DB-BD31-4B8C-83A1-F6EECF244321}">
                <p14:modId xmlns:p14="http://schemas.microsoft.com/office/powerpoint/2010/main" val="233936837"/>
              </p:ext>
            </p:extLst>
          </p:nvPr>
        </p:nvGraphicFramePr>
        <p:xfrm>
          <a:off x="467544" y="2465576"/>
          <a:ext cx="1656184" cy="264414"/>
        </p:xfrm>
        <a:graphic>
          <a:graphicData uri="http://schemas.openxmlformats.org/drawingml/2006/table">
            <a:tbl>
              <a:tblPr firstRow="1" firstCol="1" bandRow="1">
                <a:tableStyleId>{3B4B98B0-60AC-42C2-AFA5-B58CD77FA1E5}</a:tableStyleId>
              </a:tblPr>
              <a:tblGrid>
                <a:gridCol w="138774"/>
                <a:gridCol w="1517410"/>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err="1" smtClean="0">
                          <a:solidFill>
                            <a:srgbClr val="0070C0"/>
                          </a:solidFill>
                          <a:effectLst/>
                          <a:latin typeface="Courier New" pitchFamily="49" charset="0"/>
                          <a:ea typeface="Calibri"/>
                          <a:cs typeface="Courier New" pitchFamily="49" charset="0"/>
                        </a:rPr>
                        <a:t>int</a:t>
                      </a:r>
                      <a:r>
                        <a:rPr lang="es-ES" sz="1400" b="1" baseline="0"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proc</a:t>
                      </a:r>
                      <a:r>
                        <a:rPr lang="es-ES"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Box 4"/>
          <p:cNvSpPr txBox="1"/>
          <p:nvPr/>
        </p:nvSpPr>
        <p:spPr>
          <a:xfrm>
            <a:off x="683568" y="2139702"/>
            <a:ext cx="1296144" cy="338554"/>
          </a:xfrm>
          <a:prstGeom prst="rect">
            <a:avLst/>
          </a:prstGeom>
          <a:noFill/>
        </p:spPr>
        <p:txBody>
          <a:bodyPr wrap="square" rtlCol="0">
            <a:spAutoFit/>
          </a:bodyPr>
          <a:lstStyle/>
          <a:p>
            <a:r>
              <a:rPr lang="en-GB" sz="1600" b="1" cap="small" dirty="0" err="1" smtClean="0">
                <a:solidFill>
                  <a:schemeClr val="tx1">
                    <a:lumMod val="85000"/>
                    <a:lumOff val="15000"/>
                  </a:schemeClr>
                </a:solidFill>
                <a:latin typeface="Courier New" pitchFamily="49" charset="0"/>
                <a:cs typeface="Courier New" pitchFamily="49" charset="0"/>
              </a:rPr>
              <a:t>liba.h</a:t>
            </a:r>
            <a:endParaRPr lang="en-GB" sz="1600" b="1" cap="small" dirty="0">
              <a:solidFill>
                <a:schemeClr val="tx1">
                  <a:lumMod val="85000"/>
                  <a:lumOff val="15000"/>
                </a:schemeClr>
              </a:solidFill>
              <a:latin typeface="Courier New" pitchFamily="49" charset="0"/>
              <a:cs typeface="Courier New" pitchFamily="49" charset="0"/>
            </a:endParaRPr>
          </a:p>
        </p:txBody>
      </p:sp>
      <p:sp>
        <p:nvSpPr>
          <p:cNvPr id="6" name="TextBox 5"/>
          <p:cNvSpPr txBox="1"/>
          <p:nvPr/>
        </p:nvSpPr>
        <p:spPr>
          <a:xfrm>
            <a:off x="323528" y="4083918"/>
            <a:ext cx="4752528" cy="1015663"/>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Hence</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if </a:t>
            </a:r>
            <a:r>
              <a:rPr lang="en-GB" sz="2000" dirty="0">
                <a:solidFill>
                  <a:schemeClr val="tx1">
                    <a:lumMod val="85000"/>
                    <a:lumOff val="15000"/>
                  </a:schemeClr>
                </a:solidFill>
                <a:latin typeface="Calibri" pitchFamily="34" charset="0"/>
              </a:rPr>
              <a:t>libraries A and </a:t>
            </a:r>
            <a:r>
              <a:rPr lang="en-GB" sz="2000" dirty="0" smtClean="0">
                <a:solidFill>
                  <a:schemeClr val="tx1">
                    <a:lumMod val="85000"/>
                    <a:lumOff val="15000"/>
                  </a:schemeClr>
                </a:solidFill>
                <a:latin typeface="Calibri" pitchFamily="34" charset="0"/>
              </a:rPr>
              <a:t>B have namespaces ‘A</a:t>
            </a:r>
            <a:r>
              <a:rPr lang="en-GB" sz="2000" dirty="0">
                <a:solidFill>
                  <a:schemeClr val="tx1">
                    <a:lumMod val="85000"/>
                    <a:lumOff val="15000"/>
                  </a:schemeClr>
                </a:solidFill>
                <a:latin typeface="Calibri" pitchFamily="34" charset="0"/>
              </a:rPr>
              <a:t>’ and ‘</a:t>
            </a:r>
            <a:r>
              <a:rPr lang="en-GB" sz="2000" dirty="0" smtClean="0">
                <a:solidFill>
                  <a:schemeClr val="tx1">
                    <a:lumMod val="85000"/>
                    <a:lumOff val="15000"/>
                  </a:schemeClr>
                </a:solidFill>
                <a:latin typeface="Calibri" pitchFamily="34" charset="0"/>
              </a:rPr>
              <a:t>B’ then </a:t>
            </a:r>
            <a:r>
              <a:rPr lang="en-GB" b="1" dirty="0">
                <a:solidFill>
                  <a:schemeClr val="tx1">
                    <a:lumMod val="85000"/>
                    <a:lumOff val="15000"/>
                  </a:schemeClr>
                </a:solidFill>
                <a:latin typeface="Courier New" pitchFamily="49" charset="0"/>
                <a:cs typeface="Courier New" pitchFamily="49" charset="0"/>
              </a:rPr>
              <a:t>A::foo()</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is differentiated </a:t>
            </a:r>
            <a:r>
              <a:rPr lang="en-GB" sz="2000" dirty="0">
                <a:solidFill>
                  <a:schemeClr val="tx1">
                    <a:lumMod val="85000"/>
                    <a:lumOff val="15000"/>
                  </a:schemeClr>
                </a:solidFill>
                <a:latin typeface="Calibri" pitchFamily="34" charset="0"/>
              </a:rPr>
              <a:t>from </a:t>
            </a:r>
            <a:r>
              <a:rPr lang="en-GB" b="1" dirty="0">
                <a:solidFill>
                  <a:schemeClr val="tx1">
                    <a:lumMod val="85000"/>
                    <a:lumOff val="15000"/>
                  </a:schemeClr>
                </a:solidFill>
                <a:latin typeface="Courier New" pitchFamily="49" charset="0"/>
                <a:cs typeface="Courier New" pitchFamily="49" charset="0"/>
              </a:rPr>
              <a:t>B::foo()</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sp>
        <p:nvSpPr>
          <p:cNvPr id="8" name="TextBox 7"/>
          <p:cNvSpPr txBox="1"/>
          <p:nvPr/>
        </p:nvSpPr>
        <p:spPr>
          <a:xfrm>
            <a:off x="755576" y="2879835"/>
            <a:ext cx="1296144" cy="338554"/>
          </a:xfrm>
          <a:prstGeom prst="rect">
            <a:avLst/>
          </a:prstGeom>
          <a:noFill/>
        </p:spPr>
        <p:txBody>
          <a:bodyPr wrap="square" rtlCol="0">
            <a:spAutoFit/>
          </a:bodyPr>
          <a:lstStyle/>
          <a:p>
            <a:r>
              <a:rPr lang="en-GB" sz="1600" b="1" cap="small" dirty="0" err="1" smtClean="0">
                <a:solidFill>
                  <a:schemeClr val="tx1">
                    <a:lumMod val="85000"/>
                    <a:lumOff val="15000"/>
                  </a:schemeClr>
                </a:solidFill>
                <a:latin typeface="Courier New" pitchFamily="49" charset="0"/>
                <a:cs typeface="Courier New" pitchFamily="49" charset="0"/>
              </a:rPr>
              <a:t>libb.h</a:t>
            </a:r>
            <a:endParaRPr lang="en-GB" sz="1600" b="1" cap="small" dirty="0">
              <a:solidFill>
                <a:schemeClr val="tx1">
                  <a:lumMod val="85000"/>
                  <a:lumOff val="15000"/>
                </a:schemeClr>
              </a:solidFill>
              <a:latin typeface="Courier New" pitchFamily="49" charset="0"/>
              <a:cs typeface="Courier New" pitchFamily="49"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72304183"/>
              </p:ext>
            </p:extLst>
          </p:nvPr>
        </p:nvGraphicFramePr>
        <p:xfrm>
          <a:off x="2483768" y="2076912"/>
          <a:ext cx="2016224" cy="1850898"/>
        </p:xfrm>
        <a:graphic>
          <a:graphicData uri="http://schemas.openxmlformats.org/drawingml/2006/table">
            <a:tbl>
              <a:tblPr firstRow="1" firstCol="1" bandRow="1">
                <a:tableStyleId>{3B4B98B0-60AC-42C2-AFA5-B58CD77FA1E5}</a:tableStyleId>
              </a:tblPr>
              <a:tblGrid>
                <a:gridCol w="168942"/>
                <a:gridCol w="1847282"/>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a:t>
                      </a:r>
                      <a:r>
                        <a:rPr lang="en-GB" sz="1400" b="1" baseline="0" dirty="0" err="1" smtClean="0">
                          <a:solidFill>
                            <a:srgbClr val="FF0000"/>
                          </a:solidFill>
                          <a:effectLst/>
                          <a:latin typeface="Courier New" pitchFamily="49" charset="0"/>
                          <a:ea typeface="Calibri"/>
                          <a:cs typeface="Courier New" pitchFamily="49" charset="0"/>
                        </a:rPr>
                        <a:t>a.h</a:t>
                      </a:r>
                      <a:r>
                        <a:rPr lang="en-GB" sz="1400" b="1" baseline="0" dirty="0" smtClean="0">
                          <a:solidFill>
                            <a:srgbClr val="FF0000"/>
                          </a:solidFill>
                          <a:effectLst/>
                          <a:latin typeface="Courier New" pitchFamily="49" charset="0"/>
                          <a:ea typeface="Calibri"/>
                          <a:cs typeface="Courier New" pitchFamily="49" charset="0"/>
                        </a:rPr>
                        <a:t>”</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a:t>
                      </a:r>
                      <a:r>
                        <a:rPr lang="en-GB" sz="1400" b="1" baseline="0" dirty="0" err="1" smtClean="0">
                          <a:solidFill>
                            <a:srgbClr val="FF0000"/>
                          </a:solidFill>
                          <a:effectLst/>
                          <a:latin typeface="Courier New" pitchFamily="49" charset="0"/>
                          <a:ea typeface="Calibri"/>
                          <a:cs typeface="Courier New" pitchFamily="49" charset="0"/>
                        </a:rPr>
                        <a:t>b.h</a:t>
                      </a:r>
                      <a:r>
                        <a:rPr lang="en-GB" sz="1400" b="1" baseline="0" dirty="0" smtClean="0">
                          <a:solidFill>
                            <a:srgbClr val="FF0000"/>
                          </a:solidFill>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foo</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a:t>
                      </a:r>
                      <a:r>
                        <a:rPr lang="en-GB" sz="1400" b="1" baseline="0" dirty="0" smtClean="0">
                          <a:solidFill>
                            <a:srgbClr val="0070C0"/>
                          </a:solidFill>
                          <a:effectLst/>
                          <a:latin typeface="Courier New" pitchFamily="49" charset="0"/>
                          <a:ea typeface="Calibri"/>
                          <a:cs typeface="Courier New" pitchFamily="49" charset="0"/>
                        </a:rPr>
                        <a:t>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s-ES" sz="1400" b="1" baseline="0"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proc</a:t>
                      </a:r>
                      <a:r>
                        <a:rPr lang="es-ES"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Box 9"/>
          <p:cNvSpPr txBox="1"/>
          <p:nvPr/>
        </p:nvSpPr>
        <p:spPr>
          <a:xfrm>
            <a:off x="2699792" y="1779662"/>
            <a:ext cx="1296144" cy="338554"/>
          </a:xfrm>
          <a:prstGeom prst="rect">
            <a:avLst/>
          </a:prstGeom>
          <a:noFill/>
        </p:spPr>
        <p:txBody>
          <a:bodyPr wrap="square" rtlCol="0">
            <a:spAutoFit/>
          </a:bodyPr>
          <a:lstStyle/>
          <a:p>
            <a:r>
              <a:rPr lang="en-GB" sz="1600" b="1" cap="small" dirty="0" smtClean="0">
                <a:solidFill>
                  <a:schemeClr val="tx1">
                    <a:lumMod val="85000"/>
                    <a:lumOff val="15000"/>
                  </a:schemeClr>
                </a:solidFill>
                <a:latin typeface="Courier New" pitchFamily="49" charset="0"/>
                <a:cs typeface="Courier New" pitchFamily="49" charset="0"/>
              </a:rPr>
              <a:t>myclass.cpp</a:t>
            </a:r>
            <a:endParaRPr lang="en-GB" sz="1600" b="1" cap="small" dirty="0">
              <a:solidFill>
                <a:schemeClr val="tx1">
                  <a:lumMod val="85000"/>
                  <a:lumOff val="15000"/>
                </a:schemeClr>
              </a:solidFill>
              <a:latin typeface="Courier New" pitchFamily="49" charset="0"/>
              <a:cs typeface="Courier New" pitchFamily="49"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6389942"/>
              </p:ext>
            </p:extLst>
          </p:nvPr>
        </p:nvGraphicFramePr>
        <p:xfrm>
          <a:off x="467544" y="3191485"/>
          <a:ext cx="1656184" cy="264414"/>
        </p:xfrm>
        <a:graphic>
          <a:graphicData uri="http://schemas.openxmlformats.org/drawingml/2006/table">
            <a:tbl>
              <a:tblPr firstRow="1" firstCol="1" bandRow="1">
                <a:tableStyleId>{3B4B98B0-60AC-42C2-AFA5-B58CD77FA1E5}</a:tableStyleId>
              </a:tblPr>
              <a:tblGrid>
                <a:gridCol w="138774"/>
                <a:gridCol w="1517410"/>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err="1" smtClean="0">
                          <a:solidFill>
                            <a:srgbClr val="0070C0"/>
                          </a:solidFill>
                          <a:effectLst/>
                          <a:latin typeface="Courier New" pitchFamily="49" charset="0"/>
                          <a:ea typeface="Calibri"/>
                          <a:cs typeface="Courier New" pitchFamily="49" charset="0"/>
                        </a:rPr>
                        <a:t>int</a:t>
                      </a:r>
                      <a:r>
                        <a:rPr lang="es-ES" sz="1400" b="1" baseline="0"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proc</a:t>
                      </a:r>
                      <a:r>
                        <a:rPr lang="es-ES"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7208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555526"/>
            <a:ext cx="3168352" cy="4093428"/>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 </a:t>
            </a:r>
            <a:r>
              <a:rPr lang="en-GB" sz="2000" dirty="0">
                <a:solidFill>
                  <a:schemeClr val="tx1">
                    <a:lumMod val="85000"/>
                    <a:lumOff val="15000"/>
                  </a:schemeClr>
                </a:solidFill>
                <a:latin typeface="Calibri" pitchFamily="34" charset="0"/>
              </a:rPr>
              <a:t>classes, functions and variables defined within the C++ </a:t>
            </a:r>
            <a:r>
              <a:rPr lang="en-GB" sz="2000" dirty="0" smtClean="0">
                <a:solidFill>
                  <a:schemeClr val="tx1">
                    <a:lumMod val="85000"/>
                    <a:lumOff val="15000"/>
                  </a:schemeClr>
                </a:solidFill>
                <a:latin typeface="Calibri" pitchFamily="34" charset="0"/>
              </a:rPr>
              <a:t>Standard Library </a:t>
            </a:r>
            <a:r>
              <a:rPr lang="en-GB" sz="2000" dirty="0">
                <a:solidFill>
                  <a:schemeClr val="tx1">
                    <a:lumMod val="85000"/>
                    <a:lumOff val="15000"/>
                  </a:schemeClr>
                </a:solidFill>
                <a:latin typeface="Calibri" pitchFamily="34" charset="0"/>
              </a:rPr>
              <a:t>are defined within a namespace called </a:t>
            </a:r>
            <a:r>
              <a:rPr lang="en-GB" b="1" dirty="0" err="1">
                <a:solidFill>
                  <a:schemeClr val="tx1">
                    <a:lumMod val="85000"/>
                    <a:lumOff val="15000"/>
                  </a:schemeClr>
                </a:solidFill>
                <a:latin typeface="Courier New" pitchFamily="49" charset="0"/>
                <a:cs typeface="Courier New" pitchFamily="49" charset="0"/>
              </a:rPr>
              <a:t>std</a:t>
            </a:r>
            <a:endParaRPr lang="en-GB" sz="2000" b="1" dirty="0">
              <a:solidFill>
                <a:schemeClr val="tx1">
                  <a:lumMod val="85000"/>
                  <a:lumOff val="15000"/>
                </a:schemeClr>
              </a:solidFill>
              <a:latin typeface="Courier New" pitchFamily="49" charset="0"/>
              <a:cs typeface="Courier New" pitchFamily="49" charset="0"/>
            </a:endParaRPr>
          </a:p>
          <a:p>
            <a:endParaRPr lang="en-GB" sz="2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The </a:t>
            </a:r>
            <a:r>
              <a:rPr lang="en-GB" b="1" dirty="0">
                <a:solidFill>
                  <a:schemeClr val="tx1">
                    <a:lumMod val="85000"/>
                    <a:lumOff val="15000"/>
                  </a:schemeClr>
                </a:solidFill>
                <a:latin typeface="Courier New" pitchFamily="49" charset="0"/>
                <a:cs typeface="Courier New" pitchFamily="49" charset="0"/>
              </a:rPr>
              <a:t>using</a:t>
            </a:r>
            <a:r>
              <a:rPr lang="en-GB" sz="2000" b="1" dirty="0">
                <a:solidFill>
                  <a:schemeClr val="tx1">
                    <a:lumMod val="85000"/>
                    <a:lumOff val="15000"/>
                  </a:schemeClr>
                </a:solidFill>
                <a:latin typeface="Calibri" pitchFamily="34" charset="0"/>
              </a:rPr>
              <a:t> </a:t>
            </a:r>
            <a:r>
              <a:rPr lang="en-GB" sz="2000" dirty="0">
                <a:solidFill>
                  <a:schemeClr val="tx1">
                    <a:lumMod val="85000"/>
                    <a:lumOff val="15000"/>
                  </a:schemeClr>
                </a:solidFill>
                <a:latin typeface="Calibri" pitchFamily="34" charset="0"/>
              </a:rPr>
              <a:t>directive </a:t>
            </a:r>
            <a:r>
              <a:rPr lang="en-GB" sz="2000" dirty="0" smtClean="0">
                <a:solidFill>
                  <a:schemeClr val="tx1">
                    <a:lumMod val="85000"/>
                    <a:lumOff val="15000"/>
                  </a:schemeClr>
                </a:solidFill>
                <a:latin typeface="Calibri" pitchFamily="34" charset="0"/>
              </a:rPr>
              <a:t>reduces the </a:t>
            </a:r>
            <a:r>
              <a:rPr lang="en-GB" sz="2000" dirty="0">
                <a:solidFill>
                  <a:schemeClr val="tx1">
                    <a:lumMod val="85000"/>
                    <a:lumOff val="15000"/>
                  </a:schemeClr>
                </a:solidFill>
                <a:latin typeface="Calibri" pitchFamily="34" charset="0"/>
              </a:rPr>
              <a:t>hassle of </a:t>
            </a:r>
            <a:r>
              <a:rPr lang="en-GB" sz="2000" dirty="0" smtClean="0">
                <a:solidFill>
                  <a:schemeClr val="tx1">
                    <a:lumMod val="85000"/>
                    <a:lumOff val="15000"/>
                  </a:schemeClr>
                </a:solidFill>
                <a:latin typeface="Calibri" pitchFamily="34" charset="0"/>
              </a:rPr>
              <a:t>namespaces, either by including specific elements (good design practice) or the entire namespace (not so good design).</a:t>
            </a:r>
          </a:p>
        </p:txBody>
      </p:sp>
      <p:graphicFrame>
        <p:nvGraphicFramePr>
          <p:cNvPr id="4" name="Table 3"/>
          <p:cNvGraphicFramePr>
            <a:graphicFrameLocks noGrp="1"/>
          </p:cNvGraphicFramePr>
          <p:nvPr>
            <p:extLst>
              <p:ext uri="{D42A27DB-BD31-4B8C-83A1-F6EECF244321}">
                <p14:modId xmlns:p14="http://schemas.microsoft.com/office/powerpoint/2010/main" val="485702267"/>
              </p:ext>
            </p:extLst>
          </p:nvPr>
        </p:nvGraphicFramePr>
        <p:xfrm>
          <a:off x="3635896" y="699542"/>
          <a:ext cx="2880320" cy="1038606"/>
        </p:xfrm>
        <a:graphic>
          <a:graphicData uri="http://schemas.openxmlformats.org/drawingml/2006/table">
            <a:tbl>
              <a:tblPr firstRow="1" firstCol="1" bandRow="1">
                <a:tableStyleId>{3B4B98B0-60AC-42C2-AFA5-B58CD77FA1E5}</a:tableStyleId>
              </a:tblPr>
              <a:tblGrid>
                <a:gridCol w="92516"/>
                <a:gridCol w="2787804"/>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&lt;</a:t>
                      </a:r>
                      <a:r>
                        <a:rPr lang="en-GB" sz="1400" b="1" baseline="0" dirty="0" err="1" smtClean="0">
                          <a:solidFill>
                            <a:srgbClr val="FF0000"/>
                          </a:solidFill>
                          <a:effectLst/>
                          <a:latin typeface="Courier New" pitchFamily="49" charset="0"/>
                          <a:ea typeface="Calibri"/>
                          <a:cs typeface="Courier New" pitchFamily="49" charset="0"/>
                        </a:rPr>
                        <a:t>iosteam</a:t>
                      </a:r>
                      <a:r>
                        <a:rPr lang="en-GB" sz="1400" b="1" baseline="0" dirty="0" smtClean="0">
                          <a:solidFill>
                            <a:srgbClr val="FF0000"/>
                          </a:solidFill>
                          <a:effectLst/>
                          <a:latin typeface="Courier New" pitchFamily="49" charset="0"/>
                          <a:ea typeface="Calibri"/>
                          <a:cs typeface="Courier New" pitchFamily="49" charset="0"/>
                        </a:rPr>
                        <a:t>&gt;</a:t>
                      </a:r>
                      <a:endParaRPr lang="en-GB" sz="1400" b="1" dirty="0" smtClean="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cout</a:t>
                      </a:r>
                      <a:r>
                        <a:rPr lang="en-GB" sz="1400" b="1" dirty="0" smtClean="0">
                          <a:solidFill>
                            <a:schemeClr val="tx1"/>
                          </a:solidFill>
                          <a:effectLst/>
                          <a:latin typeface="Courier New" pitchFamily="49" charset="0"/>
                          <a:ea typeface="Calibri"/>
                          <a:cs typeface="Courier New" pitchFamily="49" charset="0"/>
                        </a:rPr>
                        <a:t> &lt;&lt; </a:t>
                      </a:r>
                      <a:r>
                        <a:rPr lang="en-GB" sz="1400" b="1" dirty="0" smtClean="0">
                          <a:solidFill>
                            <a:srgbClr val="C00000"/>
                          </a:solidFill>
                          <a:effectLst/>
                          <a:latin typeface="Courier New" pitchFamily="49" charset="0"/>
                          <a:ea typeface="Calibri"/>
                          <a:cs typeface="Courier New" pitchFamily="49" charset="0"/>
                        </a:rPr>
                        <a:t>“Info"</a:t>
                      </a:r>
                      <a:r>
                        <a:rPr lang="en-GB" sz="1400" b="1" dirty="0" smtClean="0">
                          <a:solidFill>
                            <a:schemeClr val="tx1"/>
                          </a:solidFill>
                          <a:effectLst/>
                          <a:latin typeface="Courier New" pitchFamily="49" charset="0"/>
                          <a:ea typeface="Calibri"/>
                          <a:cs typeface="Courier New" pitchFamily="49" charset="0"/>
                        </a:rPr>
                        <a:t> &lt;&lt;   </a:t>
                      </a:r>
                      <a:r>
                        <a:rPr lang="en-GB" sz="1400" b="1" baseline="0" dirty="0" smtClean="0">
                          <a:solidFill>
                            <a:schemeClr val="tx1"/>
                          </a:solidFill>
                          <a:effectLst/>
                          <a:latin typeface="Courier New" pitchFamily="49" charset="0"/>
                          <a:ea typeface="Calibri"/>
                          <a:cs typeface="Courier New" pitchFamily="49" charset="0"/>
                        </a:rPr>
                        <a:t> </a:t>
                      </a:r>
                    </a:p>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endl</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92531502"/>
              </p:ext>
            </p:extLst>
          </p:nvPr>
        </p:nvGraphicFramePr>
        <p:xfrm>
          <a:off x="3635896" y="1922348"/>
          <a:ext cx="2880320" cy="1057656"/>
        </p:xfrm>
        <a:graphic>
          <a:graphicData uri="http://schemas.openxmlformats.org/drawingml/2006/table">
            <a:tbl>
              <a:tblPr firstRow="1" firstCol="1" bandRow="1">
                <a:tableStyleId>{3B4B98B0-60AC-42C2-AFA5-B58CD77FA1E5}</a:tableStyleId>
              </a:tblPr>
              <a:tblGrid>
                <a:gridCol w="127210"/>
                <a:gridCol w="2753110"/>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&lt;</a:t>
                      </a:r>
                      <a:r>
                        <a:rPr lang="en-GB" sz="1400" b="1" baseline="0" dirty="0" err="1" smtClean="0">
                          <a:solidFill>
                            <a:srgbClr val="FF0000"/>
                          </a:solidFill>
                          <a:effectLst/>
                          <a:latin typeface="Courier New" pitchFamily="49" charset="0"/>
                          <a:ea typeface="Calibri"/>
                          <a:cs typeface="Courier New" pitchFamily="49" charset="0"/>
                        </a:rPr>
                        <a:t>iosteam</a:t>
                      </a:r>
                      <a:r>
                        <a:rPr lang="en-GB" sz="1400" b="1" baseline="0" dirty="0" smtClean="0">
                          <a:solidFill>
                            <a:srgbClr val="FF0000"/>
                          </a:solidFill>
                          <a:effectLst/>
                          <a:latin typeface="Courier New" pitchFamily="49" charset="0"/>
                          <a:ea typeface="Calibri"/>
                          <a:cs typeface="Courier New" pitchFamily="49" charset="0"/>
                        </a:rPr>
                        <a:t>&gt;</a:t>
                      </a:r>
                      <a:endParaRPr lang="en-GB" sz="1400" b="1" dirty="0" smtClean="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using namespace</a:t>
                      </a: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chemeClr val="tx1"/>
                          </a:solidFill>
                          <a:effectLst/>
                          <a:latin typeface="Courier New" pitchFamily="49" charset="0"/>
                          <a:ea typeface="Calibri"/>
                          <a:cs typeface="Courier New" pitchFamily="49" charset="0"/>
                        </a:rPr>
                        <a:t>cout</a:t>
                      </a:r>
                      <a:r>
                        <a:rPr lang="en-GB" sz="1400" b="1" dirty="0" smtClean="0">
                          <a:solidFill>
                            <a:schemeClr val="tx1"/>
                          </a:solidFill>
                          <a:effectLst/>
                          <a:latin typeface="Courier New" pitchFamily="49" charset="0"/>
                          <a:ea typeface="Calibri"/>
                          <a:cs typeface="Courier New" pitchFamily="49" charset="0"/>
                        </a:rPr>
                        <a:t> &lt;&lt; </a:t>
                      </a:r>
                      <a:r>
                        <a:rPr lang="en-GB" sz="1400" b="1" dirty="0" smtClean="0">
                          <a:solidFill>
                            <a:srgbClr val="C00000"/>
                          </a:solidFill>
                          <a:effectLst/>
                          <a:latin typeface="Courier New" pitchFamily="49" charset="0"/>
                          <a:ea typeface="Calibri"/>
                          <a:cs typeface="Courier New" pitchFamily="49" charset="0"/>
                        </a:rPr>
                        <a:t>“Info"</a:t>
                      </a:r>
                      <a:r>
                        <a:rPr lang="en-GB" sz="1400" b="1" dirty="0" smtClean="0">
                          <a:solidFill>
                            <a:schemeClr val="tx1"/>
                          </a:solidFill>
                          <a:effectLst/>
                          <a:latin typeface="Courier New" pitchFamily="49" charset="0"/>
                          <a:ea typeface="Calibri"/>
                          <a:cs typeface="Courier New" pitchFamily="49" charset="0"/>
                        </a:rPr>
                        <a:t> &lt;&lt; </a:t>
                      </a:r>
                      <a:r>
                        <a:rPr lang="en-GB" sz="1400" b="1" dirty="0" err="1" smtClean="0">
                          <a:solidFill>
                            <a:schemeClr val="tx1"/>
                          </a:solidFill>
                          <a:effectLst/>
                          <a:latin typeface="Courier New" pitchFamily="49" charset="0"/>
                          <a:ea typeface="Calibri"/>
                          <a:cs typeface="Courier New" pitchFamily="49" charset="0"/>
                        </a:rPr>
                        <a:t>endl</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3882173"/>
              </p:ext>
            </p:extLst>
          </p:nvPr>
        </p:nvGraphicFramePr>
        <p:xfrm>
          <a:off x="3635896" y="3180913"/>
          <a:ext cx="2880320" cy="1057656"/>
        </p:xfrm>
        <a:graphic>
          <a:graphicData uri="http://schemas.openxmlformats.org/drawingml/2006/table">
            <a:tbl>
              <a:tblPr firstRow="1" firstCol="1" bandRow="1">
                <a:tableStyleId>{3B4B98B0-60AC-42C2-AFA5-B58CD77FA1E5}</a:tableStyleId>
              </a:tblPr>
              <a:tblGrid>
                <a:gridCol w="127210"/>
                <a:gridCol w="2753110"/>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&lt;</a:t>
                      </a:r>
                      <a:r>
                        <a:rPr lang="en-GB" sz="1400" b="1" baseline="0" dirty="0" err="1" smtClean="0">
                          <a:solidFill>
                            <a:srgbClr val="FF0000"/>
                          </a:solidFill>
                          <a:effectLst/>
                          <a:latin typeface="Courier New" pitchFamily="49" charset="0"/>
                          <a:ea typeface="Calibri"/>
                          <a:cs typeface="Courier New" pitchFamily="49" charset="0"/>
                        </a:rPr>
                        <a:t>iosteam</a:t>
                      </a:r>
                      <a:r>
                        <a:rPr lang="en-GB" sz="1400" b="1" baseline="0" dirty="0" smtClean="0">
                          <a:solidFill>
                            <a:srgbClr val="FF0000"/>
                          </a:solidFill>
                          <a:effectLst/>
                          <a:latin typeface="Courier New" pitchFamily="49" charset="0"/>
                          <a:ea typeface="Calibri"/>
                          <a:cs typeface="Courier New" pitchFamily="49" charset="0"/>
                        </a:rPr>
                        <a:t>&gt;</a:t>
                      </a:r>
                      <a:endParaRPr lang="en-GB" sz="1400" b="1" dirty="0" smtClean="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using </a:t>
                      </a: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cout</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using </a:t>
                      </a: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endl</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chemeClr val="tx1"/>
                          </a:solidFill>
                          <a:effectLst/>
                          <a:latin typeface="Courier New" pitchFamily="49" charset="0"/>
                          <a:ea typeface="Calibri"/>
                          <a:cs typeface="Courier New" pitchFamily="49" charset="0"/>
                        </a:rPr>
                        <a:t>cout</a:t>
                      </a:r>
                      <a:r>
                        <a:rPr lang="en-GB" sz="1400" b="1" dirty="0" smtClean="0">
                          <a:solidFill>
                            <a:schemeClr val="tx1"/>
                          </a:solidFill>
                          <a:effectLst/>
                          <a:latin typeface="Courier New" pitchFamily="49" charset="0"/>
                          <a:ea typeface="Calibri"/>
                          <a:cs typeface="Courier New" pitchFamily="49" charset="0"/>
                        </a:rPr>
                        <a:t> &lt;&lt; </a:t>
                      </a:r>
                      <a:r>
                        <a:rPr lang="en-GB" sz="1400" b="1" dirty="0" smtClean="0">
                          <a:solidFill>
                            <a:srgbClr val="C00000"/>
                          </a:solidFill>
                          <a:effectLst/>
                          <a:latin typeface="Courier New" pitchFamily="49" charset="0"/>
                          <a:ea typeface="Calibri"/>
                          <a:cs typeface="Courier New" pitchFamily="49" charset="0"/>
                        </a:rPr>
                        <a:t>“Info"</a:t>
                      </a:r>
                      <a:r>
                        <a:rPr lang="en-GB" sz="1400" b="1" dirty="0" smtClean="0">
                          <a:solidFill>
                            <a:schemeClr val="tx1"/>
                          </a:solidFill>
                          <a:effectLst/>
                          <a:latin typeface="Courier New" pitchFamily="49" charset="0"/>
                          <a:ea typeface="Calibri"/>
                          <a:cs typeface="Courier New" pitchFamily="49" charset="0"/>
                        </a:rPr>
                        <a:t> &lt;&lt; </a:t>
                      </a:r>
                      <a:r>
                        <a:rPr lang="en-GB" sz="1400" b="1" dirty="0" err="1" smtClean="0">
                          <a:solidFill>
                            <a:schemeClr val="tx1"/>
                          </a:solidFill>
                          <a:effectLst/>
                          <a:latin typeface="Courier New" pitchFamily="49" charset="0"/>
                          <a:ea typeface="Calibri"/>
                          <a:cs typeface="Courier New" pitchFamily="49" charset="0"/>
                        </a:rPr>
                        <a:t>endl</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TextBox 13"/>
          <p:cNvSpPr txBox="1"/>
          <p:nvPr/>
        </p:nvSpPr>
        <p:spPr>
          <a:xfrm>
            <a:off x="6738463" y="627534"/>
            <a:ext cx="1848154" cy="830997"/>
          </a:xfrm>
          <a:prstGeom prst="rect">
            <a:avLst/>
          </a:prstGeom>
          <a:noFill/>
        </p:spPr>
        <p:txBody>
          <a:bodyPr wrap="square" rtlCol="0">
            <a:spAutoFit/>
          </a:bodyPr>
          <a:lstStyle/>
          <a:p>
            <a:r>
              <a:rPr lang="en-GB" sz="1600" dirty="0" smtClean="0">
                <a:solidFill>
                  <a:schemeClr val="tx1">
                    <a:lumMod val="85000"/>
                    <a:lumOff val="15000"/>
                  </a:schemeClr>
                </a:solidFill>
                <a:latin typeface="Calibri" pitchFamily="34" charset="0"/>
              </a:rPr>
              <a:t>Accessing </a:t>
            </a:r>
            <a:r>
              <a:rPr lang="en-GB" sz="1400" b="1" dirty="0" err="1">
                <a:solidFill>
                  <a:schemeClr val="tx1">
                    <a:lumMod val="85000"/>
                    <a:lumOff val="15000"/>
                  </a:schemeClr>
                </a:solidFill>
                <a:latin typeface="Courier New" pitchFamily="49" charset="0"/>
                <a:cs typeface="Courier New" pitchFamily="49" charset="0"/>
              </a:rPr>
              <a:t>cout</a:t>
            </a:r>
            <a:r>
              <a:rPr lang="en-GB" sz="1200" dirty="0" smtClean="0">
                <a:solidFill>
                  <a:schemeClr val="tx1">
                    <a:lumMod val="85000"/>
                    <a:lumOff val="15000"/>
                  </a:schemeClr>
                </a:solidFill>
                <a:latin typeface="Calibri" pitchFamily="34" charset="0"/>
              </a:rPr>
              <a:t> </a:t>
            </a:r>
            <a:r>
              <a:rPr lang="en-GB" sz="1600" dirty="0" smtClean="0">
                <a:solidFill>
                  <a:schemeClr val="tx1">
                    <a:lumMod val="85000"/>
                    <a:lumOff val="15000"/>
                  </a:schemeClr>
                </a:solidFill>
                <a:latin typeface="Calibri" pitchFamily="34" charset="0"/>
              </a:rPr>
              <a:t>and </a:t>
            </a:r>
            <a:r>
              <a:rPr lang="en-GB" sz="1400" b="1" dirty="0" err="1">
                <a:solidFill>
                  <a:schemeClr val="tx1">
                    <a:lumMod val="85000"/>
                    <a:lumOff val="15000"/>
                  </a:schemeClr>
                </a:solidFill>
                <a:latin typeface="Courier New" pitchFamily="49" charset="0"/>
                <a:cs typeface="Courier New" pitchFamily="49" charset="0"/>
              </a:rPr>
              <a:t>endl</a:t>
            </a:r>
            <a:r>
              <a:rPr lang="en-GB" sz="1600" dirty="0" smtClean="0">
                <a:solidFill>
                  <a:schemeClr val="tx1">
                    <a:lumMod val="85000"/>
                    <a:lumOff val="15000"/>
                  </a:schemeClr>
                </a:solidFill>
                <a:latin typeface="Calibri" pitchFamily="34" charset="0"/>
              </a:rPr>
              <a:t> by specifying the namespace</a:t>
            </a:r>
            <a:endParaRPr lang="en-GB" sz="1600" dirty="0">
              <a:solidFill>
                <a:schemeClr val="tx1">
                  <a:lumMod val="85000"/>
                  <a:lumOff val="15000"/>
                </a:schemeClr>
              </a:solidFill>
              <a:latin typeface="Calibri" pitchFamily="34" charset="0"/>
            </a:endParaRPr>
          </a:p>
        </p:txBody>
      </p:sp>
      <p:sp>
        <p:nvSpPr>
          <p:cNvPr id="15" name="TextBox 14"/>
          <p:cNvSpPr txBox="1"/>
          <p:nvPr/>
        </p:nvSpPr>
        <p:spPr>
          <a:xfrm>
            <a:off x="6738463" y="1851670"/>
            <a:ext cx="1728192" cy="830997"/>
          </a:xfrm>
          <a:prstGeom prst="rect">
            <a:avLst/>
          </a:prstGeom>
          <a:noFill/>
        </p:spPr>
        <p:txBody>
          <a:bodyPr wrap="square" rtlCol="0">
            <a:spAutoFit/>
          </a:bodyPr>
          <a:lstStyle/>
          <a:p>
            <a:r>
              <a:rPr lang="en-GB" sz="1600" dirty="0" smtClean="0">
                <a:solidFill>
                  <a:schemeClr val="tx1">
                    <a:lumMod val="85000"/>
                    <a:lumOff val="15000"/>
                  </a:schemeClr>
                </a:solidFill>
                <a:latin typeface="Calibri" pitchFamily="34" charset="0"/>
              </a:rPr>
              <a:t>Making everything within </a:t>
            </a:r>
            <a:r>
              <a:rPr lang="en-GB" sz="1400" b="1" dirty="0" err="1">
                <a:solidFill>
                  <a:schemeClr val="tx1">
                    <a:lumMod val="85000"/>
                    <a:lumOff val="15000"/>
                  </a:schemeClr>
                </a:solidFill>
                <a:latin typeface="Courier New" pitchFamily="49" charset="0"/>
                <a:cs typeface="Courier New" pitchFamily="49" charset="0"/>
              </a:rPr>
              <a:t>std</a:t>
            </a:r>
            <a:r>
              <a:rPr lang="en-GB" sz="1600" dirty="0" smtClean="0">
                <a:solidFill>
                  <a:schemeClr val="tx1">
                    <a:lumMod val="85000"/>
                    <a:lumOff val="15000"/>
                  </a:schemeClr>
                </a:solidFill>
                <a:latin typeface="Calibri" pitchFamily="34" charset="0"/>
              </a:rPr>
              <a:t> available</a:t>
            </a:r>
            <a:endParaRPr lang="en-GB" sz="1600" dirty="0">
              <a:solidFill>
                <a:schemeClr val="tx1">
                  <a:lumMod val="85000"/>
                  <a:lumOff val="15000"/>
                </a:schemeClr>
              </a:solidFill>
              <a:latin typeface="Calibri" pitchFamily="34" charset="0"/>
            </a:endParaRPr>
          </a:p>
        </p:txBody>
      </p:sp>
      <p:sp>
        <p:nvSpPr>
          <p:cNvPr id="16" name="TextBox 15"/>
          <p:cNvSpPr txBox="1"/>
          <p:nvPr/>
        </p:nvSpPr>
        <p:spPr>
          <a:xfrm>
            <a:off x="6738463" y="3075806"/>
            <a:ext cx="2010001" cy="830997"/>
          </a:xfrm>
          <a:prstGeom prst="rect">
            <a:avLst/>
          </a:prstGeom>
          <a:noFill/>
        </p:spPr>
        <p:txBody>
          <a:bodyPr wrap="square" rtlCol="0">
            <a:spAutoFit/>
          </a:bodyPr>
          <a:lstStyle/>
          <a:p>
            <a:r>
              <a:rPr lang="en-GB" sz="1600" dirty="0" smtClean="0">
                <a:solidFill>
                  <a:schemeClr val="tx1">
                    <a:lumMod val="85000"/>
                    <a:lumOff val="15000"/>
                  </a:schemeClr>
                </a:solidFill>
                <a:latin typeface="Calibri" pitchFamily="34" charset="0"/>
              </a:rPr>
              <a:t>Selectively using whatever  is needed from </a:t>
            </a:r>
            <a:r>
              <a:rPr lang="en-GB" sz="1400" b="1" dirty="0" err="1">
                <a:solidFill>
                  <a:schemeClr val="tx1">
                    <a:lumMod val="85000"/>
                    <a:lumOff val="15000"/>
                  </a:schemeClr>
                </a:solidFill>
                <a:latin typeface="Courier New" pitchFamily="49" charset="0"/>
                <a:cs typeface="Courier New" pitchFamily="49" charset="0"/>
              </a:rPr>
              <a:t>stl</a:t>
            </a:r>
            <a:endParaRPr lang="en-GB" sz="1400" b="1" dirty="0">
              <a:solidFill>
                <a:schemeClr val="tx1">
                  <a:lumMod val="85000"/>
                  <a:lumOff val="1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16711393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860032" y="267494"/>
            <a:ext cx="3992231"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dirty="0" smtClean="0">
                <a:solidFill>
                  <a:schemeClr val="tx1"/>
                </a:solidFill>
                <a:effectLst/>
                <a:latin typeface="Calibri" pitchFamily="34" charset="0"/>
              </a:rPr>
              <a:t>C++ has maintained backwards compatibilit</a:t>
            </a:r>
            <a:r>
              <a:rPr lang="en-GB" sz="1800" dirty="0" smtClean="0">
                <a:solidFill>
                  <a:schemeClr val="tx1"/>
                </a:solidFill>
                <a:effectLst/>
                <a:latin typeface="Calibri" pitchFamily="34" charset="0"/>
              </a:rPr>
              <a:t>y (extending back to C).</a:t>
            </a: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r>
              <a:rPr lang="en-GB" sz="1800" dirty="0" smtClean="0">
                <a:solidFill>
                  <a:schemeClr val="tx1"/>
                </a:solidFill>
                <a:effectLst/>
                <a:latin typeface="Calibri" pitchFamily="34" charset="0"/>
              </a:rPr>
              <a:t>This means that old code can still be compiled/run by modern C++ compilers but unfortunately it also means that some outdated/cumbersome language features have been retained.</a:t>
            </a:r>
            <a:endParaRPr lang="en-GB" sz="1800" dirty="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170432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0" y="-92546"/>
            <a:ext cx="9144000" cy="6093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5076055" y="915566"/>
            <a:ext cx="3632191" cy="1296144"/>
          </a:xfrm>
          <a:prstGeom prst="roundRect">
            <a:avLst/>
          </a:prstGeom>
          <a:solidFill>
            <a:srgbClr val="FFFFFF">
              <a:alpha val="6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p:nvSpPr>
        <p:spPr>
          <a:xfrm>
            <a:off x="5004048" y="771550"/>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GB" dirty="0">
                <a:solidFill>
                  <a:schemeClr val="tx1"/>
                </a:solidFill>
                <a:effectLst/>
                <a:latin typeface="Calibri" pitchFamily="34" charset="0"/>
              </a:rPr>
              <a:t>Declaration vs. definition </a:t>
            </a:r>
          </a:p>
        </p:txBody>
      </p:sp>
    </p:spTree>
    <p:extLst>
      <p:ext uri="{BB962C8B-B14F-4D97-AF65-F5344CB8AC3E}">
        <p14:creationId xmlns:p14="http://schemas.microsoft.com/office/powerpoint/2010/main" val="259094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7935"/>
            <a:ext cx="8784976" cy="1015663"/>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Whenever the compiler (Phase 3) </a:t>
            </a:r>
            <a:r>
              <a:rPr lang="en-GB" sz="2000" dirty="0">
                <a:solidFill>
                  <a:schemeClr val="tx1">
                    <a:lumMod val="85000"/>
                    <a:lumOff val="15000"/>
                  </a:schemeClr>
                </a:solidFill>
                <a:latin typeface="Calibri" pitchFamily="34" charset="0"/>
              </a:rPr>
              <a:t>encounters a function (or class or </a:t>
            </a:r>
            <a:r>
              <a:rPr lang="en-GB" sz="2000" dirty="0" err="1" smtClean="0">
                <a:solidFill>
                  <a:schemeClr val="tx1">
                    <a:lumMod val="85000"/>
                    <a:lumOff val="15000"/>
                  </a:schemeClr>
                </a:solidFill>
                <a:latin typeface="Calibri" pitchFamily="34" charset="0"/>
              </a:rPr>
              <a:t>struct</a:t>
            </a:r>
            <a:r>
              <a:rPr lang="en-GB" sz="2000" dirty="0" smtClean="0">
                <a:solidFill>
                  <a:schemeClr val="tx1">
                    <a:lumMod val="85000"/>
                    <a:lumOff val="15000"/>
                  </a:schemeClr>
                </a:solidFill>
                <a:latin typeface="Calibri" pitchFamily="34" charset="0"/>
              </a:rPr>
              <a:t>, etc.) it </a:t>
            </a:r>
            <a:r>
              <a:rPr lang="en-GB" sz="2000" dirty="0">
                <a:solidFill>
                  <a:schemeClr val="tx1">
                    <a:lumMod val="85000"/>
                    <a:lumOff val="15000"/>
                  </a:schemeClr>
                </a:solidFill>
                <a:latin typeface="Calibri" pitchFamily="34" charset="0"/>
              </a:rPr>
              <a:t>must already know </a:t>
            </a:r>
            <a:r>
              <a:rPr lang="en-GB" sz="2000" dirty="0" smtClean="0">
                <a:solidFill>
                  <a:schemeClr val="tx1">
                    <a:lumMod val="85000"/>
                    <a:lumOff val="15000"/>
                  </a:schemeClr>
                </a:solidFill>
                <a:latin typeface="Calibri" pitchFamily="34" charset="0"/>
              </a:rPr>
              <a:t>about that function</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to determine if the invocation is correct. Both function </a:t>
            </a:r>
            <a:r>
              <a:rPr lang="en-GB" sz="2000" dirty="0">
                <a:solidFill>
                  <a:schemeClr val="tx1">
                    <a:lumMod val="85000"/>
                    <a:lumOff val="15000"/>
                  </a:schemeClr>
                </a:solidFill>
                <a:latin typeface="Calibri" pitchFamily="34" charset="0"/>
              </a:rPr>
              <a:t>declaration </a:t>
            </a:r>
            <a:r>
              <a:rPr lang="en-GB" sz="2000" dirty="0" smtClean="0">
                <a:solidFill>
                  <a:schemeClr val="tx1">
                    <a:lumMod val="85000"/>
                    <a:lumOff val="15000"/>
                  </a:schemeClr>
                </a:solidFill>
                <a:latin typeface="Calibri" pitchFamily="34" charset="0"/>
              </a:rPr>
              <a:t>and definition can be used. </a:t>
            </a:r>
          </a:p>
        </p:txBody>
      </p:sp>
      <p:sp>
        <p:nvSpPr>
          <p:cNvPr id="3" name="TextBox 2"/>
          <p:cNvSpPr txBox="1"/>
          <p:nvPr/>
        </p:nvSpPr>
        <p:spPr>
          <a:xfrm>
            <a:off x="971600" y="1347614"/>
            <a:ext cx="1584176" cy="707886"/>
          </a:xfrm>
          <a:prstGeom prst="rect">
            <a:avLst/>
          </a:prstGeom>
          <a:noFill/>
        </p:spPr>
        <p:txBody>
          <a:bodyPr wrap="square" rtlCol="0">
            <a:spAutoFit/>
          </a:bodyPr>
          <a:lstStyle/>
          <a:p>
            <a:pPr algn="ctr"/>
            <a:r>
              <a:rPr lang="en-GB" sz="2000" dirty="0" smtClean="0">
                <a:solidFill>
                  <a:schemeClr val="tx1">
                    <a:lumMod val="85000"/>
                    <a:lumOff val="15000"/>
                  </a:schemeClr>
                </a:solidFill>
                <a:latin typeface="Calibri" pitchFamily="34" charset="0"/>
              </a:rPr>
              <a:t>This compiles (foo defined)</a:t>
            </a:r>
          </a:p>
        </p:txBody>
      </p:sp>
      <p:graphicFrame>
        <p:nvGraphicFramePr>
          <p:cNvPr id="4" name="Table 3"/>
          <p:cNvGraphicFramePr>
            <a:graphicFrameLocks noGrp="1"/>
          </p:cNvGraphicFramePr>
          <p:nvPr>
            <p:extLst>
              <p:ext uri="{D42A27DB-BD31-4B8C-83A1-F6EECF244321}">
                <p14:modId xmlns:p14="http://schemas.microsoft.com/office/powerpoint/2010/main" val="2533401570"/>
              </p:ext>
            </p:extLst>
          </p:nvPr>
        </p:nvGraphicFramePr>
        <p:xfrm>
          <a:off x="467544" y="2127508"/>
          <a:ext cx="2304256" cy="2115312"/>
        </p:xfrm>
        <a:graphic>
          <a:graphicData uri="http://schemas.openxmlformats.org/drawingml/2006/table">
            <a:tbl>
              <a:tblPr firstRow="1" firstCol="1" bandRow="1">
                <a:tableStyleId>{3B4B98B0-60AC-42C2-AFA5-B58CD77FA1E5}</a:tableStyleId>
              </a:tblPr>
              <a:tblGrid>
                <a:gridCol w="193077"/>
                <a:gridCol w="211117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rgbClr val="00B050"/>
                          </a:solidFill>
                          <a:effectLst/>
                          <a:latin typeface="Courier New" pitchFamily="49" charset="0"/>
                          <a:ea typeface="Calibri"/>
                          <a:cs typeface="Courier New" pitchFamily="49" charset="0"/>
                        </a:rPr>
                        <a:t>// stuff </a:t>
                      </a:r>
                      <a:r>
                        <a:rPr lang="en-GB"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main()</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6</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return</a:t>
                      </a:r>
                      <a:r>
                        <a:rPr lang="en-GB" sz="1400" b="1" dirty="0" smtClean="0">
                          <a:effectLst/>
                          <a:latin typeface="Courier New" pitchFamily="49" charset="0"/>
                          <a:ea typeface="Calibri"/>
                          <a:cs typeface="Courier New" pitchFamily="49" charset="0"/>
                        </a:rPr>
                        <a:t> 0;</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65944539"/>
              </p:ext>
            </p:extLst>
          </p:nvPr>
        </p:nvGraphicFramePr>
        <p:xfrm>
          <a:off x="6228184" y="2127508"/>
          <a:ext cx="2304256" cy="2644140"/>
        </p:xfrm>
        <a:graphic>
          <a:graphicData uri="http://schemas.openxmlformats.org/drawingml/2006/table">
            <a:tbl>
              <a:tblPr firstRow="1" firstCol="1" bandRow="1">
                <a:tableStyleId>{3B4B98B0-60AC-42C2-AFA5-B58CD77FA1E5}</a:tableStyleId>
              </a:tblPr>
              <a:tblGrid>
                <a:gridCol w="193077"/>
                <a:gridCol w="211117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main()</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return</a:t>
                      </a:r>
                      <a:r>
                        <a:rPr lang="en-GB" sz="1400" b="1" dirty="0" smtClean="0">
                          <a:effectLst/>
                          <a:latin typeface="Courier New" pitchFamily="49" charset="0"/>
                          <a:ea typeface="Calibri"/>
                          <a:cs typeface="Courier New" pitchFamily="49" charset="0"/>
                        </a:rPr>
                        <a:t> 0;</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10</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rgbClr val="00B050"/>
                          </a:solidFill>
                          <a:effectLst/>
                          <a:latin typeface="Courier New" pitchFamily="49" charset="0"/>
                          <a:ea typeface="Calibri"/>
                          <a:cs typeface="Courier New" pitchFamily="49" charset="0"/>
                        </a:rPr>
                        <a:t>// stuff </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58696359"/>
              </p:ext>
            </p:extLst>
          </p:nvPr>
        </p:nvGraphicFramePr>
        <p:xfrm>
          <a:off x="3275856" y="2127508"/>
          <a:ext cx="2304256" cy="2115312"/>
        </p:xfrm>
        <a:graphic>
          <a:graphicData uri="http://schemas.openxmlformats.org/drawingml/2006/table">
            <a:tbl>
              <a:tblPr firstRow="1" firstCol="1" bandRow="1">
                <a:tableStyleId>{3B4B98B0-60AC-42C2-AFA5-B58CD77FA1E5}</a:tableStyleId>
              </a:tblPr>
              <a:tblGrid>
                <a:gridCol w="193077"/>
                <a:gridCol w="211117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1</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main()</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2</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return</a:t>
                      </a:r>
                      <a:r>
                        <a:rPr lang="en-GB" sz="1400" b="1" dirty="0" smtClean="0">
                          <a:effectLst/>
                          <a:latin typeface="Courier New" pitchFamily="49" charset="0"/>
                          <a:ea typeface="Calibri"/>
                          <a:cs typeface="Courier New" pitchFamily="49" charset="0"/>
                        </a:rPr>
                        <a:t> 0;</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rgbClr val="00B050"/>
                          </a:solidFill>
                          <a:effectLst/>
                          <a:latin typeface="Courier New" pitchFamily="49" charset="0"/>
                          <a:ea typeface="Calibri"/>
                          <a:cs typeface="Courier New" pitchFamily="49" charset="0"/>
                        </a:rPr>
                        <a:t>// stuff </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3419872" y="1347614"/>
            <a:ext cx="2016224" cy="707886"/>
          </a:xfrm>
          <a:prstGeom prst="rect">
            <a:avLst/>
          </a:prstGeom>
          <a:noFill/>
        </p:spPr>
        <p:txBody>
          <a:bodyPr wrap="square" rtlCol="0">
            <a:spAutoFit/>
          </a:bodyPr>
          <a:lstStyle/>
          <a:p>
            <a:pPr algn="ctr"/>
            <a:r>
              <a:rPr lang="en-GB" sz="2000" dirty="0" smtClean="0">
                <a:solidFill>
                  <a:schemeClr val="tx1">
                    <a:lumMod val="85000"/>
                    <a:lumOff val="15000"/>
                  </a:schemeClr>
                </a:solidFill>
                <a:latin typeface="Calibri" pitchFamily="34" charset="0"/>
              </a:rPr>
              <a:t>This doesn’t compile</a:t>
            </a:r>
          </a:p>
        </p:txBody>
      </p:sp>
      <p:sp>
        <p:nvSpPr>
          <p:cNvPr id="8" name="TextBox 7"/>
          <p:cNvSpPr txBox="1"/>
          <p:nvPr/>
        </p:nvSpPr>
        <p:spPr>
          <a:xfrm>
            <a:off x="6497712" y="1347614"/>
            <a:ext cx="1890712" cy="707886"/>
          </a:xfrm>
          <a:prstGeom prst="rect">
            <a:avLst/>
          </a:prstGeom>
          <a:noFill/>
        </p:spPr>
        <p:txBody>
          <a:bodyPr wrap="square" rtlCol="0">
            <a:spAutoFit/>
          </a:bodyPr>
          <a:lstStyle/>
          <a:p>
            <a:pPr algn="ctr"/>
            <a:r>
              <a:rPr lang="en-GB" sz="2000" dirty="0" smtClean="0">
                <a:solidFill>
                  <a:schemeClr val="tx1">
                    <a:lumMod val="85000"/>
                    <a:lumOff val="15000"/>
                  </a:schemeClr>
                </a:solidFill>
                <a:latin typeface="Calibri" pitchFamily="34" charset="0"/>
              </a:rPr>
              <a:t>But this does (foo </a:t>
            </a:r>
            <a:r>
              <a:rPr lang="en-GB" sz="2000" dirty="0" err="1" smtClean="0">
                <a:solidFill>
                  <a:schemeClr val="tx1">
                    <a:lumMod val="85000"/>
                    <a:lumOff val="15000"/>
                  </a:schemeClr>
                </a:solidFill>
                <a:latin typeface="Calibri" pitchFamily="34" charset="0"/>
              </a:rPr>
              <a:t>delcared</a:t>
            </a:r>
            <a:r>
              <a:rPr lang="en-GB" sz="2000" dirty="0" smtClean="0">
                <a:solidFill>
                  <a:schemeClr val="tx1">
                    <a:lumMod val="85000"/>
                    <a:lumOff val="15000"/>
                  </a:schemeClr>
                </a:solidFill>
                <a:latin typeface="Calibri" pitchFamily="34" charset="0"/>
              </a:rPr>
              <a:t>)</a:t>
            </a:r>
          </a:p>
        </p:txBody>
      </p:sp>
    </p:spTree>
    <p:extLst>
      <p:ext uri="{BB962C8B-B14F-4D97-AF65-F5344CB8AC3E}">
        <p14:creationId xmlns:p14="http://schemas.microsoft.com/office/powerpoint/2010/main" val="11972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64088" y="1203598"/>
            <a:ext cx="3384376" cy="2808312"/>
          </a:xfrm>
          <a:prstGeom prst="roundRect">
            <a:avLst/>
          </a:prstGeom>
          <a:solidFill>
            <a:srgbClr val="FFFFFF">
              <a:alpha val="6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51470"/>
            <a:ext cx="2267479" cy="496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08104" y="1348734"/>
            <a:ext cx="3096344" cy="2554545"/>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Why do this? Why not use a two-pass process and scan </a:t>
            </a:r>
            <a:r>
              <a:rPr lang="en-GB" sz="2000" dirty="0" smtClean="0">
                <a:solidFill>
                  <a:schemeClr val="tx1">
                    <a:lumMod val="85000"/>
                    <a:lumOff val="15000"/>
                  </a:schemeClr>
                </a:solidFill>
                <a:latin typeface="Calibri" pitchFamily="34" charset="0"/>
              </a:rPr>
              <a:t>definitions / declarations </a:t>
            </a:r>
            <a:r>
              <a:rPr lang="en-GB" sz="2000" dirty="0">
                <a:solidFill>
                  <a:schemeClr val="tx1">
                    <a:lumMod val="85000"/>
                    <a:lumOff val="15000"/>
                  </a:schemeClr>
                </a:solidFill>
                <a:latin typeface="Calibri" pitchFamily="34" charset="0"/>
              </a:rPr>
              <a:t>in the first pass? </a:t>
            </a:r>
            <a:r>
              <a:rPr lang="en-GB" sz="2000" dirty="0" smtClean="0">
                <a:solidFill>
                  <a:schemeClr val="tx1">
                    <a:lumMod val="85000"/>
                    <a:lumOff val="15000"/>
                  </a:schemeClr>
                </a:solidFill>
                <a:latin typeface="Calibri" pitchFamily="34" charset="0"/>
              </a:rPr>
              <a:t>Mostly </a:t>
            </a:r>
            <a:r>
              <a:rPr lang="en-GB" sz="2000" dirty="0">
                <a:solidFill>
                  <a:schemeClr val="tx1">
                    <a:lumMod val="85000"/>
                    <a:lumOff val="15000"/>
                  </a:schemeClr>
                </a:solidFill>
                <a:latin typeface="Calibri" pitchFamily="34" charset="0"/>
              </a:rPr>
              <a:t>it would appear due to historical reasons that don’t have that much relevance nowadays. </a:t>
            </a:r>
            <a:endParaRPr lang="en-GB" sz="2000" dirty="0" smtClean="0">
              <a:solidFill>
                <a:schemeClr val="tx1">
                  <a:lumMod val="85000"/>
                  <a:lumOff val="15000"/>
                </a:schemeClr>
              </a:solidFill>
              <a:latin typeface="Calibri"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617298100"/>
              </p:ext>
            </p:extLst>
          </p:nvPr>
        </p:nvGraphicFramePr>
        <p:xfrm>
          <a:off x="2627784" y="1623452"/>
          <a:ext cx="2304256" cy="2115312"/>
        </p:xfrm>
        <a:graphic>
          <a:graphicData uri="http://schemas.openxmlformats.org/drawingml/2006/table">
            <a:tbl>
              <a:tblPr firstRow="1" firstCol="1" bandRow="1">
                <a:tableStyleId>{3B4B98B0-60AC-42C2-AFA5-B58CD77FA1E5}</a:tableStyleId>
              </a:tblPr>
              <a:tblGrid>
                <a:gridCol w="193077"/>
                <a:gridCol w="211117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1</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main()</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2</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return</a:t>
                      </a:r>
                      <a:r>
                        <a:rPr lang="en-GB" sz="1400" b="1" dirty="0" smtClean="0">
                          <a:effectLst/>
                          <a:latin typeface="Courier New" pitchFamily="49" charset="0"/>
                          <a:ea typeface="Calibri"/>
                          <a:cs typeface="Courier New" pitchFamily="49" charset="0"/>
                        </a:rPr>
                        <a:t> 0;</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foo()</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rgbClr val="00B050"/>
                          </a:solidFill>
                          <a:effectLst/>
                          <a:latin typeface="Courier New" pitchFamily="49" charset="0"/>
                          <a:ea typeface="Calibri"/>
                          <a:cs typeface="Courier New" pitchFamily="49" charset="0"/>
                        </a:rPr>
                        <a:t>// stuff </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TextBox 12"/>
          <p:cNvSpPr txBox="1"/>
          <p:nvPr/>
        </p:nvSpPr>
        <p:spPr>
          <a:xfrm>
            <a:off x="2771800" y="843558"/>
            <a:ext cx="2016224" cy="707886"/>
          </a:xfrm>
          <a:prstGeom prst="rect">
            <a:avLst/>
          </a:prstGeom>
          <a:noFill/>
        </p:spPr>
        <p:txBody>
          <a:bodyPr wrap="square" rtlCol="0">
            <a:spAutoFit/>
          </a:bodyPr>
          <a:lstStyle/>
          <a:p>
            <a:pPr algn="ctr"/>
            <a:r>
              <a:rPr lang="en-GB" sz="2000" dirty="0" smtClean="0">
                <a:solidFill>
                  <a:schemeClr val="tx1">
                    <a:lumMod val="85000"/>
                    <a:lumOff val="15000"/>
                  </a:schemeClr>
                </a:solidFill>
                <a:latin typeface="Calibri" pitchFamily="34" charset="0"/>
              </a:rPr>
              <a:t>This doesn’t compile</a:t>
            </a:r>
          </a:p>
        </p:txBody>
      </p:sp>
    </p:spTree>
    <p:extLst>
      <p:ext uri="{BB962C8B-B14F-4D97-AF65-F5344CB8AC3E}">
        <p14:creationId xmlns:p14="http://schemas.microsoft.com/office/powerpoint/2010/main" val="27296551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68" y="627534"/>
            <a:ext cx="38100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355976" y="894075"/>
            <a:ext cx="3888432" cy="3477875"/>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Header files provide a means of permitting the ‘easy’ forward declaration of methods. </a:t>
            </a:r>
            <a:endParaRPr lang="en-GB" sz="2000" dirty="0" smtClean="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They separate </a:t>
            </a:r>
            <a:r>
              <a:rPr lang="en-GB" sz="2000" dirty="0">
                <a:solidFill>
                  <a:schemeClr val="tx1">
                    <a:lumMod val="85000"/>
                    <a:lumOff val="15000"/>
                  </a:schemeClr>
                </a:solidFill>
                <a:latin typeface="Calibri" pitchFamily="34" charset="0"/>
              </a:rPr>
              <a:t>interface from </a:t>
            </a:r>
            <a:r>
              <a:rPr lang="en-GB" sz="2000" dirty="0" smtClean="0">
                <a:solidFill>
                  <a:schemeClr val="tx1">
                    <a:lumMod val="85000"/>
                    <a:lumOff val="15000"/>
                  </a:schemeClr>
                </a:solidFill>
                <a:latin typeface="Calibri" pitchFamily="34" charset="0"/>
              </a:rPr>
              <a:t>implementation -permitting </a:t>
            </a:r>
            <a:r>
              <a:rPr lang="en-GB" sz="2000" dirty="0">
                <a:solidFill>
                  <a:schemeClr val="tx1">
                    <a:lumMod val="85000"/>
                    <a:lumOff val="15000"/>
                  </a:schemeClr>
                </a:solidFill>
                <a:latin typeface="Calibri" pitchFamily="34" charset="0"/>
              </a:rPr>
              <a:t>better encapsulation and faster recompile times on large projects. </a:t>
            </a:r>
            <a:endParaRPr lang="en-GB" sz="2000" dirty="0" smtClean="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But </a:t>
            </a:r>
            <a:r>
              <a:rPr lang="en-GB" sz="2000" dirty="0">
                <a:solidFill>
                  <a:schemeClr val="tx1">
                    <a:lumMod val="85000"/>
                    <a:lumOff val="15000"/>
                  </a:schemeClr>
                </a:solidFill>
                <a:latin typeface="Calibri" pitchFamily="34" charset="0"/>
              </a:rPr>
              <a:t>they are not without problems/complexity. </a:t>
            </a:r>
          </a:p>
        </p:txBody>
      </p:sp>
    </p:spTree>
    <p:extLst>
      <p:ext uri="{BB962C8B-B14F-4D97-AF65-F5344CB8AC3E}">
        <p14:creationId xmlns:p14="http://schemas.microsoft.com/office/powerpoint/2010/main" val="132778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201271"/>
            <a:ext cx="1944216" cy="2246769"/>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As C++ source files are separately compiled each individual source file must include whatever it uses.</a:t>
            </a:r>
          </a:p>
        </p:txBody>
      </p:sp>
      <p:sp>
        <p:nvSpPr>
          <p:cNvPr id="4" name="TextBox 3"/>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Why Do We Need Them?</a:t>
            </a:r>
            <a:endParaRPr lang="en-GB" sz="2000" cap="small" dirty="0">
              <a:solidFill>
                <a:schemeClr val="tx1">
                  <a:lumMod val="85000"/>
                  <a:lumOff val="15000"/>
                </a:schemeClr>
              </a:solidFill>
              <a:latin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19796091"/>
              </p:ext>
            </p:extLst>
          </p:nvPr>
        </p:nvGraphicFramePr>
        <p:xfrm>
          <a:off x="2483768" y="1022147"/>
          <a:ext cx="2448272" cy="2379726"/>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 </a:t>
                      </a:r>
                      <a:r>
                        <a:rPr lang="en-GB" sz="1400" b="1" dirty="0" smtClean="0">
                          <a:effectLst/>
                          <a:latin typeface="Courier New" pitchFamily="49" charset="0"/>
                          <a:ea typeface="Calibri"/>
                          <a:cs typeface="Courier New" pitchFamily="49" charset="0"/>
                        </a:rPr>
                        <a:t>Helper</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s-ES" sz="1400" b="1" baseline="0"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helpCode</a:t>
                      </a:r>
                      <a:r>
                        <a:rPr lang="es-ES"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void </a:t>
                      </a:r>
                      <a:r>
                        <a:rPr lang="es-ES" sz="1400" b="1" baseline="0" dirty="0" err="1" smtClean="0">
                          <a:effectLst/>
                          <a:latin typeface="Courier New" pitchFamily="49" charset="0"/>
                          <a:ea typeface="Calibri"/>
                          <a:cs typeface="Courier New" pitchFamily="49" charset="0"/>
                        </a:rPr>
                        <a:t>help</a:t>
                      </a:r>
                      <a:r>
                        <a:rPr lang="es-ES"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Helper::help()</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rgbClr val="00B050"/>
                          </a:solidFill>
                          <a:effectLst/>
                          <a:latin typeface="Courier New" pitchFamily="49" charset="0"/>
                          <a:ea typeface="Calibri"/>
                          <a:cs typeface="Courier New" pitchFamily="49" charset="0"/>
                        </a:rPr>
                        <a:t>// Apply help </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2575596"/>
              </p:ext>
            </p:extLst>
          </p:nvPr>
        </p:nvGraphicFramePr>
        <p:xfrm>
          <a:off x="4932040" y="1815389"/>
          <a:ext cx="2448272" cy="1586484"/>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main()</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rgbClr val="0070C0"/>
                          </a:solidFill>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Helper</a:t>
                      </a:r>
                      <a:r>
                        <a:rPr lang="es-ES" sz="1400" b="1" baseline="0"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helper</a:t>
                      </a:r>
                      <a:r>
                        <a:rPr lang="es-ES"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helper.help</a:t>
                      </a:r>
                      <a:r>
                        <a:rPr lang="es-ES"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return </a:t>
                      </a:r>
                      <a:r>
                        <a:rPr lang="en-GB" sz="1400" b="1" dirty="0" smtClean="0">
                          <a:solidFill>
                            <a:schemeClr val="tx1"/>
                          </a:solidFill>
                          <a:effectLst/>
                          <a:latin typeface="Courier New" pitchFamily="49" charset="0"/>
                          <a:ea typeface="Calibri"/>
                          <a:cs typeface="Courier New" pitchFamily="49" charset="0"/>
                        </a:rPr>
                        <a:t>0;</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2699792" y="696273"/>
            <a:ext cx="1296144" cy="338554"/>
          </a:xfrm>
          <a:prstGeom prst="rect">
            <a:avLst/>
          </a:prstGeom>
          <a:noFill/>
        </p:spPr>
        <p:txBody>
          <a:bodyPr wrap="square" rtlCol="0">
            <a:spAutoFit/>
          </a:bodyPr>
          <a:lstStyle/>
          <a:p>
            <a:r>
              <a:rPr lang="en-GB" sz="1600" b="1" cap="small" dirty="0">
                <a:solidFill>
                  <a:schemeClr val="tx1">
                    <a:lumMod val="85000"/>
                    <a:lumOff val="15000"/>
                  </a:schemeClr>
                </a:solidFill>
                <a:latin typeface="Courier New" pitchFamily="49" charset="0"/>
                <a:cs typeface="Courier New" pitchFamily="49" charset="0"/>
              </a:rPr>
              <a:t>h</a:t>
            </a:r>
            <a:r>
              <a:rPr lang="en-GB" sz="1600" b="1" cap="small" dirty="0" smtClean="0">
                <a:solidFill>
                  <a:schemeClr val="tx1">
                    <a:lumMod val="85000"/>
                    <a:lumOff val="15000"/>
                  </a:schemeClr>
                </a:solidFill>
                <a:latin typeface="Courier New" pitchFamily="49" charset="0"/>
                <a:cs typeface="Courier New" pitchFamily="49" charset="0"/>
              </a:rPr>
              <a:t>elper.cpp</a:t>
            </a:r>
            <a:endParaRPr lang="en-GB" sz="1600" b="1" cap="small" dirty="0">
              <a:solidFill>
                <a:schemeClr val="tx1">
                  <a:lumMod val="85000"/>
                  <a:lumOff val="15000"/>
                </a:schemeClr>
              </a:solidFill>
              <a:latin typeface="Courier New" pitchFamily="49" charset="0"/>
              <a:cs typeface="Courier New" pitchFamily="49" charset="0"/>
            </a:endParaRPr>
          </a:p>
        </p:txBody>
      </p:sp>
      <p:sp>
        <p:nvSpPr>
          <p:cNvPr id="8" name="TextBox 7"/>
          <p:cNvSpPr txBox="1"/>
          <p:nvPr/>
        </p:nvSpPr>
        <p:spPr>
          <a:xfrm>
            <a:off x="5148064" y="1518139"/>
            <a:ext cx="1296144" cy="338554"/>
          </a:xfrm>
          <a:prstGeom prst="rect">
            <a:avLst/>
          </a:prstGeom>
          <a:noFill/>
        </p:spPr>
        <p:txBody>
          <a:bodyPr wrap="square" rtlCol="0">
            <a:spAutoFit/>
          </a:bodyPr>
          <a:lstStyle/>
          <a:p>
            <a:r>
              <a:rPr lang="en-GB" sz="1600" b="1" cap="small" dirty="0" smtClean="0">
                <a:solidFill>
                  <a:schemeClr val="tx1">
                    <a:lumMod val="85000"/>
                    <a:lumOff val="15000"/>
                  </a:schemeClr>
                </a:solidFill>
                <a:latin typeface="Courier New" pitchFamily="49" charset="0"/>
                <a:cs typeface="Courier New" pitchFamily="49" charset="0"/>
              </a:rPr>
              <a:t>main.cpp</a:t>
            </a:r>
            <a:endParaRPr lang="en-GB" sz="1600" b="1" cap="small" dirty="0">
              <a:solidFill>
                <a:schemeClr val="tx1">
                  <a:lumMod val="85000"/>
                  <a:lumOff val="15000"/>
                </a:schemeClr>
              </a:solidFill>
              <a:latin typeface="Courier New" pitchFamily="49" charset="0"/>
              <a:cs typeface="Courier New" pitchFamily="49" charset="0"/>
            </a:endParaRPr>
          </a:p>
        </p:txBody>
      </p:sp>
      <p:sp>
        <p:nvSpPr>
          <p:cNvPr id="9" name="Bent Arrow 8"/>
          <p:cNvSpPr/>
          <p:nvPr/>
        </p:nvSpPr>
        <p:spPr>
          <a:xfrm rot="10800000">
            <a:off x="7488324" y="1687416"/>
            <a:ext cx="576064" cy="936104"/>
          </a:xfrm>
          <a:prstGeom prst="bent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10" name="TextBox 9"/>
          <p:cNvSpPr txBox="1"/>
          <p:nvPr/>
        </p:nvSpPr>
        <p:spPr>
          <a:xfrm>
            <a:off x="6732240" y="999768"/>
            <a:ext cx="2448272" cy="707886"/>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Compiler Error: Helper is undefined</a:t>
            </a:r>
            <a:endParaRPr lang="en-GB" sz="2000" dirty="0">
              <a:solidFill>
                <a:schemeClr val="tx1">
                  <a:lumMod val="85000"/>
                  <a:lumOff val="15000"/>
                </a:schemeClr>
              </a:solidFill>
              <a:latin typeface="Calibri" pitchFamily="34" charset="0"/>
            </a:endParaRPr>
          </a:p>
        </p:txBody>
      </p:sp>
      <p:sp>
        <p:nvSpPr>
          <p:cNvPr id="11" name="TextBox 10"/>
          <p:cNvSpPr txBox="1"/>
          <p:nvPr/>
        </p:nvSpPr>
        <p:spPr>
          <a:xfrm>
            <a:off x="323528" y="3664064"/>
            <a:ext cx="7056784" cy="707886"/>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 Helper class is not (by default) visible within main.cpp (even if they are part of the same overall ‘project’).</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400493510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843558"/>
            <a:ext cx="2160240" cy="2246769"/>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Header files let you share the </a:t>
            </a:r>
            <a:r>
              <a:rPr lang="en-GB" sz="2000" dirty="0" smtClean="0">
                <a:solidFill>
                  <a:schemeClr val="tx1">
                    <a:lumMod val="85000"/>
                    <a:lumOff val="15000"/>
                  </a:schemeClr>
                </a:solidFill>
                <a:latin typeface="Calibri" pitchFamily="34" charset="0"/>
              </a:rPr>
              <a:t>class interface  in </a:t>
            </a:r>
            <a:r>
              <a:rPr lang="en-GB" sz="2000" dirty="0">
                <a:solidFill>
                  <a:schemeClr val="tx1">
                    <a:lumMod val="85000"/>
                    <a:lumOff val="15000"/>
                  </a:schemeClr>
                </a:solidFill>
                <a:latin typeface="Calibri" pitchFamily="34" charset="0"/>
              </a:rPr>
              <a:t>other .</a:t>
            </a:r>
            <a:r>
              <a:rPr lang="en-GB" sz="2000" dirty="0" err="1">
                <a:solidFill>
                  <a:schemeClr val="tx1">
                    <a:lumMod val="85000"/>
                    <a:lumOff val="15000"/>
                  </a:schemeClr>
                </a:solidFill>
                <a:latin typeface="Calibri" pitchFamily="34" charset="0"/>
              </a:rPr>
              <a:t>cpp</a:t>
            </a:r>
            <a:r>
              <a:rPr lang="en-GB" sz="2000" dirty="0">
                <a:solidFill>
                  <a:schemeClr val="tx1">
                    <a:lumMod val="85000"/>
                    <a:lumOff val="15000"/>
                  </a:schemeClr>
                </a:solidFill>
                <a:latin typeface="Calibri" pitchFamily="34" charset="0"/>
              </a:rPr>
              <a:t> files whilst keeping the implementation </a:t>
            </a:r>
            <a:r>
              <a:rPr lang="en-GB" sz="2000" dirty="0" smtClean="0">
                <a:solidFill>
                  <a:schemeClr val="tx1">
                    <a:lumMod val="85000"/>
                    <a:lumOff val="15000"/>
                  </a:schemeClr>
                </a:solidFill>
                <a:latin typeface="Calibri" pitchFamily="34" charset="0"/>
              </a:rPr>
              <a:t>separated.</a:t>
            </a:r>
          </a:p>
        </p:txBody>
      </p:sp>
      <p:graphicFrame>
        <p:nvGraphicFramePr>
          <p:cNvPr id="5" name="Table 4"/>
          <p:cNvGraphicFramePr>
            <a:graphicFrameLocks noGrp="1"/>
          </p:cNvGraphicFramePr>
          <p:nvPr>
            <p:extLst>
              <p:ext uri="{D42A27DB-BD31-4B8C-83A1-F6EECF244321}">
                <p14:modId xmlns:p14="http://schemas.microsoft.com/office/powerpoint/2010/main" val="846352909"/>
              </p:ext>
            </p:extLst>
          </p:nvPr>
        </p:nvGraphicFramePr>
        <p:xfrm>
          <a:off x="2627784" y="1169432"/>
          <a:ext cx="2448272" cy="1586484"/>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 </a:t>
                      </a:r>
                      <a:r>
                        <a:rPr lang="en-GB" sz="1400" b="1" dirty="0" smtClean="0">
                          <a:effectLst/>
                          <a:latin typeface="Courier New" pitchFamily="49" charset="0"/>
                          <a:ea typeface="Calibri"/>
                          <a:cs typeface="Courier New" pitchFamily="49" charset="0"/>
                        </a:rPr>
                        <a:t>Helper</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s-ES" sz="1400" b="1" baseline="0"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helpCode</a:t>
                      </a:r>
                      <a:r>
                        <a:rPr lang="es-ES"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void </a:t>
                      </a:r>
                      <a:r>
                        <a:rPr lang="es-ES" sz="1400" b="1" baseline="0" dirty="0" err="1" smtClean="0">
                          <a:effectLst/>
                          <a:latin typeface="Courier New" pitchFamily="49" charset="0"/>
                          <a:ea typeface="Calibri"/>
                          <a:cs typeface="Courier New" pitchFamily="49" charset="0"/>
                        </a:rPr>
                        <a:t>help</a:t>
                      </a:r>
                      <a:r>
                        <a:rPr lang="es-ES"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67888150"/>
              </p:ext>
            </p:extLst>
          </p:nvPr>
        </p:nvGraphicFramePr>
        <p:xfrm>
          <a:off x="5292080" y="1192520"/>
          <a:ext cx="2448272" cy="2115312"/>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a:t>
                      </a:r>
                      <a:r>
                        <a:rPr lang="en-GB" sz="1400" b="1" baseline="0" dirty="0" err="1" smtClean="0">
                          <a:solidFill>
                            <a:srgbClr val="FF0000"/>
                          </a:solidFill>
                          <a:effectLst/>
                          <a:latin typeface="Courier New" pitchFamily="49" charset="0"/>
                          <a:ea typeface="Calibri"/>
                          <a:cs typeface="Courier New" pitchFamily="49" charset="0"/>
                        </a:rPr>
                        <a:t>helper.h</a:t>
                      </a:r>
                      <a:r>
                        <a:rPr lang="en-GB" sz="1400" b="1" baseline="0" dirty="0" smtClean="0">
                          <a:solidFill>
                            <a:srgbClr val="FF0000"/>
                          </a:solidFill>
                          <a:effectLst/>
                          <a:latin typeface="Courier New" pitchFamily="49" charset="0"/>
                          <a:ea typeface="Calibri"/>
                          <a:cs typeface="Courier New" pitchFamily="49" charset="0"/>
                        </a:rPr>
                        <a:t>”</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main()</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rgbClr val="0070C0"/>
                          </a:solidFill>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Helper</a:t>
                      </a:r>
                      <a:r>
                        <a:rPr lang="es-ES" sz="1400" b="1" baseline="0"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helper</a:t>
                      </a:r>
                      <a:r>
                        <a:rPr lang="es-ES"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b="1" dirty="0" smtClean="0">
                          <a:effectLst/>
                          <a:latin typeface="Courier New" pitchFamily="49" charset="0"/>
                          <a:ea typeface="Calibri"/>
                          <a:cs typeface="Courier New" pitchFamily="49" charset="0"/>
                        </a:rPr>
                        <a:t>	</a:t>
                      </a:r>
                      <a:r>
                        <a:rPr lang="es-ES" sz="1400" b="1" baseline="0" dirty="0" err="1" smtClean="0">
                          <a:effectLst/>
                          <a:latin typeface="Courier New" pitchFamily="49" charset="0"/>
                          <a:ea typeface="Calibri"/>
                          <a:cs typeface="Courier New" pitchFamily="49" charset="0"/>
                        </a:rPr>
                        <a:t>helper.help</a:t>
                      </a:r>
                      <a:r>
                        <a:rPr lang="es-ES" sz="1400" b="1" baseline="0"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7</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return </a:t>
                      </a:r>
                      <a:r>
                        <a:rPr lang="en-GB" sz="1400" b="1" dirty="0" smtClean="0">
                          <a:solidFill>
                            <a:schemeClr val="tx1"/>
                          </a:solidFill>
                          <a:effectLst/>
                          <a:latin typeface="Courier New" pitchFamily="49" charset="0"/>
                          <a:ea typeface="Calibri"/>
                          <a:cs typeface="Courier New" pitchFamily="49" charset="0"/>
                        </a:rPr>
                        <a:t>0;</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2843808" y="843558"/>
            <a:ext cx="1296144" cy="338554"/>
          </a:xfrm>
          <a:prstGeom prst="rect">
            <a:avLst/>
          </a:prstGeom>
          <a:noFill/>
        </p:spPr>
        <p:txBody>
          <a:bodyPr wrap="square" rtlCol="0">
            <a:spAutoFit/>
          </a:bodyPr>
          <a:lstStyle/>
          <a:p>
            <a:r>
              <a:rPr lang="en-GB" sz="1600" b="1" cap="small" dirty="0" err="1" smtClean="0">
                <a:solidFill>
                  <a:schemeClr val="tx1">
                    <a:lumMod val="85000"/>
                    <a:lumOff val="15000"/>
                  </a:schemeClr>
                </a:solidFill>
                <a:latin typeface="Courier New" pitchFamily="49" charset="0"/>
                <a:cs typeface="Courier New" pitchFamily="49" charset="0"/>
              </a:rPr>
              <a:t>helper.h</a:t>
            </a:r>
            <a:endParaRPr lang="en-GB" sz="1600" b="1" cap="small" dirty="0">
              <a:solidFill>
                <a:schemeClr val="tx1">
                  <a:lumMod val="85000"/>
                  <a:lumOff val="15000"/>
                </a:schemeClr>
              </a:solidFill>
              <a:latin typeface="Courier New" pitchFamily="49" charset="0"/>
              <a:cs typeface="Courier New" pitchFamily="49" charset="0"/>
            </a:endParaRPr>
          </a:p>
        </p:txBody>
      </p:sp>
      <p:sp>
        <p:nvSpPr>
          <p:cNvPr id="8" name="TextBox 7"/>
          <p:cNvSpPr txBox="1"/>
          <p:nvPr/>
        </p:nvSpPr>
        <p:spPr>
          <a:xfrm>
            <a:off x="5508104" y="895270"/>
            <a:ext cx="1296144" cy="338554"/>
          </a:xfrm>
          <a:prstGeom prst="rect">
            <a:avLst/>
          </a:prstGeom>
          <a:noFill/>
        </p:spPr>
        <p:txBody>
          <a:bodyPr wrap="square" rtlCol="0">
            <a:spAutoFit/>
          </a:bodyPr>
          <a:lstStyle/>
          <a:p>
            <a:r>
              <a:rPr lang="en-GB" sz="1600" b="1" cap="small" dirty="0" smtClean="0">
                <a:solidFill>
                  <a:schemeClr val="tx1">
                    <a:lumMod val="85000"/>
                    <a:lumOff val="15000"/>
                  </a:schemeClr>
                </a:solidFill>
                <a:latin typeface="Courier New" pitchFamily="49" charset="0"/>
                <a:cs typeface="Courier New" pitchFamily="49" charset="0"/>
              </a:rPr>
              <a:t>main.cpp</a:t>
            </a:r>
            <a:endParaRPr lang="en-GB" sz="1600" b="1" cap="small" dirty="0">
              <a:solidFill>
                <a:schemeClr val="tx1">
                  <a:lumMod val="85000"/>
                  <a:lumOff val="15000"/>
                </a:schemeClr>
              </a:solidFill>
              <a:latin typeface="Courier New" pitchFamily="49" charset="0"/>
              <a:cs typeface="Courier New" pitchFamily="49" charset="0"/>
            </a:endParaRPr>
          </a:p>
        </p:txBody>
      </p:sp>
      <p:sp>
        <p:nvSpPr>
          <p:cNvPr id="9" name="Bent Arrow 8"/>
          <p:cNvSpPr/>
          <p:nvPr/>
        </p:nvSpPr>
        <p:spPr>
          <a:xfrm rot="10800000">
            <a:off x="7884368" y="895270"/>
            <a:ext cx="576064" cy="1604472"/>
          </a:xfrm>
          <a:prstGeom prst="bentArrow">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10" name="TextBox 9"/>
          <p:cNvSpPr txBox="1"/>
          <p:nvPr/>
        </p:nvSpPr>
        <p:spPr>
          <a:xfrm>
            <a:off x="6948264" y="483518"/>
            <a:ext cx="2304256" cy="400110"/>
          </a:xfrm>
          <a:prstGeom prst="rect">
            <a:avLst/>
          </a:prstGeom>
          <a:noFill/>
        </p:spPr>
        <p:txBody>
          <a:bodyPr wrap="square" rtlCol="0">
            <a:spAutoFit/>
          </a:bodyPr>
          <a:lstStyle/>
          <a:p>
            <a:pPr algn="ctr"/>
            <a:r>
              <a:rPr lang="en-GB" sz="2000" dirty="0" smtClean="0">
                <a:solidFill>
                  <a:schemeClr val="tx1">
                    <a:lumMod val="85000"/>
                    <a:lumOff val="15000"/>
                  </a:schemeClr>
                </a:solidFill>
                <a:latin typeface="Calibri" pitchFamily="34" charset="0"/>
              </a:rPr>
              <a:t>Declared in header</a:t>
            </a:r>
            <a:endParaRPr lang="en-GB" sz="2000" dirty="0">
              <a:solidFill>
                <a:schemeClr val="tx1">
                  <a:lumMod val="85000"/>
                  <a:lumOff val="15000"/>
                </a:schemeClr>
              </a:solidFill>
              <a:latin typeface="Calibri" pitchFamily="34" charset="0"/>
            </a:endParaRPr>
          </a:p>
        </p:txBody>
      </p:sp>
      <p:sp>
        <p:nvSpPr>
          <p:cNvPr id="11" name="TextBox 10"/>
          <p:cNvSpPr txBox="1"/>
          <p:nvPr/>
        </p:nvSpPr>
        <p:spPr>
          <a:xfrm>
            <a:off x="323528" y="3192527"/>
            <a:ext cx="2232248"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 </a:t>
            </a:r>
            <a:r>
              <a:rPr lang="en-GB" sz="2000" dirty="0" err="1" smtClean="0">
                <a:solidFill>
                  <a:schemeClr val="tx1">
                    <a:lumMod val="85000"/>
                    <a:lumOff val="15000"/>
                  </a:schemeClr>
                </a:solidFill>
                <a:latin typeface="Calibri" pitchFamily="34" charset="0"/>
              </a:rPr>
              <a:t>preprocessor</a:t>
            </a:r>
            <a:r>
              <a:rPr lang="en-GB" sz="2000" dirty="0" smtClean="0">
                <a:solidFill>
                  <a:schemeClr val="tx1">
                    <a:lumMod val="85000"/>
                    <a:lumOff val="15000"/>
                  </a:schemeClr>
                </a:solidFill>
                <a:latin typeface="Calibri" pitchFamily="34" charset="0"/>
              </a:rPr>
              <a:t> </a:t>
            </a:r>
            <a:r>
              <a:rPr lang="en-GB" sz="2000" dirty="0">
                <a:solidFill>
                  <a:schemeClr val="tx1">
                    <a:lumMod val="85000"/>
                    <a:lumOff val="15000"/>
                  </a:schemeClr>
                </a:solidFill>
                <a:latin typeface="Calibri" pitchFamily="34" charset="0"/>
              </a:rPr>
              <a:t>directive </a:t>
            </a:r>
            <a:r>
              <a:rPr lang="en-GB" b="1" dirty="0" smtClean="0">
                <a:solidFill>
                  <a:schemeClr val="tx1">
                    <a:lumMod val="85000"/>
                    <a:lumOff val="15000"/>
                  </a:schemeClr>
                </a:solidFill>
                <a:latin typeface="Courier New" pitchFamily="49" charset="0"/>
                <a:cs typeface="Courier New" pitchFamily="49" charset="0"/>
              </a:rPr>
              <a:t>#</a:t>
            </a:r>
            <a:r>
              <a:rPr lang="en-GB" b="1" dirty="0">
                <a:solidFill>
                  <a:schemeClr val="tx1">
                    <a:lumMod val="85000"/>
                    <a:lumOff val="15000"/>
                  </a:schemeClr>
                </a:solidFill>
                <a:latin typeface="Courier New" pitchFamily="49" charset="0"/>
                <a:cs typeface="Courier New" pitchFamily="49" charset="0"/>
              </a:rPr>
              <a:t>include</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gets replaced with the specified file.</a:t>
            </a:r>
          </a:p>
        </p:txBody>
      </p:sp>
      <p:graphicFrame>
        <p:nvGraphicFramePr>
          <p:cNvPr id="12" name="Table 11"/>
          <p:cNvGraphicFramePr>
            <a:graphicFrameLocks noGrp="1"/>
          </p:cNvGraphicFramePr>
          <p:nvPr>
            <p:extLst>
              <p:ext uri="{D42A27DB-BD31-4B8C-83A1-F6EECF244321}">
                <p14:modId xmlns:p14="http://schemas.microsoft.com/office/powerpoint/2010/main" val="2559988289"/>
              </p:ext>
            </p:extLst>
          </p:nvPr>
        </p:nvGraphicFramePr>
        <p:xfrm>
          <a:off x="2627784" y="3170278"/>
          <a:ext cx="2448272" cy="1057656"/>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a:t>
                      </a:r>
                      <a:r>
                        <a:rPr lang="en-GB" sz="1400" b="1" baseline="0" dirty="0" err="1" smtClean="0">
                          <a:solidFill>
                            <a:srgbClr val="FF0000"/>
                          </a:solidFill>
                          <a:effectLst/>
                          <a:latin typeface="Courier New" pitchFamily="49" charset="0"/>
                          <a:ea typeface="Calibri"/>
                          <a:cs typeface="Courier New" pitchFamily="49" charset="0"/>
                        </a:rPr>
                        <a:t>helper.h</a:t>
                      </a:r>
                      <a:r>
                        <a:rPr lang="en-GB" sz="1400" b="1" baseline="0" dirty="0" smtClean="0">
                          <a:solidFill>
                            <a:srgbClr val="FF0000"/>
                          </a:solidFill>
                          <a:effectLst/>
                          <a:latin typeface="Courier New" pitchFamily="49" charset="0"/>
                          <a:ea typeface="Calibri"/>
                          <a:cs typeface="Courier New" pitchFamily="49" charset="0"/>
                        </a:rPr>
                        <a:t>”</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Helper::help()</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rgbClr val="00B050"/>
                          </a:solidFill>
                          <a:effectLst/>
                          <a:latin typeface="Courier New" pitchFamily="49" charset="0"/>
                          <a:ea typeface="Calibri"/>
                          <a:cs typeface="Courier New" pitchFamily="49" charset="0"/>
                        </a:rPr>
                        <a:t>// Apply help </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TextBox 12"/>
          <p:cNvSpPr txBox="1"/>
          <p:nvPr/>
        </p:nvSpPr>
        <p:spPr>
          <a:xfrm>
            <a:off x="2884638" y="2831724"/>
            <a:ext cx="1296144" cy="338554"/>
          </a:xfrm>
          <a:prstGeom prst="rect">
            <a:avLst/>
          </a:prstGeom>
          <a:noFill/>
        </p:spPr>
        <p:txBody>
          <a:bodyPr wrap="square" rtlCol="0">
            <a:spAutoFit/>
          </a:bodyPr>
          <a:lstStyle/>
          <a:p>
            <a:r>
              <a:rPr lang="en-GB" sz="1600" b="1" cap="small" dirty="0">
                <a:solidFill>
                  <a:schemeClr val="tx1">
                    <a:lumMod val="85000"/>
                    <a:lumOff val="15000"/>
                  </a:schemeClr>
                </a:solidFill>
                <a:latin typeface="Courier New" pitchFamily="49" charset="0"/>
                <a:cs typeface="Courier New" pitchFamily="49" charset="0"/>
              </a:rPr>
              <a:t>h</a:t>
            </a:r>
            <a:r>
              <a:rPr lang="en-GB" sz="1600" b="1" cap="small" dirty="0" smtClean="0">
                <a:solidFill>
                  <a:schemeClr val="tx1">
                    <a:lumMod val="85000"/>
                    <a:lumOff val="15000"/>
                  </a:schemeClr>
                </a:solidFill>
                <a:latin typeface="Courier New" pitchFamily="49" charset="0"/>
                <a:cs typeface="Courier New" pitchFamily="49" charset="0"/>
              </a:rPr>
              <a:t>elper.cpp</a:t>
            </a:r>
            <a:endParaRPr lang="en-GB" sz="1600" b="1" cap="small" dirty="0">
              <a:solidFill>
                <a:schemeClr val="tx1">
                  <a:lumMod val="85000"/>
                  <a:lumOff val="1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55278138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1.bp.blogspot.com/-be5u8-Afeg0/Tb7Lpk5hCJI/AAAAAAAAAd0/TCJDJEzYkEg/s1600/grumpyman%20grumpy%20old%20man%20making%20a%20face.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96" y="555526"/>
            <a:ext cx="2756567" cy="42484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627784" y="339502"/>
            <a:ext cx="4824536" cy="1169551"/>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The C++ pre-processor/compiler is not particularly friendly</a:t>
            </a:r>
            <a:r>
              <a:rPr lang="en-GB" sz="2000" dirty="0" smtClean="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Say you made the following mistake:</a:t>
            </a:r>
          </a:p>
        </p:txBody>
      </p:sp>
      <p:graphicFrame>
        <p:nvGraphicFramePr>
          <p:cNvPr id="16" name="Table 15"/>
          <p:cNvGraphicFramePr>
            <a:graphicFrameLocks noGrp="1"/>
          </p:cNvGraphicFramePr>
          <p:nvPr>
            <p:extLst>
              <p:ext uri="{D42A27DB-BD31-4B8C-83A1-F6EECF244321}">
                <p14:modId xmlns:p14="http://schemas.microsoft.com/office/powerpoint/2010/main" val="2982334325"/>
              </p:ext>
            </p:extLst>
          </p:nvPr>
        </p:nvGraphicFramePr>
        <p:xfrm>
          <a:off x="2699792" y="1883502"/>
          <a:ext cx="3024336" cy="1057656"/>
        </p:xfrm>
        <a:graphic>
          <a:graphicData uri="http://schemas.openxmlformats.org/drawingml/2006/table">
            <a:tbl>
              <a:tblPr firstRow="1" firstCol="1" bandRow="1">
                <a:tableStyleId>{3B4B98B0-60AC-42C2-AFA5-B58CD77FA1E5}</a:tableStyleId>
              </a:tblPr>
              <a:tblGrid>
                <a:gridCol w="253413"/>
                <a:gridCol w="2770923"/>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a:t>
                      </a:r>
                      <a:r>
                        <a:rPr lang="en-GB" sz="1400" b="1" baseline="0" dirty="0" err="1" smtClean="0">
                          <a:solidFill>
                            <a:srgbClr val="FF0000"/>
                          </a:solidFill>
                          <a:effectLst/>
                          <a:latin typeface="Courier New" pitchFamily="49" charset="0"/>
                          <a:ea typeface="Calibri"/>
                          <a:cs typeface="Courier New" pitchFamily="49" charset="0"/>
                        </a:rPr>
                        <a:t>helper.h</a:t>
                      </a:r>
                      <a:r>
                        <a:rPr lang="en-GB" sz="1400" b="1" baseline="0" dirty="0" smtClean="0">
                          <a:solidFill>
                            <a:srgbClr val="FF0000"/>
                          </a:solidFill>
                          <a:effectLst/>
                          <a:latin typeface="Courier New" pitchFamily="49" charset="0"/>
                          <a:ea typeface="Calibri"/>
                          <a:cs typeface="Courier New" pitchFamily="49" charset="0"/>
                        </a:rPr>
                        <a:t>”</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&lt;string&gt;</a:t>
                      </a:r>
                      <a:endParaRPr lang="en-GB" sz="1400" b="1" dirty="0" smtClean="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&lt;</a:t>
                      </a:r>
                      <a:r>
                        <a:rPr lang="en-GB" sz="1400" b="1" baseline="0" dirty="0" err="1" smtClean="0">
                          <a:solidFill>
                            <a:srgbClr val="FF0000"/>
                          </a:solidFill>
                          <a:effectLst/>
                          <a:latin typeface="Courier New" pitchFamily="49" charset="0"/>
                          <a:ea typeface="Calibri"/>
                          <a:cs typeface="Courier New" pitchFamily="49" charset="0"/>
                        </a:rPr>
                        <a:t>iostream</a:t>
                      </a:r>
                      <a:r>
                        <a:rPr lang="en-GB" sz="1400" b="1" baseline="0" dirty="0" smtClean="0">
                          <a:solidFill>
                            <a:srgbClr val="FF0000"/>
                          </a:solidFill>
                          <a:effectLst/>
                          <a:latin typeface="Courier New" pitchFamily="49" charset="0"/>
                          <a:ea typeface="Calibri"/>
                          <a:cs typeface="Courier New" pitchFamily="49" charset="0"/>
                        </a:rPr>
                        <a:t>&gt;</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a:t>
                      </a:r>
                      <a:r>
                        <a:rPr lang="en-GB" sz="1400" b="1" baseline="0" dirty="0" err="1" smtClean="0">
                          <a:solidFill>
                            <a:srgbClr val="FF0000"/>
                          </a:solidFill>
                          <a:effectLst/>
                          <a:latin typeface="Courier New" pitchFamily="49" charset="0"/>
                          <a:ea typeface="Calibri"/>
                          <a:cs typeface="Courier New" pitchFamily="49" charset="0"/>
                        </a:rPr>
                        <a:t>helper.h</a:t>
                      </a:r>
                      <a:r>
                        <a:rPr lang="en-GB" sz="1400" b="1" baseline="0" dirty="0" smtClean="0">
                          <a:solidFill>
                            <a:srgbClr val="FF0000"/>
                          </a:solidFill>
                          <a:effectLst/>
                          <a:latin typeface="Courier New" pitchFamily="49" charset="0"/>
                          <a:ea typeface="Calibri"/>
                          <a:cs typeface="Courier New" pitchFamily="49" charset="0"/>
                        </a:rPr>
                        <a:t>”</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7" name="TextBox 16"/>
          <p:cNvSpPr txBox="1"/>
          <p:nvPr/>
        </p:nvSpPr>
        <p:spPr>
          <a:xfrm>
            <a:off x="2956646" y="1544948"/>
            <a:ext cx="1296144" cy="338554"/>
          </a:xfrm>
          <a:prstGeom prst="rect">
            <a:avLst/>
          </a:prstGeom>
          <a:noFill/>
        </p:spPr>
        <p:txBody>
          <a:bodyPr wrap="square" rtlCol="0">
            <a:spAutoFit/>
          </a:bodyPr>
          <a:lstStyle/>
          <a:p>
            <a:r>
              <a:rPr lang="en-GB" sz="1600" b="1" cap="small" dirty="0" smtClean="0">
                <a:solidFill>
                  <a:schemeClr val="tx1">
                    <a:lumMod val="85000"/>
                    <a:lumOff val="15000"/>
                  </a:schemeClr>
                </a:solidFill>
                <a:latin typeface="Courier New" pitchFamily="49" charset="0"/>
                <a:cs typeface="Courier New" pitchFamily="49" charset="0"/>
              </a:rPr>
              <a:t>main.cpp</a:t>
            </a:r>
            <a:endParaRPr lang="en-GB" sz="1600" b="1" cap="small" dirty="0">
              <a:solidFill>
                <a:schemeClr val="tx1">
                  <a:lumMod val="85000"/>
                  <a:lumOff val="15000"/>
                </a:schemeClr>
              </a:solidFill>
              <a:latin typeface="Courier New" pitchFamily="49" charset="0"/>
              <a:cs typeface="Courier New" pitchFamily="49" charset="0"/>
            </a:endParaRPr>
          </a:p>
        </p:txBody>
      </p:sp>
      <p:sp>
        <p:nvSpPr>
          <p:cNvPr id="18" name="Bent Arrow 17"/>
          <p:cNvSpPr/>
          <p:nvPr/>
        </p:nvSpPr>
        <p:spPr>
          <a:xfrm rot="10800000">
            <a:off x="5851861" y="2270158"/>
            <a:ext cx="2104513" cy="616421"/>
          </a:xfrm>
          <a:prstGeom prst="bent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6444208" y="1818654"/>
            <a:ext cx="1944214" cy="707886"/>
          </a:xfrm>
          <a:prstGeom prst="rect">
            <a:avLst/>
          </a:prstGeom>
          <a:noFill/>
        </p:spPr>
        <p:txBody>
          <a:bodyPr wrap="square" rtlCol="0">
            <a:spAutoFit/>
          </a:bodyPr>
          <a:lstStyle/>
          <a:p>
            <a:r>
              <a:rPr lang="en-GB" sz="2000" dirty="0" err="1" smtClean="0">
                <a:solidFill>
                  <a:schemeClr val="tx1">
                    <a:lumMod val="85000"/>
                    <a:lumOff val="15000"/>
                  </a:schemeClr>
                </a:solidFill>
                <a:latin typeface="Calibri" pitchFamily="34" charset="0"/>
              </a:rPr>
              <a:t>Opps</a:t>
            </a:r>
            <a:r>
              <a:rPr lang="en-GB" sz="2000" dirty="0" smtClean="0">
                <a:solidFill>
                  <a:schemeClr val="tx1">
                    <a:lumMod val="85000"/>
                    <a:lumOff val="15000"/>
                  </a:schemeClr>
                </a:solidFill>
                <a:latin typeface="Calibri" pitchFamily="34" charset="0"/>
              </a:rPr>
              <a:t>, I added this twice.</a:t>
            </a:r>
            <a:endParaRPr lang="en-GB" sz="2000" dirty="0">
              <a:solidFill>
                <a:schemeClr val="tx1">
                  <a:lumMod val="85000"/>
                  <a:lumOff val="15000"/>
                </a:schemeClr>
              </a:solidFill>
              <a:latin typeface="Calibri" pitchFamily="34" charset="0"/>
            </a:endParaRPr>
          </a:p>
        </p:txBody>
      </p:sp>
      <p:sp>
        <p:nvSpPr>
          <p:cNvPr id="20" name="TextBox 19"/>
          <p:cNvSpPr txBox="1"/>
          <p:nvPr/>
        </p:nvSpPr>
        <p:spPr>
          <a:xfrm>
            <a:off x="2627784" y="3219822"/>
            <a:ext cx="4536504" cy="1785104"/>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The pre-processor will copy/paste the contents of </a:t>
            </a:r>
            <a:r>
              <a:rPr lang="en-GB" b="1" dirty="0" err="1">
                <a:solidFill>
                  <a:schemeClr val="tx1">
                    <a:lumMod val="85000"/>
                    <a:lumOff val="15000"/>
                  </a:schemeClr>
                </a:solidFill>
                <a:latin typeface="Courier New" pitchFamily="49" charset="0"/>
                <a:cs typeface="Courier New" pitchFamily="49" charset="0"/>
              </a:rPr>
              <a:t>helper.h</a:t>
            </a:r>
            <a:r>
              <a:rPr lang="en-GB" sz="2000" dirty="0">
                <a:solidFill>
                  <a:schemeClr val="tx1">
                    <a:lumMod val="85000"/>
                    <a:lumOff val="15000"/>
                  </a:schemeClr>
                </a:solidFill>
                <a:latin typeface="Calibri" pitchFamily="34" charset="0"/>
              </a:rPr>
              <a:t> twice. The compiler will then complain that you have declared one or more functions twice</a:t>
            </a:r>
            <a:r>
              <a:rPr lang="en-GB" sz="2000" dirty="0" smtClean="0">
                <a:solidFill>
                  <a:schemeClr val="tx1">
                    <a:lumMod val="85000"/>
                    <a:lumOff val="15000"/>
                  </a:schemeClr>
                </a:solidFill>
                <a:latin typeface="Calibri" pitchFamily="34" charset="0"/>
              </a:rPr>
              <a:t>. </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Shame on you for tricking the compiler.</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11650735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842054426"/>
              </p:ext>
            </p:extLst>
          </p:nvPr>
        </p:nvGraphicFramePr>
        <p:xfrm>
          <a:off x="251520" y="1598144"/>
          <a:ext cx="2448272" cy="1057656"/>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effectLst/>
                          <a:latin typeface="Courier New" pitchFamily="49" charset="0"/>
                          <a:ea typeface="Calibri"/>
                          <a:cs typeface="Courier New" pitchFamily="49" charset="0"/>
                        </a:rPr>
                        <a:t>Helper::help()</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rgbClr val="00B050"/>
                          </a:solidFill>
                          <a:effectLst/>
                          <a:latin typeface="Courier New" pitchFamily="49" charset="0"/>
                          <a:ea typeface="Calibri"/>
                          <a:cs typeface="Courier New" pitchFamily="49" charset="0"/>
                        </a:rPr>
                        <a:t>// Apply help </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508374" y="1259590"/>
            <a:ext cx="1296144" cy="338554"/>
          </a:xfrm>
          <a:prstGeom prst="rect">
            <a:avLst/>
          </a:prstGeom>
          <a:noFill/>
        </p:spPr>
        <p:txBody>
          <a:bodyPr wrap="square" rtlCol="0">
            <a:spAutoFit/>
          </a:bodyPr>
          <a:lstStyle/>
          <a:p>
            <a:r>
              <a:rPr lang="en-GB" sz="1600" b="1" cap="small" dirty="0" err="1" smtClean="0">
                <a:solidFill>
                  <a:schemeClr val="tx1">
                    <a:lumMod val="85000"/>
                    <a:lumOff val="15000"/>
                  </a:schemeClr>
                </a:solidFill>
                <a:latin typeface="Courier New" pitchFamily="49" charset="0"/>
                <a:cs typeface="Courier New" pitchFamily="49" charset="0"/>
              </a:rPr>
              <a:t>helper.h</a:t>
            </a:r>
            <a:endParaRPr lang="en-GB" sz="1600" b="1" cap="small" dirty="0">
              <a:solidFill>
                <a:schemeClr val="tx1">
                  <a:lumMod val="85000"/>
                  <a:lumOff val="15000"/>
                </a:schemeClr>
              </a:solidFill>
              <a:latin typeface="Courier New" pitchFamily="49" charset="0"/>
              <a:cs typeface="Courier New"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469728916"/>
              </p:ext>
            </p:extLst>
          </p:nvPr>
        </p:nvGraphicFramePr>
        <p:xfrm>
          <a:off x="3059832" y="862722"/>
          <a:ext cx="2448272" cy="1057656"/>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a:t>
                      </a:r>
                      <a:r>
                        <a:rPr lang="en-GB" sz="1400" b="1" baseline="0" dirty="0" err="1" smtClean="0">
                          <a:solidFill>
                            <a:srgbClr val="FF0000"/>
                          </a:solidFill>
                          <a:effectLst/>
                          <a:latin typeface="Courier New" pitchFamily="49" charset="0"/>
                          <a:ea typeface="Calibri"/>
                          <a:cs typeface="Courier New" pitchFamily="49" charset="0"/>
                        </a:rPr>
                        <a:t>helper.h</a:t>
                      </a:r>
                      <a:r>
                        <a:rPr lang="en-GB" sz="1400" b="1" baseline="0" dirty="0" smtClean="0">
                          <a:solidFill>
                            <a:srgbClr val="FF0000"/>
                          </a:solidFill>
                          <a:effectLst/>
                          <a:latin typeface="Courier New" pitchFamily="49" charset="0"/>
                          <a:ea typeface="Calibri"/>
                          <a:cs typeface="Courier New" pitchFamily="49" charset="0"/>
                        </a:rPr>
                        <a:t>”</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class </a:t>
                      </a:r>
                      <a:r>
                        <a:rPr lang="en-GB" sz="1400" b="1" dirty="0" smtClean="0">
                          <a:solidFill>
                            <a:schemeClr val="tx1"/>
                          </a:solidFill>
                          <a:effectLst/>
                          <a:latin typeface="Courier New" pitchFamily="49" charset="0"/>
                          <a:ea typeface="Calibri"/>
                          <a:cs typeface="Courier New" pitchFamily="49" charset="0"/>
                        </a:rPr>
                        <a:t>MyLib1</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chemeClr val="tx1"/>
                          </a:solidFill>
                          <a:effectLst/>
                          <a:latin typeface="Courier New" pitchFamily="49" charset="0"/>
                          <a:ea typeface="Calibri"/>
                          <a:cs typeface="Courier New" pitchFamily="49" charset="0"/>
                        </a:rPr>
                        <a:t>Helper::help;</a:t>
                      </a:r>
                      <a:r>
                        <a:rPr lang="en-GB" sz="1400" b="1" baseline="0" dirty="0" smtClean="0">
                          <a:solidFill>
                            <a:srgbClr val="00B050"/>
                          </a:solidFill>
                          <a:effectLst/>
                          <a:latin typeface="Courier New" pitchFamily="49" charset="0"/>
                          <a:ea typeface="Calibri"/>
                          <a:cs typeface="Courier New" pitchFamily="49" charset="0"/>
                        </a:rPr>
                        <a:t> </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7" name="TextBox 16"/>
          <p:cNvSpPr txBox="1"/>
          <p:nvPr/>
        </p:nvSpPr>
        <p:spPr>
          <a:xfrm>
            <a:off x="3316686" y="524168"/>
            <a:ext cx="1296144" cy="338554"/>
          </a:xfrm>
          <a:prstGeom prst="rect">
            <a:avLst/>
          </a:prstGeom>
          <a:noFill/>
        </p:spPr>
        <p:txBody>
          <a:bodyPr wrap="square" rtlCol="0">
            <a:spAutoFit/>
          </a:bodyPr>
          <a:lstStyle/>
          <a:p>
            <a:r>
              <a:rPr lang="en-GB" sz="1600" b="1" cap="small" dirty="0" smtClean="0">
                <a:solidFill>
                  <a:schemeClr val="tx1">
                    <a:lumMod val="85000"/>
                    <a:lumOff val="15000"/>
                  </a:schemeClr>
                </a:solidFill>
                <a:latin typeface="Courier New" pitchFamily="49" charset="0"/>
                <a:cs typeface="Courier New" pitchFamily="49" charset="0"/>
              </a:rPr>
              <a:t>mylib1.h</a:t>
            </a:r>
            <a:endParaRPr lang="en-GB" sz="1600" b="1" cap="small" dirty="0">
              <a:solidFill>
                <a:schemeClr val="tx1">
                  <a:lumMod val="85000"/>
                  <a:lumOff val="15000"/>
                </a:schemeClr>
              </a:solidFill>
              <a:latin typeface="Courier New" pitchFamily="49" charset="0"/>
              <a:cs typeface="Courier New" pitchFamily="49"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4742617"/>
              </p:ext>
            </p:extLst>
          </p:nvPr>
        </p:nvGraphicFramePr>
        <p:xfrm>
          <a:off x="3059832" y="3190321"/>
          <a:ext cx="2448272" cy="1057656"/>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a:t>
                      </a:r>
                      <a:r>
                        <a:rPr lang="en-GB" sz="1400" b="1" baseline="0" dirty="0" err="1" smtClean="0">
                          <a:solidFill>
                            <a:srgbClr val="FF0000"/>
                          </a:solidFill>
                          <a:effectLst/>
                          <a:latin typeface="Courier New" pitchFamily="49" charset="0"/>
                          <a:ea typeface="Calibri"/>
                          <a:cs typeface="Courier New" pitchFamily="49" charset="0"/>
                        </a:rPr>
                        <a:t>helper.h</a:t>
                      </a:r>
                      <a:r>
                        <a:rPr lang="en-GB" sz="1400" b="1" baseline="0" dirty="0" smtClean="0">
                          <a:solidFill>
                            <a:srgbClr val="FF0000"/>
                          </a:solidFill>
                          <a:effectLst/>
                          <a:latin typeface="Courier New" pitchFamily="49" charset="0"/>
                          <a:ea typeface="Calibri"/>
                          <a:cs typeface="Courier New" pitchFamily="49" charset="0"/>
                        </a:rPr>
                        <a:t>”</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class </a:t>
                      </a:r>
                      <a:r>
                        <a:rPr lang="en-GB" sz="1400" b="1" dirty="0" smtClean="0">
                          <a:solidFill>
                            <a:schemeClr val="tx1"/>
                          </a:solidFill>
                          <a:effectLst/>
                          <a:latin typeface="Courier New" pitchFamily="49" charset="0"/>
                          <a:ea typeface="Calibri"/>
                          <a:cs typeface="Courier New" pitchFamily="49" charset="0"/>
                        </a:rPr>
                        <a:t>MyLib2</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a:t>
                      </a:r>
                      <a:r>
                        <a:rPr lang="en-GB" sz="1400" b="1" baseline="0" dirty="0" smtClean="0">
                          <a:solidFill>
                            <a:schemeClr val="tx1"/>
                          </a:solidFill>
                          <a:effectLst/>
                          <a:latin typeface="Courier New" pitchFamily="49" charset="0"/>
                          <a:ea typeface="Calibri"/>
                          <a:cs typeface="Courier New" pitchFamily="49" charset="0"/>
                        </a:rPr>
                        <a:t>Helper::help;</a:t>
                      </a:r>
                      <a:r>
                        <a:rPr lang="en-GB" sz="1400" b="1" baseline="0" dirty="0" smtClean="0">
                          <a:solidFill>
                            <a:srgbClr val="00B050"/>
                          </a:solidFill>
                          <a:effectLst/>
                          <a:latin typeface="Courier New" pitchFamily="49" charset="0"/>
                          <a:ea typeface="Calibri"/>
                          <a:cs typeface="Courier New" pitchFamily="49" charset="0"/>
                        </a:rPr>
                        <a:t> </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3316686" y="2851767"/>
            <a:ext cx="1296144" cy="338554"/>
          </a:xfrm>
          <a:prstGeom prst="rect">
            <a:avLst/>
          </a:prstGeom>
          <a:noFill/>
        </p:spPr>
        <p:txBody>
          <a:bodyPr wrap="square" rtlCol="0">
            <a:spAutoFit/>
          </a:bodyPr>
          <a:lstStyle/>
          <a:p>
            <a:r>
              <a:rPr lang="en-GB" sz="1600" b="1" cap="small" smtClean="0">
                <a:solidFill>
                  <a:schemeClr val="tx1">
                    <a:lumMod val="85000"/>
                    <a:lumOff val="15000"/>
                  </a:schemeClr>
                </a:solidFill>
                <a:latin typeface="Courier New" pitchFamily="49" charset="0"/>
                <a:cs typeface="Courier New" pitchFamily="49" charset="0"/>
              </a:rPr>
              <a:t>mylib2.h</a:t>
            </a:r>
            <a:endParaRPr lang="en-GB" sz="1600" b="1" cap="small" dirty="0">
              <a:solidFill>
                <a:schemeClr val="tx1">
                  <a:lumMod val="85000"/>
                  <a:lumOff val="15000"/>
                </a:schemeClr>
              </a:solidFill>
              <a:latin typeface="Courier New" pitchFamily="49" charset="0"/>
              <a:cs typeface="Courier New" pitchFamily="49"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528671789"/>
              </p:ext>
            </p:extLst>
          </p:nvPr>
        </p:nvGraphicFramePr>
        <p:xfrm>
          <a:off x="6084168" y="2274274"/>
          <a:ext cx="2448272" cy="793242"/>
        </p:xfrm>
        <a:graphic>
          <a:graphicData uri="http://schemas.openxmlformats.org/drawingml/2006/table">
            <a:tbl>
              <a:tblPr firstRow="1" firstCol="1" bandRow="1">
                <a:tableStyleId>{3B4B98B0-60AC-42C2-AFA5-B58CD77FA1E5}</a:tableStyleId>
              </a:tblPr>
              <a:tblGrid>
                <a:gridCol w="205144"/>
                <a:gridCol w="224312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“mylib1.h”</a:t>
                      </a:r>
                      <a:endParaRPr lang="en-GB" sz="1400" b="1" dirty="0">
                        <a:solidFill>
                          <a:srgbClr val="FF000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#include</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FF0000"/>
                          </a:solidFill>
                          <a:effectLst/>
                          <a:latin typeface="Courier New" pitchFamily="49" charset="0"/>
                          <a:ea typeface="Calibri"/>
                          <a:cs typeface="Courier New" pitchFamily="49" charset="0"/>
                        </a:rPr>
                        <a:t>“mylib2.h”</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3" name="TextBox 22"/>
          <p:cNvSpPr txBox="1"/>
          <p:nvPr/>
        </p:nvSpPr>
        <p:spPr>
          <a:xfrm>
            <a:off x="6341022" y="1935720"/>
            <a:ext cx="1296144" cy="338554"/>
          </a:xfrm>
          <a:prstGeom prst="rect">
            <a:avLst/>
          </a:prstGeom>
          <a:noFill/>
        </p:spPr>
        <p:txBody>
          <a:bodyPr wrap="square" rtlCol="0">
            <a:spAutoFit/>
          </a:bodyPr>
          <a:lstStyle/>
          <a:p>
            <a:r>
              <a:rPr lang="en-GB" sz="1600" b="1" cap="small" dirty="0" smtClean="0">
                <a:solidFill>
                  <a:schemeClr val="tx1">
                    <a:lumMod val="85000"/>
                    <a:lumOff val="15000"/>
                  </a:schemeClr>
                </a:solidFill>
                <a:latin typeface="Courier New" pitchFamily="49" charset="0"/>
                <a:cs typeface="Courier New" pitchFamily="49" charset="0"/>
              </a:rPr>
              <a:t>main.cpp</a:t>
            </a:r>
            <a:endParaRPr lang="en-GB" sz="1600" b="1" cap="small" dirty="0">
              <a:solidFill>
                <a:schemeClr val="tx1">
                  <a:lumMod val="85000"/>
                  <a:lumOff val="15000"/>
                </a:schemeClr>
              </a:solidFill>
              <a:latin typeface="Courier New" pitchFamily="49" charset="0"/>
              <a:cs typeface="Courier New" pitchFamily="49" charset="0"/>
            </a:endParaRPr>
          </a:p>
        </p:txBody>
      </p:sp>
      <p:sp>
        <p:nvSpPr>
          <p:cNvPr id="24" name="TextBox 23"/>
          <p:cNvSpPr txBox="1"/>
          <p:nvPr/>
        </p:nvSpPr>
        <p:spPr>
          <a:xfrm>
            <a:off x="6012160" y="195486"/>
            <a:ext cx="3024336" cy="707886"/>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Exactly the same problem will occur in this situation</a:t>
            </a:r>
            <a:endParaRPr lang="en-GB" sz="2000" dirty="0">
              <a:solidFill>
                <a:schemeClr val="tx1">
                  <a:lumMod val="85000"/>
                  <a:lumOff val="15000"/>
                </a:schemeClr>
              </a:solidFill>
              <a:latin typeface="Calibri" pitchFamily="34" charset="0"/>
            </a:endParaRPr>
          </a:p>
        </p:txBody>
      </p:sp>
      <p:sp>
        <p:nvSpPr>
          <p:cNvPr id="25" name="Bent Arrow 24"/>
          <p:cNvSpPr/>
          <p:nvPr/>
        </p:nvSpPr>
        <p:spPr>
          <a:xfrm>
            <a:off x="2483768" y="854147"/>
            <a:ext cx="576064" cy="510713"/>
          </a:xfrm>
          <a:prstGeom prst="bentArrow">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27" name="Bent Arrow 26"/>
          <p:cNvSpPr/>
          <p:nvPr/>
        </p:nvSpPr>
        <p:spPr>
          <a:xfrm flipV="1">
            <a:off x="2483768" y="2865167"/>
            <a:ext cx="576064" cy="510713"/>
          </a:xfrm>
          <a:prstGeom prst="bentArrow">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28" name="Bent Arrow 27"/>
          <p:cNvSpPr/>
          <p:nvPr/>
        </p:nvSpPr>
        <p:spPr>
          <a:xfrm flipV="1">
            <a:off x="5004048" y="2001070"/>
            <a:ext cx="1080120" cy="510713"/>
          </a:xfrm>
          <a:prstGeom prst="bentArrow">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29" name="Bent Arrow 28"/>
          <p:cNvSpPr/>
          <p:nvPr/>
        </p:nvSpPr>
        <p:spPr>
          <a:xfrm>
            <a:off x="5004048" y="2577135"/>
            <a:ext cx="1080120" cy="510713"/>
          </a:xfrm>
          <a:prstGeom prst="bent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solidFill>
                <a:schemeClr val="tx1"/>
              </a:solidFill>
            </a:endParaRPr>
          </a:p>
        </p:txBody>
      </p:sp>
      <p:sp>
        <p:nvSpPr>
          <p:cNvPr id="30" name="TextBox 29"/>
          <p:cNvSpPr txBox="1"/>
          <p:nvPr/>
        </p:nvSpPr>
        <p:spPr>
          <a:xfrm>
            <a:off x="6190288" y="3100042"/>
            <a:ext cx="2702192" cy="707886"/>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Helper has been included twice.</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375753426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B593DD-9DC2-4FF7-B8AB-733A417F6E8D}"/>
</file>

<file path=customXml/itemProps2.xml><?xml version="1.0" encoding="utf-8"?>
<ds:datastoreItem xmlns:ds="http://schemas.openxmlformats.org/officeDocument/2006/customXml" ds:itemID="{9379C841-AE95-48F5-8B2C-FC13D4362487}"/>
</file>

<file path=customXml/itemProps3.xml><?xml version="1.0" encoding="utf-8"?>
<ds:datastoreItem xmlns:ds="http://schemas.openxmlformats.org/officeDocument/2006/customXml" ds:itemID="{E8033988-999D-41B8-951C-E40557BDC521}"/>
</file>

<file path=docProps/app.xml><?xml version="1.0" encoding="utf-8"?>
<Properties xmlns="http://schemas.openxmlformats.org/officeDocument/2006/extended-properties" xmlns:vt="http://schemas.openxmlformats.org/officeDocument/2006/docPropsVTypes">
  <Template>Slipstream</Template>
  <TotalTime>0</TotalTime>
  <Words>1895</Words>
  <Application>Microsoft Office PowerPoint</Application>
  <PresentationFormat>On-screen Show (16:9)</PresentationFormat>
  <Paragraphs>434</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Georgia</vt:lpstr>
      <vt:lpstr>Times New Roman</vt:lpstr>
      <vt:lpstr>Trebuchet MS</vt:lpstr>
      <vt:lpstr>Slipstream</vt:lpstr>
      <vt:lpstr>Introduction to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2015-01-08T10:01:06Z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