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diagrams/data1.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diagrams/quickStyle1.xml" ContentType="application/vnd.openxmlformats-officedocument.drawingml.diagramStyle+xml"/>
  <Override PartName="/ppt/theme/theme1.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layout1.xml" ContentType="application/vnd.openxmlformats-officedocument.drawingml.diagramLayout+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79" r:id="rId1"/>
  </p:sldMasterIdLst>
  <p:notesMasterIdLst>
    <p:notesMasterId r:id="rId10"/>
  </p:notesMasterIdLst>
  <p:handoutMasterIdLst>
    <p:handoutMasterId r:id="rId11"/>
  </p:handoutMasterIdLst>
  <p:sldIdLst>
    <p:sldId id="256" r:id="rId2"/>
    <p:sldId id="336" r:id="rId3"/>
    <p:sldId id="337" r:id="rId4"/>
    <p:sldId id="338" r:id="rId5"/>
    <p:sldId id="339" r:id="rId6"/>
    <p:sldId id="340" r:id="rId7"/>
    <p:sldId id="343" r:id="rId8"/>
    <p:sldId id="361" r:id="rId9"/>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699"/>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79712" autoAdjust="0"/>
  </p:normalViewPr>
  <p:slideViewPr>
    <p:cSldViewPr>
      <p:cViewPr varScale="1">
        <p:scale>
          <a:sx n="124" d="100"/>
          <a:sy n="124" d="100"/>
        </p:scale>
        <p:origin x="114" y="36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8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552B0-102C-4352-BB3A-51A917C1295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GB"/>
        </a:p>
      </dgm:t>
    </dgm:pt>
    <dgm:pt modelId="{70E8C07A-D189-4D97-B3BF-563F8266E335}">
      <dgm:prSet phldrT="[Text]" custT="1"/>
      <dgm:spPr>
        <a:solidFill>
          <a:schemeClr val="accent3">
            <a:lumMod val="50000"/>
          </a:schemeClr>
        </a:solidFill>
      </dgm:spPr>
      <dgm:t>
        <a:bodyPr/>
        <a:lstStyle/>
        <a:p>
          <a:r>
            <a:rPr lang="en-GB" sz="3200" dirty="0" smtClean="0">
              <a:solidFill>
                <a:schemeClr val="bg1"/>
              </a:solidFill>
              <a:effectLst/>
              <a:latin typeface="+mn-lt"/>
              <a:ea typeface="+mn-ea"/>
              <a:cs typeface="+mn-cs"/>
            </a:rPr>
            <a:t>Interpreted</a:t>
          </a:r>
          <a:endParaRPr lang="en-GB" sz="3200" dirty="0">
            <a:solidFill>
              <a:schemeClr val="bg1"/>
            </a:solidFill>
          </a:endParaRPr>
        </a:p>
      </dgm:t>
    </dgm:pt>
    <dgm:pt modelId="{44AE1509-6D89-4215-9AB9-64574E61594E}" type="parTrans" cxnId="{D9C0D772-586B-4BA0-9714-1C344FE78FEE}">
      <dgm:prSet/>
      <dgm:spPr/>
      <dgm:t>
        <a:bodyPr/>
        <a:lstStyle/>
        <a:p>
          <a:endParaRPr lang="en-GB"/>
        </a:p>
      </dgm:t>
    </dgm:pt>
    <dgm:pt modelId="{E00EFE96-E34A-4959-A5D4-2F937386E36C}" type="sibTrans" cxnId="{D9C0D772-586B-4BA0-9714-1C344FE78FEE}">
      <dgm:prSet/>
      <dgm:spPr/>
      <dgm:t>
        <a:bodyPr/>
        <a:lstStyle/>
        <a:p>
          <a:endParaRPr lang="en-GB"/>
        </a:p>
      </dgm:t>
    </dgm:pt>
    <dgm:pt modelId="{190C9B04-05E9-4834-9A5F-BD19839923FE}">
      <dgm:prSet phldrT="[Text]" custT="1"/>
      <dgm:spPr>
        <a:solidFill>
          <a:schemeClr val="accent3">
            <a:lumMod val="50000"/>
          </a:schemeClr>
        </a:solidFill>
      </dgm:spPr>
      <dgm:t>
        <a:bodyPr/>
        <a:lstStyle/>
        <a:p>
          <a:r>
            <a:rPr lang="en-GB" sz="3200" dirty="0" smtClean="0">
              <a:solidFill>
                <a:schemeClr val="bg1"/>
              </a:solidFill>
              <a:effectLst/>
              <a:latin typeface="+mn-lt"/>
              <a:ea typeface="+mn-ea"/>
              <a:cs typeface="+mn-cs"/>
            </a:rPr>
            <a:t>Compiled</a:t>
          </a:r>
          <a:endParaRPr lang="en-GB" sz="3200" dirty="0">
            <a:solidFill>
              <a:schemeClr val="bg1"/>
            </a:solidFill>
          </a:endParaRPr>
        </a:p>
      </dgm:t>
    </dgm:pt>
    <dgm:pt modelId="{CB3BB605-7179-4ED4-8AE3-D502ABFD0B0F}" type="parTrans" cxnId="{4B6DAE7C-FC06-4C7E-83A6-5C96DFE1D139}">
      <dgm:prSet/>
      <dgm:spPr/>
      <dgm:t>
        <a:bodyPr/>
        <a:lstStyle/>
        <a:p>
          <a:endParaRPr lang="en-GB"/>
        </a:p>
      </dgm:t>
    </dgm:pt>
    <dgm:pt modelId="{D28CD6D6-BC5B-49BD-A56A-B2E845D6EA84}" type="sibTrans" cxnId="{4B6DAE7C-FC06-4C7E-83A6-5C96DFE1D139}">
      <dgm:prSet/>
      <dgm:spPr/>
      <dgm:t>
        <a:bodyPr/>
        <a:lstStyle/>
        <a:p>
          <a:endParaRPr lang="en-GB"/>
        </a:p>
      </dgm:t>
    </dgm:pt>
    <dgm:pt modelId="{45D20F4D-BEE0-4947-AA38-D230CB996CF6}">
      <dgm:prSet phldrT="[Text]" custT="1"/>
      <dgm:spPr>
        <a:ln>
          <a:solidFill>
            <a:schemeClr val="accent3">
              <a:lumMod val="50000"/>
            </a:schemeClr>
          </a:solidFill>
        </a:ln>
      </dgm:spPr>
      <dgm:t>
        <a:bodyPr/>
        <a:lstStyle/>
        <a:p>
          <a:r>
            <a:rPr lang="en-GB" sz="1800" dirty="0" smtClean="0">
              <a:solidFill>
                <a:schemeClr val="tx1"/>
              </a:solidFill>
              <a:effectLst/>
              <a:latin typeface="Calibri" pitchFamily="34" charset="0"/>
              <a:ea typeface="+mn-ea"/>
              <a:cs typeface="+mn-cs"/>
            </a:rPr>
            <a:t>An interpreter separately processes and then immediately executes each statement (line of code).</a:t>
          </a:r>
          <a:endParaRPr lang="en-GB" sz="1800" dirty="0">
            <a:latin typeface="Calibri" pitchFamily="34" charset="0"/>
          </a:endParaRPr>
        </a:p>
      </dgm:t>
    </dgm:pt>
    <dgm:pt modelId="{96F99C70-1C63-4421-A5F9-604EEDF94536}" type="parTrans" cxnId="{B1E428F9-2499-4FBC-90B7-BB1D2386A865}">
      <dgm:prSet/>
      <dgm:spPr>
        <a:ln>
          <a:solidFill>
            <a:schemeClr val="accent3">
              <a:lumMod val="50000"/>
            </a:schemeClr>
          </a:solidFill>
        </a:ln>
      </dgm:spPr>
      <dgm:t>
        <a:bodyPr/>
        <a:lstStyle/>
        <a:p>
          <a:endParaRPr lang="en-GB"/>
        </a:p>
      </dgm:t>
    </dgm:pt>
    <dgm:pt modelId="{F73050B3-0ED6-45C9-8CA1-B0B4B01E9BE0}" type="sibTrans" cxnId="{B1E428F9-2499-4FBC-90B7-BB1D2386A865}">
      <dgm:prSet/>
      <dgm:spPr/>
      <dgm:t>
        <a:bodyPr/>
        <a:lstStyle/>
        <a:p>
          <a:endParaRPr lang="en-GB"/>
        </a:p>
      </dgm:t>
    </dgm:pt>
    <dgm:pt modelId="{D74505DB-599B-4650-ACBC-50AE78871365}">
      <dgm:prSet phldrT="[Text]" custT="1"/>
      <dgm:spPr>
        <a:ln>
          <a:solidFill>
            <a:schemeClr val="accent3">
              <a:lumMod val="50000"/>
            </a:schemeClr>
          </a:solidFill>
        </a:ln>
      </dgm:spPr>
      <dgm:t>
        <a:bodyPr/>
        <a:lstStyle/>
        <a:p>
          <a:r>
            <a:rPr lang="en-GB" sz="1600" dirty="0" smtClean="0">
              <a:solidFill>
                <a:schemeClr val="tx1"/>
              </a:solidFill>
              <a:effectLst/>
              <a:latin typeface="Calibri" pitchFamily="34" charset="0"/>
              <a:ea typeface="+mn-ea"/>
              <a:cs typeface="+mn-cs"/>
            </a:rPr>
            <a:t>A compiler converts all statements into machine code, producing an executable program. A linker is used to link together the object code produced from compiled units.</a:t>
          </a:r>
          <a:endParaRPr lang="en-GB" sz="1600" dirty="0">
            <a:latin typeface="Calibri" pitchFamily="34" charset="0"/>
          </a:endParaRPr>
        </a:p>
      </dgm:t>
    </dgm:pt>
    <dgm:pt modelId="{72C62EF3-DC8C-4025-A61C-F3DA4E16729D}" type="parTrans" cxnId="{94BA1375-924E-4FC6-BA0B-BC53F4C5DEE5}">
      <dgm:prSet/>
      <dgm:spPr>
        <a:ln>
          <a:solidFill>
            <a:schemeClr val="accent3">
              <a:lumMod val="50000"/>
            </a:schemeClr>
          </a:solidFill>
        </a:ln>
      </dgm:spPr>
      <dgm:t>
        <a:bodyPr/>
        <a:lstStyle/>
        <a:p>
          <a:endParaRPr lang="en-GB"/>
        </a:p>
      </dgm:t>
    </dgm:pt>
    <dgm:pt modelId="{B0162EA8-3B21-4120-8F90-AEBD230DCDAC}" type="sibTrans" cxnId="{94BA1375-924E-4FC6-BA0B-BC53F4C5DEE5}">
      <dgm:prSet/>
      <dgm:spPr/>
      <dgm:t>
        <a:bodyPr/>
        <a:lstStyle/>
        <a:p>
          <a:endParaRPr lang="en-GB"/>
        </a:p>
      </dgm:t>
    </dgm:pt>
    <dgm:pt modelId="{69F28679-05D0-406B-BA43-09B7E7F4A9D8}" type="pres">
      <dgm:prSet presAssocID="{841552B0-102C-4352-BB3A-51A917C12956}" presName="diagram" presStyleCnt="0">
        <dgm:presLayoutVars>
          <dgm:chPref val="1"/>
          <dgm:dir/>
          <dgm:animOne val="branch"/>
          <dgm:animLvl val="lvl"/>
          <dgm:resizeHandles/>
        </dgm:presLayoutVars>
      </dgm:prSet>
      <dgm:spPr/>
      <dgm:t>
        <a:bodyPr/>
        <a:lstStyle/>
        <a:p>
          <a:endParaRPr lang="en-GB"/>
        </a:p>
      </dgm:t>
    </dgm:pt>
    <dgm:pt modelId="{3E976A50-692D-423F-867D-A03A72B8CEB4}" type="pres">
      <dgm:prSet presAssocID="{70E8C07A-D189-4D97-B3BF-563F8266E335}" presName="root" presStyleCnt="0"/>
      <dgm:spPr/>
    </dgm:pt>
    <dgm:pt modelId="{B91E4F32-3674-4734-88F6-A44E83EEC617}" type="pres">
      <dgm:prSet presAssocID="{70E8C07A-D189-4D97-B3BF-563F8266E335}" presName="rootComposite" presStyleCnt="0"/>
      <dgm:spPr/>
    </dgm:pt>
    <dgm:pt modelId="{4213F0A7-D809-465B-8B90-C8B1B126C747}" type="pres">
      <dgm:prSet presAssocID="{70E8C07A-D189-4D97-B3BF-563F8266E335}" presName="rootText" presStyleLbl="node1" presStyleIdx="0" presStyleCnt="2" custScaleY="50624"/>
      <dgm:spPr/>
      <dgm:t>
        <a:bodyPr/>
        <a:lstStyle/>
        <a:p>
          <a:endParaRPr lang="en-GB"/>
        </a:p>
      </dgm:t>
    </dgm:pt>
    <dgm:pt modelId="{681103EB-FF71-4DF6-94B9-B1C8BD1F1C05}" type="pres">
      <dgm:prSet presAssocID="{70E8C07A-D189-4D97-B3BF-563F8266E335}" presName="rootConnector" presStyleLbl="node1" presStyleIdx="0" presStyleCnt="2"/>
      <dgm:spPr/>
      <dgm:t>
        <a:bodyPr/>
        <a:lstStyle/>
        <a:p>
          <a:endParaRPr lang="en-GB"/>
        </a:p>
      </dgm:t>
    </dgm:pt>
    <dgm:pt modelId="{C5DF7F7F-963C-48D7-9DBB-B6873BDAA91F}" type="pres">
      <dgm:prSet presAssocID="{70E8C07A-D189-4D97-B3BF-563F8266E335}" presName="childShape" presStyleCnt="0"/>
      <dgm:spPr/>
    </dgm:pt>
    <dgm:pt modelId="{9DE03DC0-099F-4E2F-BF5A-E38BCE1BFE91}" type="pres">
      <dgm:prSet presAssocID="{96F99C70-1C63-4421-A5F9-604EEDF94536}" presName="Name13" presStyleLbl="parChTrans1D2" presStyleIdx="0" presStyleCnt="2"/>
      <dgm:spPr/>
      <dgm:t>
        <a:bodyPr/>
        <a:lstStyle/>
        <a:p>
          <a:endParaRPr lang="en-GB"/>
        </a:p>
      </dgm:t>
    </dgm:pt>
    <dgm:pt modelId="{3B74062C-C4E1-44F0-AE7C-2E83EF326E4B}" type="pres">
      <dgm:prSet presAssocID="{45D20F4D-BEE0-4947-AA38-D230CB996CF6}" presName="childText" presStyleLbl="bgAcc1" presStyleIdx="0" presStyleCnt="2" custScaleY="131406">
        <dgm:presLayoutVars>
          <dgm:bulletEnabled val="1"/>
        </dgm:presLayoutVars>
      </dgm:prSet>
      <dgm:spPr/>
      <dgm:t>
        <a:bodyPr/>
        <a:lstStyle/>
        <a:p>
          <a:endParaRPr lang="en-GB"/>
        </a:p>
      </dgm:t>
    </dgm:pt>
    <dgm:pt modelId="{B33DCC42-1428-483B-B527-BADFB4E0BF75}" type="pres">
      <dgm:prSet presAssocID="{190C9B04-05E9-4834-9A5F-BD19839923FE}" presName="root" presStyleCnt="0"/>
      <dgm:spPr/>
    </dgm:pt>
    <dgm:pt modelId="{7ACD3072-3500-42FE-B445-478B3FCE1FE7}" type="pres">
      <dgm:prSet presAssocID="{190C9B04-05E9-4834-9A5F-BD19839923FE}" presName="rootComposite" presStyleCnt="0"/>
      <dgm:spPr/>
    </dgm:pt>
    <dgm:pt modelId="{B1D9099E-EAB7-41D8-B352-4814ED8F5716}" type="pres">
      <dgm:prSet presAssocID="{190C9B04-05E9-4834-9A5F-BD19839923FE}" presName="rootText" presStyleLbl="node1" presStyleIdx="1" presStyleCnt="2" custScaleY="50624" custLinFactNeighborX="-13863"/>
      <dgm:spPr/>
      <dgm:t>
        <a:bodyPr/>
        <a:lstStyle/>
        <a:p>
          <a:endParaRPr lang="en-GB"/>
        </a:p>
      </dgm:t>
    </dgm:pt>
    <dgm:pt modelId="{2C2B58E8-4C90-4305-A127-F1133AF425C6}" type="pres">
      <dgm:prSet presAssocID="{190C9B04-05E9-4834-9A5F-BD19839923FE}" presName="rootConnector" presStyleLbl="node1" presStyleIdx="1" presStyleCnt="2"/>
      <dgm:spPr/>
      <dgm:t>
        <a:bodyPr/>
        <a:lstStyle/>
        <a:p>
          <a:endParaRPr lang="en-GB"/>
        </a:p>
      </dgm:t>
    </dgm:pt>
    <dgm:pt modelId="{691A01E8-AD74-459F-8267-A6A6EB567298}" type="pres">
      <dgm:prSet presAssocID="{190C9B04-05E9-4834-9A5F-BD19839923FE}" presName="childShape" presStyleCnt="0"/>
      <dgm:spPr/>
    </dgm:pt>
    <dgm:pt modelId="{BA257EFE-50FF-4163-B052-742F226A92C4}" type="pres">
      <dgm:prSet presAssocID="{72C62EF3-DC8C-4025-A61C-F3DA4E16729D}" presName="Name13" presStyleLbl="parChTrans1D2" presStyleIdx="1" presStyleCnt="2"/>
      <dgm:spPr/>
      <dgm:t>
        <a:bodyPr/>
        <a:lstStyle/>
        <a:p>
          <a:endParaRPr lang="en-GB"/>
        </a:p>
      </dgm:t>
    </dgm:pt>
    <dgm:pt modelId="{9922739C-45F5-4404-816B-9956716F9D8A}" type="pres">
      <dgm:prSet presAssocID="{D74505DB-599B-4650-ACBC-50AE78871365}" presName="childText" presStyleLbl="bgAcc1" presStyleIdx="1" presStyleCnt="2" custScaleY="131406" custLinFactNeighborX="-17329">
        <dgm:presLayoutVars>
          <dgm:bulletEnabled val="1"/>
        </dgm:presLayoutVars>
      </dgm:prSet>
      <dgm:spPr/>
      <dgm:t>
        <a:bodyPr/>
        <a:lstStyle/>
        <a:p>
          <a:endParaRPr lang="en-GB"/>
        </a:p>
      </dgm:t>
    </dgm:pt>
  </dgm:ptLst>
  <dgm:cxnLst>
    <dgm:cxn modelId="{8AD7E2D1-D101-4616-B269-D074976B55C4}" type="presOf" srcId="{841552B0-102C-4352-BB3A-51A917C12956}" destId="{69F28679-05D0-406B-BA43-09B7E7F4A9D8}" srcOrd="0" destOrd="0" presId="urn:microsoft.com/office/officeart/2005/8/layout/hierarchy3"/>
    <dgm:cxn modelId="{12C46E93-DC39-4B83-A150-4D360EAA4061}" type="presOf" srcId="{190C9B04-05E9-4834-9A5F-BD19839923FE}" destId="{B1D9099E-EAB7-41D8-B352-4814ED8F5716}" srcOrd="0" destOrd="0" presId="urn:microsoft.com/office/officeart/2005/8/layout/hierarchy3"/>
    <dgm:cxn modelId="{034CD765-3520-4C75-8B87-CB3A72B0B7FD}" type="presOf" srcId="{96F99C70-1C63-4421-A5F9-604EEDF94536}" destId="{9DE03DC0-099F-4E2F-BF5A-E38BCE1BFE91}" srcOrd="0" destOrd="0" presId="urn:microsoft.com/office/officeart/2005/8/layout/hierarchy3"/>
    <dgm:cxn modelId="{D9C0D772-586B-4BA0-9714-1C344FE78FEE}" srcId="{841552B0-102C-4352-BB3A-51A917C12956}" destId="{70E8C07A-D189-4D97-B3BF-563F8266E335}" srcOrd="0" destOrd="0" parTransId="{44AE1509-6D89-4215-9AB9-64574E61594E}" sibTransId="{E00EFE96-E34A-4959-A5D4-2F937386E36C}"/>
    <dgm:cxn modelId="{549A91D3-1616-4DD1-991E-E1812DBAA9B7}" type="presOf" srcId="{70E8C07A-D189-4D97-B3BF-563F8266E335}" destId="{4213F0A7-D809-465B-8B90-C8B1B126C747}" srcOrd="0" destOrd="0" presId="urn:microsoft.com/office/officeart/2005/8/layout/hierarchy3"/>
    <dgm:cxn modelId="{071D3E37-D477-4B3F-8816-CDA8EA62F800}" type="presOf" srcId="{D74505DB-599B-4650-ACBC-50AE78871365}" destId="{9922739C-45F5-4404-816B-9956716F9D8A}" srcOrd="0" destOrd="0" presId="urn:microsoft.com/office/officeart/2005/8/layout/hierarchy3"/>
    <dgm:cxn modelId="{94BA1375-924E-4FC6-BA0B-BC53F4C5DEE5}" srcId="{190C9B04-05E9-4834-9A5F-BD19839923FE}" destId="{D74505DB-599B-4650-ACBC-50AE78871365}" srcOrd="0" destOrd="0" parTransId="{72C62EF3-DC8C-4025-A61C-F3DA4E16729D}" sibTransId="{B0162EA8-3B21-4120-8F90-AEBD230DCDAC}"/>
    <dgm:cxn modelId="{D2526CDC-4B32-42B7-AACE-1BE43A3921C1}" type="presOf" srcId="{72C62EF3-DC8C-4025-A61C-F3DA4E16729D}" destId="{BA257EFE-50FF-4163-B052-742F226A92C4}" srcOrd="0" destOrd="0" presId="urn:microsoft.com/office/officeart/2005/8/layout/hierarchy3"/>
    <dgm:cxn modelId="{B1E428F9-2499-4FBC-90B7-BB1D2386A865}" srcId="{70E8C07A-D189-4D97-B3BF-563F8266E335}" destId="{45D20F4D-BEE0-4947-AA38-D230CB996CF6}" srcOrd="0" destOrd="0" parTransId="{96F99C70-1C63-4421-A5F9-604EEDF94536}" sibTransId="{F73050B3-0ED6-45C9-8CA1-B0B4B01E9BE0}"/>
    <dgm:cxn modelId="{4B6DAE7C-FC06-4C7E-83A6-5C96DFE1D139}" srcId="{841552B0-102C-4352-BB3A-51A917C12956}" destId="{190C9B04-05E9-4834-9A5F-BD19839923FE}" srcOrd="1" destOrd="0" parTransId="{CB3BB605-7179-4ED4-8AE3-D502ABFD0B0F}" sibTransId="{D28CD6D6-BC5B-49BD-A56A-B2E845D6EA84}"/>
    <dgm:cxn modelId="{335B96C6-53A2-49FE-B54A-C6F64166CD45}" type="presOf" srcId="{190C9B04-05E9-4834-9A5F-BD19839923FE}" destId="{2C2B58E8-4C90-4305-A127-F1133AF425C6}" srcOrd="1" destOrd="0" presId="urn:microsoft.com/office/officeart/2005/8/layout/hierarchy3"/>
    <dgm:cxn modelId="{0988B0F9-3AF9-4F27-BF3C-739CDD3EC784}" type="presOf" srcId="{70E8C07A-D189-4D97-B3BF-563F8266E335}" destId="{681103EB-FF71-4DF6-94B9-B1C8BD1F1C05}" srcOrd="1" destOrd="0" presId="urn:microsoft.com/office/officeart/2005/8/layout/hierarchy3"/>
    <dgm:cxn modelId="{14C95470-AF86-432F-820B-59DEF915A2E8}" type="presOf" srcId="{45D20F4D-BEE0-4947-AA38-D230CB996CF6}" destId="{3B74062C-C4E1-44F0-AE7C-2E83EF326E4B}" srcOrd="0" destOrd="0" presId="urn:microsoft.com/office/officeart/2005/8/layout/hierarchy3"/>
    <dgm:cxn modelId="{2A776168-3157-4D7D-90EE-63FDCBF0180F}" type="presParOf" srcId="{69F28679-05D0-406B-BA43-09B7E7F4A9D8}" destId="{3E976A50-692D-423F-867D-A03A72B8CEB4}" srcOrd="0" destOrd="0" presId="urn:microsoft.com/office/officeart/2005/8/layout/hierarchy3"/>
    <dgm:cxn modelId="{54A0D8D6-9259-45CD-A762-436794CE13A8}" type="presParOf" srcId="{3E976A50-692D-423F-867D-A03A72B8CEB4}" destId="{B91E4F32-3674-4734-88F6-A44E83EEC617}" srcOrd="0" destOrd="0" presId="urn:microsoft.com/office/officeart/2005/8/layout/hierarchy3"/>
    <dgm:cxn modelId="{7D285178-5B7D-40E6-9E23-7ABCDCE87575}" type="presParOf" srcId="{B91E4F32-3674-4734-88F6-A44E83EEC617}" destId="{4213F0A7-D809-465B-8B90-C8B1B126C747}" srcOrd="0" destOrd="0" presId="urn:microsoft.com/office/officeart/2005/8/layout/hierarchy3"/>
    <dgm:cxn modelId="{29C0CDFA-04DB-4CBC-B1E4-EDEE919D3037}" type="presParOf" srcId="{B91E4F32-3674-4734-88F6-A44E83EEC617}" destId="{681103EB-FF71-4DF6-94B9-B1C8BD1F1C05}" srcOrd="1" destOrd="0" presId="urn:microsoft.com/office/officeart/2005/8/layout/hierarchy3"/>
    <dgm:cxn modelId="{89E6C6ED-293A-4CFC-AF61-580544E60504}" type="presParOf" srcId="{3E976A50-692D-423F-867D-A03A72B8CEB4}" destId="{C5DF7F7F-963C-48D7-9DBB-B6873BDAA91F}" srcOrd="1" destOrd="0" presId="urn:microsoft.com/office/officeart/2005/8/layout/hierarchy3"/>
    <dgm:cxn modelId="{0EAC9BD8-C6C1-4A15-8BF4-C5E34B63B621}" type="presParOf" srcId="{C5DF7F7F-963C-48D7-9DBB-B6873BDAA91F}" destId="{9DE03DC0-099F-4E2F-BF5A-E38BCE1BFE91}" srcOrd="0" destOrd="0" presId="urn:microsoft.com/office/officeart/2005/8/layout/hierarchy3"/>
    <dgm:cxn modelId="{46158CB0-07A4-4768-8834-1D77C12A675C}" type="presParOf" srcId="{C5DF7F7F-963C-48D7-9DBB-B6873BDAA91F}" destId="{3B74062C-C4E1-44F0-AE7C-2E83EF326E4B}" srcOrd="1" destOrd="0" presId="urn:microsoft.com/office/officeart/2005/8/layout/hierarchy3"/>
    <dgm:cxn modelId="{0C2EEC1F-FE6A-4685-978E-BF1528FD5932}" type="presParOf" srcId="{69F28679-05D0-406B-BA43-09B7E7F4A9D8}" destId="{B33DCC42-1428-483B-B527-BADFB4E0BF75}" srcOrd="1" destOrd="0" presId="urn:microsoft.com/office/officeart/2005/8/layout/hierarchy3"/>
    <dgm:cxn modelId="{ED785146-B75D-4BFF-BBDB-A0100235F8FD}" type="presParOf" srcId="{B33DCC42-1428-483B-B527-BADFB4E0BF75}" destId="{7ACD3072-3500-42FE-B445-478B3FCE1FE7}" srcOrd="0" destOrd="0" presId="urn:microsoft.com/office/officeart/2005/8/layout/hierarchy3"/>
    <dgm:cxn modelId="{CD87D150-121B-4A03-9899-0F353DE27C16}" type="presParOf" srcId="{7ACD3072-3500-42FE-B445-478B3FCE1FE7}" destId="{B1D9099E-EAB7-41D8-B352-4814ED8F5716}" srcOrd="0" destOrd="0" presId="urn:microsoft.com/office/officeart/2005/8/layout/hierarchy3"/>
    <dgm:cxn modelId="{2A4DB111-5838-48BD-8745-43F0D47F0583}" type="presParOf" srcId="{7ACD3072-3500-42FE-B445-478B3FCE1FE7}" destId="{2C2B58E8-4C90-4305-A127-F1133AF425C6}" srcOrd="1" destOrd="0" presId="urn:microsoft.com/office/officeart/2005/8/layout/hierarchy3"/>
    <dgm:cxn modelId="{BBD17335-28C4-4518-9AD7-E0E232C3DBD7}" type="presParOf" srcId="{B33DCC42-1428-483B-B527-BADFB4E0BF75}" destId="{691A01E8-AD74-459F-8267-A6A6EB567298}" srcOrd="1" destOrd="0" presId="urn:microsoft.com/office/officeart/2005/8/layout/hierarchy3"/>
    <dgm:cxn modelId="{ABC62E8E-DA81-4290-AFC9-3FE8E3A51D17}" type="presParOf" srcId="{691A01E8-AD74-459F-8267-A6A6EB567298}" destId="{BA257EFE-50FF-4163-B052-742F226A92C4}" srcOrd="0" destOrd="0" presId="urn:microsoft.com/office/officeart/2005/8/layout/hierarchy3"/>
    <dgm:cxn modelId="{82EB2E5B-B206-40E9-8168-A168FBB89956}" type="presParOf" srcId="{691A01E8-AD74-459F-8267-A6A6EB567298}" destId="{9922739C-45F5-4404-816B-9956716F9D8A}"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9B9B-D8FE-409C-B8BF-65411F3CEDDE}" type="datetimeFigureOut">
              <a:rPr lang="en-GB" smtClean="0"/>
              <a:t>12/01/2015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460687-CB50-4C61-B502-E8FA3905E6C5}" type="slidenum">
              <a:rPr lang="en-GB" smtClean="0"/>
              <a:t>‹#›</a:t>
            </a:fld>
            <a:endParaRPr lang="en-GB"/>
          </a:p>
        </p:txBody>
      </p:sp>
    </p:spTree>
    <p:extLst>
      <p:ext uri="{BB962C8B-B14F-4D97-AF65-F5344CB8AC3E}">
        <p14:creationId xmlns:p14="http://schemas.microsoft.com/office/powerpoint/2010/main" val="370577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160145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1008453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Translation is the process of converting a source program into a machine language. Two broad approaches exist:</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Interpretation: Within an interpreted language an interpreter separately processes and then immediately executes each statement (line of code).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Early Java and other current languages such as </a:t>
            </a:r>
            <a:r>
              <a:rPr lang="en-GB" sz="1200" kern="1200" dirty="0" err="1" smtClean="0">
                <a:solidFill>
                  <a:schemeClr val="tx1"/>
                </a:solidFill>
                <a:effectLst/>
                <a:latin typeface="+mn-lt"/>
                <a:ea typeface="+mn-ea"/>
                <a:cs typeface="+mn-cs"/>
              </a:rPr>
              <a:t>Javascript</a:t>
            </a:r>
            <a:r>
              <a:rPr lang="en-GB" sz="1200" kern="1200" dirty="0" smtClean="0">
                <a:solidFill>
                  <a:schemeClr val="tx1"/>
                </a:solidFill>
                <a:effectLst/>
                <a:latin typeface="+mn-lt"/>
                <a:ea typeface="+mn-ea"/>
                <a:cs typeface="+mn-cs"/>
              </a:rPr>
              <a:t>/Perl can be viewed as interpreted</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Compiled: Within a compiled language a compiler converts all statements into machine code producing an executable program which can then be run. A linker is used in this process to link together the code produced from compiled units.</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2476104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Pure Interpreters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Within a pure interpreters the text source file is scanned  and processed as purely textual data. String parsing is used to identify lexemes (language components).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Pure interpreters tend to be relatively small programs and hence popular within memory constrained systems (e.g. browser plugin).</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But they are very inefficient. More time can be spent performing lexical analysis (string processing) than actually executing the program. For high-level scripting languages this may not be a problem.</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476104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Interpreters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An interpreter executes some representation of the source file at runtime, although, this need not be in a human-readable form.</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source file can undergo lexical analysis (identify language lexemes) which are then stored in a compact tokenized format and stored.</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This can then be provided to an interpreter that coverts the tokens into machine code and executes each statement as encountered.</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This considerably increases the execution speed at the cost of an initial delay whilst the source code is tokenized.</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2476104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Compilers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compiler translates a source program in text form into executable machine code. This is a complex process, particularly in optimizing compilers.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As an executable is produced no translation cost is incurred at runtime.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Additionally, as the process of translation is entirely separated from the process of execution there is less pressure to perform the translation quickly, i.e. the compiler can spend more effort (and time) to optimise the machine code that is produced. Compiled programs typically run much faster than interpreted code.</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2476104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Incremental Compilers</a:t>
            </a:r>
            <a:endParaRPr lang="en-GB" sz="1200" i="0" kern="1200" dirty="0" smtClean="0">
              <a:solidFill>
                <a:schemeClr val="tx1"/>
              </a:solidFill>
              <a:effectLst/>
              <a:latin typeface="+mn-lt"/>
              <a:ea typeface="+mn-ea"/>
              <a:cs typeface="+mn-cs"/>
            </a:endParaRPr>
          </a:p>
          <a:p>
            <a:r>
              <a:rPr lang="en-GB" sz="1200" i="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An </a:t>
            </a:r>
            <a:r>
              <a:rPr lang="en-GB" sz="1200" i="1" kern="1200" dirty="0" smtClean="0">
                <a:solidFill>
                  <a:schemeClr val="tx1"/>
                </a:solidFill>
                <a:effectLst/>
                <a:latin typeface="+mn-lt"/>
                <a:ea typeface="+mn-ea"/>
                <a:cs typeface="+mn-cs"/>
              </a:rPr>
              <a:t>incremental compiler </a:t>
            </a:r>
            <a:r>
              <a:rPr lang="en-GB" sz="1200" kern="1200" dirty="0" smtClean="0">
                <a:solidFill>
                  <a:schemeClr val="tx1"/>
                </a:solidFill>
                <a:effectLst/>
                <a:latin typeface="+mn-lt"/>
                <a:ea typeface="+mn-ea"/>
                <a:cs typeface="+mn-cs"/>
              </a:rPr>
              <a:t>is a cross between a compiler and an interpreter.</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Incremental compilers typically convert source code into an intermediate form that can be viewed as machine code for a </a:t>
            </a:r>
            <a:r>
              <a:rPr lang="en-GB" sz="1200" i="1" kern="1200" dirty="0" smtClean="0">
                <a:solidFill>
                  <a:schemeClr val="tx1"/>
                </a:solidFill>
                <a:effectLst/>
                <a:latin typeface="+mn-lt"/>
                <a:ea typeface="+mn-ea"/>
                <a:cs typeface="+mn-cs"/>
              </a:rPr>
              <a:t>virtual (hypothetical) machine language</a:t>
            </a:r>
            <a:r>
              <a:rPr lang="en-GB" sz="1200" kern="1200" dirty="0" smtClean="0">
                <a:solidFill>
                  <a:schemeClr val="tx1"/>
                </a:solidFill>
                <a:effectLst/>
                <a:latin typeface="+mn-lt"/>
                <a:ea typeface="+mn-ea"/>
                <a:cs typeface="+mn-cs"/>
              </a:rPr>
              <a:t> (Java’s </a:t>
            </a:r>
            <a:r>
              <a:rPr lang="en-GB" sz="1200" kern="1200" dirty="0" err="1" smtClean="0">
                <a:solidFill>
                  <a:schemeClr val="tx1"/>
                </a:solidFill>
                <a:effectLst/>
                <a:latin typeface="+mn-lt"/>
                <a:ea typeface="+mn-ea"/>
                <a:cs typeface="+mn-cs"/>
              </a:rPr>
              <a:t>bytecode</a:t>
            </a:r>
            <a:r>
              <a:rPr lang="en-GB" sz="1200" kern="1200" dirty="0" smtClean="0">
                <a:solidFill>
                  <a:schemeClr val="tx1"/>
                </a:solidFill>
                <a:effectLst/>
                <a:latin typeface="+mn-lt"/>
                <a:ea typeface="+mn-ea"/>
                <a:cs typeface="+mn-cs"/>
              </a:rPr>
              <a:t> or .NET’s Common Intermediate Language).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This has the advantage of producing an output that is highly portable and can be run on any platform which has a supported interpreter for the virtual machine language. A compiler output is platform specific.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Whilst interpreted virtual machine code also runs faster than interpreted source code, it remains much slower than pure machine code.</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As a means of improving performance, both Java and .NET languages make use of </a:t>
            </a:r>
            <a:r>
              <a:rPr lang="en-GB" sz="1200" i="1" kern="1200" dirty="0" smtClean="0">
                <a:solidFill>
                  <a:schemeClr val="tx1"/>
                </a:solidFill>
                <a:effectLst/>
                <a:latin typeface="+mn-lt"/>
                <a:ea typeface="+mn-ea"/>
                <a:cs typeface="+mn-cs"/>
              </a:rPr>
              <a:t>just-in-time compilation</a:t>
            </a:r>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Just-in-time compilation translates the virtual machine code to actual machine code as it is encountered. This entails that loops, etc. run much faster once the first loop has been translated, although, JIT compilation tends not to produce as high quality machine code as a pure compiler.</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247610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1/12/2015</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ransl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Translation</a:t>
            </a:r>
            <a:endParaRPr lang="en-US" sz="2800" cap="small" dirty="0">
              <a:solidFill>
                <a:schemeClr val="tx1">
                  <a:lumMod val="85000"/>
                  <a:lumOff val="15000"/>
                </a:schemeClr>
              </a:solidFill>
              <a:latin typeface="Calibri" pitchFamily="34" charset="0"/>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4011910"/>
            <a:ext cx="142875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8336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ompil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Compilation</a:t>
            </a:r>
            <a:endParaRPr lang="en-US" sz="2800" cap="small" dirty="0">
              <a:solidFill>
                <a:schemeClr val="tx1">
                  <a:lumMod val="85000"/>
                  <a:lumOff val="15000"/>
                </a:schemeClr>
              </a:solidFill>
              <a:latin typeface="Calibri" pitchFamily="34" charset="0"/>
            </a:endParaRPr>
          </a:p>
        </p:txBody>
      </p:sp>
      <p:pic>
        <p:nvPicPr>
          <p:cNvPr id="4" name="Picture 12" descr="http://www.jungleide.com/wp-content/uploads/2010/11/Feat_icon-184x18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5258" y="3507854"/>
            <a:ext cx="1635646" cy="163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3661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Optimization">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Compiler Optimization</a:t>
            </a:r>
            <a:endParaRPr lang="en-US" sz="2800" cap="small" dirty="0">
              <a:solidFill>
                <a:schemeClr val="tx1">
                  <a:lumMod val="85000"/>
                  <a:lumOff val="15000"/>
                </a:schemeClr>
              </a:solidFill>
              <a:latin typeface="Calibri" pitchFamily="34" charset="0"/>
            </a:endParaRPr>
          </a:p>
        </p:txBody>
      </p:sp>
      <p:pic>
        <p:nvPicPr>
          <p:cNvPr id="1027"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2257" y="3795886"/>
            <a:ext cx="1109498" cy="121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35896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Optimization 2">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Compiler Optimization</a:t>
            </a:r>
            <a:endParaRPr lang="en-US" sz="2800" cap="small" dirty="0">
              <a:solidFill>
                <a:schemeClr val="tx1">
                  <a:lumMod val="85000"/>
                  <a:lumOff val="15000"/>
                </a:schemeClr>
              </a:solidFill>
              <a:latin typeface="Calibri" pitchFamily="34" charset="0"/>
            </a:endParaRPr>
          </a:p>
        </p:txBody>
      </p:sp>
      <p:pic>
        <p:nvPicPr>
          <p:cNvPr id="717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12000" y="4083918"/>
            <a:ext cx="85248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73191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inker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Linkers</a:t>
            </a:r>
            <a:endParaRPr lang="en-US" sz="2800" cap="small" dirty="0">
              <a:solidFill>
                <a:schemeClr val="tx1">
                  <a:lumMod val="85000"/>
                  <a:lumOff val="15000"/>
                </a:schemeClr>
              </a:solidFill>
              <a:latin typeface="Calibri" pitchFamily="34" charset="0"/>
            </a:endParaRPr>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304" y="3960440"/>
            <a:ext cx="1767800" cy="105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87213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 IDEs">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cap="small" dirty="0" smtClean="0">
                <a:solidFill>
                  <a:schemeClr val="tx1">
                    <a:lumMod val="85000"/>
                    <a:lumOff val="15000"/>
                  </a:schemeClr>
                </a:solidFill>
                <a:latin typeface="Calibri" pitchFamily="34" charset="0"/>
              </a:rPr>
              <a:t>C++ IDEs</a:t>
            </a:r>
            <a:endParaRPr lang="en-US" sz="2800" cap="small" dirty="0">
              <a:solidFill>
                <a:schemeClr val="tx1">
                  <a:lumMod val="85000"/>
                  <a:lumOff val="15000"/>
                </a:schemeClr>
              </a:solidFill>
              <a:latin typeface="Calibri" pitchFamily="34" charset="0"/>
            </a:endParaRPr>
          </a:p>
        </p:txBody>
      </p:sp>
      <p:pic>
        <p:nvPicPr>
          <p:cNvPr id="2051"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64211" y="3867894"/>
            <a:ext cx="1569283" cy="114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995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606EA6-EFEA-4C30-9264-4F9291A5780D}"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1/12/2015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1/12/2015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4606EA6-EFEA-4C30-9264-4F9291A5780D}" type="datetime1">
              <a:rPr lang="en-US" smtClean="0"/>
              <a:pPr/>
              <a:t>1/12/2015</a:t>
            </a:fld>
            <a:endParaRPr lang="en-US" sz="1400" dirty="0">
              <a:solidFill>
                <a:schemeClr val="tx2"/>
              </a:solidFill>
            </a:endParaRPr>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 id="2147484699" r:id="rId12"/>
    <p:sldLayoutId id="2147484700" r:id="rId13"/>
    <p:sldLayoutId id="2147484701" r:id="rId14"/>
    <p:sldLayoutId id="2147484702" r:id="rId15"/>
    <p:sldLayoutId id="2147484703" r:id="rId16"/>
    <p:sldLayoutId id="2147484704" r:id="rId17"/>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4788024" y="866835"/>
            <a:ext cx="4104456" cy="1344875"/>
          </a:xfrm>
        </p:spPr>
        <p:txBody>
          <a:bodyPr>
            <a:noAutofit/>
          </a:bodyPr>
          <a:lstStyle>
            <a:extLst/>
          </a:lstStyle>
          <a:p>
            <a:pPr marL="182880" indent="0" algn="ctr">
              <a:buNone/>
            </a:pPr>
            <a:r>
              <a:rPr lang="en-US" sz="3600" dirty="0" smtClean="0">
                <a:solidFill>
                  <a:schemeClr val="tx1"/>
                </a:solidFill>
                <a:effectLst/>
              </a:rPr>
              <a:t>The Compilation Process</a:t>
            </a:r>
            <a:endParaRPr lang="en-US" sz="3600" dirty="0">
              <a:solidFill>
                <a:schemeClr val="tx1"/>
              </a:solidFill>
              <a:effectLst/>
            </a:endParaRPr>
          </a:p>
        </p:txBody>
      </p:sp>
      <p:pic>
        <p:nvPicPr>
          <p:cNvPr id="6" name="Picture 5" descr="C:\Resources\Docs\3. Education\Modules\CSC2021-22\Development\CSC2021 Module Title.png"/>
          <p:cNvPicPr/>
          <p:nvPr/>
        </p:nvPicPr>
        <p:blipFill>
          <a:blip r:embed="rId3">
            <a:extLst>
              <a:ext uri="{28A0092B-C50C-407E-A947-70E740481C1C}">
                <a14:useLocalDpi xmlns:a14="http://schemas.microsoft.com/office/drawing/2010/main" val="0"/>
              </a:ext>
            </a:extLst>
          </a:blip>
          <a:srcRect/>
          <a:stretch>
            <a:fillRect/>
          </a:stretch>
        </p:blipFill>
        <p:spPr bwMode="auto">
          <a:xfrm>
            <a:off x="323529" y="771552"/>
            <a:ext cx="4200635" cy="1467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Resources\Docs\3. Education\Modules\CSC2021-22\Development\CSC2022 Module Title.png"/>
          <p:cNvPicPr/>
          <p:nvPr/>
        </p:nvPicPr>
        <p:blipFill>
          <a:blip r:embed="rId4">
            <a:extLst>
              <a:ext uri="{28A0092B-C50C-407E-A947-70E740481C1C}">
                <a14:useLocalDpi xmlns:a14="http://schemas.microsoft.com/office/drawing/2010/main" val="0"/>
              </a:ext>
            </a:extLst>
          </a:blip>
          <a:srcRect/>
          <a:stretch>
            <a:fillRect/>
          </a:stretch>
        </p:blipFill>
        <p:spPr bwMode="auto">
          <a:xfrm>
            <a:off x="323529" y="2615981"/>
            <a:ext cx="4200635" cy="1467937"/>
          </a:xfrm>
          <a:prstGeom prst="round2DiagRect">
            <a:avLst>
              <a:gd name="adj1" fmla="val 0"/>
              <a:gd name="adj2" fmla="val 20924"/>
            </a:avLst>
          </a:prstGeom>
          <a:ln w="88900" cap="sq">
            <a:solidFill>
              <a:srgbClr val="FFFFFF"/>
            </a:solidFill>
            <a:miter lim="800000"/>
          </a:ln>
          <a:effectLst>
            <a:outerShdw blurRad="254000" algn="tl" rotWithShape="0">
              <a:srgbClr val="000000">
                <a:alpha val="43000"/>
              </a:srgbClr>
            </a:outerShdw>
          </a:effectLst>
        </p:spPr>
      </p:pic>
      <p:sp>
        <p:nvSpPr>
          <p:cNvPr id="8" name="TextBox 7"/>
          <p:cNvSpPr txBox="1"/>
          <p:nvPr/>
        </p:nvSpPr>
        <p:spPr>
          <a:xfrm>
            <a:off x="5364088" y="2499742"/>
            <a:ext cx="3312368" cy="1631216"/>
          </a:xfrm>
          <a:prstGeom prst="rect">
            <a:avLst/>
          </a:prstGeom>
          <a:noFill/>
        </p:spPr>
        <p:txBody>
          <a:bodyPr wrap="square" rtlCol="0">
            <a:spAutoFit/>
          </a:bodyPr>
          <a:lstStyle/>
          <a:p>
            <a:pPr algn="ctr"/>
            <a:r>
              <a:rPr lang="en-US" sz="2000" dirty="0" smtClean="0"/>
              <a:t>How code gets to be </a:t>
            </a:r>
            <a:r>
              <a:rPr lang="en-US" sz="2000" dirty="0" smtClean="0"/>
              <a:t>compiled</a:t>
            </a:r>
          </a:p>
          <a:p>
            <a:pPr algn="ctr"/>
            <a:endParaRPr lang="en-US" sz="2000" dirty="0"/>
          </a:p>
          <a:p>
            <a:pPr algn="ctr"/>
            <a:r>
              <a:rPr lang="en-US" sz="2000" b="1" dirty="0" smtClean="0"/>
              <a:t>Part 1 - Different forms of translation</a:t>
            </a:r>
            <a:endParaRPr lang="en-US" sz="20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astelsSmooth/>
                    </a14:imgEffect>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1" y="-30116"/>
            <a:ext cx="9540553" cy="5149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000" y="1491630"/>
            <a:ext cx="37242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5398092" y="339502"/>
            <a:ext cx="3526179" cy="3024336"/>
          </a:xfrm>
          <a:prstGeom prst="roundRect">
            <a:avLst>
              <a:gd name="adj" fmla="val 8550"/>
            </a:avLst>
          </a:prstGeom>
          <a:solidFill>
            <a:srgbClr val="FFFFFF">
              <a:alpha val="8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txBox="1">
            <a:spLocks/>
          </p:cNvSpPr>
          <p:nvPr/>
        </p:nvSpPr>
        <p:spPr>
          <a:xfrm>
            <a:off x="5292080" y="411510"/>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GB" dirty="0" smtClean="0">
                <a:solidFill>
                  <a:schemeClr val="tx1"/>
                </a:solidFill>
                <a:effectLst/>
                <a:latin typeface="Calibri" pitchFamily="34" charset="0"/>
              </a:rPr>
              <a:t>Source Code to Machine Code</a:t>
            </a:r>
          </a:p>
          <a:p>
            <a:pPr marL="0" indent="0" algn="ctr">
              <a:buFont typeface="Georgia" pitchFamily="18" charset="0"/>
              <a:buNone/>
            </a:pPr>
            <a:r>
              <a:rPr lang="en-GB" dirty="0" smtClean="0">
                <a:solidFill>
                  <a:schemeClr val="tx1"/>
                </a:solidFill>
                <a:effectLst/>
                <a:latin typeface="Calibri" pitchFamily="34" charset="0"/>
              </a:rPr>
              <a:t>Translation</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356970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555526"/>
            <a:ext cx="6696744" cy="1015663"/>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Translation is the process of converting a source program into a machine language. Two </a:t>
            </a:r>
            <a:r>
              <a:rPr lang="en-GB" sz="2000" dirty="0" smtClean="0">
                <a:solidFill>
                  <a:schemeClr val="tx1">
                    <a:lumMod val="85000"/>
                    <a:lumOff val="15000"/>
                  </a:schemeClr>
                </a:solidFill>
                <a:latin typeface="Calibri" pitchFamily="34" charset="0"/>
              </a:rPr>
              <a:t>broad approaches </a:t>
            </a:r>
            <a:r>
              <a:rPr lang="en-GB" sz="2000" dirty="0">
                <a:solidFill>
                  <a:schemeClr val="tx1">
                    <a:lumMod val="85000"/>
                    <a:lumOff val="15000"/>
                  </a:schemeClr>
                </a:solidFill>
                <a:latin typeface="Calibri" pitchFamily="34" charset="0"/>
              </a:rPr>
              <a:t>exist:</a:t>
            </a:r>
          </a:p>
          <a:p>
            <a:endParaRPr lang="en-GB" sz="2000" dirty="0">
              <a:solidFill>
                <a:schemeClr val="tx1">
                  <a:lumMod val="85000"/>
                  <a:lumOff val="15000"/>
                </a:schemeClr>
              </a:solidFill>
              <a:latin typeface="Calibri" pitchFamily="34" charset="0"/>
            </a:endParaRPr>
          </a:p>
        </p:txBody>
      </p:sp>
      <p:graphicFrame>
        <p:nvGraphicFramePr>
          <p:cNvPr id="3" name="Diagram 2"/>
          <p:cNvGraphicFramePr/>
          <p:nvPr>
            <p:extLst>
              <p:ext uri="{D42A27DB-BD31-4B8C-83A1-F6EECF244321}">
                <p14:modId xmlns:p14="http://schemas.microsoft.com/office/powerpoint/2010/main" val="2758065265"/>
              </p:ext>
            </p:extLst>
          </p:nvPr>
        </p:nvGraphicFramePr>
        <p:xfrm>
          <a:off x="539552" y="1347614"/>
          <a:ext cx="6972436"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947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555526"/>
            <a:ext cx="8712968" cy="40011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Let’s get more </a:t>
            </a:r>
            <a:r>
              <a:rPr lang="en-GB" sz="2000" dirty="0" smtClean="0">
                <a:solidFill>
                  <a:schemeClr val="tx1">
                    <a:lumMod val="85000"/>
                    <a:lumOff val="15000"/>
                  </a:schemeClr>
                </a:solidFill>
                <a:latin typeface="Calibri" pitchFamily="34" charset="0"/>
              </a:rPr>
              <a:t>precise. Interpreters </a:t>
            </a:r>
            <a:r>
              <a:rPr lang="en-GB" sz="2000" dirty="0">
                <a:solidFill>
                  <a:schemeClr val="tx1">
                    <a:lumMod val="85000"/>
                    <a:lumOff val="15000"/>
                  </a:schemeClr>
                </a:solidFill>
                <a:latin typeface="Calibri" pitchFamily="34" charset="0"/>
              </a:rPr>
              <a:t>and linkers can be subdivided as follows</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pic>
        <p:nvPicPr>
          <p:cNvPr id="4098" name="Picture 2" descr="http://quex.sourceforge.net/images/lexical-analysis-concep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347614"/>
            <a:ext cx="3810000" cy="198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1059582"/>
            <a:ext cx="5040560" cy="3693319"/>
          </a:xfrm>
          <a:prstGeom prst="rect">
            <a:avLst/>
          </a:prstGeom>
          <a:noFill/>
        </p:spPr>
        <p:txBody>
          <a:bodyPr wrap="square" rtlCol="0">
            <a:spAutoFit/>
          </a:bodyPr>
          <a:lstStyle/>
          <a:p>
            <a:r>
              <a:rPr lang="en-GB" sz="2400" b="1" dirty="0">
                <a:solidFill>
                  <a:schemeClr val="tx1">
                    <a:lumMod val="85000"/>
                    <a:lumOff val="15000"/>
                  </a:schemeClr>
                </a:solidFill>
                <a:latin typeface="Calibri" pitchFamily="34" charset="0"/>
              </a:rPr>
              <a:t>Pure Interpreters</a:t>
            </a: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The </a:t>
            </a:r>
            <a:r>
              <a:rPr lang="en-GB" sz="2000" dirty="0">
                <a:solidFill>
                  <a:schemeClr val="tx1">
                    <a:lumMod val="85000"/>
                    <a:lumOff val="15000"/>
                  </a:schemeClr>
                </a:solidFill>
                <a:latin typeface="Calibri" pitchFamily="34" charset="0"/>
              </a:rPr>
              <a:t>text source file is scanned  and processed as purely textual data. String parsing is used to identify lexemes (language components).</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Pure interpreters </a:t>
            </a:r>
            <a:r>
              <a:rPr lang="en-GB" sz="2000" dirty="0" smtClean="0">
                <a:solidFill>
                  <a:schemeClr val="tx1">
                    <a:lumMod val="85000"/>
                    <a:lumOff val="15000"/>
                  </a:schemeClr>
                </a:solidFill>
                <a:latin typeface="Calibri" pitchFamily="34" charset="0"/>
              </a:rPr>
              <a:t>are popular within limited /controlled systems (e.g. browser plugin)</a:t>
            </a:r>
            <a:endParaRPr lang="en-GB" sz="2000" dirty="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But they are slow; more </a:t>
            </a:r>
            <a:r>
              <a:rPr lang="en-GB" sz="2000" dirty="0">
                <a:solidFill>
                  <a:schemeClr val="tx1">
                    <a:lumMod val="85000"/>
                    <a:lumOff val="15000"/>
                  </a:schemeClr>
                </a:solidFill>
                <a:latin typeface="Calibri" pitchFamily="34" charset="0"/>
              </a:rPr>
              <a:t>time can be spent </a:t>
            </a:r>
            <a:r>
              <a:rPr lang="en-GB" sz="2000" dirty="0" smtClean="0">
                <a:solidFill>
                  <a:schemeClr val="tx1">
                    <a:lumMod val="85000"/>
                    <a:lumOff val="15000"/>
                  </a:schemeClr>
                </a:solidFill>
                <a:latin typeface="Calibri" pitchFamily="34" charset="0"/>
              </a:rPr>
              <a:t>in lexical </a:t>
            </a:r>
            <a:r>
              <a:rPr lang="en-GB" sz="2000" dirty="0">
                <a:solidFill>
                  <a:schemeClr val="tx1">
                    <a:lumMod val="85000"/>
                    <a:lumOff val="15000"/>
                  </a:schemeClr>
                </a:solidFill>
                <a:latin typeface="Calibri" pitchFamily="34" charset="0"/>
              </a:rPr>
              <a:t>analysis </a:t>
            </a:r>
            <a:r>
              <a:rPr lang="en-GB" sz="2000" dirty="0" smtClean="0">
                <a:solidFill>
                  <a:schemeClr val="tx1">
                    <a:lumMod val="85000"/>
                    <a:lumOff val="15000"/>
                  </a:schemeClr>
                </a:solidFill>
                <a:latin typeface="Calibri" pitchFamily="34" charset="0"/>
              </a:rPr>
              <a:t>than in program execution. </a:t>
            </a:r>
            <a:r>
              <a:rPr lang="en-GB" sz="2000" dirty="0">
                <a:solidFill>
                  <a:schemeClr val="tx1">
                    <a:lumMod val="85000"/>
                    <a:lumOff val="15000"/>
                  </a:schemeClr>
                </a:solidFill>
                <a:latin typeface="Calibri" pitchFamily="34" charset="0"/>
              </a:rPr>
              <a:t>For high-level scripting languages this may not be a problem.</a:t>
            </a:r>
          </a:p>
        </p:txBody>
      </p:sp>
    </p:spTree>
    <p:extLst>
      <p:ext uri="{BB962C8B-B14F-4D97-AF65-F5344CB8AC3E}">
        <p14:creationId xmlns:p14="http://schemas.microsoft.com/office/powerpoint/2010/main" val="278579390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555526"/>
            <a:ext cx="4824536" cy="3693319"/>
          </a:xfrm>
          <a:prstGeom prst="rect">
            <a:avLst/>
          </a:prstGeom>
          <a:noFill/>
        </p:spPr>
        <p:txBody>
          <a:bodyPr wrap="square" rtlCol="0">
            <a:spAutoFit/>
          </a:bodyPr>
          <a:lstStyle/>
          <a:p>
            <a:r>
              <a:rPr lang="en-GB" sz="2400" b="1" dirty="0" smtClean="0">
                <a:solidFill>
                  <a:schemeClr val="tx1">
                    <a:lumMod val="85000"/>
                    <a:lumOff val="15000"/>
                  </a:schemeClr>
                </a:solidFill>
                <a:latin typeface="Calibri" pitchFamily="34" charset="0"/>
              </a:rPr>
              <a:t>Interpreters</a:t>
            </a:r>
            <a:endParaRPr lang="en-GB" sz="2400" b="1" dirty="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An interpreter executes some representation of the source file at runtime, although, this need not be in a human-readable form.</a:t>
            </a: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The output of source code lexical </a:t>
            </a:r>
            <a:r>
              <a:rPr lang="en-GB" sz="2000" dirty="0">
                <a:solidFill>
                  <a:schemeClr val="tx1">
                    <a:lumMod val="85000"/>
                    <a:lumOff val="15000"/>
                  </a:schemeClr>
                </a:solidFill>
                <a:latin typeface="Calibri" pitchFamily="34" charset="0"/>
              </a:rPr>
              <a:t>analysis </a:t>
            </a:r>
            <a:r>
              <a:rPr lang="en-GB" sz="2000" dirty="0" smtClean="0">
                <a:solidFill>
                  <a:schemeClr val="tx1">
                    <a:lumMod val="85000"/>
                    <a:lumOff val="15000"/>
                  </a:schemeClr>
                </a:solidFill>
                <a:latin typeface="Calibri" pitchFamily="34" charset="0"/>
              </a:rPr>
              <a:t>can be stored </a:t>
            </a:r>
            <a:r>
              <a:rPr lang="en-GB" sz="2000" dirty="0">
                <a:solidFill>
                  <a:schemeClr val="tx1">
                    <a:lumMod val="85000"/>
                    <a:lumOff val="15000"/>
                  </a:schemeClr>
                </a:solidFill>
                <a:latin typeface="Calibri" pitchFamily="34" charset="0"/>
              </a:rPr>
              <a:t>in a compact tokenized </a:t>
            </a:r>
            <a:r>
              <a:rPr lang="en-GB" sz="2000" dirty="0" smtClean="0">
                <a:solidFill>
                  <a:schemeClr val="tx1">
                    <a:lumMod val="85000"/>
                    <a:lumOff val="15000"/>
                  </a:schemeClr>
                </a:solidFill>
                <a:latin typeface="Calibri" pitchFamily="34" charset="0"/>
              </a:rPr>
              <a:t>format and then later parsed and executed by an interpreter token-by-token.</a:t>
            </a:r>
            <a:endParaRPr lang="en-GB" sz="2000" dirty="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This </a:t>
            </a:r>
            <a:r>
              <a:rPr lang="en-GB" sz="2000" dirty="0" smtClean="0">
                <a:solidFill>
                  <a:schemeClr val="tx1">
                    <a:lumMod val="85000"/>
                    <a:lumOff val="15000"/>
                  </a:schemeClr>
                </a:solidFill>
                <a:latin typeface="Calibri" pitchFamily="34" charset="0"/>
              </a:rPr>
              <a:t>increases </a:t>
            </a:r>
            <a:r>
              <a:rPr lang="en-GB" sz="2000" dirty="0">
                <a:solidFill>
                  <a:schemeClr val="tx1">
                    <a:lumMod val="85000"/>
                    <a:lumOff val="15000"/>
                  </a:schemeClr>
                </a:solidFill>
                <a:latin typeface="Calibri" pitchFamily="34" charset="0"/>
              </a:rPr>
              <a:t>the execution speed at the cost of an </a:t>
            </a:r>
            <a:r>
              <a:rPr lang="en-GB" sz="2000" dirty="0" smtClean="0">
                <a:solidFill>
                  <a:schemeClr val="tx1">
                    <a:lumMod val="85000"/>
                    <a:lumOff val="15000"/>
                  </a:schemeClr>
                </a:solidFill>
                <a:latin typeface="Calibri" pitchFamily="34" charset="0"/>
              </a:rPr>
              <a:t>initial </a:t>
            </a:r>
            <a:r>
              <a:rPr lang="en-GB" sz="2000" dirty="0">
                <a:solidFill>
                  <a:schemeClr val="tx1">
                    <a:lumMod val="85000"/>
                    <a:lumOff val="15000"/>
                  </a:schemeClr>
                </a:solidFill>
                <a:latin typeface="Calibri" pitchFamily="34" charset="0"/>
              </a:rPr>
              <a:t>tokenization </a:t>
            </a:r>
            <a:r>
              <a:rPr lang="en-GB" sz="2000" dirty="0" smtClean="0">
                <a:solidFill>
                  <a:schemeClr val="tx1">
                    <a:lumMod val="85000"/>
                    <a:lumOff val="15000"/>
                  </a:schemeClr>
                </a:solidFill>
                <a:latin typeface="Calibri" pitchFamily="34" charset="0"/>
              </a:rPr>
              <a:t>delay.</a:t>
            </a:r>
            <a:endParaRPr lang="en-GB" sz="2000" dirty="0">
              <a:solidFill>
                <a:schemeClr val="tx1">
                  <a:lumMod val="85000"/>
                  <a:lumOff val="15000"/>
                </a:schemeClr>
              </a:solidFill>
              <a:latin typeface="Calibri" pitchFamily="34" charset="0"/>
            </a:endParaRPr>
          </a:p>
        </p:txBody>
      </p:sp>
      <p:pic>
        <p:nvPicPr>
          <p:cNvPr id="5122" name="Picture 2" descr="http://www.goldparser.org/engine/1/vb6/doc/images/diagram-parse-after-tri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360" y="1131590"/>
            <a:ext cx="3650678"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78052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577006"/>
            <a:ext cx="4680520" cy="3847207"/>
          </a:xfrm>
          <a:prstGeom prst="rect">
            <a:avLst/>
          </a:prstGeom>
          <a:noFill/>
        </p:spPr>
        <p:txBody>
          <a:bodyPr wrap="square" rtlCol="0">
            <a:spAutoFit/>
          </a:bodyPr>
          <a:lstStyle/>
          <a:p>
            <a:r>
              <a:rPr lang="en-GB" sz="2400" b="1" dirty="0" smtClean="0">
                <a:solidFill>
                  <a:schemeClr val="tx1">
                    <a:lumMod val="85000"/>
                    <a:lumOff val="15000"/>
                  </a:schemeClr>
                </a:solidFill>
                <a:latin typeface="Calibri" pitchFamily="34" charset="0"/>
              </a:rPr>
              <a:t>Compilers</a:t>
            </a:r>
            <a:endParaRPr lang="en-GB" sz="2400" b="1" dirty="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A compiler translates </a:t>
            </a:r>
            <a:r>
              <a:rPr lang="en-GB" sz="2000" dirty="0" smtClean="0">
                <a:solidFill>
                  <a:schemeClr val="tx1">
                    <a:lumMod val="85000"/>
                    <a:lumOff val="15000"/>
                  </a:schemeClr>
                </a:solidFill>
                <a:latin typeface="Calibri" pitchFamily="34" charset="0"/>
              </a:rPr>
              <a:t>source code into executable machine code. This </a:t>
            </a:r>
            <a:r>
              <a:rPr lang="en-GB" sz="2000" dirty="0">
                <a:solidFill>
                  <a:schemeClr val="tx1">
                    <a:lumMod val="85000"/>
                    <a:lumOff val="15000"/>
                  </a:schemeClr>
                </a:solidFill>
                <a:latin typeface="Calibri" pitchFamily="34" charset="0"/>
              </a:rPr>
              <a:t>is a complex process, particularly in optimizing compilers. </a:t>
            </a:r>
          </a:p>
          <a:p>
            <a:endParaRPr lang="en-GB" sz="1000" dirty="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As translation </a:t>
            </a:r>
            <a:r>
              <a:rPr lang="en-GB" sz="2000" dirty="0">
                <a:solidFill>
                  <a:schemeClr val="tx1">
                    <a:lumMod val="85000"/>
                    <a:lumOff val="15000"/>
                  </a:schemeClr>
                </a:solidFill>
                <a:latin typeface="Calibri" pitchFamily="34" charset="0"/>
              </a:rPr>
              <a:t>is </a:t>
            </a:r>
            <a:r>
              <a:rPr lang="en-GB" sz="2000" dirty="0" smtClean="0">
                <a:solidFill>
                  <a:schemeClr val="tx1">
                    <a:lumMod val="85000"/>
                    <a:lumOff val="15000"/>
                  </a:schemeClr>
                </a:solidFill>
                <a:latin typeface="Calibri" pitchFamily="34" charset="0"/>
              </a:rPr>
              <a:t>separated </a:t>
            </a:r>
            <a:r>
              <a:rPr lang="en-GB" sz="2000" dirty="0">
                <a:solidFill>
                  <a:schemeClr val="tx1">
                    <a:lumMod val="85000"/>
                    <a:lumOff val="15000"/>
                  </a:schemeClr>
                </a:solidFill>
                <a:latin typeface="Calibri" pitchFamily="34" charset="0"/>
              </a:rPr>
              <a:t>from </a:t>
            </a:r>
            <a:r>
              <a:rPr lang="en-GB" sz="2000" dirty="0" smtClean="0">
                <a:solidFill>
                  <a:schemeClr val="tx1">
                    <a:lumMod val="85000"/>
                    <a:lumOff val="15000"/>
                  </a:schemeClr>
                </a:solidFill>
                <a:latin typeface="Calibri" pitchFamily="34" charset="0"/>
              </a:rPr>
              <a:t>execution the compiler can spend more time trying to optimise the created machine code. Also, as no </a:t>
            </a:r>
            <a:r>
              <a:rPr lang="en-GB" sz="2000" dirty="0">
                <a:solidFill>
                  <a:schemeClr val="tx1">
                    <a:lumMod val="85000"/>
                    <a:lumOff val="15000"/>
                  </a:schemeClr>
                </a:solidFill>
                <a:latin typeface="Calibri" pitchFamily="34" charset="0"/>
              </a:rPr>
              <a:t>translation cost is incurred at </a:t>
            </a:r>
            <a:r>
              <a:rPr lang="en-GB" sz="2000" dirty="0" smtClean="0">
                <a:solidFill>
                  <a:schemeClr val="tx1">
                    <a:lumMod val="85000"/>
                    <a:lumOff val="15000"/>
                  </a:schemeClr>
                </a:solidFill>
                <a:latin typeface="Calibri" pitchFamily="34" charset="0"/>
              </a:rPr>
              <a:t>runtime, compiled programs typically </a:t>
            </a:r>
            <a:r>
              <a:rPr lang="en-GB" sz="2000" dirty="0">
                <a:solidFill>
                  <a:schemeClr val="tx1">
                    <a:lumMod val="85000"/>
                    <a:lumOff val="15000"/>
                  </a:schemeClr>
                </a:solidFill>
                <a:latin typeface="Calibri" pitchFamily="34" charset="0"/>
              </a:rPr>
              <a:t>run much faster than interpreted code.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80082"/>
            <a:ext cx="2036128" cy="476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994805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1" y="577006"/>
            <a:ext cx="3528393" cy="3693319"/>
          </a:xfrm>
          <a:prstGeom prst="rect">
            <a:avLst/>
          </a:prstGeom>
          <a:noFill/>
        </p:spPr>
        <p:txBody>
          <a:bodyPr wrap="square" rtlCol="0">
            <a:spAutoFit/>
          </a:bodyPr>
          <a:lstStyle/>
          <a:p>
            <a:r>
              <a:rPr lang="en-GB" sz="2400" b="1" dirty="0" smtClean="0">
                <a:solidFill>
                  <a:schemeClr val="tx1">
                    <a:lumMod val="85000"/>
                    <a:lumOff val="15000"/>
                  </a:schemeClr>
                </a:solidFill>
                <a:latin typeface="Calibri" pitchFamily="34" charset="0"/>
              </a:rPr>
              <a:t>Incremental Compilers</a:t>
            </a:r>
            <a:endParaRPr lang="en-GB" sz="2400" b="1" dirty="0">
              <a:solidFill>
                <a:schemeClr val="tx1">
                  <a:lumMod val="85000"/>
                  <a:lumOff val="15000"/>
                </a:schemeClr>
              </a:solidFill>
              <a:latin typeface="Calibri" pitchFamily="34" charset="0"/>
            </a:endParaRP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An incremental compiler is a cross between a compiler and an </a:t>
            </a:r>
            <a:r>
              <a:rPr lang="en-GB" sz="2000" dirty="0" smtClean="0">
                <a:solidFill>
                  <a:schemeClr val="tx1">
                    <a:lumMod val="85000"/>
                    <a:lumOff val="15000"/>
                  </a:schemeClr>
                </a:solidFill>
                <a:latin typeface="Calibri" pitchFamily="34" charset="0"/>
              </a:rPr>
              <a:t>interpreter. They convert </a:t>
            </a:r>
            <a:r>
              <a:rPr lang="en-GB" sz="2000" dirty="0">
                <a:solidFill>
                  <a:schemeClr val="tx1">
                    <a:lumMod val="85000"/>
                    <a:lumOff val="15000"/>
                  </a:schemeClr>
                </a:solidFill>
                <a:latin typeface="Calibri" pitchFamily="34" charset="0"/>
              </a:rPr>
              <a:t>source code into </a:t>
            </a:r>
            <a:r>
              <a:rPr lang="en-GB" sz="2000" dirty="0" smtClean="0">
                <a:solidFill>
                  <a:schemeClr val="tx1">
                    <a:lumMod val="85000"/>
                    <a:lumOff val="15000"/>
                  </a:schemeClr>
                </a:solidFill>
                <a:latin typeface="Calibri" pitchFamily="34" charset="0"/>
              </a:rPr>
              <a:t>a </a:t>
            </a:r>
            <a:r>
              <a:rPr lang="en-GB" sz="2000" dirty="0">
                <a:solidFill>
                  <a:schemeClr val="tx1">
                    <a:lumMod val="85000"/>
                    <a:lumOff val="15000"/>
                  </a:schemeClr>
                </a:solidFill>
                <a:latin typeface="Calibri" pitchFamily="34" charset="0"/>
              </a:rPr>
              <a:t>virtual </a:t>
            </a:r>
            <a:r>
              <a:rPr lang="en-GB" sz="2000" dirty="0" smtClean="0">
                <a:solidFill>
                  <a:schemeClr val="tx1">
                    <a:lumMod val="85000"/>
                    <a:lumOff val="15000"/>
                  </a:schemeClr>
                </a:solidFill>
                <a:latin typeface="Calibri" pitchFamily="34" charset="0"/>
              </a:rPr>
              <a:t>machine </a:t>
            </a:r>
            <a:r>
              <a:rPr lang="en-GB" sz="2000" dirty="0">
                <a:solidFill>
                  <a:schemeClr val="tx1">
                    <a:lumMod val="85000"/>
                    <a:lumOff val="15000"/>
                  </a:schemeClr>
                </a:solidFill>
                <a:latin typeface="Calibri" pitchFamily="34" charset="0"/>
              </a:rPr>
              <a:t>language </a:t>
            </a:r>
            <a:r>
              <a:rPr lang="en-GB" sz="2000" dirty="0" smtClean="0">
                <a:solidFill>
                  <a:schemeClr val="tx1">
                    <a:lumMod val="85000"/>
                    <a:lumOff val="15000"/>
                  </a:schemeClr>
                </a:solidFill>
                <a:latin typeface="Calibri" pitchFamily="34" charset="0"/>
              </a:rPr>
              <a:t>which is then ‘run’ on a virtual machine. </a:t>
            </a:r>
            <a:r>
              <a:rPr lang="en-GB" sz="2000" dirty="0">
                <a:solidFill>
                  <a:schemeClr val="tx1">
                    <a:lumMod val="85000"/>
                    <a:lumOff val="15000"/>
                  </a:schemeClr>
                </a:solidFill>
                <a:latin typeface="Calibri" pitchFamily="34" charset="0"/>
              </a:rPr>
              <a:t>Java’s </a:t>
            </a:r>
            <a:r>
              <a:rPr lang="en-GB" sz="2000" dirty="0" err="1">
                <a:solidFill>
                  <a:schemeClr val="tx1">
                    <a:lumMod val="85000"/>
                    <a:lumOff val="15000"/>
                  </a:schemeClr>
                </a:solidFill>
                <a:latin typeface="Calibri" pitchFamily="34" charset="0"/>
              </a:rPr>
              <a:t>bytecode</a:t>
            </a:r>
            <a:r>
              <a:rPr lang="en-GB" sz="2000" dirty="0">
                <a:solidFill>
                  <a:schemeClr val="tx1">
                    <a:lumMod val="85000"/>
                    <a:lumOff val="15000"/>
                  </a:schemeClr>
                </a:solidFill>
                <a:latin typeface="Calibri" pitchFamily="34" charset="0"/>
              </a:rPr>
              <a:t> and .NET’s CIL </a:t>
            </a:r>
            <a:r>
              <a:rPr lang="en-GB" sz="2000" dirty="0" smtClean="0">
                <a:solidFill>
                  <a:schemeClr val="tx1">
                    <a:lumMod val="85000"/>
                    <a:lumOff val="15000"/>
                  </a:schemeClr>
                </a:solidFill>
                <a:latin typeface="Calibri" pitchFamily="34" charset="0"/>
              </a:rPr>
              <a:t>are examples. </a:t>
            </a:r>
            <a:r>
              <a:rPr lang="en-GB" sz="2000" dirty="0">
                <a:solidFill>
                  <a:schemeClr val="tx1">
                    <a:lumMod val="85000"/>
                    <a:lumOff val="15000"/>
                  </a:schemeClr>
                </a:solidFill>
                <a:latin typeface="Calibri" pitchFamily="34" charset="0"/>
              </a:rPr>
              <a:t>This produces highly portable code that can run on multiple platforms. </a:t>
            </a:r>
          </a:p>
        </p:txBody>
      </p:sp>
      <p:pic>
        <p:nvPicPr>
          <p:cNvPr id="4" name="Picture 2" descr="http://docs.oracle.com/javase/tutorial/figures/getStarted/getStarted-compiler.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07904" y="993379"/>
            <a:ext cx="5184576" cy="12183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67944" y="2139702"/>
            <a:ext cx="5040560" cy="2092881"/>
          </a:xfrm>
          <a:prstGeom prst="rect">
            <a:avLst/>
          </a:prstGeom>
          <a:noFill/>
        </p:spPr>
        <p:txBody>
          <a:bodyPr wrap="square" rtlCol="0">
            <a:spAutoFit/>
          </a:bodyPr>
          <a:lstStyle/>
          <a:p>
            <a:endParaRPr lang="en-GB" sz="1000" dirty="0" smtClean="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To improve performance  just-in-time  (JIT) compilation is often used where virtual machine code is compiled into machine code as encountered</a:t>
            </a:r>
            <a:r>
              <a:rPr lang="en-GB" sz="2000" dirty="0">
                <a:solidFill>
                  <a:schemeClr val="tx1">
                    <a:lumMod val="85000"/>
                    <a:lumOff val="15000"/>
                  </a:schemeClr>
                </a:solidFill>
                <a:latin typeface="Calibri" pitchFamily="34" charset="0"/>
              </a:rPr>
              <a:t>. </a:t>
            </a:r>
            <a:r>
              <a:rPr lang="en-GB" sz="2000" dirty="0" smtClean="0">
                <a:solidFill>
                  <a:schemeClr val="tx1">
                    <a:lumMod val="85000"/>
                    <a:lumOff val="15000"/>
                  </a:schemeClr>
                </a:solidFill>
                <a:latin typeface="Calibri" pitchFamily="34" charset="0"/>
              </a:rPr>
              <a:t>Whilst execution speed is good it still tends to be slower than code from a pure compiler</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323422890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6746"/>
            <a:ext cx="3744416" cy="480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076056" y="267494"/>
            <a:ext cx="3848215"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Font typeface="Georgia" pitchFamily="18" charset="0"/>
              <a:buNone/>
            </a:pPr>
            <a:r>
              <a:rPr lang="en-GB" sz="1800" dirty="0" smtClean="0">
                <a:solidFill>
                  <a:schemeClr val="tx1"/>
                </a:solidFill>
                <a:effectLst/>
                <a:latin typeface="Calibri" pitchFamily="34" charset="0"/>
              </a:rPr>
              <a:t>A good compiler will work hard to help you write efficient programs (when you tell it to do so).</a:t>
            </a:r>
          </a:p>
          <a:p>
            <a:pPr marL="0" indent="0">
              <a:buFont typeface="Georgia" pitchFamily="18" charset="0"/>
              <a:buNone/>
            </a:pPr>
            <a:endParaRPr lang="en-GB" sz="1800" dirty="0">
              <a:solidFill>
                <a:schemeClr val="tx1"/>
              </a:solidFill>
              <a:effectLst/>
              <a:latin typeface="Calibri" pitchFamily="34" charset="0"/>
            </a:endParaRPr>
          </a:p>
          <a:p>
            <a:pPr marL="0" indent="0">
              <a:buFont typeface="Georgia" pitchFamily="18" charset="0"/>
              <a:buNone/>
            </a:pPr>
            <a:r>
              <a:rPr lang="en-GB" sz="1800" dirty="0" smtClean="0">
                <a:solidFill>
                  <a:schemeClr val="tx1"/>
                </a:solidFill>
                <a:effectLst/>
                <a:latin typeface="Calibri" pitchFamily="34" charset="0"/>
              </a:rPr>
              <a:t>To best exploit the optimising abilities of your compiler you should write code in a compiler friendly manner.</a:t>
            </a:r>
          </a:p>
          <a:p>
            <a:pPr marL="0" indent="0">
              <a:buFont typeface="Georgia" pitchFamily="18" charset="0"/>
              <a:buNone/>
            </a:pPr>
            <a:endParaRPr lang="en-GB" sz="1800" dirty="0">
              <a:solidFill>
                <a:schemeClr val="tx1"/>
              </a:solidFill>
              <a:effectLst/>
              <a:latin typeface="Calibri" pitchFamily="34" charset="0"/>
            </a:endParaRPr>
          </a:p>
          <a:p>
            <a:pPr marL="0" indent="0">
              <a:buFont typeface="Georgia" pitchFamily="18" charset="0"/>
              <a:buNone/>
            </a:pPr>
            <a:r>
              <a:rPr lang="en-GB" sz="1800" dirty="0" smtClean="0">
                <a:solidFill>
                  <a:schemeClr val="tx1"/>
                </a:solidFill>
                <a:effectLst/>
                <a:latin typeface="Calibri" pitchFamily="34" charset="0"/>
              </a:rPr>
              <a:t>Mostly this comes down to avoiding unnecessarily complex code (e.g. lots of unneeded branching).</a:t>
            </a:r>
            <a:endParaRPr lang="en-GB" sz="1800" dirty="0">
              <a:solidFill>
                <a:schemeClr val="tx1"/>
              </a:solidFill>
              <a:effectLst/>
              <a:latin typeface="Calibri" pitchFamily="34" charset="0"/>
            </a:endParaRPr>
          </a:p>
          <a:p>
            <a:pPr marL="0" indent="0">
              <a:buFont typeface="Georgia" pitchFamily="18" charset="0"/>
              <a:buNone/>
            </a:pPr>
            <a:endParaRPr lang="en-GB" sz="1800" dirty="0" smtClean="0">
              <a:solidFill>
                <a:schemeClr val="tx1"/>
              </a:solidFill>
              <a:effectLst/>
              <a:latin typeface="Calibri" pitchFamily="34" charset="0"/>
            </a:endParaRPr>
          </a:p>
          <a:p>
            <a:pPr marL="0" indent="0">
              <a:buFont typeface="Georgia" pitchFamily="18" charset="0"/>
              <a:buNone/>
            </a:pPr>
            <a:endParaRPr lang="en-GB" sz="1800" dirty="0">
              <a:solidFill>
                <a:schemeClr val="tx1"/>
              </a:solidFill>
              <a:effectLst/>
              <a:latin typeface="Calibri" pitchFamily="34" charset="0"/>
            </a:endParaRPr>
          </a:p>
          <a:p>
            <a:pPr marL="0" indent="0">
              <a:buFont typeface="Georgia" pitchFamily="18" charset="0"/>
              <a:buNone/>
            </a:pPr>
            <a:endParaRPr lang="en-GB" sz="1800" dirty="0">
              <a:solidFill>
                <a:schemeClr val="tx1"/>
              </a:solidFill>
              <a:effectLst/>
              <a:latin typeface="Calibri" pitchFamily="34" charset="0"/>
            </a:endParaRPr>
          </a:p>
        </p:txBody>
      </p:sp>
      <p:sp>
        <p:nvSpPr>
          <p:cNvPr id="7" name="Title 1"/>
          <p:cNvSpPr txBox="1">
            <a:spLocks/>
          </p:cNvSpPr>
          <p:nvPr/>
        </p:nvSpPr>
        <p:spPr>
          <a:xfrm>
            <a:off x="179512" y="110293"/>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sz="2800" dirty="0" smtClean="0">
                <a:solidFill>
                  <a:schemeClr val="tx1"/>
                </a:solidFill>
                <a:effectLst/>
                <a:latin typeface="Calibri" pitchFamily="34" charset="0"/>
              </a:rPr>
              <a:t>Key takeaways:</a:t>
            </a:r>
            <a:endParaRPr lang="en-GB" sz="2800" dirty="0">
              <a:solidFill>
                <a:schemeClr val="tx1"/>
              </a:solidFill>
              <a:effectLst/>
              <a:latin typeface="Calibri" pitchFamily="34" charset="0"/>
            </a:endParaRPr>
          </a:p>
        </p:txBody>
      </p:sp>
    </p:spTree>
    <p:extLst>
      <p:ext uri="{BB962C8B-B14F-4D97-AF65-F5344CB8AC3E}">
        <p14:creationId xmlns:p14="http://schemas.microsoft.com/office/powerpoint/2010/main" val="129488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pstrea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7013C18A35F34ABB124A623B7462F5" ma:contentTypeVersion="0" ma:contentTypeDescription="Create a new document." ma:contentTypeScope="" ma:versionID="c8b53229ef314644a75f5a9f7c013cc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C64C24-F2A3-408C-9FD0-EC9281B40A13}"/>
</file>

<file path=customXml/itemProps2.xml><?xml version="1.0" encoding="utf-8"?>
<ds:datastoreItem xmlns:ds="http://schemas.openxmlformats.org/officeDocument/2006/customXml" ds:itemID="{C68461BE-6BE5-4D86-AB22-000D516ACE55}"/>
</file>

<file path=customXml/itemProps3.xml><?xml version="1.0" encoding="utf-8"?>
<ds:datastoreItem xmlns:ds="http://schemas.openxmlformats.org/officeDocument/2006/customXml" ds:itemID="{25A9A0C3-98B4-4362-B631-9A7B95481821}"/>
</file>

<file path=docProps/app.xml><?xml version="1.0" encoding="utf-8"?>
<Properties xmlns="http://schemas.openxmlformats.org/officeDocument/2006/extended-properties" xmlns:vt="http://schemas.openxmlformats.org/officeDocument/2006/docPropsVTypes">
  <Template>Slipstream</Template>
  <TotalTime>0</TotalTime>
  <Words>752</Words>
  <Application>Microsoft Office PowerPoint</Application>
  <PresentationFormat>On-screen Show (16:9)</PresentationFormat>
  <Paragraphs>92</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Georgia</vt:lpstr>
      <vt:lpstr>Trebuchet MS</vt:lpstr>
      <vt:lpstr>Slipstream</vt:lpstr>
      <vt:lpstr>The Compilation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2013-01-08T13:39:25Z</dcterms:created>
  <dcterms:modified xsi:type="dcterms:W3CDTF">2015-01-12T09:39:40Z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0x010100E77013C18A35F34ABB124A623B7462F5</vt:lpwstr>
  </property>
</Properties>
</file>