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3"/>
  </p:notesMasterIdLst>
  <p:handoutMasterIdLst>
    <p:handoutMasterId r:id="rId14"/>
  </p:handoutMasterIdLst>
  <p:sldIdLst>
    <p:sldId id="256" r:id="rId2"/>
    <p:sldId id="318" r:id="rId3"/>
    <p:sldId id="355" r:id="rId4"/>
    <p:sldId id="356" r:id="rId5"/>
    <p:sldId id="357" r:id="rId6"/>
    <p:sldId id="358" r:id="rId7"/>
    <p:sldId id="362" r:id="rId8"/>
    <p:sldId id="363" r:id="rId9"/>
    <p:sldId id="364" r:id="rId10"/>
    <p:sldId id="365" r:id="rId11"/>
    <p:sldId id="361" r:id="rId1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79712" autoAdjust="0"/>
  </p:normalViewPr>
  <p:slideViewPr>
    <p:cSldViewPr>
      <p:cViewPr varScale="1">
        <p:scale>
          <a:sx n="124" d="100"/>
          <a:sy n="124" d="100"/>
        </p:scale>
        <p:origin x="108" y="36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12/01/2015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286206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Efficiency can be defined in terms of minimizing the use of some resource. In the case programs this mostly (but not exclusively) equates to reducing memory usage or CPU cycles.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It is difficult to minimize both memory usage and CPU cycles at the same time as optimizations often introduce ‘costs’ that negatively impact on other aspects.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197583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It is not realistic to produce optimally optimized code. Optimisation is an NP-complete problem and, as such, is probably intractable (the time taken to find the optimal solution increases exponentially with the size of the program).</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Hence, compilers typically produce the best result they can using a set of </a:t>
            </a:r>
            <a:r>
              <a:rPr lang="en-GB" sz="1200" i="1" kern="1200" dirty="0" smtClean="0">
                <a:solidFill>
                  <a:schemeClr val="tx1"/>
                </a:solidFill>
                <a:effectLst/>
                <a:latin typeface="+mn-lt"/>
                <a:ea typeface="+mn-ea"/>
                <a:cs typeface="+mn-cs"/>
              </a:rPr>
              <a:t>heuristics </a:t>
            </a:r>
            <a:r>
              <a:rPr lang="en-GB" sz="1200" kern="1200" dirty="0" smtClean="0">
                <a:solidFill>
                  <a:schemeClr val="tx1"/>
                </a:solidFill>
                <a:effectLst/>
                <a:latin typeface="+mn-lt"/>
                <a:ea typeface="+mn-ea"/>
                <a:cs typeface="+mn-cs"/>
              </a:rPr>
              <a:t>and </a:t>
            </a:r>
            <a:r>
              <a:rPr lang="en-GB" sz="1200" i="1" kern="1200" dirty="0" smtClean="0">
                <a:solidFill>
                  <a:schemeClr val="tx1"/>
                </a:solidFill>
                <a:effectLst/>
                <a:latin typeface="+mn-lt"/>
                <a:ea typeface="+mn-ea"/>
                <a:cs typeface="+mn-cs"/>
              </a:rPr>
              <a:t>case-based algorithms.</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In order to produce a better optimised output you should write your code in a manner that can be easily processed by the optimiser (e.g. heuristic friendly, etc.).</a:t>
            </a:r>
            <a:r>
              <a:rPr lang="en-GB" sz="1200" kern="1200" baseline="0" dirty="0" smtClean="0">
                <a:solidFill>
                  <a:schemeClr val="tx1"/>
                </a:solidFill>
                <a:effectLst/>
                <a:latin typeface="+mn-lt"/>
                <a:ea typeface="+mn-ea"/>
                <a:cs typeface="+mn-cs"/>
              </a:rPr>
              <a:t> Optimisers will only consider a certain number of possible improvements (or depth or search) before moving 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197583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 order to improve code most optimiser use data flow analysis (keeping track of a variable as it ‘flows’ through the program).</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This analysis permits the compiler to determine if the variable changes, is used, gets discarded, etc.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Poorly written code is more likely to scupper the optimisers ability to track variables (whereupon the optimiser can assume nothing about the variable).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To analyse data flow the source code is subdivided into sequences known as </a:t>
            </a:r>
            <a:r>
              <a:rPr lang="en-GB" sz="1200" i="1" kern="1200" dirty="0" smtClean="0">
                <a:solidFill>
                  <a:schemeClr val="tx1"/>
                </a:solidFill>
                <a:effectLst/>
                <a:latin typeface="+mn-lt"/>
                <a:ea typeface="+mn-ea"/>
                <a:cs typeface="+mn-cs"/>
              </a:rPr>
              <a:t>basic blocks</a:t>
            </a:r>
            <a:r>
              <a:rPr lang="en-GB" sz="1200" kern="1200" dirty="0" smtClean="0">
                <a:solidFill>
                  <a:schemeClr val="tx1"/>
                </a:solidFill>
                <a:effectLst/>
                <a:latin typeface="+mn-lt"/>
                <a:ea typeface="+mn-ea"/>
                <a:cs typeface="+mn-cs"/>
              </a:rPr>
              <a:t> – a sequence of code into and out of which there are no branches except at the beginning and end of the block.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197583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basic block ends where there is a jump into or out of the sequence of instructions.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Within a block the optimiser can easily track variables. It becomes more difficult when the paths of two basic blocks join into a single steam (e.g. block 4) as a given variable may have different potential values. Tracking two, or more, potential values is not difficult, but all compilers will have a upper limit.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 a good rule of thumb, avoiding unnecessarily complex branching will help the optimiser do its job.</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1975834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Common types of compiler optimisation include:</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Constant folding</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Compute and use the value of constant expressions or sub-expressions at compile time instead of emitting code that computes the constant at runtime.</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Constant propagation</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If a variable is assigned a constant value (and does not change) then replace that variable with the constant value.</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Common </a:t>
            </a:r>
            <a:r>
              <a:rPr lang="en-GB" sz="1200" b="1" kern="1200" dirty="0" err="1" smtClean="0">
                <a:solidFill>
                  <a:schemeClr val="tx1"/>
                </a:solidFill>
                <a:effectLst/>
                <a:latin typeface="+mn-lt"/>
                <a:ea typeface="+mn-ea"/>
                <a:cs typeface="+mn-cs"/>
              </a:rPr>
              <a:t>subexpression</a:t>
            </a:r>
            <a:r>
              <a:rPr lang="en-GB" sz="1200" b="1" kern="1200" dirty="0" smtClean="0">
                <a:solidFill>
                  <a:schemeClr val="tx1"/>
                </a:solidFill>
                <a:effectLst/>
                <a:latin typeface="+mn-lt"/>
                <a:ea typeface="+mn-ea"/>
                <a:cs typeface="+mn-cs"/>
              </a:rPr>
              <a:t> elimination</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When a </a:t>
            </a:r>
            <a:r>
              <a:rPr lang="en-GB" sz="1200" kern="1200" dirty="0" err="1" smtClean="0">
                <a:solidFill>
                  <a:schemeClr val="tx1"/>
                </a:solidFill>
                <a:effectLst/>
                <a:latin typeface="+mn-lt"/>
                <a:ea typeface="+mn-ea"/>
                <a:cs typeface="+mn-cs"/>
              </a:rPr>
              <a:t>subexpression</a:t>
            </a:r>
            <a:r>
              <a:rPr lang="en-GB" sz="1200" kern="1200" dirty="0" smtClean="0">
                <a:solidFill>
                  <a:schemeClr val="tx1"/>
                </a:solidFill>
                <a:effectLst/>
                <a:latin typeface="+mn-lt"/>
                <a:ea typeface="+mn-ea"/>
                <a:cs typeface="+mn-cs"/>
              </a:rPr>
              <a:t> is used several times within the same block, if the values of variables appearing in the </a:t>
            </a:r>
            <a:r>
              <a:rPr lang="en-GB" sz="1200" kern="1200" dirty="0" err="1" smtClean="0">
                <a:solidFill>
                  <a:schemeClr val="tx1"/>
                </a:solidFill>
                <a:effectLst/>
                <a:latin typeface="+mn-lt"/>
                <a:ea typeface="+mn-ea"/>
                <a:cs typeface="+mn-cs"/>
              </a:rPr>
              <a:t>subexpression</a:t>
            </a:r>
            <a:r>
              <a:rPr lang="en-GB" sz="1200" kern="1200" dirty="0" smtClean="0">
                <a:solidFill>
                  <a:schemeClr val="tx1"/>
                </a:solidFill>
                <a:effectLst/>
                <a:latin typeface="+mn-lt"/>
                <a:ea typeface="+mn-ea"/>
                <a:cs typeface="+mn-cs"/>
              </a:rPr>
              <a:t> has not changed then store and reuse the determine </a:t>
            </a:r>
            <a:r>
              <a:rPr lang="en-GB" sz="1200" kern="1200" dirty="0" err="1" smtClean="0">
                <a:solidFill>
                  <a:schemeClr val="tx1"/>
                </a:solidFill>
                <a:effectLst/>
                <a:latin typeface="+mn-lt"/>
                <a:ea typeface="+mn-ea"/>
                <a:cs typeface="+mn-cs"/>
              </a:rPr>
              <a:t>subexpression</a:t>
            </a:r>
            <a:r>
              <a:rPr lang="en-GB" sz="1200" kern="1200" dirty="0" smtClean="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345648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Dead code elimination</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Remove any object code associated with source code statements when either 1) the result of the statement will never be used (irrelevant code) or when a conditional block containing the statement will never be triggered (dead code).</a:t>
            </a:r>
          </a:p>
          <a:p>
            <a:r>
              <a:rPr lang="en-GB" sz="1200" b="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Induction</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Within loops, one or more variables in a computed expression may be completely dependent upon some other variable.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Using induction, the optimiser can potentially reduce the number of computations by merging dependent values.</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Loop invariants</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 loop invariant is an expression that does not change on each iteration. An optimizer can compute the result of such a calculation once outside of the loop and then use the computed value within the loop.</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345648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Strength reduction</a:t>
            </a:r>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Sometimes the compiler can compute a value using different operators than those specified in the source code. This is of use to replace a relatively expensive computation specified by the programmer with a less expensive equivalent computation.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For example, a series of (strong) multiplications could potentially be replaced by a series of (weak) additions. Or multiplication/division by a power of two can be replaced by a bit shift operation.</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345648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Most compilers will, by default, apply little code optimisation. The programmer normally needs to instruct the compiler to produced optimized code. This enables the programmer to specify the exact type of optimisation that is required (what is to be optimised and how much time should be allocated to optimisation) (also many debuggers will not work with optimised code).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For example in Visual Studio some of the C++ optimisation flags are: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/O1 minimize space</a:t>
            </a:r>
          </a:p>
          <a:p>
            <a:r>
              <a:rPr lang="en-GB" sz="1200" kern="1200" dirty="0" smtClean="0">
                <a:solidFill>
                  <a:schemeClr val="tx1"/>
                </a:solidFill>
                <a:effectLst/>
                <a:latin typeface="+mn-lt"/>
                <a:ea typeface="+mn-ea"/>
                <a:cs typeface="+mn-cs"/>
              </a:rPr>
              <a:t>/O2 maximize speed</a:t>
            </a:r>
          </a:p>
          <a:p>
            <a:r>
              <a:rPr lang="en-GB" sz="1200" kern="1200" dirty="0" smtClean="0">
                <a:solidFill>
                  <a:schemeClr val="tx1"/>
                </a:solidFill>
                <a:effectLst/>
                <a:latin typeface="+mn-lt"/>
                <a:ea typeface="+mn-ea"/>
                <a:cs typeface="+mn-cs"/>
              </a:rPr>
              <a:t>/Ob&lt;n&gt; inline expansion (default n=0)</a:t>
            </a:r>
          </a:p>
          <a:p>
            <a:r>
              <a:rPr lang="en-GB" sz="1200" kern="1200" dirty="0" smtClean="0">
                <a:solidFill>
                  <a:schemeClr val="tx1"/>
                </a:solidFill>
                <a:effectLst/>
                <a:latin typeface="+mn-lt"/>
                <a:ea typeface="+mn-ea"/>
                <a:cs typeface="+mn-cs"/>
              </a:rPr>
              <a:t>/Od disable optimizations (default)</a:t>
            </a:r>
          </a:p>
          <a:p>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Og</a:t>
            </a:r>
            <a:r>
              <a:rPr lang="en-GB" sz="1200" kern="1200" dirty="0" smtClean="0">
                <a:solidFill>
                  <a:schemeClr val="tx1"/>
                </a:solidFill>
                <a:effectLst/>
                <a:latin typeface="+mn-lt"/>
                <a:ea typeface="+mn-ea"/>
                <a:cs typeface="+mn-cs"/>
              </a:rPr>
              <a:t> enable global optimization</a:t>
            </a:r>
          </a:p>
          <a:p>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Oi</a:t>
            </a:r>
            <a:r>
              <a:rPr lang="en-GB" sz="1200" kern="1200" dirty="0" smtClean="0">
                <a:solidFill>
                  <a:schemeClr val="tx1"/>
                </a:solidFill>
                <a:effectLst/>
                <a:latin typeface="+mn-lt"/>
                <a:ea typeface="+mn-ea"/>
                <a:cs typeface="+mn-cs"/>
              </a:rPr>
              <a:t> enable intrinsic functions</a:t>
            </a:r>
          </a:p>
          <a:p>
            <a:r>
              <a:rPr lang="en-GB" sz="1200" kern="1200" dirty="0" smtClean="0">
                <a:solidFill>
                  <a:schemeClr val="tx1"/>
                </a:solidFill>
                <a:effectLst/>
                <a:latin typeface="+mn-lt"/>
                <a:ea typeface="+mn-ea"/>
                <a:cs typeface="+mn-cs"/>
              </a:rPr>
              <a:t>/GA optimize for Windows application</a:t>
            </a:r>
          </a:p>
          <a:p>
            <a:r>
              <a:rPr lang="en-GB" sz="1200" kern="1200" dirty="0" smtClean="0">
                <a:solidFill>
                  <a:schemeClr val="tx1"/>
                </a:solidFill>
                <a:effectLst/>
                <a:latin typeface="+mn-lt"/>
                <a:ea typeface="+mn-ea"/>
                <a:cs typeface="+mn-cs"/>
              </a:rPr>
              <a:t>/GD optimize for Windows DLL</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236886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1/12/2015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ransl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Translation</a:t>
            </a:r>
            <a:endParaRPr lang="en-US" sz="2800" cap="small" dirty="0">
              <a:solidFill>
                <a:schemeClr val="tx1">
                  <a:lumMod val="85000"/>
                  <a:lumOff val="15000"/>
                </a:schemeClr>
              </a:solidFill>
              <a:latin typeface="Calibri" pitchFamily="34" charset="0"/>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4011910"/>
            <a:ext cx="14287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8336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mpil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Compilation</a:t>
            </a:r>
            <a:endParaRPr lang="en-US" sz="2800" cap="small" dirty="0">
              <a:solidFill>
                <a:schemeClr val="tx1">
                  <a:lumMod val="85000"/>
                  <a:lumOff val="15000"/>
                </a:schemeClr>
              </a:solidFill>
              <a:latin typeface="Calibri" pitchFamily="34" charset="0"/>
            </a:endParaRPr>
          </a:p>
        </p:txBody>
      </p:sp>
      <p:pic>
        <p:nvPicPr>
          <p:cNvPr id="4" name="Picture 12" descr="http://www.jungleide.com/wp-content/uploads/2010/11/Feat_icon-184x1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5258" y="3507854"/>
            <a:ext cx="1635646" cy="163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661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Optimiz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Compiler Optimization</a:t>
            </a:r>
            <a:endParaRPr lang="en-US" sz="2800" cap="small" dirty="0">
              <a:solidFill>
                <a:schemeClr val="tx1">
                  <a:lumMod val="85000"/>
                  <a:lumOff val="15000"/>
                </a:schemeClr>
              </a:solidFill>
              <a:latin typeface="Calibri" pitchFamily="34" charset="0"/>
            </a:endParaRPr>
          </a:p>
        </p:txBody>
      </p:sp>
      <p:pic>
        <p:nvPicPr>
          <p:cNvPr id="1027"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2257" y="3795886"/>
            <a:ext cx="1109498" cy="12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5896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Optimization 2">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Compiler Optimization</a:t>
            </a:r>
            <a:endParaRPr lang="en-US" sz="2800" cap="small" dirty="0">
              <a:solidFill>
                <a:schemeClr val="tx1">
                  <a:lumMod val="85000"/>
                  <a:lumOff val="15000"/>
                </a:schemeClr>
              </a:solidFill>
              <a:latin typeface="Calibri" pitchFamily="34" charset="0"/>
            </a:endParaRPr>
          </a:p>
        </p:txBody>
      </p:sp>
      <p:pic>
        <p:nvPicPr>
          <p:cNvPr id="717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2000" y="4083918"/>
            <a:ext cx="85248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7319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inker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Linkers</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304" y="3960440"/>
            <a:ext cx="1767800" cy="105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7213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 ID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 IDEs</a:t>
            </a:r>
            <a:endParaRPr lang="en-US" sz="2800" cap="small" dirty="0">
              <a:solidFill>
                <a:schemeClr val="tx1">
                  <a:lumMod val="85000"/>
                  <a:lumOff val="15000"/>
                </a:schemeClr>
              </a:solidFill>
              <a:latin typeface="Calibri" pitchFamily="34" charset="0"/>
            </a:endParaRPr>
          </a:p>
        </p:txBody>
      </p:sp>
      <p:pic>
        <p:nvPicPr>
          <p:cNvPr id="2051"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64211" y="3867894"/>
            <a:ext cx="1569283" cy="114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995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699" r:id="rId12"/>
    <p:sldLayoutId id="2147484700" r:id="rId13"/>
    <p:sldLayoutId id="2147484701" r:id="rId14"/>
    <p:sldLayoutId id="2147484702" r:id="rId15"/>
    <p:sldLayoutId id="2147484703" r:id="rId16"/>
    <p:sldLayoutId id="2147484704" r:id="rId17"/>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9" name="Rectangle 3"/>
          <p:cNvSpPr txBox="1">
            <a:spLocks/>
          </p:cNvSpPr>
          <p:nvPr/>
        </p:nvSpPr>
        <p:spPr>
          <a:xfrm>
            <a:off x="4788024" y="866835"/>
            <a:ext cx="4104456" cy="1344875"/>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Font typeface="Georgia" pitchFamily="18" charset="0"/>
              <a:buNone/>
            </a:pPr>
            <a:r>
              <a:rPr lang="en-US" sz="3600" smtClean="0">
                <a:solidFill>
                  <a:schemeClr val="tx1"/>
                </a:solidFill>
                <a:effectLst/>
              </a:rPr>
              <a:t>The Compilation Process</a:t>
            </a:r>
            <a:endParaRPr lang="en-US" sz="3600" dirty="0">
              <a:solidFill>
                <a:schemeClr val="tx1"/>
              </a:solidFill>
              <a:effectLst/>
            </a:endParaRPr>
          </a:p>
        </p:txBody>
      </p:sp>
      <p:sp>
        <p:nvSpPr>
          <p:cNvPr id="10" name="TextBox 9"/>
          <p:cNvSpPr txBox="1"/>
          <p:nvPr/>
        </p:nvSpPr>
        <p:spPr>
          <a:xfrm>
            <a:off x="5364088" y="2499742"/>
            <a:ext cx="3312368" cy="1323439"/>
          </a:xfrm>
          <a:prstGeom prst="rect">
            <a:avLst/>
          </a:prstGeom>
          <a:noFill/>
        </p:spPr>
        <p:txBody>
          <a:bodyPr wrap="square" rtlCol="0">
            <a:spAutoFit/>
          </a:bodyPr>
          <a:lstStyle/>
          <a:p>
            <a:pPr algn="ctr"/>
            <a:r>
              <a:rPr lang="en-US" sz="2000" dirty="0" smtClean="0"/>
              <a:t>How code gets to be </a:t>
            </a:r>
            <a:r>
              <a:rPr lang="en-US" sz="2000" dirty="0" smtClean="0"/>
              <a:t>compiled</a:t>
            </a:r>
          </a:p>
          <a:p>
            <a:pPr algn="ctr"/>
            <a:endParaRPr lang="en-US" sz="2000" dirty="0"/>
          </a:p>
          <a:p>
            <a:pPr algn="ctr">
              <a:tabLst>
                <a:tab pos="92075" algn="l"/>
              </a:tabLst>
            </a:pPr>
            <a:r>
              <a:rPr lang="en-US" sz="2000" b="1" dirty="0" smtClean="0"/>
              <a:t>Part 3 - Optimisation</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005" y="1030615"/>
            <a:ext cx="42862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9512" y="555526"/>
            <a:ext cx="3672408" cy="3493264"/>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Most compilers will, </a:t>
            </a:r>
            <a:r>
              <a:rPr lang="en-GB" sz="2000" dirty="0" smtClean="0">
                <a:solidFill>
                  <a:schemeClr val="tx1">
                    <a:lumMod val="85000"/>
                    <a:lumOff val="15000"/>
                  </a:schemeClr>
                </a:solidFill>
                <a:latin typeface="Calibri" pitchFamily="34" charset="0"/>
              </a:rPr>
              <a:t>by </a:t>
            </a:r>
            <a:r>
              <a:rPr lang="en-GB" sz="2000" dirty="0">
                <a:solidFill>
                  <a:schemeClr val="tx1">
                    <a:lumMod val="85000"/>
                    <a:lumOff val="15000"/>
                  </a:schemeClr>
                </a:solidFill>
                <a:latin typeface="Calibri" pitchFamily="34" charset="0"/>
              </a:rPr>
              <a:t>default, apply little code </a:t>
            </a:r>
            <a:r>
              <a:rPr lang="en-GB" sz="2000" dirty="0" smtClean="0">
                <a:solidFill>
                  <a:schemeClr val="tx1">
                    <a:lumMod val="85000"/>
                    <a:lumOff val="15000"/>
                  </a:schemeClr>
                </a:solidFill>
                <a:latin typeface="Calibri" pitchFamily="34" charset="0"/>
              </a:rPr>
              <a:t>optimisation</a:t>
            </a:r>
            <a:r>
              <a:rPr lang="en-GB" sz="2000" dirty="0">
                <a:solidFill>
                  <a:schemeClr val="tx1">
                    <a:lumMod val="85000"/>
                    <a:lumOff val="15000"/>
                  </a:schemeClr>
                </a:solidFill>
                <a:latin typeface="Calibri" pitchFamily="34" charset="0"/>
              </a:rPr>
              <a:t>. </a:t>
            </a:r>
            <a:endParaRPr lang="en-GB" sz="2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The </a:t>
            </a:r>
            <a:r>
              <a:rPr lang="en-GB" sz="2000" dirty="0">
                <a:solidFill>
                  <a:schemeClr val="tx1">
                    <a:lumMod val="85000"/>
                    <a:lumOff val="15000"/>
                  </a:schemeClr>
                </a:solidFill>
                <a:latin typeface="Calibri" pitchFamily="34" charset="0"/>
              </a:rPr>
              <a:t>programmer </a:t>
            </a:r>
            <a:r>
              <a:rPr lang="en-GB" sz="2000" dirty="0" smtClean="0">
                <a:solidFill>
                  <a:schemeClr val="tx1">
                    <a:lumMod val="85000"/>
                    <a:lumOff val="15000"/>
                  </a:schemeClr>
                </a:solidFill>
                <a:latin typeface="Calibri" pitchFamily="34" charset="0"/>
              </a:rPr>
              <a:t>needs to instruct </a:t>
            </a:r>
            <a:r>
              <a:rPr lang="en-GB" sz="2000" dirty="0">
                <a:solidFill>
                  <a:schemeClr val="tx1">
                    <a:lumMod val="85000"/>
                    <a:lumOff val="15000"/>
                  </a:schemeClr>
                </a:solidFill>
                <a:latin typeface="Calibri" pitchFamily="34" charset="0"/>
              </a:rPr>
              <a:t>the compiler </a:t>
            </a:r>
            <a:r>
              <a:rPr lang="en-GB" sz="2000" dirty="0" smtClean="0">
                <a:solidFill>
                  <a:schemeClr val="tx1">
                    <a:lumMod val="85000"/>
                    <a:lumOff val="15000"/>
                  </a:schemeClr>
                </a:solidFill>
                <a:latin typeface="Calibri" pitchFamily="34" charset="0"/>
              </a:rPr>
              <a:t>on the exact </a:t>
            </a:r>
            <a:r>
              <a:rPr lang="en-GB" sz="2000" dirty="0">
                <a:solidFill>
                  <a:schemeClr val="tx1">
                    <a:lumMod val="85000"/>
                    <a:lumOff val="15000"/>
                  </a:schemeClr>
                </a:solidFill>
                <a:latin typeface="Calibri" pitchFamily="34" charset="0"/>
              </a:rPr>
              <a:t>type of optimisation that is required (what is to be optimised and how much time should be allocated to </a:t>
            </a:r>
            <a:r>
              <a:rPr lang="en-GB" sz="2000" dirty="0" smtClean="0">
                <a:solidFill>
                  <a:schemeClr val="tx1">
                    <a:lumMod val="85000"/>
                    <a:lumOff val="15000"/>
                  </a:schemeClr>
                </a:solidFill>
                <a:latin typeface="Calibri" pitchFamily="34" charset="0"/>
              </a:rPr>
              <a:t>optimisation). </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Also, </a:t>
            </a:r>
            <a:r>
              <a:rPr lang="en-GB" sz="2000" dirty="0">
                <a:solidFill>
                  <a:schemeClr val="tx1">
                    <a:lumMod val="85000"/>
                    <a:lumOff val="15000"/>
                  </a:schemeClr>
                </a:solidFill>
                <a:latin typeface="Calibri" pitchFamily="34" charset="0"/>
              </a:rPr>
              <a:t>many debuggers will not work with optimised code). </a:t>
            </a:r>
          </a:p>
        </p:txBody>
      </p:sp>
    </p:spTree>
    <p:extLst>
      <p:ext uri="{BB962C8B-B14F-4D97-AF65-F5344CB8AC3E}">
        <p14:creationId xmlns:p14="http://schemas.microsoft.com/office/powerpoint/2010/main" val="2581039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076056" y="267494"/>
            <a:ext cx="3848215"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smtClean="0">
                <a:solidFill>
                  <a:schemeClr val="tx1"/>
                </a:solidFill>
                <a:effectLst/>
                <a:latin typeface="Calibri" pitchFamily="34" charset="0"/>
              </a:rPr>
              <a:t>To </a:t>
            </a:r>
            <a:r>
              <a:rPr lang="en-GB" sz="1800" dirty="0" smtClean="0">
                <a:solidFill>
                  <a:schemeClr val="tx1"/>
                </a:solidFill>
                <a:effectLst/>
                <a:latin typeface="Calibri" pitchFamily="34" charset="0"/>
              </a:rPr>
              <a:t>best exploit the optimising abilities of your compiler you should write code in a compiler friendly manner.</a:t>
            </a: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r>
              <a:rPr lang="en-GB" sz="1800" dirty="0" smtClean="0">
                <a:solidFill>
                  <a:schemeClr val="tx1"/>
                </a:solidFill>
                <a:effectLst/>
                <a:latin typeface="Calibri" pitchFamily="34" charset="0"/>
              </a:rPr>
              <a:t>Mostly this comes down to avoiding unnecessarily complex code (e.g. lots of unneeded branching).</a:t>
            </a:r>
            <a:endParaRPr lang="en-GB" sz="1800" dirty="0">
              <a:solidFill>
                <a:schemeClr val="tx1"/>
              </a:solidFill>
              <a:effectLst/>
              <a:latin typeface="Calibri" pitchFamily="34" charset="0"/>
            </a:endParaRPr>
          </a:p>
          <a:p>
            <a:pPr marL="0" indent="0">
              <a:buFont typeface="Georgia" pitchFamily="18" charset="0"/>
              <a:buNone/>
            </a:pPr>
            <a:endParaRPr lang="en-GB" sz="1800" dirty="0" smtClean="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p:txBody>
      </p:sp>
      <p:sp>
        <p:nvSpPr>
          <p:cNvPr id="7" name="Title 1"/>
          <p:cNvSpPr txBox="1">
            <a:spLocks/>
          </p:cNvSpPr>
          <p:nvPr/>
        </p:nvSpPr>
        <p:spPr>
          <a:xfrm>
            <a:off x="179512"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12948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2" y="-576064"/>
            <a:ext cx="9177489" cy="5740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4932040" y="270917"/>
            <a:ext cx="3958227" cy="932681"/>
          </a:xfrm>
          <a:prstGeom prst="roundRect">
            <a:avLst>
              <a:gd name="adj" fmla="val 8550"/>
            </a:avLst>
          </a:prstGeom>
          <a:solidFill>
            <a:srgbClr val="FFFFFF">
              <a:alpha val="6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txBox="1">
            <a:spLocks/>
          </p:cNvSpPr>
          <p:nvPr/>
        </p:nvSpPr>
        <p:spPr>
          <a:xfrm>
            <a:off x="5004048" y="270917"/>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dirty="0" smtClean="0">
                <a:solidFill>
                  <a:schemeClr val="tx1"/>
                </a:solidFill>
                <a:effectLst/>
                <a:latin typeface="Calibri" pitchFamily="34" charset="0"/>
              </a:rPr>
              <a:t>Optimisations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230540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073" y="987574"/>
            <a:ext cx="285688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55976" y="1159460"/>
            <a:ext cx="3096344" cy="2708434"/>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Efficiency can be defined </a:t>
            </a:r>
            <a:r>
              <a:rPr lang="en-GB" sz="2000" dirty="0" smtClean="0">
                <a:solidFill>
                  <a:schemeClr val="tx1">
                    <a:lumMod val="85000"/>
                    <a:lumOff val="15000"/>
                  </a:schemeClr>
                </a:solidFill>
                <a:latin typeface="Calibri" pitchFamily="34" charset="0"/>
              </a:rPr>
              <a:t>as the minimization of the </a:t>
            </a:r>
            <a:r>
              <a:rPr lang="en-GB" sz="2000" dirty="0">
                <a:solidFill>
                  <a:schemeClr val="tx1">
                    <a:lumMod val="85000"/>
                    <a:lumOff val="15000"/>
                  </a:schemeClr>
                </a:solidFill>
                <a:latin typeface="Calibri" pitchFamily="34" charset="0"/>
              </a:rPr>
              <a:t>use of some resource. </a:t>
            </a:r>
            <a:endParaRPr lang="en-GB" sz="2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For programs </a:t>
            </a:r>
            <a:r>
              <a:rPr lang="en-GB" sz="2000" dirty="0">
                <a:solidFill>
                  <a:schemeClr val="tx1">
                    <a:lumMod val="85000"/>
                    <a:lumOff val="15000"/>
                  </a:schemeClr>
                </a:solidFill>
                <a:latin typeface="Calibri" pitchFamily="34" charset="0"/>
              </a:rPr>
              <a:t>this mostly (but not exclusively) equates to reducing memory usage or CPU </a:t>
            </a:r>
            <a:r>
              <a:rPr lang="en-GB" sz="2000" dirty="0" smtClean="0">
                <a:solidFill>
                  <a:schemeClr val="tx1">
                    <a:lumMod val="85000"/>
                    <a:lumOff val="15000"/>
                  </a:schemeClr>
                </a:solidFill>
                <a:latin typeface="Calibri" pitchFamily="34" charset="0"/>
              </a:rPr>
              <a:t>cycles (but not both).</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192950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27984" y="1087452"/>
            <a:ext cx="4586605" cy="2708434"/>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It is not realistic to produce optimally optimized </a:t>
            </a:r>
            <a:r>
              <a:rPr lang="en-GB" sz="2000" dirty="0" smtClean="0">
                <a:solidFill>
                  <a:schemeClr val="tx1">
                    <a:lumMod val="85000"/>
                    <a:lumOff val="15000"/>
                  </a:schemeClr>
                </a:solidFill>
                <a:latin typeface="Calibri" pitchFamily="34" charset="0"/>
              </a:rPr>
              <a:t>code (optimisation </a:t>
            </a:r>
            <a:r>
              <a:rPr lang="en-GB" sz="2000" dirty="0">
                <a:solidFill>
                  <a:schemeClr val="tx1">
                    <a:lumMod val="85000"/>
                    <a:lumOff val="15000"/>
                  </a:schemeClr>
                </a:solidFill>
                <a:latin typeface="Calibri" pitchFamily="34" charset="0"/>
              </a:rPr>
              <a:t>is </a:t>
            </a:r>
            <a:r>
              <a:rPr lang="en-GB" sz="2000" dirty="0" smtClean="0">
                <a:solidFill>
                  <a:schemeClr val="tx1">
                    <a:lumMod val="85000"/>
                    <a:lumOff val="15000"/>
                  </a:schemeClr>
                </a:solidFill>
                <a:latin typeface="Calibri" pitchFamily="34" charset="0"/>
              </a:rPr>
              <a:t>NP-complete). Compilers produce the best result they can using heuristics and case-based algorithms.</a:t>
            </a:r>
          </a:p>
          <a:p>
            <a:r>
              <a:rPr lang="en-GB" sz="1000" dirty="0">
                <a:solidFill>
                  <a:schemeClr val="tx1">
                    <a:lumMod val="85000"/>
                    <a:lumOff val="15000"/>
                  </a:schemeClr>
                </a:solidFill>
                <a:latin typeface="Calibri" pitchFamily="34" charset="0"/>
              </a:rPr>
              <a:t> </a:t>
            </a:r>
          </a:p>
          <a:p>
            <a:r>
              <a:rPr lang="en-GB" sz="2000" dirty="0" smtClean="0">
                <a:solidFill>
                  <a:schemeClr val="tx1">
                    <a:lumMod val="85000"/>
                    <a:lumOff val="15000"/>
                  </a:schemeClr>
                </a:solidFill>
                <a:latin typeface="Calibri" pitchFamily="34" charset="0"/>
              </a:rPr>
              <a:t>You should </a:t>
            </a:r>
            <a:r>
              <a:rPr lang="en-GB" sz="2000" dirty="0">
                <a:solidFill>
                  <a:schemeClr val="tx1">
                    <a:lumMod val="85000"/>
                    <a:lumOff val="15000"/>
                  </a:schemeClr>
                </a:solidFill>
                <a:latin typeface="Calibri" pitchFamily="34" charset="0"/>
              </a:rPr>
              <a:t>write your code in a manner that </a:t>
            </a:r>
            <a:r>
              <a:rPr lang="en-GB" sz="2000" dirty="0" smtClean="0">
                <a:solidFill>
                  <a:schemeClr val="tx1">
                    <a:lumMod val="85000"/>
                    <a:lumOff val="15000"/>
                  </a:schemeClr>
                </a:solidFill>
                <a:latin typeface="Calibri" pitchFamily="34" charset="0"/>
              </a:rPr>
              <a:t>can </a:t>
            </a:r>
            <a:r>
              <a:rPr lang="en-GB" sz="2000" dirty="0">
                <a:solidFill>
                  <a:schemeClr val="tx1">
                    <a:lumMod val="85000"/>
                    <a:lumOff val="15000"/>
                  </a:schemeClr>
                </a:solidFill>
                <a:latin typeface="Calibri" pitchFamily="34" charset="0"/>
              </a:rPr>
              <a:t>be easily </a:t>
            </a:r>
            <a:r>
              <a:rPr lang="en-GB" sz="2000" dirty="0" smtClean="0">
                <a:solidFill>
                  <a:schemeClr val="tx1">
                    <a:lumMod val="85000"/>
                    <a:lumOff val="15000"/>
                  </a:schemeClr>
                </a:solidFill>
                <a:latin typeface="Calibri" pitchFamily="34" charset="0"/>
              </a:rPr>
              <a:t>processed by </a:t>
            </a:r>
            <a:r>
              <a:rPr lang="en-GB" sz="2000" dirty="0">
                <a:solidFill>
                  <a:schemeClr val="tx1">
                    <a:lumMod val="85000"/>
                    <a:lumOff val="15000"/>
                  </a:schemeClr>
                </a:solidFill>
                <a:latin typeface="Calibri" pitchFamily="34" charset="0"/>
              </a:rPr>
              <a:t>the </a:t>
            </a:r>
            <a:r>
              <a:rPr lang="en-GB" sz="2000" dirty="0" smtClean="0">
                <a:solidFill>
                  <a:schemeClr val="tx1">
                    <a:lumMod val="85000"/>
                    <a:lumOff val="15000"/>
                  </a:schemeClr>
                </a:solidFill>
                <a:latin typeface="Calibri" pitchFamily="34" charset="0"/>
              </a:rPr>
              <a:t>optimiser.</a:t>
            </a:r>
            <a:endParaRPr lang="en-GB" sz="2000" dirty="0">
              <a:solidFill>
                <a:schemeClr val="tx1">
                  <a:lumMod val="85000"/>
                  <a:lumOff val="15000"/>
                </a:schemeClr>
              </a:solidFill>
              <a:latin typeface="Calibri" pitchFamily="34" charset="0"/>
            </a:endParaRPr>
          </a:p>
        </p:txBody>
      </p:sp>
      <p:pic>
        <p:nvPicPr>
          <p:cNvPr id="3074" name="Picture 2" descr="http://www.collaborativejourneys.com/wp-content/uploads/Collaborate-for-success-icon-LowRes.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520" y="987574"/>
            <a:ext cx="4032448"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99061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83518"/>
            <a:ext cx="42862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555526"/>
            <a:ext cx="4176464" cy="1538883"/>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Basic Blocks</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Optimisers </a:t>
            </a:r>
            <a:r>
              <a:rPr lang="en-GB" sz="2000" dirty="0">
                <a:solidFill>
                  <a:schemeClr val="tx1">
                    <a:lumMod val="85000"/>
                    <a:lumOff val="15000"/>
                  </a:schemeClr>
                </a:solidFill>
                <a:latin typeface="Calibri" pitchFamily="34" charset="0"/>
              </a:rPr>
              <a:t>use data flow </a:t>
            </a:r>
            <a:r>
              <a:rPr lang="en-GB" sz="2000" dirty="0" smtClean="0">
                <a:solidFill>
                  <a:schemeClr val="tx1">
                    <a:lumMod val="85000"/>
                    <a:lumOff val="15000"/>
                  </a:schemeClr>
                </a:solidFill>
                <a:latin typeface="Calibri" pitchFamily="34" charset="0"/>
              </a:rPr>
              <a:t>analysis to work out if variables change, get used</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get </a:t>
            </a:r>
            <a:r>
              <a:rPr lang="en-GB" sz="2000" dirty="0">
                <a:solidFill>
                  <a:schemeClr val="tx1">
                    <a:lumMod val="85000"/>
                    <a:lumOff val="15000"/>
                  </a:schemeClr>
                </a:solidFill>
                <a:latin typeface="Calibri" pitchFamily="34" charset="0"/>
              </a:rPr>
              <a:t>discarded, etc. </a:t>
            </a:r>
          </a:p>
        </p:txBody>
      </p:sp>
      <p:sp>
        <p:nvSpPr>
          <p:cNvPr id="7" name="TextBox 6"/>
          <p:cNvSpPr txBox="1"/>
          <p:nvPr/>
        </p:nvSpPr>
        <p:spPr>
          <a:xfrm>
            <a:off x="179512" y="2184415"/>
            <a:ext cx="4176464"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 optimiser may not be able to track variables within poorly written code (scuppering any optimisation of that variable).</a:t>
            </a:r>
          </a:p>
        </p:txBody>
      </p:sp>
      <p:sp>
        <p:nvSpPr>
          <p:cNvPr id="8" name="TextBox 7"/>
          <p:cNvSpPr txBox="1"/>
          <p:nvPr/>
        </p:nvSpPr>
        <p:spPr>
          <a:xfrm>
            <a:off x="179512" y="3579862"/>
            <a:ext cx="5544616"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To </a:t>
            </a:r>
            <a:r>
              <a:rPr lang="en-GB" sz="2000" dirty="0">
                <a:solidFill>
                  <a:schemeClr val="tx1">
                    <a:lumMod val="85000"/>
                    <a:lumOff val="15000"/>
                  </a:schemeClr>
                </a:solidFill>
                <a:latin typeface="Calibri" pitchFamily="34" charset="0"/>
              </a:rPr>
              <a:t>analyse data flow the source </a:t>
            </a:r>
            <a:r>
              <a:rPr lang="en-GB" sz="2000" dirty="0" smtClean="0">
                <a:solidFill>
                  <a:schemeClr val="tx1">
                    <a:lumMod val="85000"/>
                    <a:lumOff val="15000"/>
                  </a:schemeClr>
                </a:solidFill>
                <a:latin typeface="Calibri" pitchFamily="34" charset="0"/>
              </a:rPr>
              <a:t>is subdivided </a:t>
            </a:r>
            <a:r>
              <a:rPr lang="en-GB" sz="2000" dirty="0">
                <a:solidFill>
                  <a:schemeClr val="tx1">
                    <a:lumMod val="85000"/>
                    <a:lumOff val="15000"/>
                  </a:schemeClr>
                </a:solidFill>
                <a:latin typeface="Calibri" pitchFamily="34" charset="0"/>
              </a:rPr>
              <a:t>into </a:t>
            </a:r>
            <a:r>
              <a:rPr lang="en-GB" sz="2000" b="1" i="1" dirty="0" smtClean="0">
                <a:solidFill>
                  <a:schemeClr val="tx1">
                    <a:lumMod val="85000"/>
                    <a:lumOff val="15000"/>
                  </a:schemeClr>
                </a:solidFill>
                <a:latin typeface="Calibri" pitchFamily="34" charset="0"/>
              </a:rPr>
              <a:t>basic </a:t>
            </a:r>
            <a:r>
              <a:rPr lang="en-GB" sz="2000" b="1" i="1" dirty="0">
                <a:solidFill>
                  <a:schemeClr val="tx1">
                    <a:lumMod val="85000"/>
                    <a:lumOff val="15000"/>
                  </a:schemeClr>
                </a:solidFill>
                <a:latin typeface="Calibri" pitchFamily="34" charset="0"/>
              </a:rPr>
              <a:t>blocks </a:t>
            </a:r>
            <a:r>
              <a:rPr lang="en-GB" sz="2000" dirty="0">
                <a:solidFill>
                  <a:schemeClr val="tx1">
                    <a:lumMod val="85000"/>
                    <a:lumOff val="15000"/>
                  </a:schemeClr>
                </a:solidFill>
                <a:latin typeface="Calibri" pitchFamily="34" charset="0"/>
              </a:rPr>
              <a:t>– a sequence of code into and out of which there are no branches except at the </a:t>
            </a:r>
            <a:r>
              <a:rPr lang="en-GB" sz="2000" dirty="0" smtClean="0">
                <a:solidFill>
                  <a:schemeClr val="tx1">
                    <a:lumMod val="85000"/>
                    <a:lumOff val="15000"/>
                  </a:schemeClr>
                </a:solidFill>
                <a:latin typeface="Calibri" pitchFamily="34" charset="0"/>
              </a:rPr>
              <a:t>entry and exit points of the block</a:t>
            </a:r>
            <a:r>
              <a:rPr lang="en-GB" sz="2000" dirty="0">
                <a:solidFill>
                  <a:schemeClr val="tx1">
                    <a:lumMod val="85000"/>
                    <a:lumOff val="15000"/>
                  </a:schemeClr>
                </a:solidFill>
                <a:latin typeface="Calibri" pitchFamily="34" charset="0"/>
              </a:rPr>
              <a:t>. </a:t>
            </a:r>
          </a:p>
        </p:txBody>
      </p:sp>
    </p:spTree>
    <p:extLst>
      <p:ext uri="{BB962C8B-B14F-4D97-AF65-F5344CB8AC3E}">
        <p14:creationId xmlns:p14="http://schemas.microsoft.com/office/powerpoint/2010/main" val="400683572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555526"/>
            <a:ext cx="4176464" cy="4308872"/>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Basic Blocks</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A basic block ends where there is a jump </a:t>
            </a:r>
            <a:r>
              <a:rPr lang="en-GB" sz="2000" dirty="0" smtClean="0">
                <a:solidFill>
                  <a:schemeClr val="tx1">
                    <a:lumMod val="85000"/>
                    <a:lumOff val="15000"/>
                  </a:schemeClr>
                </a:solidFill>
                <a:latin typeface="Calibri" pitchFamily="34" charset="0"/>
              </a:rPr>
              <a:t>in or out of the flow.</a:t>
            </a:r>
            <a:endParaRPr lang="en-GB" sz="2000" dirty="0">
              <a:solidFill>
                <a:schemeClr val="tx1">
                  <a:lumMod val="85000"/>
                  <a:lumOff val="15000"/>
                </a:schemeClr>
              </a:solidFill>
              <a:latin typeface="Calibri" pitchFamily="34" charset="0"/>
            </a:endParaRP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Within a block the optimiser can easily track variables. </a:t>
            </a:r>
            <a:r>
              <a:rPr lang="en-GB" sz="2000" dirty="0" smtClean="0">
                <a:solidFill>
                  <a:schemeClr val="tx1">
                    <a:lumMod val="85000"/>
                    <a:lumOff val="15000"/>
                  </a:schemeClr>
                </a:solidFill>
                <a:latin typeface="Calibri" pitchFamily="34" charset="0"/>
              </a:rPr>
              <a:t>When </a:t>
            </a:r>
            <a:r>
              <a:rPr lang="en-GB" sz="2000" dirty="0">
                <a:solidFill>
                  <a:schemeClr val="tx1">
                    <a:lumMod val="85000"/>
                    <a:lumOff val="15000"/>
                  </a:schemeClr>
                </a:solidFill>
                <a:latin typeface="Calibri" pitchFamily="34" charset="0"/>
              </a:rPr>
              <a:t>the paths of two </a:t>
            </a:r>
            <a:r>
              <a:rPr lang="en-GB" sz="2000" dirty="0" smtClean="0">
                <a:solidFill>
                  <a:schemeClr val="tx1">
                    <a:lumMod val="85000"/>
                    <a:lumOff val="15000"/>
                  </a:schemeClr>
                </a:solidFill>
                <a:latin typeface="Calibri" pitchFamily="34" charset="0"/>
              </a:rPr>
              <a:t>basic blocks join variables may have different potential values. Tracking two potential </a:t>
            </a:r>
            <a:r>
              <a:rPr lang="en-GB" sz="2000" dirty="0">
                <a:solidFill>
                  <a:schemeClr val="tx1">
                    <a:lumMod val="85000"/>
                    <a:lumOff val="15000"/>
                  </a:schemeClr>
                </a:solidFill>
                <a:latin typeface="Calibri" pitchFamily="34" charset="0"/>
              </a:rPr>
              <a:t>values is not difficult, but </a:t>
            </a:r>
            <a:r>
              <a:rPr lang="en-GB" sz="2000" dirty="0" smtClean="0">
                <a:solidFill>
                  <a:schemeClr val="tx1">
                    <a:lumMod val="85000"/>
                    <a:lumOff val="15000"/>
                  </a:schemeClr>
                </a:solidFill>
                <a:latin typeface="Calibri" pitchFamily="34" charset="0"/>
              </a:rPr>
              <a:t>compilers </a:t>
            </a:r>
            <a:r>
              <a:rPr lang="en-GB" sz="2000" dirty="0">
                <a:solidFill>
                  <a:schemeClr val="tx1">
                    <a:lumMod val="85000"/>
                    <a:lumOff val="15000"/>
                  </a:schemeClr>
                </a:solidFill>
                <a:latin typeface="Calibri" pitchFamily="34" charset="0"/>
              </a:rPr>
              <a:t>will have a upper limit.</a:t>
            </a: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As a good rule of thumb, avoiding unnecessarily complex branching will help the optimiser do its job.</a:t>
            </a:r>
          </a:p>
        </p:txBody>
      </p:sp>
      <p:graphicFrame>
        <p:nvGraphicFramePr>
          <p:cNvPr id="6" name="Table 5"/>
          <p:cNvGraphicFramePr>
            <a:graphicFrameLocks noGrp="1"/>
          </p:cNvGraphicFramePr>
          <p:nvPr>
            <p:extLst>
              <p:ext uri="{D42A27DB-BD31-4B8C-83A1-F6EECF244321}">
                <p14:modId xmlns:p14="http://schemas.microsoft.com/office/powerpoint/2010/main" val="201065252"/>
              </p:ext>
            </p:extLst>
          </p:nvPr>
        </p:nvGraphicFramePr>
        <p:xfrm>
          <a:off x="4355976" y="195486"/>
          <a:ext cx="3240360" cy="4759452"/>
        </p:xfrm>
        <a:graphic>
          <a:graphicData uri="http://schemas.openxmlformats.org/drawingml/2006/table">
            <a:tbl>
              <a:tblPr firstRow="1" firstCol="1" bandRow="1">
                <a:tableStyleId>{3B4B98B0-60AC-42C2-AFA5-B58CD77FA1E5}</a:tableStyleId>
              </a:tblPr>
              <a:tblGrid>
                <a:gridCol w="271514"/>
                <a:gridCol w="2968846"/>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div = 2;</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err="1" smtClean="0">
                          <a:effectLst/>
                          <a:latin typeface="Courier New" pitchFamily="49" charset="0"/>
                          <a:ea typeface="Calibri"/>
                          <a:cs typeface="Courier New" pitchFamily="49" charset="0"/>
                        </a:rPr>
                        <a:t>quot</a:t>
                      </a:r>
                      <a:r>
                        <a:rPr lang="en-GB" sz="1400" b="1" dirty="0" smtClean="0">
                          <a:effectLst/>
                          <a:latin typeface="Courier New" pitchFamily="49" charset="0"/>
                          <a:ea typeface="Calibri"/>
                          <a:cs typeface="Courier New" pitchFamily="49" charset="0"/>
                        </a:rPr>
                        <a:t> = 5;</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diff = </a:t>
                      </a:r>
                      <a:r>
                        <a:rPr lang="en-GB" sz="1400" b="1" dirty="0" err="1" smtClean="0">
                          <a:solidFill>
                            <a:schemeClr val="tx1"/>
                          </a:solidFill>
                          <a:effectLst/>
                          <a:latin typeface="Courier New" pitchFamily="49" charset="0"/>
                          <a:ea typeface="Calibri"/>
                          <a:cs typeface="Courier New" pitchFamily="49" charset="0"/>
                        </a:rPr>
                        <a:t>calc</a:t>
                      </a:r>
                      <a:r>
                        <a:rPr lang="en-GB" sz="1400" b="1" dirty="0" smtClean="0">
                          <a:solidFill>
                            <a:schemeClr val="tx1"/>
                          </a:solidFill>
                          <a:effectLst/>
                          <a:latin typeface="Courier New" pitchFamily="49" charset="0"/>
                          <a:ea typeface="Calibri"/>
                          <a:cs typeface="Courier New" pitchFamily="49" charset="0"/>
                        </a:rPr>
                        <a:t>( div, </a:t>
                      </a:r>
                      <a:r>
                        <a:rPr lang="en-GB" sz="1400" b="1" dirty="0" err="1" smtClean="0">
                          <a:solidFill>
                            <a:schemeClr val="tx1"/>
                          </a:solidFill>
                          <a:effectLst/>
                          <a:latin typeface="Courier New" pitchFamily="49" charset="0"/>
                          <a:ea typeface="Calibri"/>
                          <a:cs typeface="Courier New" pitchFamily="49" charset="0"/>
                        </a:rPr>
                        <a:t>quot</a:t>
                      </a:r>
                      <a:r>
                        <a:rPr lang="en-GB" sz="1400" b="1" dirty="0" smtClean="0">
                          <a:solidFill>
                            <a:schemeClr val="tx1"/>
                          </a:solidFill>
                          <a:effectLst/>
                          <a:latin typeface="Courier New" pitchFamily="49" charset="0"/>
                          <a:ea typeface="Calibri"/>
                          <a:cs typeface="Courier New" pitchFamily="49" charset="0"/>
                        </a:rPr>
                        <a:t>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err="1" smtClean="0">
                          <a:effectLst/>
                          <a:latin typeface="Courier New" pitchFamily="49" charset="0"/>
                          <a:ea typeface="Calibri"/>
                          <a:cs typeface="Courier New" pitchFamily="49" charset="0"/>
                        </a:rPr>
                        <a:t>quot</a:t>
                      </a:r>
                      <a:r>
                        <a:rPr lang="en-GB" sz="1400" b="1" dirty="0" smtClean="0">
                          <a:effectLst/>
                          <a:latin typeface="Courier New" pitchFamily="49" charset="0"/>
                          <a:ea typeface="Calibri"/>
                          <a:cs typeface="Courier New" pitchFamily="49" charset="0"/>
                        </a:rPr>
                        <a:t> = </a:t>
                      </a:r>
                      <a:r>
                        <a:rPr lang="en-GB" sz="1400" b="1" dirty="0" err="1" smtClean="0">
                          <a:effectLst/>
                          <a:latin typeface="Courier New" pitchFamily="49" charset="0"/>
                          <a:ea typeface="Calibri"/>
                          <a:cs typeface="Courier New" pitchFamily="49" charset="0"/>
                        </a:rPr>
                        <a:t>quot</a:t>
                      </a:r>
                      <a:r>
                        <a:rPr lang="en-GB" sz="1400" b="1" dirty="0" smtClean="0">
                          <a:effectLst/>
                          <a:latin typeface="Courier New" pitchFamily="49" charset="0"/>
                          <a:ea typeface="Calibri"/>
                          <a:cs typeface="Courier New" pitchFamily="49" charset="0"/>
                        </a:rPr>
                        <a:t> - diff;</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if</a:t>
                      </a: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quot</a:t>
                      </a:r>
                      <a:r>
                        <a:rPr lang="en-GB" sz="1400" b="1" dirty="0" smtClean="0">
                          <a:effectLst/>
                          <a:latin typeface="Courier New" pitchFamily="49" charset="0"/>
                          <a:ea typeface="Calibri"/>
                          <a:cs typeface="Courier New" pitchFamily="49" charset="0"/>
                        </a:rPr>
                        <a:t> &lt; 0 )</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	</a:t>
                      </a:r>
                      <a:r>
                        <a:rPr lang="es-ES" sz="1400" b="1" dirty="0" err="1" smtClean="0">
                          <a:effectLst/>
                          <a:latin typeface="Courier New" pitchFamily="49" charset="0"/>
                          <a:ea typeface="Calibri"/>
                          <a:cs typeface="Courier New" pitchFamily="49" charset="0"/>
                        </a:rPr>
                        <a:t>diff</a:t>
                      </a:r>
                      <a:r>
                        <a:rPr lang="es-ES" sz="1400" b="1" dirty="0" smtClean="0">
                          <a:effectLst/>
                          <a:latin typeface="Courier New" pitchFamily="49" charset="0"/>
                          <a:ea typeface="Calibri"/>
                          <a:cs typeface="Courier New" pitchFamily="49" charset="0"/>
                        </a:rPr>
                        <a:t> = 0;</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quot</a:t>
                      </a:r>
                      <a:r>
                        <a:rPr lang="en-GB" sz="1400" b="1" dirty="0" smtClean="0">
                          <a:effectLst/>
                          <a:latin typeface="Courier New" pitchFamily="49" charset="0"/>
                          <a:ea typeface="Calibri"/>
                          <a:cs typeface="Courier New" pitchFamily="49" charset="0"/>
                        </a:rPr>
                        <a:t> = </a:t>
                      </a:r>
                      <a:r>
                        <a:rPr lang="en-GB" sz="1400" b="1" dirty="0" err="1" smtClean="0">
                          <a:effectLst/>
                          <a:latin typeface="Courier New" pitchFamily="49" charset="0"/>
                          <a:ea typeface="Calibri"/>
                          <a:cs typeface="Courier New" pitchFamily="49" charset="0"/>
                        </a:rPr>
                        <a:t>quot</a:t>
                      </a:r>
                      <a:r>
                        <a:rPr lang="en-GB" sz="1400" b="1" dirty="0" smtClean="0">
                          <a:effectLst/>
                          <a:latin typeface="Courier New" pitchFamily="49" charset="0"/>
                          <a:ea typeface="Calibri"/>
                          <a:cs typeface="Courier New" pitchFamily="49" charset="0"/>
                        </a:rPr>
                        <a:t> + div;	</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10</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else</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temp</a:t>
                      </a:r>
                      <a:r>
                        <a:rPr lang="en-GB" sz="1400" b="1" baseline="0" dirty="0" smtClean="0">
                          <a:effectLst/>
                          <a:latin typeface="Courier New" pitchFamily="49" charset="0"/>
                          <a:ea typeface="Calibri"/>
                          <a:cs typeface="Courier New" pitchFamily="49" charset="0"/>
                        </a:rPr>
                        <a:t> = diff;</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diff = div;</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diff = diff</a:t>
                      </a:r>
                      <a:r>
                        <a:rPr lang="en-GB" sz="1400" b="1" baseline="0" dirty="0" smtClean="0">
                          <a:effectLst/>
                          <a:latin typeface="Courier New" pitchFamily="49" charset="0"/>
                          <a:ea typeface="Calibri"/>
                          <a:cs typeface="Courier New" pitchFamily="49" charset="0"/>
                        </a:rPr>
                        <a:t> + </a:t>
                      </a:r>
                      <a:r>
                        <a:rPr lang="en-GB" sz="1400" b="1" baseline="0" dirty="0" err="1" smtClean="0">
                          <a:effectLst/>
                          <a:latin typeface="Courier New" pitchFamily="49" charset="0"/>
                          <a:ea typeface="Calibri"/>
                          <a:cs typeface="Courier New" pitchFamily="49" charset="0"/>
                        </a:rPr>
                        <a:t>quot</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quot</a:t>
                      </a:r>
                      <a:r>
                        <a:rPr lang="en-GB" sz="1400" b="1" baseline="0" dirty="0" smtClean="0">
                          <a:effectLst/>
                          <a:latin typeface="Courier New" pitchFamily="49" charset="0"/>
                          <a:ea typeface="Calibri"/>
                          <a:cs typeface="Courier New" pitchFamily="49" charset="0"/>
                        </a:rPr>
                        <a:t> = temp;</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store(div, </a:t>
                      </a:r>
                      <a:r>
                        <a:rPr lang="en-GB" sz="1400" b="1" dirty="0" err="1" smtClean="0">
                          <a:effectLst/>
                          <a:latin typeface="Courier New" pitchFamily="49" charset="0"/>
                          <a:ea typeface="Calibri"/>
                          <a:cs typeface="Courier New" pitchFamily="49" charset="0"/>
                        </a:rPr>
                        <a:t>quot</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temp = 0;</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Curved Left Arrow 1"/>
          <p:cNvSpPr/>
          <p:nvPr/>
        </p:nvSpPr>
        <p:spPr>
          <a:xfrm>
            <a:off x="7184034" y="267493"/>
            <a:ext cx="360040" cy="1008113"/>
          </a:xfrm>
          <a:prstGeom prst="curvedLef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Curved Left Arrow 8"/>
          <p:cNvSpPr/>
          <p:nvPr/>
        </p:nvSpPr>
        <p:spPr>
          <a:xfrm>
            <a:off x="7184034" y="1851669"/>
            <a:ext cx="360040" cy="432049"/>
          </a:xfrm>
          <a:prstGeom prst="curvedLef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Curved Left Arrow 9"/>
          <p:cNvSpPr/>
          <p:nvPr/>
        </p:nvSpPr>
        <p:spPr>
          <a:xfrm>
            <a:off x="7184034" y="3219822"/>
            <a:ext cx="360040" cy="936104"/>
          </a:xfrm>
          <a:prstGeom prst="curvedLef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Curved Left Arrow 11"/>
          <p:cNvSpPr/>
          <p:nvPr/>
        </p:nvSpPr>
        <p:spPr>
          <a:xfrm>
            <a:off x="7184034" y="4515966"/>
            <a:ext cx="360040" cy="432049"/>
          </a:xfrm>
          <a:prstGeom prst="curvedLeft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TextBox 12"/>
          <p:cNvSpPr txBox="1"/>
          <p:nvPr/>
        </p:nvSpPr>
        <p:spPr>
          <a:xfrm rot="16200000">
            <a:off x="7108229" y="617660"/>
            <a:ext cx="1179467" cy="307777"/>
          </a:xfrm>
          <a:prstGeom prst="rect">
            <a:avLst/>
          </a:prstGeom>
          <a:noFill/>
        </p:spPr>
        <p:txBody>
          <a:bodyPr wrap="square" rtlCol="0">
            <a:spAutoFit/>
          </a:bodyPr>
          <a:lstStyle/>
          <a:p>
            <a:pPr algn="ctr"/>
            <a:r>
              <a:rPr lang="en-GB" sz="1400" b="1" dirty="0" smtClean="0">
                <a:solidFill>
                  <a:schemeClr val="tx1">
                    <a:lumMod val="85000"/>
                    <a:lumOff val="15000"/>
                  </a:schemeClr>
                </a:solidFill>
                <a:latin typeface="Calibri" pitchFamily="34" charset="0"/>
              </a:rPr>
              <a:t>Block 1</a:t>
            </a:r>
            <a:endParaRPr lang="en-GB" sz="1200" b="1" dirty="0">
              <a:solidFill>
                <a:schemeClr val="tx1">
                  <a:lumMod val="85000"/>
                  <a:lumOff val="15000"/>
                </a:schemeClr>
              </a:solidFill>
              <a:latin typeface="Calibri" pitchFamily="34" charset="0"/>
            </a:endParaRPr>
          </a:p>
        </p:txBody>
      </p:sp>
      <p:sp>
        <p:nvSpPr>
          <p:cNvPr id="15" name="TextBox 14"/>
          <p:cNvSpPr txBox="1"/>
          <p:nvPr/>
        </p:nvSpPr>
        <p:spPr>
          <a:xfrm rot="16200000">
            <a:off x="7108229" y="1900136"/>
            <a:ext cx="1179467" cy="307777"/>
          </a:xfrm>
          <a:prstGeom prst="rect">
            <a:avLst/>
          </a:prstGeom>
          <a:noFill/>
        </p:spPr>
        <p:txBody>
          <a:bodyPr wrap="square" rtlCol="0">
            <a:spAutoFit/>
          </a:bodyPr>
          <a:lstStyle/>
          <a:p>
            <a:pPr algn="ctr"/>
            <a:r>
              <a:rPr lang="en-GB" sz="1400" b="1" dirty="0" smtClean="0">
                <a:solidFill>
                  <a:schemeClr val="tx1">
                    <a:lumMod val="85000"/>
                    <a:lumOff val="15000"/>
                  </a:schemeClr>
                </a:solidFill>
                <a:latin typeface="Calibri" pitchFamily="34" charset="0"/>
              </a:rPr>
              <a:t>Block 2</a:t>
            </a:r>
            <a:endParaRPr lang="en-GB" sz="1200" b="1" dirty="0">
              <a:solidFill>
                <a:schemeClr val="tx1">
                  <a:lumMod val="85000"/>
                  <a:lumOff val="15000"/>
                </a:schemeClr>
              </a:solidFill>
              <a:latin typeface="Calibri" pitchFamily="34" charset="0"/>
            </a:endParaRPr>
          </a:p>
        </p:txBody>
      </p:sp>
      <p:sp>
        <p:nvSpPr>
          <p:cNvPr id="16" name="TextBox 15"/>
          <p:cNvSpPr txBox="1"/>
          <p:nvPr/>
        </p:nvSpPr>
        <p:spPr>
          <a:xfrm rot="16200000">
            <a:off x="7108229" y="3484312"/>
            <a:ext cx="1179467" cy="307777"/>
          </a:xfrm>
          <a:prstGeom prst="rect">
            <a:avLst/>
          </a:prstGeom>
          <a:noFill/>
        </p:spPr>
        <p:txBody>
          <a:bodyPr wrap="square" rtlCol="0">
            <a:spAutoFit/>
          </a:bodyPr>
          <a:lstStyle/>
          <a:p>
            <a:pPr algn="ctr"/>
            <a:r>
              <a:rPr lang="en-GB" sz="1400" b="1" dirty="0" smtClean="0">
                <a:solidFill>
                  <a:schemeClr val="tx1">
                    <a:lumMod val="85000"/>
                    <a:lumOff val="15000"/>
                  </a:schemeClr>
                </a:solidFill>
                <a:latin typeface="Calibri" pitchFamily="34" charset="0"/>
              </a:rPr>
              <a:t>Block 3</a:t>
            </a:r>
            <a:endParaRPr lang="en-GB" sz="1200" b="1" dirty="0">
              <a:solidFill>
                <a:schemeClr val="tx1">
                  <a:lumMod val="85000"/>
                  <a:lumOff val="15000"/>
                </a:schemeClr>
              </a:solidFill>
              <a:latin typeface="Calibri" pitchFamily="34" charset="0"/>
            </a:endParaRPr>
          </a:p>
        </p:txBody>
      </p:sp>
      <p:sp>
        <p:nvSpPr>
          <p:cNvPr id="17" name="TextBox 16"/>
          <p:cNvSpPr txBox="1"/>
          <p:nvPr/>
        </p:nvSpPr>
        <p:spPr>
          <a:xfrm rot="16200000">
            <a:off x="7324253" y="4447756"/>
            <a:ext cx="747420" cy="307777"/>
          </a:xfrm>
          <a:prstGeom prst="rect">
            <a:avLst/>
          </a:prstGeom>
          <a:noFill/>
        </p:spPr>
        <p:txBody>
          <a:bodyPr wrap="square" rtlCol="0">
            <a:spAutoFit/>
          </a:bodyPr>
          <a:lstStyle/>
          <a:p>
            <a:pPr algn="ctr"/>
            <a:r>
              <a:rPr lang="en-GB" sz="1400" b="1" dirty="0" smtClean="0">
                <a:solidFill>
                  <a:schemeClr val="tx1">
                    <a:lumMod val="85000"/>
                    <a:lumOff val="15000"/>
                  </a:schemeClr>
                </a:solidFill>
                <a:latin typeface="Calibri" pitchFamily="34" charset="0"/>
              </a:rPr>
              <a:t>Block 4</a:t>
            </a:r>
            <a:endParaRPr lang="en-GB" sz="1200" b="1"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359202961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55526"/>
            <a:ext cx="5904656" cy="553998"/>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Types </a:t>
            </a:r>
            <a:r>
              <a:rPr lang="en-GB" sz="2000" dirty="0">
                <a:solidFill>
                  <a:schemeClr val="tx1">
                    <a:lumMod val="85000"/>
                    <a:lumOff val="15000"/>
                  </a:schemeClr>
                </a:solidFill>
                <a:latin typeface="Calibri" pitchFamily="34" charset="0"/>
              </a:rPr>
              <a:t>of compiler optimisation include:</a:t>
            </a:r>
          </a:p>
          <a:p>
            <a:r>
              <a:rPr lang="en-GB" sz="1000" dirty="0">
                <a:solidFill>
                  <a:schemeClr val="tx1">
                    <a:lumMod val="85000"/>
                    <a:lumOff val="15000"/>
                  </a:schemeClr>
                </a:solidFill>
                <a:latin typeface="Calibri" pitchFamily="34" charset="0"/>
              </a:rPr>
              <a:t> </a:t>
            </a:r>
          </a:p>
        </p:txBody>
      </p:sp>
      <p:sp>
        <p:nvSpPr>
          <p:cNvPr id="3" name="TextBox 2"/>
          <p:cNvSpPr txBox="1"/>
          <p:nvPr/>
        </p:nvSpPr>
        <p:spPr>
          <a:xfrm>
            <a:off x="4932040" y="1075258"/>
            <a:ext cx="4248472" cy="2000548"/>
          </a:xfrm>
          <a:prstGeom prst="rect">
            <a:avLst/>
          </a:prstGeom>
          <a:noFill/>
        </p:spPr>
        <p:txBody>
          <a:bodyPr wrap="square" rtlCol="0">
            <a:spAutoFit/>
          </a:bodyPr>
          <a:lstStyle/>
          <a:p>
            <a:r>
              <a:rPr lang="en-GB" sz="1000" dirty="0">
                <a:solidFill>
                  <a:schemeClr val="tx1">
                    <a:lumMod val="85000"/>
                    <a:lumOff val="15000"/>
                  </a:schemeClr>
                </a:solidFill>
                <a:latin typeface="Calibri" pitchFamily="34" charset="0"/>
              </a:rPr>
              <a:t> </a:t>
            </a:r>
            <a:r>
              <a:rPr lang="en-GB" sz="2400" b="1" dirty="0" err="1" smtClean="0">
                <a:solidFill>
                  <a:schemeClr val="tx1">
                    <a:lumMod val="85000"/>
                    <a:lumOff val="15000"/>
                  </a:schemeClr>
                </a:solidFill>
                <a:latin typeface="Calibri" pitchFamily="34" charset="0"/>
              </a:rPr>
              <a:t>Subexpression</a:t>
            </a:r>
            <a:r>
              <a:rPr lang="en-GB" sz="2400" b="1" dirty="0" smtClean="0">
                <a:solidFill>
                  <a:schemeClr val="tx1">
                    <a:lumMod val="85000"/>
                    <a:lumOff val="15000"/>
                  </a:schemeClr>
                </a:solidFill>
                <a:latin typeface="Calibri" pitchFamily="34" charset="0"/>
              </a:rPr>
              <a:t> elimination</a:t>
            </a:r>
          </a:p>
          <a:p>
            <a:r>
              <a:rPr lang="en-GB" sz="2000" dirty="0" smtClean="0">
                <a:solidFill>
                  <a:schemeClr val="tx1">
                    <a:lumMod val="85000"/>
                    <a:lumOff val="15000"/>
                  </a:schemeClr>
                </a:solidFill>
                <a:latin typeface="Calibri" pitchFamily="34" charset="0"/>
              </a:rPr>
              <a:t>When </a:t>
            </a:r>
            <a:r>
              <a:rPr lang="en-GB" sz="2000" dirty="0">
                <a:solidFill>
                  <a:schemeClr val="tx1">
                    <a:lumMod val="85000"/>
                    <a:lumOff val="15000"/>
                  </a:schemeClr>
                </a:solidFill>
                <a:latin typeface="Calibri" pitchFamily="34" charset="0"/>
              </a:rPr>
              <a:t>a </a:t>
            </a:r>
            <a:r>
              <a:rPr lang="en-GB" sz="2000" dirty="0" err="1">
                <a:solidFill>
                  <a:schemeClr val="tx1">
                    <a:lumMod val="85000"/>
                    <a:lumOff val="15000"/>
                  </a:schemeClr>
                </a:solidFill>
                <a:latin typeface="Calibri" pitchFamily="34" charset="0"/>
              </a:rPr>
              <a:t>subexpression</a:t>
            </a:r>
            <a:r>
              <a:rPr lang="en-GB" sz="2000" dirty="0">
                <a:solidFill>
                  <a:schemeClr val="tx1">
                    <a:lumMod val="85000"/>
                    <a:lumOff val="15000"/>
                  </a:schemeClr>
                </a:solidFill>
                <a:latin typeface="Calibri" pitchFamily="34" charset="0"/>
              </a:rPr>
              <a:t> is used several times </a:t>
            </a:r>
            <a:r>
              <a:rPr lang="en-GB" sz="2000" dirty="0" smtClean="0">
                <a:solidFill>
                  <a:schemeClr val="tx1">
                    <a:lumMod val="85000"/>
                    <a:lumOff val="15000"/>
                  </a:schemeClr>
                </a:solidFill>
                <a:latin typeface="Calibri" pitchFamily="34" charset="0"/>
              </a:rPr>
              <a:t>in the </a:t>
            </a:r>
            <a:r>
              <a:rPr lang="en-GB" sz="2000" dirty="0">
                <a:solidFill>
                  <a:schemeClr val="tx1">
                    <a:lumMod val="85000"/>
                    <a:lumOff val="15000"/>
                  </a:schemeClr>
                </a:solidFill>
                <a:latin typeface="Calibri" pitchFamily="34" charset="0"/>
              </a:rPr>
              <a:t>same block, if the </a:t>
            </a:r>
            <a:r>
              <a:rPr lang="en-GB" sz="2000" dirty="0" smtClean="0">
                <a:solidFill>
                  <a:schemeClr val="tx1">
                    <a:lumMod val="85000"/>
                    <a:lumOff val="15000"/>
                  </a:schemeClr>
                </a:solidFill>
                <a:latin typeface="Calibri" pitchFamily="34" charset="0"/>
              </a:rPr>
              <a:t>determined value does not change </a:t>
            </a:r>
            <a:r>
              <a:rPr lang="en-GB" sz="2000" dirty="0">
                <a:solidFill>
                  <a:schemeClr val="tx1">
                    <a:lumMod val="85000"/>
                    <a:lumOff val="15000"/>
                  </a:schemeClr>
                </a:solidFill>
                <a:latin typeface="Calibri" pitchFamily="34" charset="0"/>
              </a:rPr>
              <a:t>then store and reuse the </a:t>
            </a:r>
            <a:r>
              <a:rPr lang="en-GB" sz="2000" dirty="0" smtClean="0">
                <a:solidFill>
                  <a:schemeClr val="tx1">
                    <a:lumMod val="85000"/>
                    <a:lumOff val="15000"/>
                  </a:schemeClr>
                </a:solidFill>
                <a:latin typeface="Calibri" pitchFamily="34" charset="0"/>
              </a:rPr>
              <a:t>value.</a:t>
            </a:r>
            <a:endParaRPr lang="en-GB" sz="2000" dirty="0">
              <a:solidFill>
                <a:schemeClr val="tx1">
                  <a:lumMod val="85000"/>
                  <a:lumOff val="15000"/>
                </a:schemeClr>
              </a:solidFill>
              <a:latin typeface="Calibri" pitchFamily="34" charset="0"/>
            </a:endParaRPr>
          </a:p>
          <a:p>
            <a:endParaRPr lang="en-GB" sz="2000" dirty="0" smtClean="0">
              <a:solidFill>
                <a:schemeClr val="tx1">
                  <a:lumMod val="85000"/>
                  <a:lumOff val="15000"/>
                </a:schemeClr>
              </a:solidFill>
              <a:latin typeface="Calibri" pitchFamily="34" charset="0"/>
            </a:endParaRPr>
          </a:p>
        </p:txBody>
      </p:sp>
      <p:sp>
        <p:nvSpPr>
          <p:cNvPr id="4" name="TextBox 3"/>
          <p:cNvSpPr txBox="1"/>
          <p:nvPr/>
        </p:nvSpPr>
        <p:spPr>
          <a:xfrm>
            <a:off x="179512" y="3075806"/>
            <a:ext cx="4320480" cy="1538883"/>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Constant </a:t>
            </a:r>
            <a:r>
              <a:rPr lang="en-GB" sz="2400" b="1" dirty="0">
                <a:solidFill>
                  <a:schemeClr val="tx1">
                    <a:lumMod val="85000"/>
                    <a:lumOff val="15000"/>
                  </a:schemeClr>
                </a:solidFill>
                <a:latin typeface="Calibri" pitchFamily="34" charset="0"/>
              </a:rPr>
              <a:t>propagation </a:t>
            </a:r>
          </a:p>
          <a:p>
            <a:r>
              <a:rPr lang="en-GB" sz="2000" dirty="0">
                <a:solidFill>
                  <a:schemeClr val="tx1">
                    <a:lumMod val="85000"/>
                    <a:lumOff val="15000"/>
                  </a:schemeClr>
                </a:solidFill>
                <a:latin typeface="Calibri" pitchFamily="34" charset="0"/>
              </a:rPr>
              <a:t>If a variable is assigned a constant value (and does not change) then replace that variable with the constant value.</a:t>
            </a:r>
          </a:p>
          <a:p>
            <a:endParaRPr lang="en-GB" sz="1000" dirty="0">
              <a:solidFill>
                <a:schemeClr val="tx1">
                  <a:lumMod val="85000"/>
                  <a:lumOff val="15000"/>
                </a:schemeClr>
              </a:solidFill>
              <a:latin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48442672"/>
              </p:ext>
            </p:extLst>
          </p:nvPr>
        </p:nvGraphicFramePr>
        <p:xfrm>
          <a:off x="5004048" y="2851012"/>
          <a:ext cx="1944216" cy="528828"/>
        </p:xfrm>
        <a:graphic>
          <a:graphicData uri="http://schemas.openxmlformats.org/drawingml/2006/table">
            <a:tbl>
              <a:tblPr firstRow="1" firstCol="1" bandRow="1">
                <a:tableStyleId>{3B4B98B0-60AC-42C2-AFA5-B58CD77FA1E5}</a:tableStyleId>
              </a:tblPr>
              <a:tblGrid>
                <a:gridCol w="162909"/>
                <a:gridCol w="1781307"/>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chemeClr val="tx1"/>
                          </a:solidFill>
                          <a:effectLst/>
                          <a:latin typeface="Courier New" pitchFamily="49" charset="0"/>
                          <a:ea typeface="Calibri"/>
                          <a:cs typeface="Courier New" pitchFamily="49" charset="0"/>
                        </a:rPr>
                        <a:t>a = b * c + x;</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d = b * c</a:t>
                      </a:r>
                      <a:r>
                        <a:rPr lang="en-GB" sz="1400" b="1" baseline="0" dirty="0" smtClean="0">
                          <a:effectLst/>
                          <a:latin typeface="Courier New" pitchFamily="49" charset="0"/>
                          <a:ea typeface="Calibri"/>
                          <a:cs typeface="Courier New" pitchFamily="49" charset="0"/>
                        </a:rPr>
                        <a:t> + y;</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43527579"/>
              </p:ext>
            </p:extLst>
          </p:nvPr>
        </p:nvGraphicFramePr>
        <p:xfrm>
          <a:off x="6948264" y="2859782"/>
          <a:ext cx="1656184" cy="793242"/>
        </p:xfrm>
        <a:graphic>
          <a:graphicData uri="http://schemas.openxmlformats.org/drawingml/2006/table">
            <a:tbl>
              <a:tblPr firstRow="1" firstCol="1" bandRow="1">
                <a:tableStyleId>{3B4B98B0-60AC-42C2-AFA5-B58CD77FA1E5}</a:tableStyleId>
              </a:tblPr>
              <a:tblGrid>
                <a:gridCol w="138774"/>
                <a:gridCol w="1517410"/>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err="1" smtClean="0">
                          <a:solidFill>
                            <a:schemeClr val="tx1"/>
                          </a:solidFill>
                          <a:effectLst/>
                          <a:latin typeface="Courier New" pitchFamily="49" charset="0"/>
                          <a:ea typeface="Calibri"/>
                          <a:cs typeface="Courier New" pitchFamily="49" charset="0"/>
                        </a:rPr>
                        <a:t>tmp</a:t>
                      </a:r>
                      <a:r>
                        <a:rPr lang="en-GB" sz="1400" b="1" dirty="0" smtClean="0">
                          <a:solidFill>
                            <a:schemeClr val="tx1"/>
                          </a:solidFill>
                          <a:effectLst/>
                          <a:latin typeface="Courier New" pitchFamily="49" charset="0"/>
                          <a:ea typeface="Calibri"/>
                          <a:cs typeface="Courier New" pitchFamily="49" charset="0"/>
                        </a:rPr>
                        <a:t> = b *</a:t>
                      </a:r>
                      <a:r>
                        <a:rPr lang="en-GB" sz="1400" b="1" baseline="0" dirty="0" smtClean="0">
                          <a:solidFill>
                            <a:schemeClr val="tx1"/>
                          </a:solidFill>
                          <a:effectLst/>
                          <a:latin typeface="Courier New" pitchFamily="49" charset="0"/>
                          <a:ea typeface="Calibri"/>
                          <a:cs typeface="Courier New" pitchFamily="49" charset="0"/>
                        </a:rPr>
                        <a:t> c;</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 = </a:t>
                      </a:r>
                      <a:r>
                        <a:rPr lang="en-GB" sz="1400" b="1" dirty="0" err="1" smtClean="0">
                          <a:effectLst/>
                          <a:latin typeface="Courier New" pitchFamily="49" charset="0"/>
                          <a:ea typeface="Calibri"/>
                          <a:cs typeface="Courier New" pitchFamily="49" charset="0"/>
                        </a:rPr>
                        <a:t>tmp</a:t>
                      </a:r>
                      <a:r>
                        <a:rPr lang="en-GB" sz="1400" b="1" baseline="0" dirty="0" smtClean="0">
                          <a:effectLst/>
                          <a:latin typeface="Courier New" pitchFamily="49" charset="0"/>
                          <a:ea typeface="Calibri"/>
                          <a:cs typeface="Courier New" pitchFamily="49" charset="0"/>
                        </a:rPr>
                        <a:t> + x;</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d = </a:t>
                      </a:r>
                      <a:r>
                        <a:rPr lang="en-GB" sz="1400" b="1" dirty="0" err="1" smtClean="0">
                          <a:effectLst/>
                          <a:latin typeface="Courier New" pitchFamily="49" charset="0"/>
                          <a:ea typeface="Calibri"/>
                          <a:cs typeface="Courier New" pitchFamily="49" charset="0"/>
                        </a:rPr>
                        <a:t>tmp</a:t>
                      </a:r>
                      <a:r>
                        <a:rPr lang="en-GB" sz="1400" b="1" baseline="0" dirty="0" smtClean="0">
                          <a:effectLst/>
                          <a:latin typeface="Courier New" pitchFamily="49" charset="0"/>
                          <a:ea typeface="Calibri"/>
                          <a:cs typeface="Courier New" pitchFamily="49" charset="0"/>
                        </a:rPr>
                        <a:t> + y;</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179512" y="1059582"/>
            <a:ext cx="4320480" cy="2000548"/>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Constant </a:t>
            </a:r>
            <a:r>
              <a:rPr lang="en-GB" sz="2400" b="1" dirty="0">
                <a:solidFill>
                  <a:schemeClr val="tx1">
                    <a:lumMod val="85000"/>
                    <a:lumOff val="15000"/>
                  </a:schemeClr>
                </a:solidFill>
                <a:latin typeface="Calibri" pitchFamily="34" charset="0"/>
              </a:rPr>
              <a:t>folding</a:t>
            </a:r>
          </a:p>
          <a:p>
            <a:r>
              <a:rPr lang="en-GB" sz="2000" dirty="0">
                <a:solidFill>
                  <a:schemeClr val="tx1">
                    <a:lumMod val="85000"/>
                    <a:lumOff val="15000"/>
                  </a:schemeClr>
                </a:solidFill>
                <a:latin typeface="Calibri" pitchFamily="34" charset="0"/>
              </a:rPr>
              <a:t>Compute and use the value of constant expressions or sub-expressions at compile time instead of emitting code that computes the constant at runtime.</a:t>
            </a:r>
          </a:p>
          <a:p>
            <a:endParaRPr lang="en-GB" sz="2000" dirty="0" smtClean="0">
              <a:solidFill>
                <a:schemeClr val="tx1">
                  <a:lumMod val="85000"/>
                  <a:lumOff val="15000"/>
                </a:schemeClr>
              </a:solidFill>
              <a:latin typeface="Calibri" pitchFamily="34" charset="0"/>
            </a:endParaRPr>
          </a:p>
        </p:txBody>
      </p:sp>
      <p:cxnSp>
        <p:nvCxnSpPr>
          <p:cNvPr id="12" name="Straight Connector 11"/>
          <p:cNvCxnSpPr/>
          <p:nvPr/>
        </p:nvCxnSpPr>
        <p:spPr>
          <a:xfrm>
            <a:off x="323528" y="2931790"/>
            <a:ext cx="4248472"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a:xfrm>
            <a:off x="4716016" y="1059582"/>
            <a:ext cx="0" cy="331236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4007567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55526"/>
            <a:ext cx="5904656" cy="553998"/>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Types </a:t>
            </a:r>
            <a:r>
              <a:rPr lang="en-GB" sz="2000" dirty="0">
                <a:solidFill>
                  <a:schemeClr val="tx1">
                    <a:lumMod val="85000"/>
                    <a:lumOff val="15000"/>
                  </a:schemeClr>
                </a:solidFill>
                <a:latin typeface="Calibri" pitchFamily="34" charset="0"/>
              </a:rPr>
              <a:t>of compiler optimisation include:</a:t>
            </a:r>
          </a:p>
          <a:p>
            <a:r>
              <a:rPr lang="en-GB" sz="1000" dirty="0">
                <a:solidFill>
                  <a:schemeClr val="tx1">
                    <a:lumMod val="85000"/>
                    <a:lumOff val="15000"/>
                  </a:schemeClr>
                </a:solidFill>
                <a:latin typeface="Calibri" pitchFamily="34" charset="0"/>
              </a:rPr>
              <a:t> </a:t>
            </a:r>
          </a:p>
        </p:txBody>
      </p:sp>
      <p:sp>
        <p:nvSpPr>
          <p:cNvPr id="3" name="TextBox 2"/>
          <p:cNvSpPr txBox="1"/>
          <p:nvPr/>
        </p:nvSpPr>
        <p:spPr>
          <a:xfrm>
            <a:off x="3779912" y="1051475"/>
            <a:ext cx="5040560" cy="1692771"/>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Loop </a:t>
            </a:r>
            <a:r>
              <a:rPr lang="en-GB" sz="2400" b="1" dirty="0">
                <a:solidFill>
                  <a:schemeClr val="tx1">
                    <a:lumMod val="85000"/>
                    <a:lumOff val="15000"/>
                  </a:schemeClr>
                </a:solidFill>
                <a:latin typeface="Calibri" pitchFamily="34" charset="0"/>
              </a:rPr>
              <a:t>invariants</a:t>
            </a:r>
          </a:p>
          <a:p>
            <a:r>
              <a:rPr lang="en-GB" sz="2000" dirty="0" smtClean="0">
                <a:solidFill>
                  <a:schemeClr val="tx1">
                    <a:lumMod val="85000"/>
                    <a:lumOff val="15000"/>
                  </a:schemeClr>
                </a:solidFill>
                <a:latin typeface="Calibri" pitchFamily="34" charset="0"/>
              </a:rPr>
              <a:t>Loop invariants remain unchanged across iterations. Hence, they can be computed once outside of the loop and the value reused.</a:t>
            </a:r>
            <a:endParaRPr lang="en-GB" sz="2000" dirty="0">
              <a:solidFill>
                <a:schemeClr val="tx1">
                  <a:lumMod val="85000"/>
                  <a:lumOff val="15000"/>
                </a:schemeClr>
              </a:solidFill>
              <a:latin typeface="Calibri" pitchFamily="34" charset="0"/>
            </a:endParaRPr>
          </a:p>
          <a:p>
            <a:endParaRPr lang="en-GB" sz="2000" dirty="0" smtClean="0">
              <a:solidFill>
                <a:schemeClr val="tx1">
                  <a:lumMod val="85000"/>
                  <a:lumOff val="15000"/>
                </a:schemeClr>
              </a:solidFill>
              <a:latin typeface="Calibri" pitchFamily="34" charset="0"/>
            </a:endParaRPr>
          </a:p>
        </p:txBody>
      </p:sp>
      <p:sp>
        <p:nvSpPr>
          <p:cNvPr id="4" name="TextBox 3"/>
          <p:cNvSpPr txBox="1"/>
          <p:nvPr/>
        </p:nvSpPr>
        <p:spPr>
          <a:xfrm>
            <a:off x="3779912" y="2751187"/>
            <a:ext cx="5040560" cy="1692771"/>
          </a:xfrm>
          <a:prstGeom prst="rect">
            <a:avLst/>
          </a:prstGeom>
          <a:noFill/>
        </p:spPr>
        <p:txBody>
          <a:bodyPr wrap="square" rtlCol="0">
            <a:spAutoFit/>
          </a:bodyPr>
          <a:lstStyle/>
          <a:p>
            <a:r>
              <a:rPr lang="en-GB" sz="2400" b="1" dirty="0">
                <a:solidFill>
                  <a:schemeClr val="tx1">
                    <a:lumMod val="85000"/>
                    <a:lumOff val="15000"/>
                  </a:schemeClr>
                </a:solidFill>
                <a:latin typeface="Calibri" pitchFamily="34" charset="0"/>
              </a:rPr>
              <a:t>Induction</a:t>
            </a:r>
          </a:p>
          <a:p>
            <a:r>
              <a:rPr lang="en-GB" sz="2000" dirty="0" smtClean="0">
                <a:solidFill>
                  <a:schemeClr val="tx1">
                    <a:lumMod val="85000"/>
                    <a:lumOff val="15000"/>
                  </a:schemeClr>
                </a:solidFill>
                <a:latin typeface="Calibri" pitchFamily="34" charset="0"/>
              </a:rPr>
              <a:t>Within a loop a variable </a:t>
            </a:r>
            <a:r>
              <a:rPr lang="en-GB" sz="2000" dirty="0">
                <a:solidFill>
                  <a:schemeClr val="tx1">
                    <a:lumMod val="85000"/>
                    <a:lumOff val="15000"/>
                  </a:schemeClr>
                </a:solidFill>
                <a:latin typeface="Calibri" pitchFamily="34" charset="0"/>
              </a:rPr>
              <a:t>in a computed expression may be </a:t>
            </a:r>
            <a:r>
              <a:rPr lang="en-GB" sz="2000" dirty="0" smtClean="0">
                <a:solidFill>
                  <a:schemeClr val="tx1">
                    <a:lumMod val="85000"/>
                    <a:lumOff val="15000"/>
                  </a:schemeClr>
                </a:solidFill>
                <a:latin typeface="Calibri" pitchFamily="34" charset="0"/>
              </a:rPr>
              <a:t>entirely dependent </a:t>
            </a:r>
            <a:r>
              <a:rPr lang="en-GB" sz="2000" dirty="0">
                <a:solidFill>
                  <a:schemeClr val="tx1">
                    <a:lumMod val="85000"/>
                    <a:lumOff val="15000"/>
                  </a:schemeClr>
                </a:solidFill>
                <a:latin typeface="Calibri" pitchFamily="34" charset="0"/>
              </a:rPr>
              <a:t>upon </a:t>
            </a:r>
            <a:r>
              <a:rPr lang="en-GB" sz="2000" dirty="0" smtClean="0">
                <a:solidFill>
                  <a:schemeClr val="tx1">
                    <a:lumMod val="85000"/>
                    <a:lumOff val="15000"/>
                  </a:schemeClr>
                </a:solidFill>
                <a:latin typeface="Calibri" pitchFamily="34" charset="0"/>
              </a:rPr>
              <a:t>another variable</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Induction can be used to merge such values.</a:t>
            </a:r>
            <a:endParaRPr lang="en-GB" sz="2000" dirty="0">
              <a:solidFill>
                <a:schemeClr val="tx1">
                  <a:lumMod val="85000"/>
                  <a:lumOff val="15000"/>
                </a:schemeClr>
              </a:solidFill>
              <a:latin typeface="Calibri" pitchFamily="34" charset="0"/>
            </a:endParaRPr>
          </a:p>
        </p:txBody>
      </p:sp>
      <p:sp>
        <p:nvSpPr>
          <p:cNvPr id="7" name="TextBox 6"/>
          <p:cNvSpPr txBox="1"/>
          <p:nvPr/>
        </p:nvSpPr>
        <p:spPr>
          <a:xfrm>
            <a:off x="179512" y="1059582"/>
            <a:ext cx="3240360" cy="3539430"/>
          </a:xfrm>
          <a:prstGeom prst="rect">
            <a:avLst/>
          </a:prstGeom>
          <a:noFill/>
        </p:spPr>
        <p:txBody>
          <a:bodyPr wrap="square" rtlCol="0">
            <a:spAutoFit/>
          </a:bodyPr>
          <a:lstStyle/>
          <a:p>
            <a:r>
              <a:rPr lang="en-GB" sz="2400" b="1" dirty="0">
                <a:solidFill>
                  <a:schemeClr val="tx1">
                    <a:lumMod val="85000"/>
                    <a:lumOff val="15000"/>
                  </a:schemeClr>
                </a:solidFill>
                <a:latin typeface="Calibri" pitchFamily="34" charset="0"/>
              </a:rPr>
              <a:t>Dead code </a:t>
            </a:r>
            <a:r>
              <a:rPr lang="en-GB" sz="2400" b="1" dirty="0" smtClean="0">
                <a:solidFill>
                  <a:schemeClr val="tx1">
                    <a:lumMod val="85000"/>
                    <a:lumOff val="15000"/>
                  </a:schemeClr>
                </a:solidFill>
                <a:latin typeface="Calibri" pitchFamily="34" charset="0"/>
              </a:rPr>
              <a:t>elimination</a:t>
            </a:r>
          </a:p>
          <a:p>
            <a:r>
              <a:rPr lang="en-GB" sz="2000" dirty="0" smtClean="0">
                <a:solidFill>
                  <a:schemeClr val="tx1">
                    <a:lumMod val="85000"/>
                    <a:lumOff val="15000"/>
                  </a:schemeClr>
                </a:solidFill>
                <a:latin typeface="Calibri" pitchFamily="34" charset="0"/>
              </a:rPr>
              <a:t>Removal of statements when either </a:t>
            </a:r>
            <a:r>
              <a:rPr lang="en-GB" sz="2000" dirty="0">
                <a:solidFill>
                  <a:schemeClr val="tx1">
                    <a:lumMod val="85000"/>
                    <a:lumOff val="15000"/>
                  </a:schemeClr>
                </a:solidFill>
                <a:latin typeface="Calibri" pitchFamily="34" charset="0"/>
              </a:rPr>
              <a:t>1) the result of the </a:t>
            </a:r>
            <a:r>
              <a:rPr lang="en-GB" sz="2000" dirty="0" smtClean="0">
                <a:solidFill>
                  <a:schemeClr val="tx1">
                    <a:lumMod val="85000"/>
                    <a:lumOff val="15000"/>
                  </a:schemeClr>
                </a:solidFill>
                <a:latin typeface="Calibri" pitchFamily="34" charset="0"/>
              </a:rPr>
              <a:t>statement(s) </a:t>
            </a:r>
            <a:r>
              <a:rPr lang="en-GB" sz="2000" dirty="0">
                <a:solidFill>
                  <a:schemeClr val="tx1">
                    <a:lumMod val="85000"/>
                    <a:lumOff val="15000"/>
                  </a:schemeClr>
                </a:solidFill>
                <a:latin typeface="Calibri" pitchFamily="34" charset="0"/>
              </a:rPr>
              <a:t>will never be used (irrelevant code) or when a conditional </a:t>
            </a:r>
            <a:r>
              <a:rPr lang="en-GB" sz="2000" dirty="0" smtClean="0">
                <a:solidFill>
                  <a:schemeClr val="tx1">
                    <a:lumMod val="85000"/>
                    <a:lumOff val="15000"/>
                  </a:schemeClr>
                </a:solidFill>
                <a:latin typeface="Calibri" pitchFamily="34" charset="0"/>
              </a:rPr>
              <a:t>         block </a:t>
            </a:r>
            <a:r>
              <a:rPr lang="en-GB" sz="2000" dirty="0">
                <a:solidFill>
                  <a:schemeClr val="tx1">
                    <a:lumMod val="85000"/>
                    <a:lumOff val="15000"/>
                  </a:schemeClr>
                </a:solidFill>
                <a:latin typeface="Calibri" pitchFamily="34" charset="0"/>
              </a:rPr>
              <a:t>containing </a:t>
            </a:r>
            <a:r>
              <a:rPr lang="en-GB" sz="2000" dirty="0" smtClean="0">
                <a:solidFill>
                  <a:schemeClr val="tx1">
                    <a:lumMod val="85000"/>
                    <a:lumOff val="15000"/>
                  </a:schemeClr>
                </a:solidFill>
                <a:latin typeface="Calibri" pitchFamily="34" charset="0"/>
              </a:rPr>
              <a:t>                 the </a:t>
            </a:r>
            <a:r>
              <a:rPr lang="en-GB" sz="2000" dirty="0">
                <a:solidFill>
                  <a:schemeClr val="tx1">
                    <a:lumMod val="85000"/>
                    <a:lumOff val="15000"/>
                  </a:schemeClr>
                </a:solidFill>
                <a:latin typeface="Calibri" pitchFamily="34" charset="0"/>
              </a:rPr>
              <a:t>statement </a:t>
            </a:r>
            <a:r>
              <a:rPr lang="en-GB" sz="2000" dirty="0" smtClean="0">
                <a:solidFill>
                  <a:schemeClr val="tx1">
                    <a:lumMod val="85000"/>
                    <a:lumOff val="15000"/>
                  </a:schemeClr>
                </a:solidFill>
                <a:latin typeface="Calibri" pitchFamily="34" charset="0"/>
              </a:rPr>
              <a:t>                     will </a:t>
            </a:r>
            <a:r>
              <a:rPr lang="en-GB" sz="2000" dirty="0">
                <a:solidFill>
                  <a:schemeClr val="tx1">
                    <a:lumMod val="85000"/>
                    <a:lumOff val="15000"/>
                  </a:schemeClr>
                </a:solidFill>
                <a:latin typeface="Calibri" pitchFamily="34" charset="0"/>
              </a:rPr>
              <a:t>never be </a:t>
            </a:r>
            <a:r>
              <a:rPr lang="en-GB" sz="2000" dirty="0" smtClean="0">
                <a:solidFill>
                  <a:schemeClr val="tx1">
                    <a:lumMod val="85000"/>
                    <a:lumOff val="15000"/>
                  </a:schemeClr>
                </a:solidFill>
                <a:latin typeface="Calibri" pitchFamily="34" charset="0"/>
              </a:rPr>
              <a:t>              triggered                            (</a:t>
            </a:r>
            <a:r>
              <a:rPr lang="en-GB" sz="2000" dirty="0">
                <a:solidFill>
                  <a:schemeClr val="tx1">
                    <a:lumMod val="85000"/>
                    <a:lumOff val="15000"/>
                  </a:schemeClr>
                </a:solidFill>
                <a:latin typeface="Calibri" pitchFamily="34" charset="0"/>
              </a:rPr>
              <a:t>dead code</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cxnSp>
        <p:nvCxnSpPr>
          <p:cNvPr id="12" name="Straight Connector 11"/>
          <p:cNvCxnSpPr/>
          <p:nvPr/>
        </p:nvCxnSpPr>
        <p:spPr>
          <a:xfrm>
            <a:off x="4175956" y="2571750"/>
            <a:ext cx="4248472"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a:xfrm>
            <a:off x="3563888" y="1131590"/>
            <a:ext cx="0" cy="3312368"/>
          </a:xfrm>
          <a:prstGeom prst="line">
            <a:avLst/>
          </a:prstGeom>
        </p:spPr>
        <p:style>
          <a:lnRef idx="2">
            <a:schemeClr val="accent3"/>
          </a:lnRef>
          <a:fillRef idx="0">
            <a:schemeClr val="accent3"/>
          </a:fillRef>
          <a:effectRef idx="1">
            <a:schemeClr val="accent3"/>
          </a:effectRef>
          <a:fontRef idx="minor">
            <a:schemeClr val="tx1"/>
          </a:fontRef>
        </p:style>
      </p:cxnSp>
      <p:pic>
        <p:nvPicPr>
          <p:cNvPr id="8194" name="Picture 2" descr="http://www.madlantern.com/blog/wp-content/uploads/2012/09/tombsto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23" y="2931790"/>
            <a:ext cx="1223535" cy="152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417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55526"/>
            <a:ext cx="5904656" cy="553998"/>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Types </a:t>
            </a:r>
            <a:r>
              <a:rPr lang="en-GB" sz="2000" dirty="0">
                <a:solidFill>
                  <a:schemeClr val="tx1">
                    <a:lumMod val="85000"/>
                    <a:lumOff val="15000"/>
                  </a:schemeClr>
                </a:solidFill>
                <a:latin typeface="Calibri" pitchFamily="34" charset="0"/>
              </a:rPr>
              <a:t>of compiler optimisation include:</a:t>
            </a:r>
          </a:p>
          <a:p>
            <a:r>
              <a:rPr lang="en-GB" sz="1000" dirty="0">
                <a:solidFill>
                  <a:schemeClr val="tx1">
                    <a:lumMod val="85000"/>
                    <a:lumOff val="15000"/>
                  </a:schemeClr>
                </a:solidFill>
                <a:latin typeface="Calibri" pitchFamily="34" charset="0"/>
              </a:rPr>
              <a:t> </a:t>
            </a:r>
          </a:p>
        </p:txBody>
      </p:sp>
      <p:sp>
        <p:nvSpPr>
          <p:cNvPr id="7" name="TextBox 6"/>
          <p:cNvSpPr txBox="1"/>
          <p:nvPr/>
        </p:nvSpPr>
        <p:spPr>
          <a:xfrm>
            <a:off x="179512" y="1059582"/>
            <a:ext cx="4680520" cy="3539430"/>
          </a:xfrm>
          <a:prstGeom prst="rect">
            <a:avLst/>
          </a:prstGeom>
          <a:noFill/>
        </p:spPr>
        <p:txBody>
          <a:bodyPr wrap="square" rtlCol="0">
            <a:spAutoFit/>
          </a:bodyPr>
          <a:lstStyle/>
          <a:p>
            <a:r>
              <a:rPr lang="en-GB" sz="2400" b="1" dirty="0">
                <a:solidFill>
                  <a:schemeClr val="tx1">
                    <a:lumMod val="85000"/>
                    <a:lumOff val="15000"/>
                  </a:schemeClr>
                </a:solidFill>
                <a:latin typeface="Calibri" pitchFamily="34" charset="0"/>
              </a:rPr>
              <a:t>Strength </a:t>
            </a:r>
            <a:r>
              <a:rPr lang="en-GB" sz="2400" b="1" dirty="0" smtClean="0">
                <a:solidFill>
                  <a:schemeClr val="tx1">
                    <a:lumMod val="85000"/>
                    <a:lumOff val="15000"/>
                  </a:schemeClr>
                </a:solidFill>
                <a:latin typeface="Calibri" pitchFamily="34" charset="0"/>
              </a:rPr>
              <a:t>reduction </a:t>
            </a:r>
          </a:p>
          <a:p>
            <a:r>
              <a:rPr lang="en-GB" sz="2000" dirty="0" smtClean="0">
                <a:solidFill>
                  <a:schemeClr val="tx1">
                    <a:lumMod val="85000"/>
                    <a:lumOff val="15000"/>
                  </a:schemeClr>
                </a:solidFill>
                <a:latin typeface="Calibri" pitchFamily="34" charset="0"/>
              </a:rPr>
              <a:t>Sometimes </a:t>
            </a:r>
            <a:r>
              <a:rPr lang="en-GB" sz="2000" dirty="0">
                <a:solidFill>
                  <a:schemeClr val="tx1">
                    <a:lumMod val="85000"/>
                    <a:lumOff val="15000"/>
                  </a:schemeClr>
                </a:solidFill>
                <a:latin typeface="Calibri" pitchFamily="34" charset="0"/>
              </a:rPr>
              <a:t>the compiler can </a:t>
            </a:r>
            <a:r>
              <a:rPr lang="en-GB" sz="2000" dirty="0" smtClean="0">
                <a:solidFill>
                  <a:schemeClr val="tx1">
                    <a:lumMod val="85000"/>
                    <a:lumOff val="15000"/>
                  </a:schemeClr>
                </a:solidFill>
                <a:latin typeface="Calibri" pitchFamily="34" charset="0"/>
              </a:rPr>
              <a:t>replace expensive computations used by </a:t>
            </a:r>
            <a:r>
              <a:rPr lang="en-GB" sz="2000" dirty="0">
                <a:solidFill>
                  <a:schemeClr val="tx1">
                    <a:lumMod val="85000"/>
                    <a:lumOff val="15000"/>
                  </a:schemeClr>
                </a:solidFill>
                <a:latin typeface="Calibri" pitchFamily="34" charset="0"/>
              </a:rPr>
              <a:t>the programmer with a less expensive equivalent computation.</a:t>
            </a:r>
          </a:p>
          <a:p>
            <a:endParaRPr lang="en-GB" sz="2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For example, a series of (strong) multiplications </a:t>
            </a:r>
            <a:r>
              <a:rPr lang="en-GB" sz="2000" dirty="0" smtClean="0">
                <a:solidFill>
                  <a:schemeClr val="tx1">
                    <a:lumMod val="85000"/>
                    <a:lumOff val="15000"/>
                  </a:schemeClr>
                </a:solidFill>
                <a:latin typeface="Calibri" pitchFamily="34" charset="0"/>
              </a:rPr>
              <a:t>might be </a:t>
            </a:r>
            <a:r>
              <a:rPr lang="en-GB" sz="2000" dirty="0">
                <a:solidFill>
                  <a:schemeClr val="tx1">
                    <a:lumMod val="85000"/>
                    <a:lumOff val="15000"/>
                  </a:schemeClr>
                </a:solidFill>
                <a:latin typeface="Calibri" pitchFamily="34" charset="0"/>
              </a:rPr>
              <a:t>replaced by a series of (weak) additions. Or multiplication/division by a power of two </a:t>
            </a:r>
            <a:r>
              <a:rPr lang="en-GB" sz="2000" dirty="0" smtClean="0">
                <a:solidFill>
                  <a:schemeClr val="tx1">
                    <a:lumMod val="85000"/>
                    <a:lumOff val="15000"/>
                  </a:schemeClr>
                </a:solidFill>
                <a:latin typeface="Calibri" pitchFamily="34" charset="0"/>
              </a:rPr>
              <a:t>replaced </a:t>
            </a:r>
            <a:r>
              <a:rPr lang="en-GB" sz="2000" dirty="0">
                <a:solidFill>
                  <a:schemeClr val="tx1">
                    <a:lumMod val="85000"/>
                    <a:lumOff val="15000"/>
                  </a:schemeClr>
                </a:solidFill>
                <a:latin typeface="Calibri" pitchFamily="34" charset="0"/>
              </a:rPr>
              <a:t>by a bit </a:t>
            </a:r>
            <a:r>
              <a:rPr lang="en-GB" sz="2000" dirty="0" smtClean="0">
                <a:solidFill>
                  <a:schemeClr val="tx1">
                    <a:lumMod val="85000"/>
                    <a:lumOff val="15000"/>
                  </a:schemeClr>
                </a:solidFill>
                <a:latin typeface="Calibri" pitchFamily="34" charset="0"/>
              </a:rPr>
              <a:t>shifting </a:t>
            </a:r>
            <a:r>
              <a:rPr lang="en-GB" sz="2000" dirty="0">
                <a:solidFill>
                  <a:schemeClr val="tx1">
                    <a:lumMod val="85000"/>
                    <a:lumOff val="15000"/>
                  </a:schemeClr>
                </a:solidFill>
                <a:latin typeface="Calibri" pitchFamily="34" charset="0"/>
              </a:rPr>
              <a:t>operation.</a:t>
            </a:r>
          </a:p>
        </p:txBody>
      </p:sp>
      <p:graphicFrame>
        <p:nvGraphicFramePr>
          <p:cNvPr id="9" name="Table 8"/>
          <p:cNvGraphicFramePr>
            <a:graphicFrameLocks noGrp="1"/>
          </p:cNvGraphicFramePr>
          <p:nvPr>
            <p:extLst>
              <p:ext uri="{D42A27DB-BD31-4B8C-83A1-F6EECF244321}">
                <p14:modId xmlns:p14="http://schemas.microsoft.com/office/powerpoint/2010/main" val="3578008937"/>
              </p:ext>
            </p:extLst>
          </p:nvPr>
        </p:nvGraphicFramePr>
        <p:xfrm>
          <a:off x="4644008" y="1491630"/>
          <a:ext cx="3257196" cy="1057656"/>
        </p:xfrm>
        <a:graphic>
          <a:graphicData uri="http://schemas.openxmlformats.org/drawingml/2006/table">
            <a:tbl>
              <a:tblPr firstRow="1" firstCol="1" bandRow="1">
                <a:tableStyleId>{3B4B98B0-60AC-42C2-AFA5-B58CD77FA1E5}</a:tableStyleId>
              </a:tblPr>
              <a:tblGrid>
                <a:gridCol w="266892"/>
                <a:gridCol w="2990304"/>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for</a:t>
                      </a:r>
                      <a:r>
                        <a:rPr lang="en-GB" sz="1400" b="1" dirty="0" smtClean="0">
                          <a:solidFill>
                            <a:schemeClr val="tx1"/>
                          </a:solidFill>
                          <a:effectLst/>
                          <a:latin typeface="Courier New" pitchFamily="49" charset="0"/>
                          <a:ea typeface="Calibri"/>
                          <a:cs typeface="Courier New" pitchFamily="49" charset="0"/>
                        </a:rPr>
                        <a:t> (i = 0; i &lt; N; i++)</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out[i]</a:t>
                      </a:r>
                      <a:r>
                        <a:rPr lang="en-GB" sz="1400" b="1" baseline="0" dirty="0" smtClean="0">
                          <a:effectLst/>
                          <a:latin typeface="Courier New" pitchFamily="49" charset="0"/>
                          <a:ea typeface="Calibri"/>
                          <a:cs typeface="Courier New" pitchFamily="49" charset="0"/>
                        </a:rPr>
                        <a:t> = 2 * i;</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81953291"/>
              </p:ext>
            </p:extLst>
          </p:nvPr>
        </p:nvGraphicFramePr>
        <p:xfrm>
          <a:off x="4660844" y="3003798"/>
          <a:ext cx="3240360" cy="1586484"/>
        </p:xfrm>
        <a:graphic>
          <a:graphicData uri="http://schemas.openxmlformats.org/drawingml/2006/table">
            <a:tbl>
              <a:tblPr firstRow="1" firstCol="1" bandRow="1">
                <a:tableStyleId>{3B4B98B0-60AC-42C2-AFA5-B58CD77FA1E5}</a:tableStyleId>
              </a:tblPr>
              <a:tblGrid>
                <a:gridCol w="271514"/>
                <a:gridCol w="2968846"/>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_</a:t>
                      </a:r>
                      <a:r>
                        <a:rPr lang="en-GB" sz="1400" b="1" dirty="0" err="1" smtClean="0">
                          <a:solidFill>
                            <a:schemeClr val="tx1"/>
                          </a:solidFill>
                          <a:effectLst/>
                          <a:latin typeface="Courier New" pitchFamily="49" charset="0"/>
                          <a:ea typeface="Calibri"/>
                          <a:cs typeface="Courier New" pitchFamily="49" charset="0"/>
                        </a:rPr>
                        <a:t>tmp</a:t>
                      </a:r>
                      <a:r>
                        <a:rPr lang="en-GB" sz="1400" b="1" dirty="0" smtClean="0">
                          <a:solidFill>
                            <a:schemeClr val="tx1"/>
                          </a:solidFill>
                          <a:effectLst/>
                          <a:latin typeface="Courier New" pitchFamily="49" charset="0"/>
                          <a:ea typeface="Calibri"/>
                          <a:cs typeface="Courier New" pitchFamily="49" charset="0"/>
                        </a:rPr>
                        <a:t> = 0;</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for</a:t>
                      </a:r>
                      <a:r>
                        <a:rPr lang="en-GB" sz="1400" b="1" dirty="0" smtClean="0">
                          <a:solidFill>
                            <a:schemeClr val="tx1"/>
                          </a:solidFill>
                          <a:effectLst/>
                          <a:latin typeface="Courier New" pitchFamily="49" charset="0"/>
                          <a:ea typeface="Calibri"/>
                          <a:cs typeface="Courier New" pitchFamily="49" charset="0"/>
                        </a:rPr>
                        <a:t> (i = 0; i &lt; N; i++)</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out[i]</a:t>
                      </a:r>
                      <a:r>
                        <a:rPr lang="en-GB" sz="1400" b="1" baseline="0" dirty="0" smtClean="0">
                          <a:effectLst/>
                          <a:latin typeface="Courier New" pitchFamily="49" charset="0"/>
                          <a:ea typeface="Calibri"/>
                          <a:cs typeface="Courier New" pitchFamily="49" charset="0"/>
                        </a:rPr>
                        <a:t> = </a:t>
                      </a:r>
                      <a:r>
                        <a:rPr lang="en-GB" sz="1400" b="1" dirty="0" smtClean="0">
                          <a:solidFill>
                            <a:schemeClr val="tx1"/>
                          </a:solidFill>
                          <a:effectLst/>
                          <a:latin typeface="Courier New" pitchFamily="49" charset="0"/>
                          <a:ea typeface="Calibri"/>
                          <a:cs typeface="Courier New" pitchFamily="49" charset="0"/>
                        </a:rPr>
                        <a:t>_</a:t>
                      </a:r>
                      <a:r>
                        <a:rPr lang="en-GB" sz="1400" b="1" dirty="0" err="1" smtClean="0">
                          <a:solidFill>
                            <a:schemeClr val="tx1"/>
                          </a:solidFill>
                          <a:effectLst/>
                          <a:latin typeface="Courier New" pitchFamily="49" charset="0"/>
                          <a:ea typeface="Calibri"/>
                          <a:cs typeface="Courier New" pitchFamily="49" charset="0"/>
                        </a:rPr>
                        <a:t>tmp</a:t>
                      </a:r>
                      <a:r>
                        <a:rPr lang="en-GB"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_</a:t>
                      </a:r>
                      <a:r>
                        <a:rPr lang="en-GB" sz="1400" b="1" dirty="0" err="1" smtClean="0">
                          <a:solidFill>
                            <a:schemeClr val="tx1"/>
                          </a:solidFill>
                          <a:effectLst/>
                          <a:latin typeface="Courier New" pitchFamily="49" charset="0"/>
                          <a:ea typeface="Calibri"/>
                          <a:cs typeface="Courier New" pitchFamily="49" charset="0"/>
                        </a:rPr>
                        <a:t>tmp</a:t>
                      </a:r>
                      <a:r>
                        <a:rPr lang="en-GB" sz="1400" b="1" dirty="0" smtClean="0">
                          <a:solidFill>
                            <a:schemeClr val="tx1"/>
                          </a:solidFill>
                          <a:effectLst/>
                          <a:latin typeface="Courier New" pitchFamily="49" charset="0"/>
                          <a:ea typeface="Calibri"/>
                          <a:cs typeface="Courier New" pitchFamily="49" charset="0"/>
                        </a:rPr>
                        <a:t> = _</a:t>
                      </a:r>
                      <a:r>
                        <a:rPr lang="en-GB" sz="1400" b="1" dirty="0" err="1" smtClean="0">
                          <a:solidFill>
                            <a:schemeClr val="tx1"/>
                          </a:solidFill>
                          <a:effectLst/>
                          <a:latin typeface="Courier New" pitchFamily="49" charset="0"/>
                          <a:ea typeface="Calibri"/>
                          <a:cs typeface="Courier New" pitchFamily="49" charset="0"/>
                        </a:rPr>
                        <a:t>tmp</a:t>
                      </a:r>
                      <a:r>
                        <a:rPr lang="en-GB" sz="1400" b="1" dirty="0" smtClean="0">
                          <a:solidFill>
                            <a:schemeClr val="tx1"/>
                          </a:solidFill>
                          <a:effectLst/>
                          <a:latin typeface="Courier New" pitchFamily="49" charset="0"/>
                          <a:ea typeface="Calibri"/>
                          <a:cs typeface="Courier New" pitchFamily="49" charset="0"/>
                        </a:rPr>
                        <a:t> + 2;</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ight Arrow 10"/>
          <p:cNvSpPr/>
          <p:nvPr/>
        </p:nvSpPr>
        <p:spPr>
          <a:xfrm rot="5400000">
            <a:off x="6317661" y="2680296"/>
            <a:ext cx="162017" cy="196955"/>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657125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7FBDFE-E280-4EBD-968C-09BBBE98F229}"/>
</file>

<file path=customXml/itemProps2.xml><?xml version="1.0" encoding="utf-8"?>
<ds:datastoreItem xmlns:ds="http://schemas.openxmlformats.org/officeDocument/2006/customXml" ds:itemID="{93241A79-27F2-441A-B703-C2E8FF85185D}"/>
</file>

<file path=customXml/itemProps3.xml><?xml version="1.0" encoding="utf-8"?>
<ds:datastoreItem xmlns:ds="http://schemas.openxmlformats.org/officeDocument/2006/customXml" ds:itemID="{F83BE79E-EC95-457E-97F4-123B52F7DD52}"/>
</file>

<file path=docProps/app.xml><?xml version="1.0" encoding="utf-8"?>
<Properties xmlns="http://schemas.openxmlformats.org/officeDocument/2006/extended-properties" xmlns:vt="http://schemas.openxmlformats.org/officeDocument/2006/docPropsVTypes">
  <Template>Slipstream</Template>
  <TotalTime>0</TotalTime>
  <Words>876</Words>
  <Application>Microsoft Office PowerPoint</Application>
  <PresentationFormat>On-screen Show (16:9)</PresentationFormat>
  <Paragraphs>193</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Georgia</vt:lpstr>
      <vt:lpstr>Times New Roman</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2015-01-12T09:43:14Z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