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diagrams/data1.xml" ContentType="application/vnd.openxmlformats-officedocument.drawingml.diagramData+xml"/>
  <Override PartName="/ppt/diagrams/data6.xml" ContentType="application/vnd.openxmlformats-officedocument.drawingml.diagramData+xml"/>
  <Override PartName="/ppt/diagrams/data5.xml" ContentType="application/vnd.openxmlformats-officedocument.drawingml.diagramData+xml"/>
  <Override PartName="/ppt/diagrams/data4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6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theme/theme3.xml" ContentType="application/vnd.openxmlformats-officedocument.theme+xml"/>
  <Override PartName="/ppt/theme/theme2.xml" ContentType="application/vnd.openxmlformats-officedocument.theme+xml"/>
  <Override PartName="/ppt/diagrams/layout4.xml" ContentType="application/vnd.openxmlformats-officedocument.drawingml.diagramLayout+xml"/>
  <Override PartName="/ppt/theme/theme1.xml" ContentType="application/vnd.openxmlformats-officedocument.theme+xml"/>
  <Override PartName="/ppt/diagrams/drawing3.xml" ContentType="application/vnd.ms-office.drawingml.diagramDrawing+xml"/>
  <Override PartName="/ppt/diagrams/layout2.xml" ContentType="application/vnd.openxmlformats-officedocument.drawingml.diagram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5.xml" ContentType="application/vnd.ms-office.drawingml.diagramDrawing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diagrams/drawing6.xml" ContentType="application/vnd.ms-office.drawingml.diagramDrawing+xml"/>
  <Override PartName="/ppt/diagrams/colors6.xml" ContentType="application/vnd.openxmlformats-officedocument.drawingml.diagramColors+xml"/>
  <Override PartName="/ppt/diagrams/quickStyle6.xml" ContentType="application/vnd.openxmlformats-officedocument.drawingml.diagramStyle+xml"/>
  <Override PartName="/ppt/diagrams/colors5.xml" ContentType="application/vnd.openxmlformats-officedocument.drawingml.diagramColors+xml"/>
  <Override PartName="/ppt/diagrams/layout1.xml" ContentType="application/vnd.openxmlformats-officedocument.drawingml.diagramLayout+xml"/>
  <Override PartName="/ppt/diagrams/drawing4.xml" ContentType="application/vnd.ms-office.drawingml.diagramDrawing+xml"/>
  <Override PartName="/ppt/diagrams/quickStyle5.xml" ContentType="application/vnd.openxmlformats-officedocument.drawingml.diagramStyle+xml"/>
  <Override PartName="/ppt/diagrams/layout5.xml" ContentType="application/vnd.openxmlformats-officedocument.drawingml.diagramLayout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679" r:id="rId1"/>
  </p:sldMasterIdLst>
  <p:notesMasterIdLst>
    <p:notesMasterId r:id="rId15"/>
  </p:notesMasterIdLst>
  <p:handoutMasterIdLst>
    <p:handoutMasterId r:id="rId16"/>
  </p:handoutMasterIdLst>
  <p:sldIdLst>
    <p:sldId id="256" r:id="rId2"/>
    <p:sldId id="344" r:id="rId3"/>
    <p:sldId id="362" r:id="rId4"/>
    <p:sldId id="366" r:id="rId5"/>
    <p:sldId id="365" r:id="rId6"/>
    <p:sldId id="367" r:id="rId7"/>
    <p:sldId id="368" r:id="rId8"/>
    <p:sldId id="369" r:id="rId9"/>
    <p:sldId id="371" r:id="rId10"/>
    <p:sldId id="372" r:id="rId11"/>
    <p:sldId id="373" r:id="rId12"/>
    <p:sldId id="374" r:id="rId13"/>
    <p:sldId id="361" r:id="rId1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FFFFFF"/>
    <a:srgbClr val="99CC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79712" autoAdjust="0"/>
  </p:normalViewPr>
  <p:slideViewPr>
    <p:cSldViewPr>
      <p:cViewPr varScale="1">
        <p:scale>
          <a:sx n="124" d="100"/>
          <a:sy n="124" d="100"/>
        </p:scale>
        <p:origin x="114" y="3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6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0AAF4-C039-4DD1-82AC-3D028162F08D}" type="doc">
      <dgm:prSet loTypeId="urn:microsoft.com/office/officeart/2005/8/layout/hList6" loCatId="list" qsTypeId="urn:microsoft.com/office/officeart/2005/8/quickstyle/simple4" qsCatId="simple" csTypeId="urn:microsoft.com/office/officeart/2005/8/colors/accent3_4" csCatId="accent3" phldr="1"/>
      <dgm:spPr/>
      <dgm:t>
        <a:bodyPr/>
        <a:lstStyle/>
        <a:p>
          <a:endParaRPr lang="en-GB"/>
        </a:p>
      </dgm:t>
    </dgm:pt>
    <dgm:pt modelId="{74CE275E-F3FF-4D75-BFB7-5079C83240BB}">
      <dgm:prSet phldrT="[Text]"/>
      <dgm:spPr/>
      <dgm:t>
        <a:bodyPr/>
        <a:lstStyle/>
        <a:p>
          <a:r>
            <a:rPr lang="en-GB" smtClean="0">
              <a:latin typeface="Calibri" pitchFamily="34" charset="0"/>
            </a:rPr>
            <a:t>Array element data type</a:t>
          </a:r>
          <a:endParaRPr lang="en-GB" dirty="0"/>
        </a:p>
      </dgm:t>
    </dgm:pt>
    <dgm:pt modelId="{735D1A3C-8443-42CD-84FC-DEBE89C123CC}" type="parTrans" cxnId="{A83DB8A9-38F8-47F9-AC71-9E1CC4034874}">
      <dgm:prSet/>
      <dgm:spPr/>
      <dgm:t>
        <a:bodyPr/>
        <a:lstStyle/>
        <a:p>
          <a:endParaRPr lang="en-GB"/>
        </a:p>
      </dgm:t>
    </dgm:pt>
    <dgm:pt modelId="{6672CF6C-3F05-435F-B27B-2B68F08CF8CA}" type="sibTrans" cxnId="{A83DB8A9-38F8-47F9-AC71-9E1CC4034874}">
      <dgm:prSet/>
      <dgm:spPr/>
      <dgm:t>
        <a:bodyPr/>
        <a:lstStyle/>
        <a:p>
          <a:endParaRPr lang="en-GB"/>
        </a:p>
      </dgm:t>
    </dgm:pt>
    <dgm:pt modelId="{FFAF73ED-0388-481C-B4EC-B17A00103B30}">
      <dgm:prSet phldrT="[Text]"/>
      <dgm:spPr/>
      <dgm:t>
        <a:bodyPr/>
        <a:lstStyle/>
        <a:p>
          <a:r>
            <a:rPr lang="en-GB" smtClean="0"/>
            <a:t>Number of array elements</a:t>
          </a:r>
          <a:endParaRPr lang="en-GB" dirty="0"/>
        </a:p>
      </dgm:t>
    </dgm:pt>
    <dgm:pt modelId="{1494E1F7-6864-46D0-AA3E-459382FDBE93}" type="parTrans" cxnId="{0CF5E26B-FC67-4AAD-B4FA-D2CF2FE32149}">
      <dgm:prSet/>
      <dgm:spPr/>
      <dgm:t>
        <a:bodyPr/>
        <a:lstStyle/>
        <a:p>
          <a:endParaRPr lang="en-GB"/>
        </a:p>
      </dgm:t>
    </dgm:pt>
    <dgm:pt modelId="{6DFA6A6D-09D3-42AD-B1FF-6D66ED756204}" type="sibTrans" cxnId="{0CF5E26B-FC67-4AAD-B4FA-D2CF2FE32149}">
      <dgm:prSet/>
      <dgm:spPr/>
      <dgm:t>
        <a:bodyPr/>
        <a:lstStyle/>
        <a:p>
          <a:endParaRPr lang="en-GB"/>
        </a:p>
      </dgm:t>
    </dgm:pt>
    <dgm:pt modelId="{E9A60830-B5D6-4E46-A5AB-3D728F0B294E}">
      <dgm:prSet phldrT="[Text]"/>
      <dgm:spPr/>
      <dgm:t>
        <a:bodyPr/>
        <a:lstStyle/>
        <a:p>
          <a:r>
            <a:rPr lang="en-GB" dirty="0" smtClean="0"/>
            <a:t>Size of each array element</a:t>
          </a:r>
          <a:endParaRPr lang="en-GB" dirty="0"/>
        </a:p>
      </dgm:t>
    </dgm:pt>
    <dgm:pt modelId="{D2005E62-8C98-49AE-8918-99552E7B66EC}" type="parTrans" cxnId="{7F7BECCB-9314-4600-8D0B-1A0FB4C7CBCA}">
      <dgm:prSet/>
      <dgm:spPr/>
      <dgm:t>
        <a:bodyPr/>
        <a:lstStyle/>
        <a:p>
          <a:endParaRPr lang="en-GB"/>
        </a:p>
      </dgm:t>
    </dgm:pt>
    <dgm:pt modelId="{6EABEEE1-28E1-4A00-BEBE-93C6FEA4602D}" type="sibTrans" cxnId="{7F7BECCB-9314-4600-8D0B-1A0FB4C7CBCA}">
      <dgm:prSet/>
      <dgm:spPr/>
      <dgm:t>
        <a:bodyPr/>
        <a:lstStyle/>
        <a:p>
          <a:endParaRPr lang="en-GB"/>
        </a:p>
      </dgm:t>
    </dgm:pt>
    <dgm:pt modelId="{7B725C6E-FFCA-45F9-991E-18C0E64C1A48}" type="pres">
      <dgm:prSet presAssocID="{D3D0AAF4-C039-4DD1-82AC-3D028162F08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390EFAD-50F6-4D49-802B-C26CD92FC716}" type="pres">
      <dgm:prSet presAssocID="{74CE275E-F3FF-4D75-BFB7-5079C83240B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D53CEF-06FE-4509-A706-7B1D061B20A4}" type="pres">
      <dgm:prSet presAssocID="{6672CF6C-3F05-435F-B27B-2B68F08CF8CA}" presName="sibTrans" presStyleCnt="0"/>
      <dgm:spPr/>
    </dgm:pt>
    <dgm:pt modelId="{A301111C-DF98-401F-9618-0BE3965BA8A7}" type="pres">
      <dgm:prSet presAssocID="{FFAF73ED-0388-481C-B4EC-B17A00103B3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2BFAA1F-4AE7-4105-AF55-DFC660EC6426}" type="pres">
      <dgm:prSet presAssocID="{6DFA6A6D-09D3-42AD-B1FF-6D66ED756204}" presName="sibTrans" presStyleCnt="0"/>
      <dgm:spPr/>
    </dgm:pt>
    <dgm:pt modelId="{ED77E0B0-9E74-4FD2-91B2-7C848ABF43FF}" type="pres">
      <dgm:prSet presAssocID="{E9A60830-B5D6-4E46-A5AB-3D728F0B294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510E7B7-5ED5-4828-A396-AEB346CC8D95}" type="presOf" srcId="{74CE275E-F3FF-4D75-BFB7-5079C83240BB}" destId="{B390EFAD-50F6-4D49-802B-C26CD92FC716}" srcOrd="0" destOrd="0" presId="urn:microsoft.com/office/officeart/2005/8/layout/hList6"/>
    <dgm:cxn modelId="{0CF5E26B-FC67-4AAD-B4FA-D2CF2FE32149}" srcId="{D3D0AAF4-C039-4DD1-82AC-3D028162F08D}" destId="{FFAF73ED-0388-481C-B4EC-B17A00103B30}" srcOrd="1" destOrd="0" parTransId="{1494E1F7-6864-46D0-AA3E-459382FDBE93}" sibTransId="{6DFA6A6D-09D3-42AD-B1FF-6D66ED756204}"/>
    <dgm:cxn modelId="{2E75DB0E-DAA2-4989-9460-DAC97A3924B8}" type="presOf" srcId="{D3D0AAF4-C039-4DD1-82AC-3D028162F08D}" destId="{7B725C6E-FFCA-45F9-991E-18C0E64C1A48}" srcOrd="0" destOrd="0" presId="urn:microsoft.com/office/officeart/2005/8/layout/hList6"/>
    <dgm:cxn modelId="{A83DB8A9-38F8-47F9-AC71-9E1CC4034874}" srcId="{D3D0AAF4-C039-4DD1-82AC-3D028162F08D}" destId="{74CE275E-F3FF-4D75-BFB7-5079C83240BB}" srcOrd="0" destOrd="0" parTransId="{735D1A3C-8443-42CD-84FC-DEBE89C123CC}" sibTransId="{6672CF6C-3F05-435F-B27B-2B68F08CF8CA}"/>
    <dgm:cxn modelId="{720B5768-BE24-4961-9F47-71713F82A018}" type="presOf" srcId="{FFAF73ED-0388-481C-B4EC-B17A00103B30}" destId="{A301111C-DF98-401F-9618-0BE3965BA8A7}" srcOrd="0" destOrd="0" presId="urn:microsoft.com/office/officeart/2005/8/layout/hList6"/>
    <dgm:cxn modelId="{7F7BECCB-9314-4600-8D0B-1A0FB4C7CBCA}" srcId="{D3D0AAF4-C039-4DD1-82AC-3D028162F08D}" destId="{E9A60830-B5D6-4E46-A5AB-3D728F0B294E}" srcOrd="2" destOrd="0" parTransId="{D2005E62-8C98-49AE-8918-99552E7B66EC}" sibTransId="{6EABEEE1-28E1-4A00-BEBE-93C6FEA4602D}"/>
    <dgm:cxn modelId="{D33E2EAC-D142-4C88-ABB7-DEF67C8E3406}" type="presOf" srcId="{E9A60830-B5D6-4E46-A5AB-3D728F0B294E}" destId="{ED77E0B0-9E74-4FD2-91B2-7C848ABF43FF}" srcOrd="0" destOrd="0" presId="urn:microsoft.com/office/officeart/2005/8/layout/hList6"/>
    <dgm:cxn modelId="{05EAEC7E-2B3C-45AC-A023-A86D08446C1E}" type="presParOf" srcId="{7B725C6E-FFCA-45F9-991E-18C0E64C1A48}" destId="{B390EFAD-50F6-4D49-802B-C26CD92FC716}" srcOrd="0" destOrd="0" presId="urn:microsoft.com/office/officeart/2005/8/layout/hList6"/>
    <dgm:cxn modelId="{AE761546-FF84-4197-8A24-09816806EBF9}" type="presParOf" srcId="{7B725C6E-FFCA-45F9-991E-18C0E64C1A48}" destId="{60D53CEF-06FE-4509-A706-7B1D061B20A4}" srcOrd="1" destOrd="0" presId="urn:microsoft.com/office/officeart/2005/8/layout/hList6"/>
    <dgm:cxn modelId="{71712BB6-C643-417D-866A-45277C8A3025}" type="presParOf" srcId="{7B725C6E-FFCA-45F9-991E-18C0E64C1A48}" destId="{A301111C-DF98-401F-9618-0BE3965BA8A7}" srcOrd="2" destOrd="0" presId="urn:microsoft.com/office/officeart/2005/8/layout/hList6"/>
    <dgm:cxn modelId="{41946CDC-1250-47FE-98D5-A331F965662D}" type="presParOf" srcId="{7B725C6E-FFCA-45F9-991E-18C0E64C1A48}" destId="{C2BFAA1F-4AE7-4105-AF55-DFC660EC6426}" srcOrd="3" destOrd="0" presId="urn:microsoft.com/office/officeart/2005/8/layout/hList6"/>
    <dgm:cxn modelId="{A41DB7FA-4F38-4C2A-8534-527D9EA3C1BB}" type="presParOf" srcId="{7B725C6E-FFCA-45F9-991E-18C0E64C1A48}" destId="{ED77E0B0-9E74-4FD2-91B2-7C848ABF43F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A2E59B-7146-426A-952A-4681DA84AA26}" type="doc">
      <dgm:prSet loTypeId="urn:microsoft.com/office/officeart/2005/8/layout/default" loCatId="list" qsTypeId="urn:microsoft.com/office/officeart/2005/8/quickstyle/simple4" qsCatId="simple" csTypeId="urn:microsoft.com/office/officeart/2005/8/colors/accent3_4" csCatId="accent3" phldr="1"/>
      <dgm:spPr/>
      <dgm:t>
        <a:bodyPr/>
        <a:lstStyle/>
        <a:p>
          <a:endParaRPr lang="en-GB"/>
        </a:p>
      </dgm:t>
    </dgm:pt>
    <dgm:pt modelId="{079E9E04-2B44-48BD-8BE7-455304D51AD3}">
      <dgm:prSet phldrT="[Text]"/>
      <dgm:spPr/>
      <dgm:t>
        <a:bodyPr/>
        <a:lstStyle/>
        <a:p>
          <a:endParaRPr lang="en-GB" dirty="0"/>
        </a:p>
      </dgm:t>
    </dgm:pt>
    <dgm:pt modelId="{AB75857D-4DAC-477D-A52C-2E354046B113}" type="parTrans" cxnId="{7D3CCB5C-B65C-4955-8532-F060D3F32ACF}">
      <dgm:prSet/>
      <dgm:spPr/>
      <dgm:t>
        <a:bodyPr/>
        <a:lstStyle/>
        <a:p>
          <a:endParaRPr lang="en-GB"/>
        </a:p>
      </dgm:t>
    </dgm:pt>
    <dgm:pt modelId="{D7CFFBA8-5F56-42EF-97CA-E06DE5CEC0F6}" type="sibTrans" cxnId="{7D3CCB5C-B65C-4955-8532-F060D3F32ACF}">
      <dgm:prSet/>
      <dgm:spPr/>
      <dgm:t>
        <a:bodyPr/>
        <a:lstStyle/>
        <a:p>
          <a:endParaRPr lang="en-GB"/>
        </a:p>
      </dgm:t>
    </dgm:pt>
    <dgm:pt modelId="{A954A7AA-F122-4538-A5FA-035E080D49E8}" type="pres">
      <dgm:prSet presAssocID="{BAA2E59B-7146-426A-952A-4681DA84AA2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B5AD208-36C0-4AF3-9033-6AB39B43F114}" type="pres">
      <dgm:prSet presAssocID="{079E9E04-2B44-48BD-8BE7-455304D51AD3}" presName="node" presStyleLbl="node1" presStyleIdx="0" presStyleCnt="1" custScaleX="104342" custScaleY="12820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FA246E2-0961-4F35-AE28-62877A68A9A1}" type="presOf" srcId="{BAA2E59B-7146-426A-952A-4681DA84AA26}" destId="{A954A7AA-F122-4538-A5FA-035E080D49E8}" srcOrd="0" destOrd="0" presId="urn:microsoft.com/office/officeart/2005/8/layout/default"/>
    <dgm:cxn modelId="{7D3CCB5C-B65C-4955-8532-F060D3F32ACF}" srcId="{BAA2E59B-7146-426A-952A-4681DA84AA26}" destId="{079E9E04-2B44-48BD-8BE7-455304D51AD3}" srcOrd="0" destOrd="0" parTransId="{AB75857D-4DAC-477D-A52C-2E354046B113}" sibTransId="{D7CFFBA8-5F56-42EF-97CA-E06DE5CEC0F6}"/>
    <dgm:cxn modelId="{89D2959A-3BAE-49C3-852E-D52CFB421F76}" type="presOf" srcId="{079E9E04-2B44-48BD-8BE7-455304D51AD3}" destId="{DB5AD208-36C0-4AF3-9033-6AB39B43F114}" srcOrd="0" destOrd="0" presId="urn:microsoft.com/office/officeart/2005/8/layout/default"/>
    <dgm:cxn modelId="{27ED9534-043B-4A4B-9C52-46A9526A15A0}" type="presParOf" srcId="{A954A7AA-F122-4538-A5FA-035E080D49E8}" destId="{DB5AD208-36C0-4AF3-9033-6AB39B43F11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A2E59B-7146-426A-952A-4681DA84AA26}" type="doc">
      <dgm:prSet loTypeId="urn:microsoft.com/office/officeart/2005/8/layout/default" loCatId="list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079E9E04-2B44-48BD-8BE7-455304D51AD3}">
      <dgm:prSet phldrT="[Text]"/>
      <dgm:spPr/>
      <dgm:t>
        <a:bodyPr/>
        <a:lstStyle/>
        <a:p>
          <a:endParaRPr lang="en-GB" dirty="0"/>
        </a:p>
      </dgm:t>
    </dgm:pt>
    <dgm:pt modelId="{AB75857D-4DAC-477D-A52C-2E354046B113}" type="parTrans" cxnId="{7D3CCB5C-B65C-4955-8532-F060D3F32ACF}">
      <dgm:prSet/>
      <dgm:spPr/>
      <dgm:t>
        <a:bodyPr/>
        <a:lstStyle/>
        <a:p>
          <a:endParaRPr lang="en-GB"/>
        </a:p>
      </dgm:t>
    </dgm:pt>
    <dgm:pt modelId="{D7CFFBA8-5F56-42EF-97CA-E06DE5CEC0F6}" type="sibTrans" cxnId="{7D3CCB5C-B65C-4955-8532-F060D3F32ACF}">
      <dgm:prSet/>
      <dgm:spPr/>
      <dgm:t>
        <a:bodyPr/>
        <a:lstStyle/>
        <a:p>
          <a:endParaRPr lang="en-GB"/>
        </a:p>
      </dgm:t>
    </dgm:pt>
    <dgm:pt modelId="{A954A7AA-F122-4538-A5FA-035E080D49E8}" type="pres">
      <dgm:prSet presAssocID="{BAA2E59B-7146-426A-952A-4681DA84AA2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B5AD208-36C0-4AF3-9033-6AB39B43F114}" type="pres">
      <dgm:prSet presAssocID="{079E9E04-2B44-48BD-8BE7-455304D51AD3}" presName="node" presStyleLbl="node1" presStyleIdx="0" presStyleCnt="1" custScaleX="104342" custScaleY="31026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E18723E-BE63-470C-9E59-FDB517C5600F}" type="presOf" srcId="{079E9E04-2B44-48BD-8BE7-455304D51AD3}" destId="{DB5AD208-36C0-4AF3-9033-6AB39B43F114}" srcOrd="0" destOrd="0" presId="urn:microsoft.com/office/officeart/2005/8/layout/default"/>
    <dgm:cxn modelId="{7D3CCB5C-B65C-4955-8532-F060D3F32ACF}" srcId="{BAA2E59B-7146-426A-952A-4681DA84AA26}" destId="{079E9E04-2B44-48BD-8BE7-455304D51AD3}" srcOrd="0" destOrd="0" parTransId="{AB75857D-4DAC-477D-A52C-2E354046B113}" sibTransId="{D7CFFBA8-5F56-42EF-97CA-E06DE5CEC0F6}"/>
    <dgm:cxn modelId="{2AAB57CF-7598-4CEE-AC24-3FBE25496326}" type="presOf" srcId="{BAA2E59B-7146-426A-952A-4681DA84AA26}" destId="{A954A7AA-F122-4538-A5FA-035E080D49E8}" srcOrd="0" destOrd="0" presId="urn:microsoft.com/office/officeart/2005/8/layout/default"/>
    <dgm:cxn modelId="{9D738EFE-48D8-4787-8415-6FCE4482868F}" type="presParOf" srcId="{A954A7AA-F122-4538-A5FA-035E080D49E8}" destId="{DB5AD208-36C0-4AF3-9033-6AB39B43F11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A2E59B-7146-426A-952A-4681DA84AA26}" type="doc">
      <dgm:prSet loTypeId="urn:microsoft.com/office/officeart/2005/8/layout/default" loCatId="list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079E9E04-2B44-48BD-8BE7-455304D51AD3}">
      <dgm:prSet phldrT="[Text]"/>
      <dgm:spPr/>
      <dgm:t>
        <a:bodyPr/>
        <a:lstStyle/>
        <a:p>
          <a:endParaRPr lang="en-GB" dirty="0"/>
        </a:p>
      </dgm:t>
    </dgm:pt>
    <dgm:pt modelId="{AB75857D-4DAC-477D-A52C-2E354046B113}" type="parTrans" cxnId="{7D3CCB5C-B65C-4955-8532-F060D3F32ACF}">
      <dgm:prSet/>
      <dgm:spPr/>
      <dgm:t>
        <a:bodyPr/>
        <a:lstStyle/>
        <a:p>
          <a:endParaRPr lang="en-GB"/>
        </a:p>
      </dgm:t>
    </dgm:pt>
    <dgm:pt modelId="{D7CFFBA8-5F56-42EF-97CA-E06DE5CEC0F6}" type="sibTrans" cxnId="{7D3CCB5C-B65C-4955-8532-F060D3F32ACF}">
      <dgm:prSet/>
      <dgm:spPr/>
      <dgm:t>
        <a:bodyPr/>
        <a:lstStyle/>
        <a:p>
          <a:endParaRPr lang="en-GB"/>
        </a:p>
      </dgm:t>
    </dgm:pt>
    <dgm:pt modelId="{A954A7AA-F122-4538-A5FA-035E080D49E8}" type="pres">
      <dgm:prSet presAssocID="{BAA2E59B-7146-426A-952A-4681DA84AA2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B5AD208-36C0-4AF3-9033-6AB39B43F114}" type="pres">
      <dgm:prSet presAssocID="{079E9E04-2B44-48BD-8BE7-455304D51AD3}" presName="node" presStyleLbl="node1" presStyleIdx="0" presStyleCnt="1" custScaleX="104342" custScaleY="12820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2A35817-0A22-412F-9114-FD88B53D4E5E}" type="presOf" srcId="{079E9E04-2B44-48BD-8BE7-455304D51AD3}" destId="{DB5AD208-36C0-4AF3-9033-6AB39B43F114}" srcOrd="0" destOrd="0" presId="urn:microsoft.com/office/officeart/2005/8/layout/default"/>
    <dgm:cxn modelId="{7D3CCB5C-B65C-4955-8532-F060D3F32ACF}" srcId="{BAA2E59B-7146-426A-952A-4681DA84AA26}" destId="{079E9E04-2B44-48BD-8BE7-455304D51AD3}" srcOrd="0" destOrd="0" parTransId="{AB75857D-4DAC-477D-A52C-2E354046B113}" sibTransId="{D7CFFBA8-5F56-42EF-97CA-E06DE5CEC0F6}"/>
    <dgm:cxn modelId="{75C3C29B-B8DC-4B14-BD6A-BBC8369796F4}" type="presOf" srcId="{BAA2E59B-7146-426A-952A-4681DA84AA26}" destId="{A954A7AA-F122-4538-A5FA-035E080D49E8}" srcOrd="0" destOrd="0" presId="urn:microsoft.com/office/officeart/2005/8/layout/default"/>
    <dgm:cxn modelId="{9B0700D5-0AB3-42AC-9352-332C3436D493}" type="presParOf" srcId="{A954A7AA-F122-4538-A5FA-035E080D49E8}" destId="{DB5AD208-36C0-4AF3-9033-6AB39B43F11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A2E59B-7146-426A-952A-4681DA84AA26}" type="doc">
      <dgm:prSet loTypeId="urn:microsoft.com/office/officeart/2005/8/layout/default" loCatId="list" qsTypeId="urn:microsoft.com/office/officeart/2005/8/quickstyle/simple4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079E9E04-2B44-48BD-8BE7-455304D51AD3}">
      <dgm:prSet phldrT="[Text]"/>
      <dgm:spPr/>
      <dgm:t>
        <a:bodyPr/>
        <a:lstStyle/>
        <a:p>
          <a:endParaRPr lang="en-GB" dirty="0"/>
        </a:p>
      </dgm:t>
    </dgm:pt>
    <dgm:pt modelId="{AB75857D-4DAC-477D-A52C-2E354046B113}" type="parTrans" cxnId="{7D3CCB5C-B65C-4955-8532-F060D3F32ACF}">
      <dgm:prSet/>
      <dgm:spPr/>
      <dgm:t>
        <a:bodyPr/>
        <a:lstStyle/>
        <a:p>
          <a:endParaRPr lang="en-GB"/>
        </a:p>
      </dgm:t>
    </dgm:pt>
    <dgm:pt modelId="{D7CFFBA8-5F56-42EF-97CA-E06DE5CEC0F6}" type="sibTrans" cxnId="{7D3CCB5C-B65C-4955-8532-F060D3F32ACF}">
      <dgm:prSet/>
      <dgm:spPr/>
      <dgm:t>
        <a:bodyPr/>
        <a:lstStyle/>
        <a:p>
          <a:endParaRPr lang="en-GB"/>
        </a:p>
      </dgm:t>
    </dgm:pt>
    <dgm:pt modelId="{A954A7AA-F122-4538-A5FA-035E080D49E8}" type="pres">
      <dgm:prSet presAssocID="{BAA2E59B-7146-426A-952A-4681DA84AA2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B5AD208-36C0-4AF3-9033-6AB39B43F114}" type="pres">
      <dgm:prSet presAssocID="{079E9E04-2B44-48BD-8BE7-455304D51AD3}" presName="node" presStyleLbl="node1" presStyleIdx="0" presStyleCnt="1" custScaleX="170695" custScaleY="82718" custLinFactNeighborY="-662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D3CCB5C-B65C-4955-8532-F060D3F32ACF}" srcId="{BAA2E59B-7146-426A-952A-4681DA84AA26}" destId="{079E9E04-2B44-48BD-8BE7-455304D51AD3}" srcOrd="0" destOrd="0" parTransId="{AB75857D-4DAC-477D-A52C-2E354046B113}" sibTransId="{D7CFFBA8-5F56-42EF-97CA-E06DE5CEC0F6}"/>
    <dgm:cxn modelId="{51B46AB6-27A7-4025-98E9-11E8A852CD88}" type="presOf" srcId="{BAA2E59B-7146-426A-952A-4681DA84AA26}" destId="{A954A7AA-F122-4538-A5FA-035E080D49E8}" srcOrd="0" destOrd="0" presId="urn:microsoft.com/office/officeart/2005/8/layout/default"/>
    <dgm:cxn modelId="{7642D269-84A2-4702-AB36-CD8B6A591465}" type="presOf" srcId="{079E9E04-2B44-48BD-8BE7-455304D51AD3}" destId="{DB5AD208-36C0-4AF3-9033-6AB39B43F114}" srcOrd="0" destOrd="0" presId="urn:microsoft.com/office/officeart/2005/8/layout/default"/>
    <dgm:cxn modelId="{2B6C4E13-21B8-4D1A-9DD5-DF5B41719334}" type="presParOf" srcId="{A954A7AA-F122-4538-A5FA-035E080D49E8}" destId="{DB5AD208-36C0-4AF3-9033-6AB39B43F11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A2E59B-7146-426A-952A-4681DA84AA26}" type="doc">
      <dgm:prSet loTypeId="urn:microsoft.com/office/officeart/2005/8/layout/default" loCatId="list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079E9E04-2B44-48BD-8BE7-455304D51AD3}">
      <dgm:prSet phldrT="[Text]"/>
      <dgm:spPr/>
      <dgm:t>
        <a:bodyPr/>
        <a:lstStyle/>
        <a:p>
          <a:endParaRPr lang="en-GB" dirty="0"/>
        </a:p>
      </dgm:t>
    </dgm:pt>
    <dgm:pt modelId="{AB75857D-4DAC-477D-A52C-2E354046B113}" type="parTrans" cxnId="{7D3CCB5C-B65C-4955-8532-F060D3F32ACF}">
      <dgm:prSet/>
      <dgm:spPr/>
      <dgm:t>
        <a:bodyPr/>
        <a:lstStyle/>
        <a:p>
          <a:endParaRPr lang="en-GB"/>
        </a:p>
      </dgm:t>
    </dgm:pt>
    <dgm:pt modelId="{D7CFFBA8-5F56-42EF-97CA-E06DE5CEC0F6}" type="sibTrans" cxnId="{7D3CCB5C-B65C-4955-8532-F060D3F32ACF}">
      <dgm:prSet/>
      <dgm:spPr/>
      <dgm:t>
        <a:bodyPr/>
        <a:lstStyle/>
        <a:p>
          <a:endParaRPr lang="en-GB"/>
        </a:p>
      </dgm:t>
    </dgm:pt>
    <dgm:pt modelId="{A954A7AA-F122-4538-A5FA-035E080D49E8}" type="pres">
      <dgm:prSet presAssocID="{BAA2E59B-7146-426A-952A-4681DA84AA2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B5AD208-36C0-4AF3-9033-6AB39B43F114}" type="pres">
      <dgm:prSet presAssocID="{079E9E04-2B44-48BD-8BE7-455304D51AD3}" presName="node" presStyleLbl="node1" presStyleIdx="0" presStyleCnt="1" custScaleX="104342" custScaleY="12820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D3CCB5C-B65C-4955-8532-F060D3F32ACF}" srcId="{BAA2E59B-7146-426A-952A-4681DA84AA26}" destId="{079E9E04-2B44-48BD-8BE7-455304D51AD3}" srcOrd="0" destOrd="0" parTransId="{AB75857D-4DAC-477D-A52C-2E354046B113}" sibTransId="{D7CFFBA8-5F56-42EF-97CA-E06DE5CEC0F6}"/>
    <dgm:cxn modelId="{D43D82EF-1F11-43C5-8984-C22C64370832}" type="presOf" srcId="{BAA2E59B-7146-426A-952A-4681DA84AA26}" destId="{A954A7AA-F122-4538-A5FA-035E080D49E8}" srcOrd="0" destOrd="0" presId="urn:microsoft.com/office/officeart/2005/8/layout/default"/>
    <dgm:cxn modelId="{A7FD329F-3F06-4A43-91F0-E9C40779D822}" type="presOf" srcId="{079E9E04-2B44-48BD-8BE7-455304D51AD3}" destId="{DB5AD208-36C0-4AF3-9033-6AB39B43F114}" srcOrd="0" destOrd="0" presId="urn:microsoft.com/office/officeart/2005/8/layout/default"/>
    <dgm:cxn modelId="{C5C4BBBC-226E-44AC-A214-5E6CA6C67A20}" type="presParOf" srcId="{A954A7AA-F122-4538-A5FA-035E080D49E8}" destId="{DB5AD208-36C0-4AF3-9033-6AB39B43F11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AD208-36C0-4AF3-9033-6AB39B43F114}">
      <dsp:nvSpPr>
        <dsp:cNvPr id="0" name=""/>
        <dsp:cNvSpPr/>
      </dsp:nvSpPr>
      <dsp:spPr>
        <a:xfrm>
          <a:off x="241" y="288032"/>
          <a:ext cx="1219395" cy="898934"/>
        </a:xfrm>
        <a:prstGeom prst="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300" kern="1200" dirty="0"/>
        </a:p>
      </dsp:txBody>
      <dsp:txXfrm>
        <a:off x="241" y="288032"/>
        <a:ext cx="1219395" cy="898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AD208-36C0-4AF3-9033-6AB39B43F114}">
      <dsp:nvSpPr>
        <dsp:cNvPr id="0" name=""/>
        <dsp:cNvSpPr/>
      </dsp:nvSpPr>
      <dsp:spPr>
        <a:xfrm>
          <a:off x="99" y="288033"/>
          <a:ext cx="503856" cy="8989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300" kern="1200" dirty="0"/>
        </a:p>
      </dsp:txBody>
      <dsp:txXfrm>
        <a:off x="99" y="288033"/>
        <a:ext cx="503856" cy="898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AD208-36C0-4AF3-9033-6AB39B43F114}">
      <dsp:nvSpPr>
        <dsp:cNvPr id="0" name=""/>
        <dsp:cNvSpPr/>
      </dsp:nvSpPr>
      <dsp:spPr>
        <a:xfrm>
          <a:off x="241" y="288032"/>
          <a:ext cx="1219395" cy="898934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300" kern="1200" dirty="0"/>
        </a:p>
      </dsp:txBody>
      <dsp:txXfrm>
        <a:off x="241" y="288032"/>
        <a:ext cx="1219395" cy="8989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AD208-36C0-4AF3-9033-6AB39B43F114}">
      <dsp:nvSpPr>
        <dsp:cNvPr id="0" name=""/>
        <dsp:cNvSpPr/>
      </dsp:nvSpPr>
      <dsp:spPr>
        <a:xfrm>
          <a:off x="2323" y="144017"/>
          <a:ext cx="3091696" cy="89893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300" kern="1200" dirty="0"/>
        </a:p>
      </dsp:txBody>
      <dsp:txXfrm>
        <a:off x="2323" y="144017"/>
        <a:ext cx="3091696" cy="8989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AD208-36C0-4AF3-9033-6AB39B43F114}">
      <dsp:nvSpPr>
        <dsp:cNvPr id="0" name=""/>
        <dsp:cNvSpPr/>
      </dsp:nvSpPr>
      <dsp:spPr>
        <a:xfrm>
          <a:off x="241" y="288032"/>
          <a:ext cx="1219395" cy="898934"/>
        </a:xfrm>
        <a:prstGeom prst="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4300" kern="1200" dirty="0"/>
        </a:p>
      </dsp:txBody>
      <dsp:txXfrm>
        <a:off x="241" y="288032"/>
        <a:ext cx="1219395" cy="898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D9B9B-D8FE-409C-B8BF-65411F3CEDDE}" type="datetimeFigureOut">
              <a:rPr lang="en-GB" smtClean="0"/>
              <a:t>12/01/2015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60687-CB50-4C61-B502-E8FA3905E6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6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within a computer is organised into a large number of numbered locations. In particular, each byte of memory has an assigned address (uniquely determining its ‘position’ within memory).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primitive data variables are stored in a defined portion of memory and consists of one or more consecutive bytes of memory. The number of bytes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determined by the defined type of the variable.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C++ the location of the first stored byte for the variable (address) and the number of bytes used to hold that variable (size) can be retrieved and are often used.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1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 within a computer is organised into a large number of numbered locations. In particular, each byte of memory has an assigned address (uniquely determining its ‘position’ within memory).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primitive data variables are stored in a defined portion of memory and consists of one or more consecutive bytes of memory. The number of bytes</a:t>
            </a:r>
            <a:r>
              <a:rPr lang="en-GB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determined by the defined type of the variable.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C++ the location of the first stored byte for the variable (address) and the number of bytes used to hold that variable (size) can be retrieved and are often used.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1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variable can really be thought of as having a type and a location. Accessing or modifying a variable simply results in access or modify to the chunk of memory pointed to by the variable.</a:t>
            </a:r>
          </a:p>
          <a:p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Important: Being able to clearly visualize how data is stored in memory within your programs will really help you master C++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87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 an array of some type is created, e.g.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vars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[10], the compiler will reserve enough memory to hold all the specified variables (in this example, a total of 40 bytes, 10x4, will be reserved for and assigned to the array).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Importantly, the entire array is reserved as a single contiguous chunk of memory.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67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67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Multidimensional arrays use multiple indices to index values (with one index per dimension).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addresses are sequential (i.e. one dimensional) multidimensional arrays are store like a one dimensional array.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83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access a value in a multidimensional array each higher order index accesses a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subarray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within the multidimensional array (as shown). Lower order indices specify a location within the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subarray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arrays are structured in memory will be of importance whenever pointers are considered.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8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3789409"/>
            <a:ext cx="5637010" cy="66158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1/12/2015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2" y="2349218"/>
            <a:ext cx="7175351" cy="1344875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548639"/>
            <a:ext cx="6400800" cy="26060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1/12/2015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282388"/>
            <a:ext cx="2057400" cy="3928754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4" y="548640"/>
            <a:ext cx="4829287" cy="36710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1/12/2015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ariables and Mem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Variables and Memory 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87" y="3795886"/>
            <a:ext cx="1565049" cy="122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099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rrays in Mem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38862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Arrays in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Memory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10242" name="Picture 2" descr="http://i56.tinypic.com/dferr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011910"/>
            <a:ext cx="931168" cy="93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44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ultidimensional arrays in mem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72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Multidimensional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Arrays in Memory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038026"/>
            <a:ext cx="1188224" cy="871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9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Heap and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72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Overview: Heap and</a:t>
            </a:r>
            <a:r>
              <a:rPr lang="en-US" sz="2800" cap="small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Stack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011910"/>
            <a:ext cx="909196" cy="1000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795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or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72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Automatic Variables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653" y="3723878"/>
            <a:ext cx="1288011" cy="127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750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72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Static Variables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790581"/>
            <a:ext cx="1143000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2762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ynamic Vari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/>
          </p:cNvSpPr>
          <p:nvPr userDrawn="1"/>
        </p:nvSpPr>
        <p:spPr>
          <a:xfrm>
            <a:off x="35496" y="51470"/>
            <a:ext cx="72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cap="small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Dynamic Variables</a:t>
            </a:r>
            <a:endParaRPr lang="en-US" sz="2800" cap="small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011910"/>
            <a:ext cx="977330" cy="97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1633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1/12/2015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548640"/>
            <a:ext cx="6400800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1629486"/>
            <a:ext cx="5966666" cy="1817510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3455633"/>
            <a:ext cx="5970494" cy="626595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548639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548640"/>
            <a:ext cx="3346704" cy="2606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050245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548640"/>
            <a:ext cx="3346704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049274"/>
            <a:ext cx="3346704" cy="2057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6" y="1657350"/>
            <a:ext cx="3636085" cy="943870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6" y="548640"/>
            <a:ext cx="4017085" cy="3671048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2623351"/>
            <a:ext cx="3388660" cy="16046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900190"/>
            <a:ext cx="9144000" cy="224331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290019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1989233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857250"/>
            <a:ext cx="4114800" cy="2345855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757865"/>
            <a:ext cx="3694114" cy="1622265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3348316"/>
            <a:ext cx="6383538" cy="85725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29050"/>
            <a:ext cx="9144000" cy="131445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2905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826228"/>
            <a:ext cx="9144000" cy="1714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200150"/>
            <a:ext cx="9144000" cy="382905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279126"/>
            <a:ext cx="651251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549195"/>
            <a:ext cx="6400800" cy="26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4629150"/>
            <a:ext cx="2514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1/12/2015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629150"/>
            <a:ext cx="33528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4629150"/>
            <a:ext cx="1828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704" r:id="rId12"/>
    <p:sldLayoutId id="2147484705" r:id="rId13"/>
    <p:sldLayoutId id="2147484706" r:id="rId14"/>
    <p:sldLayoutId id="2147484707" r:id="rId15"/>
    <p:sldLayoutId id="2147484708" r:id="rId16"/>
    <p:sldLayoutId id="2147484709" r:id="rId17"/>
    <p:sldLayoutId id="2147484710" r:id="rId18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4788024" y="794827"/>
            <a:ext cx="4104456" cy="1344875"/>
          </a:xfrm>
        </p:spPr>
        <p:txBody>
          <a:bodyPr>
            <a:normAutofit fontScale="90000"/>
          </a:bodyPr>
          <a:lstStyle>
            <a:extLst/>
          </a:lstStyle>
          <a:p>
            <a:pPr marL="182880" indent="0" algn="ctr">
              <a:buNone/>
            </a:pPr>
            <a:r>
              <a:rPr lang="en-US" dirty="0" smtClean="0">
                <a:solidFill>
                  <a:schemeClr val="tx1"/>
                </a:solidFill>
                <a:effectLst/>
              </a:rPr>
              <a:t>Data in Memory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 descr="C:\Resources\Docs\3. Education\Modules\CSC2021-22\Development\CSC2021 Module Tit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771552"/>
            <a:ext cx="4200635" cy="14679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C:\Resources\Docs\3. Education\Modules\CSC2021-22\Development\CSC2022 Module Title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15981"/>
            <a:ext cx="4200635" cy="1467937"/>
          </a:xfrm>
          <a:prstGeom prst="round2DiagRect">
            <a:avLst>
              <a:gd name="adj1" fmla="val 0"/>
              <a:gd name="adj2" fmla="val 20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436096" y="2643758"/>
            <a:ext cx="30963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How data is stored in </a:t>
            </a:r>
            <a:r>
              <a:rPr lang="en-US" sz="2000" dirty="0" smtClean="0"/>
              <a:t>memory</a:t>
            </a:r>
            <a:endParaRPr lang="en-US" sz="2000" dirty="0"/>
          </a:p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ctr"/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Part 1 - Introduction</a:t>
            </a:r>
            <a:endParaRPr lang="en-GB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pPr algn="r"/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089953"/>
              </p:ext>
            </p:extLst>
          </p:nvPr>
        </p:nvGraphicFramePr>
        <p:xfrm>
          <a:off x="5508104" y="339502"/>
          <a:ext cx="2088232" cy="44644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80"/>
                <a:gridCol w="576064"/>
                <a:gridCol w="792088"/>
              </a:tblGrid>
              <a:tr h="3434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[0][0]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[0][1]</a:t>
                      </a:r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0x??03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[0][2]</a:t>
                      </a:r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0x??04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[0][3]</a:t>
                      </a:r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[1][0]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0x??06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[1][1]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0x??07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[1][2]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0x??08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[1][3]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</a:t>
                      </a:r>
                      <a:r>
                        <a:rPr lang="en-GB" sz="12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[2][0]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0x??0A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[2][1]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0x??0B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[2][2]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0x??0C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[2][3]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65411"/>
              </p:ext>
            </p:extLst>
          </p:nvPr>
        </p:nvGraphicFramePr>
        <p:xfrm>
          <a:off x="2782753" y="4275170"/>
          <a:ext cx="2160240" cy="5288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81010"/>
                <a:gridCol w="1979230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char 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dat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[3][4];</a:t>
                      </a:r>
                      <a:endParaRPr lang="en-GB" sz="1400" b="1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endParaRPr lang="en-GB" sz="1400" b="1" dirty="0" smtClean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5148064" y="3507854"/>
            <a:ext cx="288032" cy="1296144"/>
          </a:xfrm>
          <a:prstGeom prst="leftBrace">
            <a:avLst>
              <a:gd name="adj1" fmla="val 8333"/>
              <a:gd name="adj2" fmla="val 105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283968" y="3291833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Location of </a:t>
            </a:r>
            <a:r>
              <a:rPr lang="en-GB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[2]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5148064" y="2139702"/>
            <a:ext cx="288032" cy="1296144"/>
          </a:xfrm>
          <a:prstGeom prst="leftBrace">
            <a:avLst>
              <a:gd name="adj1" fmla="val 8333"/>
              <a:gd name="adj2" fmla="val 105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Brace 7"/>
          <p:cNvSpPr/>
          <p:nvPr/>
        </p:nvSpPr>
        <p:spPr>
          <a:xfrm>
            <a:off x="5148064" y="771550"/>
            <a:ext cx="288032" cy="1296144"/>
          </a:xfrm>
          <a:prstGeom prst="leftBrace">
            <a:avLst>
              <a:gd name="adj1" fmla="val 8333"/>
              <a:gd name="adj2" fmla="val 105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283968" y="192368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Location of </a:t>
            </a:r>
            <a:r>
              <a:rPr lang="en-GB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[1]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3968" y="555529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Location of </a:t>
            </a:r>
            <a:r>
              <a:rPr lang="en-GB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[0]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627534"/>
            <a:ext cx="338437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To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access a value in a multidimensional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array,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each higher order index accesses a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subarray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within the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overall array.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Lower order indices specify a location within the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subarray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How arrays are structured in memory will be of importance whenever pointers are considered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9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9" name="Picture 5" descr="http://3.bp.blogspot.com/-FoTvZaho24Y/TyPkOB0sD4I/AAAAAAAAAWM/w9nHsPnmdAU/s1600/4-17-stack-drawers-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95" y="771550"/>
            <a:ext cx="51435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27584" y="1275606"/>
            <a:ext cx="2448272" cy="2016224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en-GB" dirty="0" smtClean="0">
                <a:solidFill>
                  <a:schemeClr val="tx1"/>
                </a:solidFill>
                <a:effectLst/>
                <a:latin typeface="Calibri" pitchFamily="34" charset="0"/>
              </a:rPr>
              <a:t>Heap and Stack</a:t>
            </a:r>
            <a:endParaRPr lang="en-GB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71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1" y="627534"/>
            <a:ext cx="85689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Memory is nothing more than a large contiguous collection of bytes, yet it must store executable code and all the different types of data used within your programs. </a:t>
            </a:r>
          </a:p>
          <a:p>
            <a:endParaRPr lang="en-GB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As a means of managing memory, most systems structure memory as follows: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14405836"/>
              </p:ext>
            </p:extLst>
          </p:nvPr>
        </p:nvGraphicFramePr>
        <p:xfrm>
          <a:off x="327786" y="2067694"/>
          <a:ext cx="1219878" cy="147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55041501"/>
              </p:ext>
            </p:extLst>
          </p:nvPr>
        </p:nvGraphicFramePr>
        <p:xfrm>
          <a:off x="1547664" y="2067694"/>
          <a:ext cx="504056" cy="147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725791367"/>
              </p:ext>
            </p:extLst>
          </p:nvPr>
        </p:nvGraphicFramePr>
        <p:xfrm>
          <a:off x="2051720" y="2067694"/>
          <a:ext cx="1219878" cy="147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74585783"/>
              </p:ext>
            </p:extLst>
          </p:nvPr>
        </p:nvGraphicFramePr>
        <p:xfrm>
          <a:off x="3275856" y="2211710"/>
          <a:ext cx="3096344" cy="1330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20815333"/>
              </p:ext>
            </p:extLst>
          </p:nvPr>
        </p:nvGraphicFramePr>
        <p:xfrm>
          <a:off x="6372200" y="2067694"/>
          <a:ext cx="1219878" cy="147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0" name="Left Brace 9"/>
          <p:cNvSpPr/>
          <p:nvPr/>
        </p:nvSpPr>
        <p:spPr>
          <a:xfrm rot="16200000">
            <a:off x="791580" y="2895786"/>
            <a:ext cx="288032" cy="1080120"/>
          </a:xfrm>
          <a:prstGeom prst="leftBrace">
            <a:avLst>
              <a:gd name="adj1" fmla="val 8333"/>
              <a:gd name="adj2" fmla="val 4963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23528" y="3560698"/>
            <a:ext cx="1188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Executable program code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1655676" y="3183818"/>
            <a:ext cx="288032" cy="504056"/>
          </a:xfrm>
          <a:prstGeom prst="leftBrace">
            <a:avLst>
              <a:gd name="adj1" fmla="val 8333"/>
              <a:gd name="adj2" fmla="val 4963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Brace 12"/>
          <p:cNvSpPr/>
          <p:nvPr/>
        </p:nvSpPr>
        <p:spPr>
          <a:xfrm rot="16200000">
            <a:off x="2519772" y="2895786"/>
            <a:ext cx="288032" cy="1080120"/>
          </a:xfrm>
          <a:prstGeom prst="leftBrace">
            <a:avLst>
              <a:gd name="adj1" fmla="val 8333"/>
              <a:gd name="adj2" fmla="val 4963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Brace 13"/>
          <p:cNvSpPr/>
          <p:nvPr/>
        </p:nvSpPr>
        <p:spPr>
          <a:xfrm rot="16200000">
            <a:off x="6840252" y="2895786"/>
            <a:ext cx="288032" cy="1080120"/>
          </a:xfrm>
          <a:prstGeom prst="leftBrace">
            <a:avLst>
              <a:gd name="adj1" fmla="val 8333"/>
              <a:gd name="adj2" fmla="val 4963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>
            <a:off x="3383868" y="2643758"/>
            <a:ext cx="324036" cy="196955"/>
          </a:xfrm>
          <a:prstGeom prst="rightArrow">
            <a:avLst>
              <a:gd name="adj1" fmla="val 57699"/>
              <a:gd name="adj2" fmla="val 5219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 rot="10800000">
            <a:off x="5904148" y="2643758"/>
            <a:ext cx="324036" cy="196955"/>
          </a:xfrm>
          <a:prstGeom prst="rightArrow">
            <a:avLst>
              <a:gd name="adj1" fmla="val 57699"/>
              <a:gd name="adj2" fmla="val 5219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539552" y="257175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alibri" pitchFamily="34" charset="0"/>
              </a:rPr>
              <a:t>Code</a:t>
            </a:r>
            <a:endParaRPr lang="en-GB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1399001" y="25671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alibri" pitchFamily="34" charset="0"/>
              </a:rPr>
              <a:t>Static</a:t>
            </a:r>
            <a:endParaRPr lang="en-GB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67744" y="257175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alibri" pitchFamily="34" charset="0"/>
              </a:rPr>
              <a:t>Heap</a:t>
            </a:r>
            <a:endParaRPr lang="en-GB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39952" y="2571750"/>
            <a:ext cx="163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alibri" pitchFamily="34" charset="0"/>
              </a:rPr>
              <a:t>Free memory</a:t>
            </a:r>
            <a:endParaRPr lang="en-GB" sz="1400" dirty="0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0232" y="257175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latin typeface="Calibri" pitchFamily="34" charset="0"/>
              </a:rPr>
              <a:t>Stack</a:t>
            </a:r>
            <a:endParaRPr lang="en-GB" sz="14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1610" y="4353366"/>
            <a:ext cx="1422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Storage of global and static variables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23" name="Straight Connector 22"/>
          <p:cNvCxnSpPr>
            <a:endCxn id="22" idx="0"/>
          </p:cNvCxnSpPr>
          <p:nvPr/>
        </p:nvCxnSpPr>
        <p:spPr>
          <a:xfrm flipH="1">
            <a:off x="1772689" y="3661860"/>
            <a:ext cx="446" cy="6915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63688" y="3560698"/>
            <a:ext cx="1692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Dynamically allocated memory (new/delete)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84168" y="3561278"/>
            <a:ext cx="18182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Automatic variables (local variables, function parameters)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0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/>
      <p:bldP spid="28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6746"/>
            <a:ext cx="3744416" cy="48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004048" y="267494"/>
            <a:ext cx="3848215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Understanding how your data is stored and arranged in memory is key to writing efficient programs.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In C++ this comes down to understanding heap and stack storage alongside variable scope and linkage.</a:t>
            </a: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r>
              <a:rPr lang="en-GB" sz="1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Your understanding of how data is stored will be important when we explore dynamic memory allocation and pointers in C++.</a:t>
            </a: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indent="0">
              <a:buFont typeface="Georgia" pitchFamily="18" charset="0"/>
              <a:buNone/>
            </a:pPr>
            <a:endParaRPr lang="en-GB" sz="1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7504" y="110293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GB" sz="2800" dirty="0" smtClean="0">
                <a:solidFill>
                  <a:schemeClr val="tx1"/>
                </a:solidFill>
                <a:effectLst/>
                <a:latin typeface="Calibri" pitchFamily="34" charset="0"/>
              </a:rPr>
              <a:t>Key takeaways:</a:t>
            </a:r>
            <a:endParaRPr lang="en-GB" sz="2800" dirty="0"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88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2546"/>
            <a:ext cx="9144000" cy="570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6481318" y="260648"/>
            <a:ext cx="2483170" cy="648072"/>
          </a:xfrm>
          <a:prstGeom prst="roundRect">
            <a:avLst>
              <a:gd name="adj" fmla="val 8550"/>
            </a:avLst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090900" y="195486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dirty="0" smtClean="0">
                <a:solidFill>
                  <a:schemeClr val="bg1"/>
                </a:solidFill>
                <a:effectLst/>
                <a:latin typeface="Calibri" pitchFamily="34" charset="0"/>
              </a:rPr>
              <a:t>Memory</a:t>
            </a:r>
            <a:endParaRPr lang="en-GB" dirty="0"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1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699542"/>
            <a:ext cx="4202460" cy="290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627534"/>
            <a:ext cx="41044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Memory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organised into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numbered locations called bytes. Each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byte of memory has an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address (determining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its ‘position’ within memory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Primitive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data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are stored in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one or more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consecutive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bytes of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memory at a defined address.  The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number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of bytes depend upon the type of variable.</a:t>
            </a: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location of the first stored byte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(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address) and the number of bytes used to hold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variable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(size)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are frequently used in C++.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39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0526" y="4227934"/>
            <a:ext cx="7271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 example of memory allocation and access for two variables is shown above. 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909288"/>
              </p:ext>
            </p:extLst>
          </p:nvPr>
        </p:nvGraphicFramePr>
        <p:xfrm>
          <a:off x="755576" y="1347614"/>
          <a:ext cx="1872208" cy="5288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56875"/>
                <a:gridCol w="1715333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counter;</a:t>
                      </a:r>
                      <a:endParaRPr lang="en-GB" sz="1400" b="1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double</a:t>
                      </a:r>
                      <a:r>
                        <a:rPr lang="en-GB" sz="1400" b="1" baseline="0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total;</a:t>
                      </a:r>
                      <a:endParaRPr lang="en-GB" sz="1400" b="1" dirty="0" smtClean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029993"/>
              </p:ext>
            </p:extLst>
          </p:nvPr>
        </p:nvGraphicFramePr>
        <p:xfrm>
          <a:off x="1979712" y="2827814"/>
          <a:ext cx="6768752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0x??01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0x??02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0x??03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0x??04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0x??05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0x??06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0x??07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0x??08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0x??09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0x??0A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/>
                        <a:t>0x??0B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/>
                        <a:t>0x??0C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/>
                        <a:t>0x??0D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/>
                        <a:t>0x??0E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/>
                        <a:t>0x??0F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/>
                        <a:t>0x??10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5400000">
            <a:off x="6876260" y="955602"/>
            <a:ext cx="288032" cy="3312376"/>
          </a:xfrm>
          <a:prstGeom prst="leftBrace">
            <a:avLst>
              <a:gd name="adj1" fmla="val 8333"/>
              <a:gd name="adj2" fmla="val 9479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e 6"/>
          <p:cNvSpPr/>
          <p:nvPr/>
        </p:nvSpPr>
        <p:spPr>
          <a:xfrm rot="5400000">
            <a:off x="4391980" y="1783698"/>
            <a:ext cx="288032" cy="1656184"/>
          </a:xfrm>
          <a:prstGeom prst="leftBrace">
            <a:avLst>
              <a:gd name="adj1" fmla="val 8333"/>
              <a:gd name="adj2" fmla="val 8753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652120" y="199568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Direct access to </a:t>
            </a:r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total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</a:t>
            </a: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at this location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95936" y="1851670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Direct access to </a:t>
            </a:r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counter </a:t>
            </a: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at this location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699542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Reserve 4-bytes for </a:t>
            </a:r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1986975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Reserve 8-bytes for </a:t>
            </a:r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total</a:t>
            </a:r>
            <a:endParaRPr lang="en-GB" sz="16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483768" y="1707654"/>
            <a:ext cx="30323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348136" y="1500057"/>
            <a:ext cx="1579071" cy="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23928" y="1500057"/>
            <a:ext cx="0" cy="855669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508104" y="1707654"/>
            <a:ext cx="7978" cy="64807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18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908" y="-444816"/>
            <a:ext cx="9165907" cy="5608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51470"/>
            <a:ext cx="40324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Variables can be viewed as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having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type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and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location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Modifying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variable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modifies the memory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pointed to by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that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variable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.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83360" y="55355"/>
            <a:ext cx="3181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Being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able to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clearly visualize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how data is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stored and manipulated in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memory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is key to mastering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C++ </a:t>
            </a:r>
          </a:p>
        </p:txBody>
      </p:sp>
    </p:spTree>
    <p:extLst>
      <p:ext uri="{BB962C8B-B14F-4D97-AF65-F5344CB8AC3E}">
        <p14:creationId xmlns:p14="http://schemas.microsoft.com/office/powerpoint/2010/main" val="74067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2521" y="-20538"/>
            <a:ext cx="9563033" cy="516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6479105" y="339502"/>
            <a:ext cx="2483170" cy="1512168"/>
          </a:xfrm>
          <a:prstGeom prst="roundRect">
            <a:avLst>
              <a:gd name="adj" fmla="val 8550"/>
            </a:avLst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88281" y="267494"/>
            <a:ext cx="3704199" cy="857250"/>
          </a:xfrm>
          <a:prstGeom prst="rect">
            <a:avLst/>
          </a:prstGeom>
        </p:spPr>
        <p:txBody>
          <a:bodyPr/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Font typeface="Georgia" pitchFamily="18" charset="0"/>
              <a:buNone/>
            </a:pPr>
            <a:r>
              <a:rPr lang="en-GB" dirty="0" smtClean="0">
                <a:solidFill>
                  <a:schemeClr val="bg1"/>
                </a:solidFill>
                <a:effectLst/>
                <a:latin typeface="Calibri" pitchFamily="34" charset="0"/>
              </a:rPr>
              <a:t>Arrays in Memory</a:t>
            </a:r>
            <a:endParaRPr lang="en-GB" dirty="0">
              <a:solidFill>
                <a:schemeClr val="bg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46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28179"/>
              </p:ext>
            </p:extLst>
          </p:nvPr>
        </p:nvGraphicFramePr>
        <p:xfrm>
          <a:off x="107504" y="2346956"/>
          <a:ext cx="1872208" cy="5288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56875"/>
                <a:gridCol w="1715333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data[4];</a:t>
                      </a:r>
                      <a:endParaRPr lang="en-GB" sz="1400" b="1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endParaRPr lang="en-GB" sz="1400" b="1" dirty="0" smtClean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774442"/>
              </p:ext>
            </p:extLst>
          </p:nvPr>
        </p:nvGraphicFramePr>
        <p:xfrm>
          <a:off x="683568" y="4004160"/>
          <a:ext cx="6768752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</a:tblGrid>
              <a:tr h="285266"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0x??01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0x??02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0x??03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0x??04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0x??05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0x??06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0x??07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0x??08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0x??09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0x??0A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/>
                        <a:t>0x??0B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/>
                        <a:t>0x??0C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/>
                        <a:t>0x??0D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/>
                        <a:t>0x??0E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/>
                        <a:t>0x??0F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/>
                        <a:t>0x??10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 rot="5400000">
            <a:off x="1382857" y="2952934"/>
            <a:ext cx="288032" cy="1625758"/>
          </a:xfrm>
          <a:prstGeom prst="leftBrace">
            <a:avLst>
              <a:gd name="adj1" fmla="val 8333"/>
              <a:gd name="adj2" fmla="val 8753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71600" y="2993984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Direct access to </a:t>
            </a:r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data[0] </a:t>
            </a: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to this location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899592" y="2715766"/>
            <a:ext cx="0" cy="90663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Left Brace 14"/>
          <p:cNvSpPr/>
          <p:nvPr/>
        </p:nvSpPr>
        <p:spPr>
          <a:xfrm rot="5400000">
            <a:off x="3080623" y="2933925"/>
            <a:ext cx="288032" cy="1625758"/>
          </a:xfrm>
          <a:prstGeom prst="leftBrace">
            <a:avLst>
              <a:gd name="adj1" fmla="val 8333"/>
              <a:gd name="adj2" fmla="val 8753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/>
          <p:cNvSpPr/>
          <p:nvPr/>
        </p:nvSpPr>
        <p:spPr>
          <a:xfrm rot="5400000">
            <a:off x="4788024" y="2945419"/>
            <a:ext cx="288032" cy="1625758"/>
          </a:xfrm>
          <a:prstGeom prst="leftBrace">
            <a:avLst>
              <a:gd name="adj1" fmla="val 8333"/>
              <a:gd name="adj2" fmla="val 8753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Brace 16"/>
          <p:cNvSpPr/>
          <p:nvPr/>
        </p:nvSpPr>
        <p:spPr>
          <a:xfrm rot="5400000">
            <a:off x="6464999" y="2953538"/>
            <a:ext cx="288032" cy="1625758"/>
          </a:xfrm>
          <a:prstGeom prst="leftBrace">
            <a:avLst>
              <a:gd name="adj1" fmla="val 8333"/>
              <a:gd name="adj2" fmla="val 8753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627784" y="322859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Location of </a:t>
            </a:r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data[1]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7984" y="322859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Location of </a:t>
            </a:r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data[2]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12160" y="322859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Location of </a:t>
            </a:r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data[3]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1" y="627534"/>
            <a:ext cx="85689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Whenever an array of some type is created, e.g. </a:t>
            </a:r>
            <a:r>
              <a:rPr lang="en-GB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data[4]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,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compiler will reserve enough memory to hold all the specified variables (in this example, a total of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16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bytes, 4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x4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, will be reserved for and assigned to the array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).    </a:t>
            </a:r>
            <a:r>
              <a:rPr lang="en-GB" sz="2000" b="1" dirty="0">
                <a:solidFill>
                  <a:srgbClr val="FF0000"/>
                </a:solidFill>
                <a:latin typeface="Calibri" pitchFamily="34" charset="0"/>
              </a:rPr>
              <a:t>Important</a:t>
            </a:r>
            <a:r>
              <a:rPr lang="en-GB" sz="2000" dirty="0">
                <a:solidFill>
                  <a:srgbClr val="FF0000"/>
                </a:solidFill>
                <a:latin typeface="Calibri" pitchFamily="34" charset="0"/>
              </a:rPr>
              <a:t>: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entire array is reserved as a single contiguous chunk of memory.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4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16926"/>
              </p:ext>
            </p:extLst>
          </p:nvPr>
        </p:nvGraphicFramePr>
        <p:xfrm>
          <a:off x="107504" y="2995028"/>
          <a:ext cx="1872208" cy="5288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56875"/>
                <a:gridCol w="1715333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err="1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int</a:t>
                      </a: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data[4];</a:t>
                      </a:r>
                      <a:endParaRPr lang="en-GB" sz="1400" b="1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r>
                        <a:rPr lang="en-GB" sz="1400" b="1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data[2]</a:t>
                      </a:r>
                      <a:r>
                        <a:rPr lang="en-GB" sz="1400" b="1" baseline="0" dirty="0" smtClean="0"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 = 1;</a:t>
                      </a:r>
                      <a:endParaRPr lang="en-GB" sz="1400" b="1" dirty="0" smtClean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662330"/>
              </p:ext>
            </p:extLst>
          </p:nvPr>
        </p:nvGraphicFramePr>
        <p:xfrm>
          <a:off x="827584" y="4139406"/>
          <a:ext cx="6768752" cy="73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  <a:gridCol w="423047"/>
              </a:tblGrid>
              <a:tr h="285266"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0x??01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0x??02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0x??03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0x??04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0x??05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0x??06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0x??07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0x??08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0x??09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 smtClean="0"/>
                        <a:t>0x??0A</a:t>
                      </a:r>
                      <a:endParaRPr lang="en-GB" sz="900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/>
                        <a:t>0x??0B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/>
                        <a:t>0x??0C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/>
                        <a:t>0x??0D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/>
                        <a:t>0x??0E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/>
                        <a:t>0x??0F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 smtClean="0"/>
                        <a:t>0x??10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00</a:t>
                      </a:r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051720" y="2923020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Calculate the address by adding </a:t>
            </a:r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2 * </a:t>
            </a:r>
            <a:r>
              <a:rPr lang="en-GB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 to the address of </a:t>
            </a:r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data[0]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427984" y="364310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Location of </a:t>
            </a:r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data[2]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9511" y="627534"/>
            <a:ext cx="2664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When an array is created, the computer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simply records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following information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: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2" name="Arc 21"/>
          <p:cNvSpPr/>
          <p:nvPr/>
        </p:nvSpPr>
        <p:spPr>
          <a:xfrm>
            <a:off x="1073628" y="3699130"/>
            <a:ext cx="3354356" cy="736058"/>
          </a:xfrm>
          <a:prstGeom prst="arc">
            <a:avLst>
              <a:gd name="adj1" fmla="val 10837717"/>
              <a:gd name="adj2" fmla="val 79132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79512" y="364310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Location of </a:t>
            </a:r>
            <a:r>
              <a:rPr lang="en-GB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cs typeface="Courier New" pitchFamily="49" charset="0"/>
              </a:rPr>
              <a:t>data[0]</a:t>
            </a:r>
            <a:endParaRPr lang="en-GB" sz="14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32648" y="627534"/>
            <a:ext cx="32038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When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your program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accesses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an array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element,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the computer calculates the address as follows: 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Address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of the first element + 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(specified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array index 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* </a:t>
            </a: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size of each array 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element)</a:t>
            </a:r>
            <a:endParaRPr lang="en-GB" sz="2000" b="1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44438416"/>
              </p:ext>
            </p:extLst>
          </p:nvPr>
        </p:nvGraphicFramePr>
        <p:xfrm>
          <a:off x="2915816" y="509902"/>
          <a:ext cx="2736304" cy="2061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570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455279"/>
              </p:ext>
            </p:extLst>
          </p:nvPr>
        </p:nvGraphicFramePr>
        <p:xfrm>
          <a:off x="5508104" y="339499"/>
          <a:ext cx="2088232" cy="44644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80"/>
                <a:gridCol w="576064"/>
                <a:gridCol w="792088"/>
              </a:tblGrid>
              <a:tr h="3434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 smtClean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GB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[0][0]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[0][1]</a:t>
                      </a:r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0x??03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[0][2]</a:t>
                      </a:r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0x??04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[0][3]</a:t>
                      </a:r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0x??05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[1][0]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0x??06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[1][1]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0x??07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[1][2]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0x??08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[1][3]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</a:t>
                      </a:r>
                      <a:r>
                        <a:rPr lang="en-GB" sz="1200" b="1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[2][0]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0x??0A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[2][1]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0x??0B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[2][2]</a:t>
                      </a:r>
                      <a:endParaRPr lang="en-GB" sz="1200" dirty="0"/>
                    </a:p>
                  </a:txBody>
                  <a:tcPr/>
                </a:tc>
              </a:tr>
              <a:tr h="343423"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bg1"/>
                          </a:solidFill>
                        </a:rPr>
                        <a:t>0x??0C</a:t>
                      </a:r>
                      <a:endParaRPr lang="en-GB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/>
                        <a:t>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 smtClean="0"/>
                        <a:t>dat</a:t>
                      </a:r>
                      <a:r>
                        <a:rPr lang="en-GB" sz="1200" dirty="0" smtClean="0"/>
                        <a:t>[2][3]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1" y="627534"/>
            <a:ext cx="33123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Multidimensional arrays use multiple indices to index values (with one index per dimension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).</a:t>
            </a:r>
          </a:p>
          <a:p>
            <a:endParaRPr lang="en-GB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10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As addresses are sequential (i.e. one dimensional) multidimensional arrays are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stored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like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a 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one dimensional array.</a:t>
            </a:r>
          </a:p>
          <a:p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  <a:p>
            <a:r>
              <a:rPr lang="en-GB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itchFamily="34" charset="0"/>
              </a:rPr>
              <a:t> 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87734"/>
              </p:ext>
            </p:extLst>
          </p:nvPr>
        </p:nvGraphicFramePr>
        <p:xfrm>
          <a:off x="539552" y="2122931"/>
          <a:ext cx="2160240" cy="52882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81010"/>
                <a:gridCol w="1979230"/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0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400" b="1" dirty="0" smtClean="0">
                          <a:solidFill>
                            <a:srgbClr val="0070C0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char </a:t>
                      </a:r>
                      <a:r>
                        <a:rPr lang="en-GB" sz="1400" b="1" baseline="0" dirty="0" err="1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dat</a:t>
                      </a:r>
                      <a:r>
                        <a:rPr lang="en-GB" sz="1400" b="1" baseline="0" dirty="0" smtClean="0"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Calibri"/>
                          <a:cs typeface="Courier New" pitchFamily="49" charset="0"/>
                        </a:rPr>
                        <a:t>[3][4];</a:t>
                      </a:r>
                      <a:endParaRPr lang="en-GB" sz="1400" b="1" dirty="0"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GB" sz="1100" b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GB" sz="11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  <a:defRPr/>
                      </a:pPr>
                      <a:endParaRPr lang="en-GB" sz="1400" b="1" dirty="0" smtClean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32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7013C18A35F34ABB124A623B7462F5" ma:contentTypeVersion="0" ma:contentTypeDescription="Create a new document." ma:contentTypeScope="" ma:versionID="c8b53229ef314644a75f5a9f7c013cc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97EDDC-29A1-415A-B51A-D764EB37BBFB}"/>
</file>

<file path=customXml/itemProps2.xml><?xml version="1.0" encoding="utf-8"?>
<ds:datastoreItem xmlns:ds="http://schemas.openxmlformats.org/officeDocument/2006/customXml" ds:itemID="{EF566EBC-605C-463F-B822-FE5B1FEB2D21}"/>
</file>

<file path=customXml/itemProps3.xml><?xml version="1.0" encoding="utf-8"?>
<ds:datastoreItem xmlns:ds="http://schemas.openxmlformats.org/officeDocument/2006/customXml" ds:itemID="{88D1CF87-C9D8-49AF-9752-2EB9A0E4F1AC}"/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1349</Words>
  <Application>Microsoft Office PowerPoint</Application>
  <PresentationFormat>On-screen Show (16:9)</PresentationFormat>
  <Paragraphs>292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Georgia</vt:lpstr>
      <vt:lpstr>Times New Roman</vt:lpstr>
      <vt:lpstr>Trebuchet MS</vt:lpstr>
      <vt:lpstr>Slipstream</vt:lpstr>
      <vt:lpstr>Data in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2013-01-08T13:39:25Z</dcterms:created>
  <dcterms:modified xsi:type="dcterms:W3CDTF">2015-01-12T09:46:44Z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  <property fmtid="{D5CDD505-2E9C-101B-9397-08002B2CF9AE}" pid="4" name="ContentTypeId">
    <vt:lpwstr>0x010100E77013C18A35F34ABB124A623B7462F5</vt:lpwstr>
  </property>
</Properties>
</file>