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8"/>
  </p:notesMasterIdLst>
  <p:handoutMasterIdLst>
    <p:handoutMasterId r:id="rId19"/>
  </p:handoutMasterIdLst>
  <p:sldIdLst>
    <p:sldId id="408" r:id="rId2"/>
    <p:sldId id="347" r:id="rId3"/>
    <p:sldId id="353" r:id="rId4"/>
    <p:sldId id="352" r:id="rId5"/>
    <p:sldId id="351" r:id="rId6"/>
    <p:sldId id="350" r:id="rId7"/>
    <p:sldId id="349" r:id="rId8"/>
    <p:sldId id="358" r:id="rId9"/>
    <p:sldId id="357" r:id="rId10"/>
    <p:sldId id="359" r:id="rId11"/>
    <p:sldId id="360" r:id="rId12"/>
    <p:sldId id="362" r:id="rId13"/>
    <p:sldId id="365" r:id="rId14"/>
    <p:sldId id="361" r:id="rId15"/>
    <p:sldId id="364" r:id="rId16"/>
    <p:sldId id="414" r:id="rId1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0044" autoAdjust="0"/>
  </p:normalViewPr>
  <p:slideViewPr>
    <p:cSldViewPr>
      <p:cViewPr varScale="1">
        <p:scale>
          <a:sx n="98" d="100"/>
          <a:sy n="98" d="100"/>
        </p:scale>
        <p:origin x="37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4128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01/08/2014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7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8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4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8/1/2014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alt_Princ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1206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Gestalt Principles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7901" y="4265662"/>
            <a:ext cx="1108381" cy="8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66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1206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We Seek and Use Structure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2400" y="4155926"/>
            <a:ext cx="787094" cy="7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9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8/1/2014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704" r:id="rId12"/>
    <p:sldLayoutId id="2147484705" r:id="rId13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788024" y="627534"/>
            <a:ext cx="4104456" cy="1344875"/>
          </a:xfrm>
        </p:spPr>
        <p:txBody>
          <a:bodyPr>
            <a:normAutofit/>
          </a:bodyPr>
          <a:lstStyle>
            <a:extLst/>
          </a:lstStyle>
          <a:p>
            <a:pPr marL="182880" indent="0" algn="ctr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UX Design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64088" y="1567120"/>
            <a:ext cx="30963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Designing with the user’s experience in mind.</a:t>
            </a:r>
          </a:p>
          <a:p>
            <a:pPr algn="ctr"/>
            <a:endParaRPr lang="en-US" sz="2000" dirty="0"/>
          </a:p>
          <a:p>
            <a:pPr algn="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364088" y="3149894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Part 2 - Structuring</a:t>
            </a:r>
          </a:p>
        </p:txBody>
      </p:sp>
    </p:spTree>
    <p:extLst>
      <p:ext uri="{BB962C8B-B14F-4D97-AF65-F5344CB8AC3E}">
        <p14:creationId xmlns:p14="http://schemas.microsoft.com/office/powerpoint/2010/main" val="28902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58" y="1851670"/>
            <a:ext cx="2520280" cy="24302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83768" y="63083"/>
            <a:ext cx="21832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cap="small" dirty="0" smtClean="0"/>
              <a:t>: Common Fate</a:t>
            </a:r>
            <a:endParaRPr lang="en-GB" sz="2600" cap="smal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843434"/>
            <a:ext cx="2247900" cy="8572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685021"/>
            <a:ext cx="28496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Objects that are moving together are perceived as grouped or related.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92367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537"/>
            <a:ext cx="9144000" cy="516082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3528" y="267494"/>
            <a:ext cx="3600400" cy="2088232"/>
          </a:xfrm>
          <a:prstGeom prst="roundRect">
            <a:avLst>
              <a:gd name="adj" fmla="val 8550"/>
            </a:avLst>
          </a:prstGeom>
          <a:solidFill>
            <a:srgbClr val="FFFFFF">
              <a:alpha val="92157"/>
            </a:srgb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0204" y="267494"/>
            <a:ext cx="3207699" cy="1679933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sz="44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We Seek and Use Visual Structure</a:t>
            </a:r>
            <a:endParaRPr lang="en-GB" sz="44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8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555526"/>
            <a:ext cx="4658710" cy="34773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685021"/>
            <a:ext cx="32403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A visual hierarchy</a:t>
            </a:r>
            <a:r>
              <a:rPr lang="en-GB" sz="2000" dirty="0" smtClean="0">
                <a:latin typeface="Calibri" panose="020F0502020204030204" pitchFamily="34" charset="0"/>
              </a:rPr>
              <a:t>:</a:t>
            </a:r>
          </a:p>
          <a:p>
            <a:endParaRPr lang="en-GB" sz="1000" dirty="0">
              <a:latin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Separates information into different </a:t>
            </a:r>
            <a:r>
              <a:rPr lang="en-GB" sz="2000" dirty="0" smtClean="0">
                <a:latin typeface="Calibri" panose="020F0502020204030204" pitchFamily="34" charset="0"/>
              </a:rPr>
              <a:t>sections and subsections</a:t>
            </a:r>
            <a:r>
              <a:rPr lang="en-GB" sz="2000" dirty="0">
                <a:latin typeface="Calibri" panose="020F0502020204030204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Clearly labels each section and subsection to identify its content.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Presents the sections and subsections as a hierarchy.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4240128"/>
            <a:ext cx="69847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Well structured information can be easily and quickly scanned. Simple information can often be more easily understood. </a:t>
            </a:r>
          </a:p>
        </p:txBody>
      </p:sp>
    </p:spTree>
    <p:extLst>
      <p:ext uri="{BB962C8B-B14F-4D97-AF65-F5344CB8AC3E}">
        <p14:creationId xmlns:p14="http://schemas.microsoft.com/office/powerpoint/2010/main" val="328924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987574"/>
            <a:ext cx="3671512" cy="34563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63" y="987574"/>
            <a:ext cx="2488309" cy="344204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2109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808270"/>
            <a:ext cx="2520280" cy="20327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251520" y="685021"/>
            <a:ext cx="3960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Consider the following </a:t>
            </a:r>
            <a:r>
              <a:rPr lang="en-GB" sz="2000" dirty="0" smtClean="0">
                <a:latin typeface="Calibri" panose="020F0502020204030204" pitchFamily="34" charset="0"/>
              </a:rPr>
              <a:t>examples. Which are more easily scanned?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02540"/>
            <a:ext cx="2754670" cy="203845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260290"/>
            <a:ext cx="4248472" cy="82272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39502"/>
            <a:ext cx="4248472" cy="82272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809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34303" cy="52360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1840" y="-884634"/>
            <a:ext cx="5255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Support scanning; don’t disrupt it.</a:t>
            </a: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8" name="Rectangle 2"/>
          <p:cNvSpPr txBox="1">
            <a:spLocks/>
          </p:cNvSpPr>
          <p:nvPr/>
        </p:nvSpPr>
        <p:spPr>
          <a:xfrm>
            <a:off x="35496" y="51470"/>
            <a:ext cx="684076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Support Scanning; Don’t Disrupt it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36316" y="1219822"/>
            <a:ext cx="5658958" cy="3101560"/>
          </a:xfrm>
          <a:prstGeom prst="roundRect">
            <a:avLst>
              <a:gd name="adj" fmla="val 8550"/>
            </a:avLst>
          </a:prstGeom>
          <a:solidFill>
            <a:srgbClr val="FFFFFF">
              <a:alpha val="94902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0" y="1347614"/>
            <a:ext cx="17281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Help </a:t>
            </a:r>
            <a:r>
              <a:rPr lang="en-GB" sz="2000" dirty="0">
                <a:latin typeface="Calibri" panose="020F0502020204030204" pitchFamily="34" charset="0"/>
              </a:rPr>
              <a:t>the user to easily separate what is relevant to their goals from what is not.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5936" y="1358211"/>
            <a:ext cx="1800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Structure </a:t>
            </a:r>
            <a:r>
              <a:rPr lang="en-GB" sz="2000" dirty="0">
                <a:latin typeface="Calibri" panose="020F0502020204030204" pitchFamily="34" charset="0"/>
              </a:rPr>
              <a:t>information in </a:t>
            </a:r>
            <a:r>
              <a:rPr lang="en-GB" sz="2000" dirty="0" smtClean="0">
                <a:latin typeface="Calibri" panose="020F0502020204030204" pitchFamily="34" charset="0"/>
              </a:rPr>
              <a:t>a hierarchy. Emphasis key information. Use lists, tables, etc. to manage complexity.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82486" y="1347614"/>
            <a:ext cx="16127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Provide a clear visual flow through the hierarchy.</a:t>
            </a:r>
            <a:endParaRPr lang="en-GB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0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We’re ‘hardwired’ to see certain forms of visual structure. </a:t>
            </a: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We can quickly scan information that is presented in a clear visual hierarchy.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Our designs should enable users to quickly and easily scan and digest provided information. 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23528" y="2218556"/>
            <a:ext cx="8820471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Seeking                                                    Structure </a:t>
            </a:r>
            <a:endParaRPr lang="en-GB" sz="36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8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627534"/>
            <a:ext cx="50405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The Gestalt Principles were developed by German psychologists in the 1920s to describe how people tend to perceive certain visual elements as either grouped or unified.</a:t>
            </a:r>
          </a:p>
          <a:p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0"/>
            <a:ext cx="3312368" cy="424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5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3768" y="63083"/>
            <a:ext cx="172194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cap="small" dirty="0" smtClean="0"/>
              <a:t>: Proximity</a:t>
            </a:r>
            <a:endParaRPr lang="en-GB" sz="2600" cap="small" dirty="0"/>
          </a:p>
        </p:txBody>
      </p:sp>
      <p:sp>
        <p:nvSpPr>
          <p:cNvPr id="3" name="Rectangle 2"/>
          <p:cNvSpPr/>
          <p:nvPr/>
        </p:nvSpPr>
        <p:spPr>
          <a:xfrm>
            <a:off x="251520" y="685021"/>
            <a:ext cx="40324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The relative distance between objects shapes how your brains group objects. Objects </a:t>
            </a:r>
            <a:r>
              <a:rPr lang="en-GB" sz="2000" dirty="0">
                <a:latin typeface="Calibri" panose="020F0502020204030204" pitchFamily="34" charset="0"/>
              </a:rPr>
              <a:t>that are near each other (relative to other objects) appear grouped, while those that are farther apart do not.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55526"/>
            <a:ext cx="4107815" cy="19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51520" y="2715766"/>
            <a:ext cx="4104456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 smtClean="0">
                <a:latin typeface="Calibri" panose="020F0502020204030204" pitchFamily="34" charset="0"/>
              </a:rPr>
              <a:t>All of these principles have direct relevance to how we present controls and UI elements to the user.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3779" y="2511326"/>
            <a:ext cx="2143125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9992" y="2511326"/>
            <a:ext cx="21526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87968"/>
            <a:ext cx="2880231" cy="27398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483768" y="63083"/>
            <a:ext cx="173316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cap="small" dirty="0" smtClean="0"/>
              <a:t>: Similarity</a:t>
            </a:r>
            <a:endParaRPr lang="en-GB" sz="2600" cap="smal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554" y="803992"/>
            <a:ext cx="2480379" cy="24399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1520" y="685021"/>
            <a:ext cx="27363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Objects that are similar in appearance appeared grouped, all other things being equal. </a:t>
            </a:r>
            <a:endParaRPr lang="en-GB" sz="2000" dirty="0" smtClean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The hollow stars and the red and green shapes appeared grouped.</a:t>
            </a:r>
          </a:p>
        </p:txBody>
      </p:sp>
    </p:spTree>
    <p:extLst>
      <p:ext uri="{BB962C8B-B14F-4D97-AF65-F5344CB8AC3E}">
        <p14:creationId xmlns:p14="http://schemas.microsoft.com/office/powerpoint/2010/main" val="10629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83768" y="63083"/>
            <a:ext cx="190949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cap="small" dirty="0" smtClean="0"/>
              <a:t>: Continuity</a:t>
            </a:r>
            <a:endParaRPr lang="en-GB" sz="2600" cap="small" dirty="0"/>
          </a:p>
        </p:txBody>
      </p:sp>
      <p:sp>
        <p:nvSpPr>
          <p:cNvPr id="7" name="Rectangle 6"/>
          <p:cNvSpPr/>
          <p:nvPr/>
        </p:nvSpPr>
        <p:spPr>
          <a:xfrm>
            <a:off x="251520" y="685021"/>
            <a:ext cx="28496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We perceive continuous forms rather than disconnected segments.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We two crossed lines, as opposed to four line segments, or the letters IBM as opposed to a collection of lines.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495" y="1036062"/>
            <a:ext cx="2273540" cy="216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427129"/>
            <a:ext cx="3394348" cy="13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1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523776"/>
            <a:ext cx="6375543" cy="42786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83768" y="63083"/>
            <a:ext cx="151996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cap="small" dirty="0" smtClean="0"/>
              <a:t>: Closure</a:t>
            </a:r>
            <a:endParaRPr lang="en-GB" sz="2600" cap="small" dirty="0"/>
          </a:p>
        </p:txBody>
      </p:sp>
      <p:sp>
        <p:nvSpPr>
          <p:cNvPr id="6" name="Rectangle 5"/>
          <p:cNvSpPr/>
          <p:nvPr/>
        </p:nvSpPr>
        <p:spPr>
          <a:xfrm>
            <a:off x="251520" y="685021"/>
            <a:ext cx="23762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We try to close open figures so that they are perceive as whole </a:t>
            </a:r>
            <a:r>
              <a:rPr lang="en-GB" sz="2000" dirty="0" smtClean="0">
                <a:latin typeface="Calibri" panose="020F0502020204030204" pitchFamily="34" charset="0"/>
              </a:rPr>
              <a:t>objects.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3568" y="2292634"/>
            <a:ext cx="1080121" cy="11470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1520" y="3723878"/>
            <a:ext cx="2088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We do this even </a:t>
            </a:r>
            <a:r>
              <a:rPr lang="en-GB" sz="2000" dirty="0">
                <a:latin typeface="Calibri" panose="020F0502020204030204" pitchFamily="34" charset="0"/>
              </a:rPr>
              <a:t>if no part of the perceived object has been drawn).</a:t>
            </a:r>
          </a:p>
        </p:txBody>
      </p:sp>
    </p:spTree>
    <p:extLst>
      <p:ext uri="{BB962C8B-B14F-4D97-AF65-F5344CB8AC3E}">
        <p14:creationId xmlns:p14="http://schemas.microsoft.com/office/powerpoint/2010/main" val="381730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58187" y="2408902"/>
            <a:ext cx="29290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[    ] {    } [    ]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3768" y="63083"/>
            <a:ext cx="16872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cap="small" dirty="0" smtClean="0"/>
              <a:t>: Symmetry</a:t>
            </a:r>
            <a:endParaRPr lang="en-GB" sz="2600" cap="smal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685021"/>
            <a:ext cx="2613351" cy="13986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76186" y="3062130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[    ]</a:t>
            </a:r>
          </a:p>
        </p:txBody>
      </p:sp>
      <p:sp>
        <p:nvSpPr>
          <p:cNvPr id="8" name="Rectangle 7"/>
          <p:cNvSpPr/>
          <p:nvPr/>
        </p:nvSpPr>
        <p:spPr>
          <a:xfrm>
            <a:off x="6295110" y="3062130"/>
            <a:ext cx="10342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{    }</a:t>
            </a:r>
          </a:p>
        </p:txBody>
      </p:sp>
      <p:sp>
        <p:nvSpPr>
          <p:cNvPr id="9" name="Rectangle 8"/>
          <p:cNvSpPr/>
          <p:nvPr/>
        </p:nvSpPr>
        <p:spPr>
          <a:xfrm>
            <a:off x="7705661" y="3067461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[    ]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05602" y="3726902"/>
            <a:ext cx="3497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[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5468" y="3736654"/>
            <a:ext cx="651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] {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31722" y="3728085"/>
            <a:ext cx="651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} [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02952" y="3723578"/>
            <a:ext cx="3497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520" y="685021"/>
            <a:ext cx="26522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We </a:t>
            </a:r>
            <a:r>
              <a:rPr lang="en-GB" sz="2000" dirty="0" smtClean="0">
                <a:latin typeface="Calibri" panose="020F0502020204030204" pitchFamily="34" charset="0"/>
              </a:rPr>
              <a:t>tend to view scenes in a way that reduces the perceived complexity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64710" y="3221609"/>
            <a:ext cx="4183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is                       +                      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58186" y="3864824"/>
            <a:ext cx="4478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is not          +              +               +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78" y="2105463"/>
            <a:ext cx="3549560" cy="239595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099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83768" y="63083"/>
            <a:ext cx="25506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cap="small" dirty="0" smtClean="0"/>
              <a:t>: Figure/Ground</a:t>
            </a:r>
            <a:endParaRPr lang="en-GB" sz="2600" cap="small" dirty="0"/>
          </a:p>
        </p:txBody>
      </p:sp>
      <p:sp>
        <p:nvSpPr>
          <p:cNvPr id="6" name="Rectangle 5"/>
          <p:cNvSpPr/>
          <p:nvPr/>
        </p:nvSpPr>
        <p:spPr>
          <a:xfrm>
            <a:off x="251520" y="685021"/>
            <a:ext cx="45365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We separate a visual field into one or more foreground elements (which attract our attention). What remains is the background.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-164554"/>
            <a:ext cx="3362847" cy="47546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63" y="3219822"/>
            <a:ext cx="2954568" cy="16170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1520" y="2067694"/>
            <a:ext cx="43924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We perceive a small black square on a white background and a large back square with a ‘hole’.</a:t>
            </a:r>
          </a:p>
        </p:txBody>
      </p:sp>
    </p:spTree>
    <p:extLst>
      <p:ext uri="{BB962C8B-B14F-4D97-AF65-F5344CB8AC3E}">
        <p14:creationId xmlns:p14="http://schemas.microsoft.com/office/powerpoint/2010/main" val="379349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4340D0-58D5-4616-BFE7-261773F33AB0}"/>
</file>

<file path=customXml/itemProps2.xml><?xml version="1.0" encoding="utf-8"?>
<ds:datastoreItem xmlns:ds="http://schemas.openxmlformats.org/officeDocument/2006/customXml" ds:itemID="{5213C6F1-C2BB-49EF-8671-C80C44DA10BA}"/>
</file>

<file path=customXml/itemProps3.xml><?xml version="1.0" encoding="utf-8"?>
<ds:datastoreItem xmlns:ds="http://schemas.openxmlformats.org/officeDocument/2006/customXml" ds:itemID="{86AA123D-FE91-417B-8ECD-CF4A8857EA0C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474</Words>
  <Application>Microsoft Office PowerPoint</Application>
  <PresentationFormat>On-screen Show (16:9)</PresentationFormat>
  <Paragraphs>60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Georgia</vt:lpstr>
      <vt:lpstr>Trebuchet MS</vt:lpstr>
      <vt:lpstr>Slipstream</vt:lpstr>
      <vt:lpstr>UX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2014-08-01T10:47:56Z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