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diagrams/data2.xml" ContentType="application/vnd.openxmlformats-officedocument.drawingml.diagramData+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layout2.xml" ContentType="application/vnd.openxmlformats-officedocument.drawingml.diagramLayout+xml"/>
  <Override PartName="/ppt/handoutMasters/handoutMaster1.xml" ContentType="application/vnd.openxmlformats-officedocument.presentationml.handoutMaster+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679" r:id="rId1"/>
  </p:sldMasterIdLst>
  <p:notesMasterIdLst>
    <p:notesMasterId r:id="rId10"/>
  </p:notesMasterIdLst>
  <p:handoutMasterIdLst>
    <p:handoutMasterId r:id="rId11"/>
  </p:handoutMasterIdLst>
  <p:sldIdLst>
    <p:sldId id="256" r:id="rId2"/>
    <p:sldId id="383" r:id="rId3"/>
    <p:sldId id="384" r:id="rId4"/>
    <p:sldId id="385" r:id="rId5"/>
    <p:sldId id="386" r:id="rId6"/>
    <p:sldId id="387" r:id="rId7"/>
    <p:sldId id="388" r:id="rId8"/>
    <p:sldId id="389" r:id="rId9"/>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7899B"/>
    <a:srgbClr val="006699"/>
    <a:srgbClr val="99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79731" autoAdjust="0"/>
  </p:normalViewPr>
  <p:slideViewPr>
    <p:cSldViewPr>
      <p:cViewPr varScale="1">
        <p:scale>
          <a:sx n="124" d="100"/>
          <a:sy n="124" d="100"/>
        </p:scale>
        <p:origin x="114" y="3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66"/>
    </p:cViewPr>
  </p:sorterViewPr>
  <p:notesViewPr>
    <p:cSldViewPr>
      <p:cViewPr varScale="1">
        <p:scale>
          <a:sx n="80" d="100"/>
          <a:sy n="80" d="100"/>
        </p:scale>
        <p:origin x="-26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E632A0-6428-439E-8CAD-B2144B5495B6}" type="doc">
      <dgm:prSet loTypeId="urn:microsoft.com/office/officeart/2008/layout/HorizontalMultiLevelHierarchy" loCatId="hierarchy" qsTypeId="urn:microsoft.com/office/officeart/2005/8/quickstyle/simple4" qsCatId="simple" csTypeId="urn:microsoft.com/office/officeart/2005/8/colors/accent3_4" csCatId="accent3" phldr="1"/>
      <dgm:spPr/>
      <dgm:t>
        <a:bodyPr/>
        <a:lstStyle/>
        <a:p>
          <a:endParaRPr lang="en-GB"/>
        </a:p>
      </dgm:t>
    </dgm:pt>
    <dgm:pt modelId="{5A25F318-D87B-492B-BF46-5AD3071BC283}">
      <dgm:prSet phldrT="[Text]"/>
      <dgm:spPr/>
      <dgm:t>
        <a:bodyPr/>
        <a:lstStyle/>
        <a:p>
          <a:r>
            <a:rPr lang="en-GB" smtClean="0">
              <a:latin typeface="Calibri" pitchFamily="34" charset="0"/>
            </a:rPr>
            <a:t>Design Time:</a:t>
          </a:r>
          <a:endParaRPr lang="en-GB" dirty="0"/>
        </a:p>
      </dgm:t>
    </dgm:pt>
    <dgm:pt modelId="{63A880C6-BC9F-4D16-8B9C-69A5DDC431B2}" type="parTrans" cxnId="{502FB961-F9A0-4816-A22C-6B948B10F8AB}">
      <dgm:prSet/>
      <dgm:spPr/>
      <dgm:t>
        <a:bodyPr/>
        <a:lstStyle/>
        <a:p>
          <a:endParaRPr lang="en-GB"/>
        </a:p>
      </dgm:t>
    </dgm:pt>
    <dgm:pt modelId="{2D29E782-A72A-458A-8642-C5EDC4CAE2B5}" type="sibTrans" cxnId="{502FB961-F9A0-4816-A22C-6B948B10F8AB}">
      <dgm:prSet/>
      <dgm:spPr/>
      <dgm:t>
        <a:bodyPr/>
        <a:lstStyle/>
        <a:p>
          <a:endParaRPr lang="en-GB"/>
        </a:p>
      </dgm:t>
    </dgm:pt>
    <dgm:pt modelId="{8515A299-DAB0-47D9-A1B2-2E0CC8A3B68F}">
      <dgm:prSet custT="1"/>
      <dgm:spPr/>
      <dgm:t>
        <a:bodyPr/>
        <a:lstStyle/>
        <a:p>
          <a:r>
            <a:rPr lang="en-GB" sz="1600" dirty="0" smtClean="0">
              <a:latin typeface="Calibri" pitchFamily="34" charset="0"/>
            </a:rPr>
            <a:t>Require all created objects to extend a common base (e.g. Object) that permits a GC to mark if the object is in use. Also ensure all arrays are wrapped and extend the base class. </a:t>
          </a:r>
          <a:endParaRPr lang="en-GB" sz="1600" dirty="0">
            <a:latin typeface="Calibri" pitchFamily="34" charset="0"/>
          </a:endParaRPr>
        </a:p>
      </dgm:t>
    </dgm:pt>
    <dgm:pt modelId="{CD0E8CCE-5CA8-4184-B37D-EF3BDF26F475}" type="parTrans" cxnId="{C9B1DBDF-F875-4644-9BD4-45C5BCA0DD10}">
      <dgm:prSet/>
      <dgm:spPr/>
      <dgm:t>
        <a:bodyPr/>
        <a:lstStyle/>
        <a:p>
          <a:endParaRPr lang="en-GB"/>
        </a:p>
      </dgm:t>
    </dgm:pt>
    <dgm:pt modelId="{F3472296-0504-4DE7-BE10-370E204B33F8}" type="sibTrans" cxnId="{C9B1DBDF-F875-4644-9BD4-45C5BCA0DD10}">
      <dgm:prSet/>
      <dgm:spPr/>
      <dgm:t>
        <a:bodyPr/>
        <a:lstStyle/>
        <a:p>
          <a:endParaRPr lang="en-GB"/>
        </a:p>
      </dgm:t>
    </dgm:pt>
    <dgm:pt modelId="{65428A70-8EA3-4F2A-A39C-7FB056650894}">
      <dgm:prSet custT="1"/>
      <dgm:spPr/>
      <dgm:t>
        <a:bodyPr/>
        <a:lstStyle/>
        <a:p>
          <a:r>
            <a:rPr lang="en-GB" sz="1600" smtClean="0">
              <a:latin typeface="Calibri" pitchFamily="34" charset="0"/>
            </a:rPr>
            <a:t>Use reference counting smart pointers.</a:t>
          </a:r>
          <a:endParaRPr lang="en-GB" sz="1600" dirty="0">
            <a:latin typeface="Calibri" pitchFamily="34" charset="0"/>
          </a:endParaRPr>
        </a:p>
      </dgm:t>
    </dgm:pt>
    <dgm:pt modelId="{24522F05-2337-4590-9EFC-FD473A30F54B}" type="parTrans" cxnId="{81BAC2F5-EEA6-4A5C-B3A3-6A36579C2609}">
      <dgm:prSet/>
      <dgm:spPr/>
      <dgm:t>
        <a:bodyPr/>
        <a:lstStyle/>
        <a:p>
          <a:endParaRPr lang="en-GB"/>
        </a:p>
      </dgm:t>
    </dgm:pt>
    <dgm:pt modelId="{509A3B6B-D16A-4B05-BF5A-6ABD8A727415}" type="sibTrans" cxnId="{81BAC2F5-EEA6-4A5C-B3A3-6A36579C2609}">
      <dgm:prSet/>
      <dgm:spPr/>
      <dgm:t>
        <a:bodyPr/>
        <a:lstStyle/>
        <a:p>
          <a:endParaRPr lang="en-GB"/>
        </a:p>
      </dgm:t>
    </dgm:pt>
    <dgm:pt modelId="{BD67EBFD-852D-4A9F-B6E5-ADEAC8EB62C6}" type="pres">
      <dgm:prSet presAssocID="{95E632A0-6428-439E-8CAD-B2144B5495B6}" presName="Name0" presStyleCnt="0">
        <dgm:presLayoutVars>
          <dgm:chPref val="1"/>
          <dgm:dir/>
          <dgm:animOne val="branch"/>
          <dgm:animLvl val="lvl"/>
          <dgm:resizeHandles val="exact"/>
        </dgm:presLayoutVars>
      </dgm:prSet>
      <dgm:spPr/>
      <dgm:t>
        <a:bodyPr/>
        <a:lstStyle/>
        <a:p>
          <a:endParaRPr lang="en-GB"/>
        </a:p>
      </dgm:t>
    </dgm:pt>
    <dgm:pt modelId="{F18A442C-0F97-46D0-9117-637706C51BC7}" type="pres">
      <dgm:prSet presAssocID="{5A25F318-D87B-492B-BF46-5AD3071BC283}" presName="root1" presStyleCnt="0"/>
      <dgm:spPr/>
    </dgm:pt>
    <dgm:pt modelId="{F77E2B14-647E-48E7-8487-833C02DB2BF5}" type="pres">
      <dgm:prSet presAssocID="{5A25F318-D87B-492B-BF46-5AD3071BC283}" presName="LevelOneTextNode" presStyleLbl="node0" presStyleIdx="0" presStyleCnt="1" custLinFactX="-449984" custLinFactNeighborX="-500000">
        <dgm:presLayoutVars>
          <dgm:chPref val="3"/>
        </dgm:presLayoutVars>
      </dgm:prSet>
      <dgm:spPr/>
      <dgm:t>
        <a:bodyPr/>
        <a:lstStyle/>
        <a:p>
          <a:endParaRPr lang="en-GB"/>
        </a:p>
      </dgm:t>
    </dgm:pt>
    <dgm:pt modelId="{4993E6FE-4A36-4178-AB2D-EC0D07B13CA1}" type="pres">
      <dgm:prSet presAssocID="{5A25F318-D87B-492B-BF46-5AD3071BC283}" presName="level2hierChild" presStyleCnt="0"/>
      <dgm:spPr/>
    </dgm:pt>
    <dgm:pt modelId="{6C5C6BA9-6ABE-40EC-AA98-2025BE7D4259}" type="pres">
      <dgm:prSet presAssocID="{CD0E8CCE-5CA8-4184-B37D-EF3BDF26F475}" presName="conn2-1" presStyleLbl="parChTrans1D2" presStyleIdx="0" presStyleCnt="2"/>
      <dgm:spPr/>
      <dgm:t>
        <a:bodyPr/>
        <a:lstStyle/>
        <a:p>
          <a:endParaRPr lang="en-GB"/>
        </a:p>
      </dgm:t>
    </dgm:pt>
    <dgm:pt modelId="{BB9B340E-C0CA-46CE-90F5-F19B3E64BCE0}" type="pres">
      <dgm:prSet presAssocID="{CD0E8CCE-5CA8-4184-B37D-EF3BDF26F475}" presName="connTx" presStyleLbl="parChTrans1D2" presStyleIdx="0" presStyleCnt="2"/>
      <dgm:spPr/>
      <dgm:t>
        <a:bodyPr/>
        <a:lstStyle/>
        <a:p>
          <a:endParaRPr lang="en-GB"/>
        </a:p>
      </dgm:t>
    </dgm:pt>
    <dgm:pt modelId="{6DC311CC-D8FD-4879-B6A3-37815CD484B3}" type="pres">
      <dgm:prSet presAssocID="{8515A299-DAB0-47D9-A1B2-2E0CC8A3B68F}" presName="root2" presStyleCnt="0"/>
      <dgm:spPr/>
    </dgm:pt>
    <dgm:pt modelId="{E03CB890-729E-46D1-9AA3-6122B7928623}" type="pres">
      <dgm:prSet presAssocID="{8515A299-DAB0-47D9-A1B2-2E0CC8A3B68F}" presName="LevelTwoTextNode" presStyleLbl="node2" presStyleIdx="0" presStyleCnt="2" custScaleX="226633" custScaleY="300261">
        <dgm:presLayoutVars>
          <dgm:chPref val="3"/>
        </dgm:presLayoutVars>
      </dgm:prSet>
      <dgm:spPr/>
      <dgm:t>
        <a:bodyPr/>
        <a:lstStyle/>
        <a:p>
          <a:endParaRPr lang="en-GB"/>
        </a:p>
      </dgm:t>
    </dgm:pt>
    <dgm:pt modelId="{A9DF0137-A4A5-4A6C-B461-743FFC3BF365}" type="pres">
      <dgm:prSet presAssocID="{8515A299-DAB0-47D9-A1B2-2E0CC8A3B68F}" presName="level3hierChild" presStyleCnt="0"/>
      <dgm:spPr/>
    </dgm:pt>
    <dgm:pt modelId="{98D0618B-2FE4-4D05-A49F-0F978D748DDD}" type="pres">
      <dgm:prSet presAssocID="{24522F05-2337-4590-9EFC-FD473A30F54B}" presName="conn2-1" presStyleLbl="parChTrans1D2" presStyleIdx="1" presStyleCnt="2"/>
      <dgm:spPr/>
      <dgm:t>
        <a:bodyPr/>
        <a:lstStyle/>
        <a:p>
          <a:endParaRPr lang="en-GB"/>
        </a:p>
      </dgm:t>
    </dgm:pt>
    <dgm:pt modelId="{C759440E-12E2-45D1-B6AE-CADA80612B42}" type="pres">
      <dgm:prSet presAssocID="{24522F05-2337-4590-9EFC-FD473A30F54B}" presName="connTx" presStyleLbl="parChTrans1D2" presStyleIdx="1" presStyleCnt="2"/>
      <dgm:spPr/>
      <dgm:t>
        <a:bodyPr/>
        <a:lstStyle/>
        <a:p>
          <a:endParaRPr lang="en-GB"/>
        </a:p>
      </dgm:t>
    </dgm:pt>
    <dgm:pt modelId="{3E70E8CB-E05A-43DD-90C0-CB14BDF6C4E6}" type="pres">
      <dgm:prSet presAssocID="{65428A70-8EA3-4F2A-A39C-7FB056650894}" presName="root2" presStyleCnt="0"/>
      <dgm:spPr/>
    </dgm:pt>
    <dgm:pt modelId="{C763175B-7C44-4CE5-90D6-ACAD1D06042C}" type="pres">
      <dgm:prSet presAssocID="{65428A70-8EA3-4F2A-A39C-7FB056650894}" presName="LevelTwoTextNode" presStyleLbl="node2" presStyleIdx="1" presStyleCnt="2" custScaleX="227413">
        <dgm:presLayoutVars>
          <dgm:chPref val="3"/>
        </dgm:presLayoutVars>
      </dgm:prSet>
      <dgm:spPr/>
      <dgm:t>
        <a:bodyPr/>
        <a:lstStyle/>
        <a:p>
          <a:endParaRPr lang="en-GB"/>
        </a:p>
      </dgm:t>
    </dgm:pt>
    <dgm:pt modelId="{A1DFC6C7-64B8-4C68-9CCD-F36F7ADE6A43}" type="pres">
      <dgm:prSet presAssocID="{65428A70-8EA3-4F2A-A39C-7FB056650894}" presName="level3hierChild" presStyleCnt="0"/>
      <dgm:spPr/>
    </dgm:pt>
  </dgm:ptLst>
  <dgm:cxnLst>
    <dgm:cxn modelId="{BFEF0991-D94A-4889-8988-0765C6D03CAD}" type="presOf" srcId="{5A25F318-D87B-492B-BF46-5AD3071BC283}" destId="{F77E2B14-647E-48E7-8487-833C02DB2BF5}" srcOrd="0" destOrd="0" presId="urn:microsoft.com/office/officeart/2008/layout/HorizontalMultiLevelHierarchy"/>
    <dgm:cxn modelId="{24D33DE8-2A9D-445B-AA5D-5177B84C0F25}" type="presOf" srcId="{24522F05-2337-4590-9EFC-FD473A30F54B}" destId="{98D0618B-2FE4-4D05-A49F-0F978D748DDD}" srcOrd="0" destOrd="0" presId="urn:microsoft.com/office/officeart/2008/layout/HorizontalMultiLevelHierarchy"/>
    <dgm:cxn modelId="{03586EFE-112A-4B2F-9E7E-46ED0580E566}" type="presOf" srcId="{8515A299-DAB0-47D9-A1B2-2E0CC8A3B68F}" destId="{E03CB890-729E-46D1-9AA3-6122B7928623}" srcOrd="0" destOrd="0" presId="urn:microsoft.com/office/officeart/2008/layout/HorizontalMultiLevelHierarchy"/>
    <dgm:cxn modelId="{20E66152-8995-406F-A13F-82524F95983E}" type="presOf" srcId="{95E632A0-6428-439E-8CAD-B2144B5495B6}" destId="{BD67EBFD-852D-4A9F-B6E5-ADEAC8EB62C6}" srcOrd="0" destOrd="0" presId="urn:microsoft.com/office/officeart/2008/layout/HorizontalMultiLevelHierarchy"/>
    <dgm:cxn modelId="{EAD675CC-A9FF-47C3-94EE-7A788C1F4A2E}" type="presOf" srcId="{65428A70-8EA3-4F2A-A39C-7FB056650894}" destId="{C763175B-7C44-4CE5-90D6-ACAD1D06042C}" srcOrd="0" destOrd="0" presId="urn:microsoft.com/office/officeart/2008/layout/HorizontalMultiLevelHierarchy"/>
    <dgm:cxn modelId="{8A554D2A-3CDF-4411-A5D7-BB80EDDB923C}" type="presOf" srcId="{24522F05-2337-4590-9EFC-FD473A30F54B}" destId="{C759440E-12E2-45D1-B6AE-CADA80612B42}" srcOrd="1" destOrd="0" presId="urn:microsoft.com/office/officeart/2008/layout/HorizontalMultiLevelHierarchy"/>
    <dgm:cxn modelId="{81BAC2F5-EEA6-4A5C-B3A3-6A36579C2609}" srcId="{5A25F318-D87B-492B-BF46-5AD3071BC283}" destId="{65428A70-8EA3-4F2A-A39C-7FB056650894}" srcOrd="1" destOrd="0" parTransId="{24522F05-2337-4590-9EFC-FD473A30F54B}" sibTransId="{509A3B6B-D16A-4B05-BF5A-6ABD8A727415}"/>
    <dgm:cxn modelId="{0C8FDF05-2338-40BC-BB6C-FE83CB305EC8}" type="presOf" srcId="{CD0E8CCE-5CA8-4184-B37D-EF3BDF26F475}" destId="{BB9B340E-C0CA-46CE-90F5-F19B3E64BCE0}" srcOrd="1" destOrd="0" presId="urn:microsoft.com/office/officeart/2008/layout/HorizontalMultiLevelHierarchy"/>
    <dgm:cxn modelId="{C9B1DBDF-F875-4644-9BD4-45C5BCA0DD10}" srcId="{5A25F318-D87B-492B-BF46-5AD3071BC283}" destId="{8515A299-DAB0-47D9-A1B2-2E0CC8A3B68F}" srcOrd="0" destOrd="0" parTransId="{CD0E8CCE-5CA8-4184-B37D-EF3BDF26F475}" sibTransId="{F3472296-0504-4DE7-BE10-370E204B33F8}"/>
    <dgm:cxn modelId="{502FB961-F9A0-4816-A22C-6B948B10F8AB}" srcId="{95E632A0-6428-439E-8CAD-B2144B5495B6}" destId="{5A25F318-D87B-492B-BF46-5AD3071BC283}" srcOrd="0" destOrd="0" parTransId="{63A880C6-BC9F-4D16-8B9C-69A5DDC431B2}" sibTransId="{2D29E782-A72A-458A-8642-C5EDC4CAE2B5}"/>
    <dgm:cxn modelId="{B31DC995-705C-45D1-A33F-FD66C3A03DD9}" type="presOf" srcId="{CD0E8CCE-5CA8-4184-B37D-EF3BDF26F475}" destId="{6C5C6BA9-6ABE-40EC-AA98-2025BE7D4259}" srcOrd="0" destOrd="0" presId="urn:microsoft.com/office/officeart/2008/layout/HorizontalMultiLevelHierarchy"/>
    <dgm:cxn modelId="{2097A5BD-03DA-4D85-9A77-6D6B15B6EDE3}" type="presParOf" srcId="{BD67EBFD-852D-4A9F-B6E5-ADEAC8EB62C6}" destId="{F18A442C-0F97-46D0-9117-637706C51BC7}" srcOrd="0" destOrd="0" presId="urn:microsoft.com/office/officeart/2008/layout/HorizontalMultiLevelHierarchy"/>
    <dgm:cxn modelId="{E9BD08FC-92FD-498B-84CF-7D93D7DE9ECC}" type="presParOf" srcId="{F18A442C-0F97-46D0-9117-637706C51BC7}" destId="{F77E2B14-647E-48E7-8487-833C02DB2BF5}" srcOrd="0" destOrd="0" presId="urn:microsoft.com/office/officeart/2008/layout/HorizontalMultiLevelHierarchy"/>
    <dgm:cxn modelId="{40C36B51-C84A-4BD7-9AD4-0DF0502A04E0}" type="presParOf" srcId="{F18A442C-0F97-46D0-9117-637706C51BC7}" destId="{4993E6FE-4A36-4178-AB2D-EC0D07B13CA1}" srcOrd="1" destOrd="0" presId="urn:microsoft.com/office/officeart/2008/layout/HorizontalMultiLevelHierarchy"/>
    <dgm:cxn modelId="{6E0EF581-8C14-4C60-9D83-CBF8408E0648}" type="presParOf" srcId="{4993E6FE-4A36-4178-AB2D-EC0D07B13CA1}" destId="{6C5C6BA9-6ABE-40EC-AA98-2025BE7D4259}" srcOrd="0" destOrd="0" presId="urn:microsoft.com/office/officeart/2008/layout/HorizontalMultiLevelHierarchy"/>
    <dgm:cxn modelId="{EE9A7B9D-73E2-4815-98D2-429C823F1172}" type="presParOf" srcId="{6C5C6BA9-6ABE-40EC-AA98-2025BE7D4259}" destId="{BB9B340E-C0CA-46CE-90F5-F19B3E64BCE0}" srcOrd="0" destOrd="0" presId="urn:microsoft.com/office/officeart/2008/layout/HorizontalMultiLevelHierarchy"/>
    <dgm:cxn modelId="{E49B18DA-30F8-468F-AE65-28C274E77061}" type="presParOf" srcId="{4993E6FE-4A36-4178-AB2D-EC0D07B13CA1}" destId="{6DC311CC-D8FD-4879-B6A3-37815CD484B3}" srcOrd="1" destOrd="0" presId="urn:microsoft.com/office/officeart/2008/layout/HorizontalMultiLevelHierarchy"/>
    <dgm:cxn modelId="{9484FEF6-62EE-4CA4-A371-67CCC40C4A9D}" type="presParOf" srcId="{6DC311CC-D8FD-4879-B6A3-37815CD484B3}" destId="{E03CB890-729E-46D1-9AA3-6122B7928623}" srcOrd="0" destOrd="0" presId="urn:microsoft.com/office/officeart/2008/layout/HorizontalMultiLevelHierarchy"/>
    <dgm:cxn modelId="{3325411F-C04C-470D-A304-ABE1E7A054E5}" type="presParOf" srcId="{6DC311CC-D8FD-4879-B6A3-37815CD484B3}" destId="{A9DF0137-A4A5-4A6C-B461-743FFC3BF365}" srcOrd="1" destOrd="0" presId="urn:microsoft.com/office/officeart/2008/layout/HorizontalMultiLevelHierarchy"/>
    <dgm:cxn modelId="{FF9B6EC5-2009-4F33-99AE-1D7450033E4D}" type="presParOf" srcId="{4993E6FE-4A36-4178-AB2D-EC0D07B13CA1}" destId="{98D0618B-2FE4-4D05-A49F-0F978D748DDD}" srcOrd="2" destOrd="0" presId="urn:microsoft.com/office/officeart/2008/layout/HorizontalMultiLevelHierarchy"/>
    <dgm:cxn modelId="{A6F4A1EE-4FBD-46D9-8CB8-86EF812B4FA5}" type="presParOf" srcId="{98D0618B-2FE4-4D05-A49F-0F978D748DDD}" destId="{C759440E-12E2-45D1-B6AE-CADA80612B42}" srcOrd="0" destOrd="0" presId="urn:microsoft.com/office/officeart/2008/layout/HorizontalMultiLevelHierarchy"/>
    <dgm:cxn modelId="{2690D53B-981F-4F2A-9377-E907EDF8BE0F}" type="presParOf" srcId="{4993E6FE-4A36-4178-AB2D-EC0D07B13CA1}" destId="{3E70E8CB-E05A-43DD-90C0-CB14BDF6C4E6}" srcOrd="3" destOrd="0" presId="urn:microsoft.com/office/officeart/2008/layout/HorizontalMultiLevelHierarchy"/>
    <dgm:cxn modelId="{22C60395-E521-469C-AA84-EB537C3E2A65}" type="presParOf" srcId="{3E70E8CB-E05A-43DD-90C0-CB14BDF6C4E6}" destId="{C763175B-7C44-4CE5-90D6-ACAD1D06042C}" srcOrd="0" destOrd="0" presId="urn:microsoft.com/office/officeart/2008/layout/HorizontalMultiLevelHierarchy"/>
    <dgm:cxn modelId="{D997DB41-8733-4490-9381-D11D8D437EC7}" type="presParOf" srcId="{3E70E8CB-E05A-43DD-90C0-CB14BDF6C4E6}" destId="{A1DFC6C7-64B8-4C68-9CCD-F36F7ADE6A43}"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E632A0-6428-439E-8CAD-B2144B5495B6}" type="doc">
      <dgm:prSet loTypeId="urn:microsoft.com/office/officeart/2008/layout/HorizontalMultiLevelHierarchy" loCatId="hierarchy" qsTypeId="urn:microsoft.com/office/officeart/2005/8/quickstyle/simple4" qsCatId="simple" csTypeId="urn:microsoft.com/office/officeart/2005/8/colors/accent3_4" csCatId="accent3" phldr="1"/>
      <dgm:spPr/>
      <dgm:t>
        <a:bodyPr/>
        <a:lstStyle/>
        <a:p>
          <a:endParaRPr lang="en-GB"/>
        </a:p>
      </dgm:t>
    </dgm:pt>
    <dgm:pt modelId="{5A25F318-D87B-492B-BF46-5AD3071BC283}">
      <dgm:prSet phldrT="[Text]"/>
      <dgm:spPr/>
      <dgm:t>
        <a:bodyPr/>
        <a:lstStyle/>
        <a:p>
          <a:r>
            <a:rPr lang="en-GB" dirty="0" smtClean="0">
              <a:latin typeface="Calibri" pitchFamily="34" charset="0"/>
            </a:rPr>
            <a:t>Run Time:</a:t>
          </a:r>
          <a:endParaRPr lang="en-GB" dirty="0"/>
        </a:p>
      </dgm:t>
    </dgm:pt>
    <dgm:pt modelId="{63A880C6-BC9F-4D16-8B9C-69A5DDC431B2}" type="parTrans" cxnId="{502FB961-F9A0-4816-A22C-6B948B10F8AB}">
      <dgm:prSet/>
      <dgm:spPr/>
      <dgm:t>
        <a:bodyPr/>
        <a:lstStyle/>
        <a:p>
          <a:endParaRPr lang="en-GB"/>
        </a:p>
      </dgm:t>
    </dgm:pt>
    <dgm:pt modelId="{2D29E782-A72A-458A-8642-C5EDC4CAE2B5}" type="sibTrans" cxnId="{502FB961-F9A0-4816-A22C-6B948B10F8AB}">
      <dgm:prSet/>
      <dgm:spPr/>
      <dgm:t>
        <a:bodyPr/>
        <a:lstStyle/>
        <a:p>
          <a:endParaRPr lang="en-GB"/>
        </a:p>
      </dgm:t>
    </dgm:pt>
    <dgm:pt modelId="{8515A299-DAB0-47D9-A1B2-2E0CC8A3B68F}">
      <dgm:prSet custT="1"/>
      <dgm:spPr/>
      <dgm:t>
        <a:bodyPr/>
        <a:lstStyle/>
        <a:p>
          <a:r>
            <a:rPr lang="en-GB" sz="1600" dirty="0" smtClean="0">
              <a:latin typeface="Calibri" pitchFamily="34" charset="0"/>
            </a:rPr>
            <a:t>Periodically run a GC process within a thread to follow registered pointers and mark objects that are in use. </a:t>
          </a:r>
          <a:endParaRPr lang="en-GB" sz="1600" dirty="0">
            <a:latin typeface="Calibri" pitchFamily="34" charset="0"/>
          </a:endParaRPr>
        </a:p>
      </dgm:t>
    </dgm:pt>
    <dgm:pt modelId="{CD0E8CCE-5CA8-4184-B37D-EF3BDF26F475}" type="parTrans" cxnId="{C9B1DBDF-F875-4644-9BD4-45C5BCA0DD10}">
      <dgm:prSet/>
      <dgm:spPr/>
      <dgm:t>
        <a:bodyPr/>
        <a:lstStyle/>
        <a:p>
          <a:endParaRPr lang="en-GB"/>
        </a:p>
      </dgm:t>
    </dgm:pt>
    <dgm:pt modelId="{F3472296-0504-4DE7-BE10-370E204B33F8}" type="sibTrans" cxnId="{C9B1DBDF-F875-4644-9BD4-45C5BCA0DD10}">
      <dgm:prSet/>
      <dgm:spPr/>
      <dgm:t>
        <a:bodyPr/>
        <a:lstStyle/>
        <a:p>
          <a:endParaRPr lang="en-GB"/>
        </a:p>
      </dgm:t>
    </dgm:pt>
    <dgm:pt modelId="{65428A70-8EA3-4F2A-A39C-7FB056650894}">
      <dgm:prSet custT="1"/>
      <dgm:spPr/>
      <dgm:t>
        <a:bodyPr/>
        <a:lstStyle/>
        <a:p>
          <a:r>
            <a:rPr lang="en-GB" sz="1600" dirty="0" smtClean="0">
              <a:latin typeface="Calibri" pitchFamily="34" charset="0"/>
            </a:rPr>
            <a:t>Free any objects that are not used.</a:t>
          </a:r>
          <a:endParaRPr lang="en-GB" sz="1600" dirty="0">
            <a:latin typeface="Calibri" pitchFamily="34" charset="0"/>
          </a:endParaRPr>
        </a:p>
      </dgm:t>
    </dgm:pt>
    <dgm:pt modelId="{24522F05-2337-4590-9EFC-FD473A30F54B}" type="parTrans" cxnId="{81BAC2F5-EEA6-4A5C-B3A3-6A36579C2609}">
      <dgm:prSet/>
      <dgm:spPr/>
      <dgm:t>
        <a:bodyPr/>
        <a:lstStyle/>
        <a:p>
          <a:endParaRPr lang="en-GB"/>
        </a:p>
      </dgm:t>
    </dgm:pt>
    <dgm:pt modelId="{509A3B6B-D16A-4B05-BF5A-6ABD8A727415}" type="sibTrans" cxnId="{81BAC2F5-EEA6-4A5C-B3A3-6A36579C2609}">
      <dgm:prSet/>
      <dgm:spPr/>
      <dgm:t>
        <a:bodyPr/>
        <a:lstStyle/>
        <a:p>
          <a:endParaRPr lang="en-GB"/>
        </a:p>
      </dgm:t>
    </dgm:pt>
    <dgm:pt modelId="{BD67EBFD-852D-4A9F-B6E5-ADEAC8EB62C6}" type="pres">
      <dgm:prSet presAssocID="{95E632A0-6428-439E-8CAD-B2144B5495B6}" presName="Name0" presStyleCnt="0">
        <dgm:presLayoutVars>
          <dgm:chPref val="1"/>
          <dgm:dir/>
          <dgm:animOne val="branch"/>
          <dgm:animLvl val="lvl"/>
          <dgm:resizeHandles val="exact"/>
        </dgm:presLayoutVars>
      </dgm:prSet>
      <dgm:spPr/>
      <dgm:t>
        <a:bodyPr/>
        <a:lstStyle/>
        <a:p>
          <a:endParaRPr lang="en-GB"/>
        </a:p>
      </dgm:t>
    </dgm:pt>
    <dgm:pt modelId="{F18A442C-0F97-46D0-9117-637706C51BC7}" type="pres">
      <dgm:prSet presAssocID="{5A25F318-D87B-492B-BF46-5AD3071BC283}" presName="root1" presStyleCnt="0"/>
      <dgm:spPr/>
    </dgm:pt>
    <dgm:pt modelId="{F77E2B14-647E-48E7-8487-833C02DB2BF5}" type="pres">
      <dgm:prSet presAssocID="{5A25F318-D87B-492B-BF46-5AD3071BC283}" presName="LevelOneTextNode" presStyleLbl="node0" presStyleIdx="0" presStyleCnt="1" custLinFactNeighborX="-94994">
        <dgm:presLayoutVars>
          <dgm:chPref val="3"/>
        </dgm:presLayoutVars>
      </dgm:prSet>
      <dgm:spPr/>
      <dgm:t>
        <a:bodyPr/>
        <a:lstStyle/>
        <a:p>
          <a:endParaRPr lang="en-GB"/>
        </a:p>
      </dgm:t>
    </dgm:pt>
    <dgm:pt modelId="{4993E6FE-4A36-4178-AB2D-EC0D07B13CA1}" type="pres">
      <dgm:prSet presAssocID="{5A25F318-D87B-492B-BF46-5AD3071BC283}" presName="level2hierChild" presStyleCnt="0"/>
      <dgm:spPr/>
    </dgm:pt>
    <dgm:pt modelId="{6C5C6BA9-6ABE-40EC-AA98-2025BE7D4259}" type="pres">
      <dgm:prSet presAssocID="{CD0E8CCE-5CA8-4184-B37D-EF3BDF26F475}" presName="conn2-1" presStyleLbl="parChTrans1D2" presStyleIdx="0" presStyleCnt="2"/>
      <dgm:spPr/>
      <dgm:t>
        <a:bodyPr/>
        <a:lstStyle/>
        <a:p>
          <a:endParaRPr lang="en-GB"/>
        </a:p>
      </dgm:t>
    </dgm:pt>
    <dgm:pt modelId="{BB9B340E-C0CA-46CE-90F5-F19B3E64BCE0}" type="pres">
      <dgm:prSet presAssocID="{CD0E8CCE-5CA8-4184-B37D-EF3BDF26F475}" presName="connTx" presStyleLbl="parChTrans1D2" presStyleIdx="0" presStyleCnt="2"/>
      <dgm:spPr/>
      <dgm:t>
        <a:bodyPr/>
        <a:lstStyle/>
        <a:p>
          <a:endParaRPr lang="en-GB"/>
        </a:p>
      </dgm:t>
    </dgm:pt>
    <dgm:pt modelId="{6DC311CC-D8FD-4879-B6A3-37815CD484B3}" type="pres">
      <dgm:prSet presAssocID="{8515A299-DAB0-47D9-A1B2-2E0CC8A3B68F}" presName="root2" presStyleCnt="0"/>
      <dgm:spPr/>
    </dgm:pt>
    <dgm:pt modelId="{E03CB890-729E-46D1-9AA3-6122B7928623}" type="pres">
      <dgm:prSet presAssocID="{8515A299-DAB0-47D9-A1B2-2E0CC8A3B68F}" presName="LevelTwoTextNode" presStyleLbl="node2" presStyleIdx="0" presStyleCnt="2" custScaleX="219818" custScaleY="204266">
        <dgm:presLayoutVars>
          <dgm:chPref val="3"/>
        </dgm:presLayoutVars>
      </dgm:prSet>
      <dgm:spPr/>
      <dgm:t>
        <a:bodyPr/>
        <a:lstStyle/>
        <a:p>
          <a:endParaRPr lang="en-GB"/>
        </a:p>
      </dgm:t>
    </dgm:pt>
    <dgm:pt modelId="{A9DF0137-A4A5-4A6C-B461-743FFC3BF365}" type="pres">
      <dgm:prSet presAssocID="{8515A299-DAB0-47D9-A1B2-2E0CC8A3B68F}" presName="level3hierChild" presStyleCnt="0"/>
      <dgm:spPr/>
    </dgm:pt>
    <dgm:pt modelId="{98D0618B-2FE4-4D05-A49F-0F978D748DDD}" type="pres">
      <dgm:prSet presAssocID="{24522F05-2337-4590-9EFC-FD473A30F54B}" presName="conn2-1" presStyleLbl="parChTrans1D2" presStyleIdx="1" presStyleCnt="2"/>
      <dgm:spPr/>
      <dgm:t>
        <a:bodyPr/>
        <a:lstStyle/>
        <a:p>
          <a:endParaRPr lang="en-GB"/>
        </a:p>
      </dgm:t>
    </dgm:pt>
    <dgm:pt modelId="{C759440E-12E2-45D1-B6AE-CADA80612B42}" type="pres">
      <dgm:prSet presAssocID="{24522F05-2337-4590-9EFC-FD473A30F54B}" presName="connTx" presStyleLbl="parChTrans1D2" presStyleIdx="1" presStyleCnt="2"/>
      <dgm:spPr/>
      <dgm:t>
        <a:bodyPr/>
        <a:lstStyle/>
        <a:p>
          <a:endParaRPr lang="en-GB"/>
        </a:p>
      </dgm:t>
    </dgm:pt>
    <dgm:pt modelId="{3E70E8CB-E05A-43DD-90C0-CB14BDF6C4E6}" type="pres">
      <dgm:prSet presAssocID="{65428A70-8EA3-4F2A-A39C-7FB056650894}" presName="root2" presStyleCnt="0"/>
      <dgm:spPr/>
    </dgm:pt>
    <dgm:pt modelId="{C763175B-7C44-4CE5-90D6-ACAD1D06042C}" type="pres">
      <dgm:prSet presAssocID="{65428A70-8EA3-4F2A-A39C-7FB056650894}" presName="LevelTwoTextNode" presStyleLbl="node2" presStyleIdx="1" presStyleCnt="2" custScaleX="219818">
        <dgm:presLayoutVars>
          <dgm:chPref val="3"/>
        </dgm:presLayoutVars>
      </dgm:prSet>
      <dgm:spPr/>
      <dgm:t>
        <a:bodyPr/>
        <a:lstStyle/>
        <a:p>
          <a:endParaRPr lang="en-GB"/>
        </a:p>
      </dgm:t>
    </dgm:pt>
    <dgm:pt modelId="{A1DFC6C7-64B8-4C68-9CCD-F36F7ADE6A43}" type="pres">
      <dgm:prSet presAssocID="{65428A70-8EA3-4F2A-A39C-7FB056650894}" presName="level3hierChild" presStyleCnt="0"/>
      <dgm:spPr/>
    </dgm:pt>
  </dgm:ptLst>
  <dgm:cxnLst>
    <dgm:cxn modelId="{C9B1DBDF-F875-4644-9BD4-45C5BCA0DD10}" srcId="{5A25F318-D87B-492B-BF46-5AD3071BC283}" destId="{8515A299-DAB0-47D9-A1B2-2E0CC8A3B68F}" srcOrd="0" destOrd="0" parTransId="{CD0E8CCE-5CA8-4184-B37D-EF3BDF26F475}" sibTransId="{F3472296-0504-4DE7-BE10-370E204B33F8}"/>
    <dgm:cxn modelId="{502FB961-F9A0-4816-A22C-6B948B10F8AB}" srcId="{95E632A0-6428-439E-8CAD-B2144B5495B6}" destId="{5A25F318-D87B-492B-BF46-5AD3071BC283}" srcOrd="0" destOrd="0" parTransId="{63A880C6-BC9F-4D16-8B9C-69A5DDC431B2}" sibTransId="{2D29E782-A72A-458A-8642-C5EDC4CAE2B5}"/>
    <dgm:cxn modelId="{81BAC2F5-EEA6-4A5C-B3A3-6A36579C2609}" srcId="{5A25F318-D87B-492B-BF46-5AD3071BC283}" destId="{65428A70-8EA3-4F2A-A39C-7FB056650894}" srcOrd="1" destOrd="0" parTransId="{24522F05-2337-4590-9EFC-FD473A30F54B}" sibTransId="{509A3B6B-D16A-4B05-BF5A-6ABD8A727415}"/>
    <dgm:cxn modelId="{02838E9F-2EB4-4821-B779-CB610BC3A96F}" type="presOf" srcId="{CD0E8CCE-5CA8-4184-B37D-EF3BDF26F475}" destId="{6C5C6BA9-6ABE-40EC-AA98-2025BE7D4259}" srcOrd="0" destOrd="0" presId="urn:microsoft.com/office/officeart/2008/layout/HorizontalMultiLevelHierarchy"/>
    <dgm:cxn modelId="{68B2D6B0-3004-4E42-8570-1F31E38FDE25}" type="presOf" srcId="{24522F05-2337-4590-9EFC-FD473A30F54B}" destId="{98D0618B-2FE4-4D05-A49F-0F978D748DDD}" srcOrd="0" destOrd="0" presId="urn:microsoft.com/office/officeart/2008/layout/HorizontalMultiLevelHierarchy"/>
    <dgm:cxn modelId="{BA11EDF5-2F9E-484D-BFE3-4E4CBF93906E}" type="presOf" srcId="{CD0E8CCE-5CA8-4184-B37D-EF3BDF26F475}" destId="{BB9B340E-C0CA-46CE-90F5-F19B3E64BCE0}" srcOrd="1" destOrd="0" presId="urn:microsoft.com/office/officeart/2008/layout/HorizontalMultiLevelHierarchy"/>
    <dgm:cxn modelId="{29C4E2D3-C436-4A66-85D4-D183D102647F}" type="presOf" srcId="{65428A70-8EA3-4F2A-A39C-7FB056650894}" destId="{C763175B-7C44-4CE5-90D6-ACAD1D06042C}" srcOrd="0" destOrd="0" presId="urn:microsoft.com/office/officeart/2008/layout/HorizontalMultiLevelHierarchy"/>
    <dgm:cxn modelId="{0A4D6A2D-5E8A-4D1A-8FC8-9B7F51BD35DA}" type="presOf" srcId="{8515A299-DAB0-47D9-A1B2-2E0CC8A3B68F}" destId="{E03CB890-729E-46D1-9AA3-6122B7928623}" srcOrd="0" destOrd="0" presId="urn:microsoft.com/office/officeart/2008/layout/HorizontalMultiLevelHierarchy"/>
    <dgm:cxn modelId="{6754E551-007F-4659-9D28-B61530ECE26A}" type="presOf" srcId="{95E632A0-6428-439E-8CAD-B2144B5495B6}" destId="{BD67EBFD-852D-4A9F-B6E5-ADEAC8EB62C6}" srcOrd="0" destOrd="0" presId="urn:microsoft.com/office/officeart/2008/layout/HorizontalMultiLevelHierarchy"/>
    <dgm:cxn modelId="{74361741-B60D-45B8-87C5-9703091A54D3}" type="presOf" srcId="{5A25F318-D87B-492B-BF46-5AD3071BC283}" destId="{F77E2B14-647E-48E7-8487-833C02DB2BF5}" srcOrd="0" destOrd="0" presId="urn:microsoft.com/office/officeart/2008/layout/HorizontalMultiLevelHierarchy"/>
    <dgm:cxn modelId="{33192ECD-DF1E-44D1-93C6-F96B5F14D564}" type="presOf" srcId="{24522F05-2337-4590-9EFC-FD473A30F54B}" destId="{C759440E-12E2-45D1-B6AE-CADA80612B42}" srcOrd="1" destOrd="0" presId="urn:microsoft.com/office/officeart/2008/layout/HorizontalMultiLevelHierarchy"/>
    <dgm:cxn modelId="{79102A00-9396-4E5A-997B-3020BCF40C67}" type="presParOf" srcId="{BD67EBFD-852D-4A9F-B6E5-ADEAC8EB62C6}" destId="{F18A442C-0F97-46D0-9117-637706C51BC7}" srcOrd="0" destOrd="0" presId="urn:microsoft.com/office/officeart/2008/layout/HorizontalMultiLevelHierarchy"/>
    <dgm:cxn modelId="{1F8A581D-7AB9-4C6F-8793-3493C12CB8B7}" type="presParOf" srcId="{F18A442C-0F97-46D0-9117-637706C51BC7}" destId="{F77E2B14-647E-48E7-8487-833C02DB2BF5}" srcOrd="0" destOrd="0" presId="urn:microsoft.com/office/officeart/2008/layout/HorizontalMultiLevelHierarchy"/>
    <dgm:cxn modelId="{7755B7A2-9392-4537-9978-4A8FFD348422}" type="presParOf" srcId="{F18A442C-0F97-46D0-9117-637706C51BC7}" destId="{4993E6FE-4A36-4178-AB2D-EC0D07B13CA1}" srcOrd="1" destOrd="0" presId="urn:microsoft.com/office/officeart/2008/layout/HorizontalMultiLevelHierarchy"/>
    <dgm:cxn modelId="{C1BD2931-104A-41E6-9631-79E3BBCCE901}" type="presParOf" srcId="{4993E6FE-4A36-4178-AB2D-EC0D07B13CA1}" destId="{6C5C6BA9-6ABE-40EC-AA98-2025BE7D4259}" srcOrd="0" destOrd="0" presId="urn:microsoft.com/office/officeart/2008/layout/HorizontalMultiLevelHierarchy"/>
    <dgm:cxn modelId="{B8E45D16-753D-4076-B88F-44717DFFC0AC}" type="presParOf" srcId="{6C5C6BA9-6ABE-40EC-AA98-2025BE7D4259}" destId="{BB9B340E-C0CA-46CE-90F5-F19B3E64BCE0}" srcOrd="0" destOrd="0" presId="urn:microsoft.com/office/officeart/2008/layout/HorizontalMultiLevelHierarchy"/>
    <dgm:cxn modelId="{50E4D9D0-3B12-4486-B372-A1BD2ECFC14A}" type="presParOf" srcId="{4993E6FE-4A36-4178-AB2D-EC0D07B13CA1}" destId="{6DC311CC-D8FD-4879-B6A3-37815CD484B3}" srcOrd="1" destOrd="0" presId="urn:microsoft.com/office/officeart/2008/layout/HorizontalMultiLevelHierarchy"/>
    <dgm:cxn modelId="{D9A49852-F94C-426F-844C-C4E0CAEF4897}" type="presParOf" srcId="{6DC311CC-D8FD-4879-B6A3-37815CD484B3}" destId="{E03CB890-729E-46D1-9AA3-6122B7928623}" srcOrd="0" destOrd="0" presId="urn:microsoft.com/office/officeart/2008/layout/HorizontalMultiLevelHierarchy"/>
    <dgm:cxn modelId="{CF1F83C0-92C7-4E60-A527-1B93A028B7EF}" type="presParOf" srcId="{6DC311CC-D8FD-4879-B6A3-37815CD484B3}" destId="{A9DF0137-A4A5-4A6C-B461-743FFC3BF365}" srcOrd="1" destOrd="0" presId="urn:microsoft.com/office/officeart/2008/layout/HorizontalMultiLevelHierarchy"/>
    <dgm:cxn modelId="{15B41F81-A16C-4464-B1D5-CC91F8E95723}" type="presParOf" srcId="{4993E6FE-4A36-4178-AB2D-EC0D07B13CA1}" destId="{98D0618B-2FE4-4D05-A49F-0F978D748DDD}" srcOrd="2" destOrd="0" presId="urn:microsoft.com/office/officeart/2008/layout/HorizontalMultiLevelHierarchy"/>
    <dgm:cxn modelId="{69052C1B-6162-4C2E-A94E-5E4A7BBA8FE9}" type="presParOf" srcId="{98D0618B-2FE4-4D05-A49F-0F978D748DDD}" destId="{C759440E-12E2-45D1-B6AE-CADA80612B42}" srcOrd="0" destOrd="0" presId="urn:microsoft.com/office/officeart/2008/layout/HorizontalMultiLevelHierarchy"/>
    <dgm:cxn modelId="{B84217E7-535C-4D31-9656-73A47EE48457}" type="presParOf" srcId="{4993E6FE-4A36-4178-AB2D-EC0D07B13CA1}" destId="{3E70E8CB-E05A-43DD-90C0-CB14BDF6C4E6}" srcOrd="3" destOrd="0" presId="urn:microsoft.com/office/officeart/2008/layout/HorizontalMultiLevelHierarchy"/>
    <dgm:cxn modelId="{0E01247C-9FD6-45B2-A4E6-B9FCC6B8A2CB}" type="presParOf" srcId="{3E70E8CB-E05A-43DD-90C0-CB14BDF6C4E6}" destId="{C763175B-7C44-4CE5-90D6-ACAD1D06042C}" srcOrd="0" destOrd="0" presId="urn:microsoft.com/office/officeart/2008/layout/HorizontalMultiLevelHierarchy"/>
    <dgm:cxn modelId="{5E76C12A-C2DE-40AF-A5A8-3073805DE5FA}" type="presParOf" srcId="{3E70E8CB-E05A-43DD-90C0-CB14BDF6C4E6}" destId="{A1DFC6C7-64B8-4C68-9CCD-F36F7ADE6A43}"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D9B9B-D8FE-409C-B8BF-65411F3CEDDE}" type="datetimeFigureOut">
              <a:rPr lang="en-GB" smtClean="0"/>
              <a:t>21/01/2015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460687-CB50-4C61-B502-E8FA3905E6C5}" type="slidenum">
              <a:rPr lang="en-GB" smtClean="0"/>
              <a:t>‹#›</a:t>
            </a:fld>
            <a:endParaRPr lang="en-GB"/>
          </a:p>
        </p:txBody>
      </p:sp>
    </p:spTree>
    <p:extLst>
      <p:ext uri="{BB962C8B-B14F-4D97-AF65-F5344CB8AC3E}">
        <p14:creationId xmlns:p14="http://schemas.microsoft.com/office/powerpoint/2010/main" val="370577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1/21/2015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1601452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extLst>
      <p:ext uri="{BB962C8B-B14F-4D97-AF65-F5344CB8AC3E}">
        <p14:creationId xmlns:p14="http://schemas.microsoft.com/office/powerpoint/2010/main" val="4289628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2577281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Aside: Garbage Collection</a:t>
            </a:r>
          </a:p>
          <a:p>
            <a:r>
              <a:rPr lang="en-GB" sz="1200" kern="1200" dirty="0" smtClean="0">
                <a:solidFill>
                  <a:schemeClr val="tx1"/>
                </a:solidFill>
                <a:effectLst/>
                <a:latin typeface="+mn-lt"/>
                <a:ea typeface="+mn-ea"/>
                <a:cs typeface="+mn-cs"/>
              </a:rPr>
              <a:t>When using managed languages such Java or C# you never had to worry about allocating or freeing memory, dynamic or static allocation, etc. Instead this was something that the VM did on your behalf.</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An important element of a managed language is the garbage collector (GC) – a low-priority background thread that periodically scans memory, deleting objects and freeing memory if they are no longer used.</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4073657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One common approach is </a:t>
            </a:r>
            <a:r>
              <a:rPr lang="en-GB" sz="1200" i="1" kern="1200" dirty="0" smtClean="0">
                <a:solidFill>
                  <a:schemeClr val="tx1"/>
                </a:solidFill>
                <a:effectLst/>
                <a:latin typeface="+mn-lt"/>
                <a:ea typeface="+mn-ea"/>
                <a:cs typeface="+mn-cs"/>
              </a:rPr>
              <a:t>mark and sweep</a:t>
            </a:r>
            <a:r>
              <a:rPr lang="en-GB" sz="1200" kern="1200" dirty="0" smtClean="0">
                <a:solidFill>
                  <a:schemeClr val="tx1"/>
                </a:solidFill>
                <a:effectLst/>
                <a:latin typeface="+mn-lt"/>
                <a:ea typeface="+mn-ea"/>
                <a:cs typeface="+mn-cs"/>
              </a:rPr>
              <a:t> where the GC periodically scans every defined pointer in your program and ‘marks’ the memory that is referenced by that pointer. Once done, any heap memory that has not been marked is considered not in use is freed.</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This could be done in C++ as:</a:t>
            </a:r>
          </a:p>
          <a:p>
            <a:r>
              <a:rPr lang="en-GB" sz="1200" kern="1200" dirty="0" smtClean="0">
                <a:solidFill>
                  <a:schemeClr val="tx1"/>
                </a:solidFill>
                <a:effectLst/>
                <a:latin typeface="+mn-lt"/>
                <a:ea typeface="+mn-ea"/>
                <a:cs typeface="+mn-cs"/>
              </a:rPr>
              <a:t> </a:t>
            </a:r>
          </a:p>
          <a:p>
            <a:pPr lvl="0"/>
            <a:r>
              <a:rPr lang="en-GB" sz="1200" kern="1200" dirty="0" smtClean="0">
                <a:solidFill>
                  <a:schemeClr val="tx1"/>
                </a:solidFill>
                <a:effectLst/>
                <a:latin typeface="+mn-lt"/>
                <a:ea typeface="+mn-ea"/>
                <a:cs typeface="+mn-cs"/>
              </a:rPr>
              <a:t>Design:</a:t>
            </a:r>
          </a:p>
          <a:p>
            <a:r>
              <a:rPr lang="en-GB" sz="1200" kern="1200" dirty="0" smtClean="0">
                <a:solidFill>
                  <a:schemeClr val="tx1"/>
                </a:solidFill>
                <a:effectLst/>
                <a:latin typeface="+mn-lt"/>
                <a:ea typeface="+mn-ea"/>
                <a:cs typeface="+mn-cs"/>
              </a:rPr>
              <a:t>Introduce a base class (e.g. Object) that permits a GC to mark if the object is in use. Ensure that all created objects extent the base class. Further ensure that arrays, etc. also ‘extend’ the base class (i.e. arrays are wrapped). Note: This is what happens in C# and Java where all objects have a common base class.</a:t>
            </a:r>
          </a:p>
          <a:p>
            <a:r>
              <a:rPr lang="en-GB" sz="1200" kern="1200" dirty="0" smtClean="0">
                <a:solidFill>
                  <a:schemeClr val="tx1"/>
                </a:solidFill>
                <a:effectLst/>
                <a:latin typeface="+mn-lt"/>
                <a:ea typeface="+mn-ea"/>
                <a:cs typeface="+mn-cs"/>
              </a:rPr>
              <a:t>Use reference counting smart pointers</a:t>
            </a:r>
          </a:p>
          <a:p>
            <a:pPr lvl="0"/>
            <a:r>
              <a:rPr lang="en-GB" sz="1200" kern="1200" dirty="0" smtClean="0">
                <a:solidFill>
                  <a:schemeClr val="tx1"/>
                </a:solidFill>
                <a:effectLst/>
                <a:latin typeface="+mn-lt"/>
                <a:ea typeface="+mn-ea"/>
                <a:cs typeface="+mn-cs"/>
              </a:rPr>
              <a:t>Runtime:</a:t>
            </a:r>
          </a:p>
          <a:p>
            <a:r>
              <a:rPr lang="en-GB" sz="1200" kern="1200" dirty="0" smtClean="0">
                <a:solidFill>
                  <a:schemeClr val="tx1"/>
                </a:solidFill>
                <a:effectLst/>
                <a:latin typeface="+mn-lt"/>
                <a:ea typeface="+mn-ea"/>
                <a:cs typeface="+mn-cs"/>
              </a:rPr>
              <a:t>Register all smart pointers and objects (returned via new) with the GC.</a:t>
            </a:r>
          </a:p>
          <a:p>
            <a:r>
              <a:rPr lang="en-GB" sz="1200" kern="1200" dirty="0" smtClean="0">
                <a:solidFill>
                  <a:schemeClr val="tx1"/>
                </a:solidFill>
                <a:effectLst/>
                <a:latin typeface="+mn-lt"/>
                <a:ea typeface="+mn-ea"/>
                <a:cs typeface="+mn-cs"/>
              </a:rPr>
              <a:t>Periodically run a GC process within a thread to follow registered pointers and mark objects that are in use. Free any objects that are not used.</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407365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Advantages of the GC are: no memory leaks (in principle), frees programmer from house-keeping tasks.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key disadvantage is that the programmer can take</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the GC for granted and write sloppy code that regularly creates a lot of temporary objects thereby imposing a massive performance hit on the GC that will slow down the entire program.</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4073657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smtClean="0">
                <a:solidFill>
                  <a:schemeClr val="tx1">
                    <a:lumMod val="85000"/>
                    <a:lumOff val="15000"/>
                  </a:schemeClr>
                </a:solidFill>
                <a:latin typeface="Calibri" pitchFamily="34" charset="0"/>
              </a:rPr>
              <a:t>Object pools provide an effective ways of managing a large number of temporary objects that can be used and then recycled without actually being deleted.</a:t>
            </a:r>
          </a:p>
          <a:p>
            <a:endParaRPr lang="en-GB"/>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247687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3789409"/>
            <a:ext cx="5637010" cy="66158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1/21/2015</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
        <p:nvSpPr>
          <p:cNvPr id="2" name="Title 1"/>
          <p:cNvSpPr>
            <a:spLocks noGrp="1"/>
          </p:cNvSpPr>
          <p:nvPr>
            <p:ph type="ctrTitle"/>
          </p:nvPr>
        </p:nvSpPr>
        <p:spPr>
          <a:xfrm>
            <a:off x="817582" y="2349218"/>
            <a:ext cx="7175351" cy="1344875"/>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548639"/>
            <a:ext cx="6400800" cy="26060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1/21/2015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282388"/>
            <a:ext cx="2057400" cy="3928754"/>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4" y="548640"/>
            <a:ext cx="4829287" cy="3671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1/21/2015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Dynamic Memory Allocation">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4896544"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Dynamic Memory Allocation</a:t>
            </a:r>
            <a:endParaRPr lang="en-US" sz="2800" cap="small" dirty="0">
              <a:solidFill>
                <a:schemeClr val="tx1">
                  <a:lumMod val="85000"/>
                  <a:lumOff val="15000"/>
                </a:schemeClr>
              </a:solidFill>
              <a:latin typeface="Calibri" pitchFamily="34" charset="0"/>
            </a:endParaRPr>
          </a:p>
        </p:txBody>
      </p:sp>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21988" y="4371950"/>
            <a:ext cx="614508" cy="771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995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sualizing Memory">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4896544"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Visualizing</a:t>
            </a:r>
            <a:r>
              <a:rPr lang="en-US" sz="2800" cap="small" baseline="0" dirty="0" smtClean="0">
                <a:solidFill>
                  <a:schemeClr val="tx1">
                    <a:lumMod val="85000"/>
                    <a:lumOff val="15000"/>
                  </a:schemeClr>
                </a:solidFill>
                <a:latin typeface="Calibri" pitchFamily="34" charset="0"/>
              </a:rPr>
              <a:t> Memory</a:t>
            </a:r>
            <a:endParaRPr lang="en-US" sz="2800" cap="small" dirty="0">
              <a:solidFill>
                <a:schemeClr val="tx1">
                  <a:lumMod val="85000"/>
                  <a:lumOff val="15000"/>
                </a:schemeClr>
              </a:solidFill>
              <a:latin typeface="Calibri" pitchFamily="34" charset="0"/>
            </a:endParaRPr>
          </a:p>
        </p:txBody>
      </p:sp>
      <p:pic>
        <p:nvPicPr>
          <p:cNvPr id="1026" name="Picture 2"/>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8424" y="4436131"/>
            <a:ext cx="652979" cy="63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428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Dynamic Array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4896544"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Dynamically Allocated Arrays</a:t>
            </a:r>
            <a:endParaRPr lang="en-US" sz="2800" cap="small" dirty="0">
              <a:solidFill>
                <a:schemeClr val="tx1">
                  <a:lumMod val="85000"/>
                  <a:lumOff val="15000"/>
                </a:schemeClr>
              </a:solidFill>
              <a:latin typeface="Calibri" pitchFamily="34" charset="0"/>
            </a:endParaRPr>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16416" y="4299942"/>
            <a:ext cx="690439" cy="690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72931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Garbage Collection">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4896544"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Garbage Collection</a:t>
            </a:r>
            <a:endParaRPr lang="en-US" sz="2800" cap="small"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38621459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06EA6-EFEA-4C30-9264-4F9291A5780D}" type="datetime1">
              <a:rPr lang="en-US" smtClean="0"/>
              <a:pPr/>
              <a:t>1/21/2015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548640"/>
            <a:ext cx="6400800"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1629486"/>
            <a:ext cx="5966666" cy="1817510"/>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3455633"/>
            <a:ext cx="5970494" cy="626595"/>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606EA6-EFEA-4C30-9264-4F9291A5780D}" type="datetime1">
              <a:rPr lang="en-US" smtClean="0"/>
              <a:pPr/>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548639"/>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548640"/>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050245"/>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049274"/>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pPr/>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1/21/2015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6" y="1657350"/>
            <a:ext cx="3636085" cy="943870"/>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6" y="548640"/>
            <a:ext cx="4017085" cy="3671048"/>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2623351"/>
            <a:ext cx="3388660" cy="16046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857250"/>
            <a:ext cx="4114800" cy="234585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757865"/>
            <a:ext cx="3694114" cy="1622265"/>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1/21/2015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
        <p:nvSpPr>
          <p:cNvPr id="2" name="Title 1"/>
          <p:cNvSpPr>
            <a:spLocks noGrp="1"/>
          </p:cNvSpPr>
          <p:nvPr>
            <p:ph type="title"/>
          </p:nvPr>
        </p:nvSpPr>
        <p:spPr>
          <a:xfrm>
            <a:off x="727268" y="3348316"/>
            <a:ext cx="6383538" cy="85725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829050"/>
            <a:ext cx="9144000" cy="131445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2905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826228"/>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90" y="3279126"/>
            <a:ext cx="6512511" cy="85725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549195"/>
            <a:ext cx="6400800" cy="2606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4629150"/>
            <a:ext cx="2514600" cy="273844"/>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4606EA6-EFEA-4C30-9264-4F9291A5780D}" type="datetime1">
              <a:rPr lang="en-US" smtClean="0"/>
              <a:pPr/>
              <a:t>1/21/2015</a:t>
            </a:fld>
            <a:endParaRPr lang="en-US" sz="1400" dirty="0">
              <a:solidFill>
                <a:schemeClr val="tx2"/>
              </a:solidFill>
            </a:endParaRPr>
          </a:p>
        </p:txBody>
      </p:sp>
      <p:sp>
        <p:nvSpPr>
          <p:cNvPr id="5" name="Footer Placeholder 4"/>
          <p:cNvSpPr>
            <a:spLocks noGrp="1"/>
          </p:cNvSpPr>
          <p:nvPr>
            <p:ph type="ftr" sz="quarter" idx="3"/>
          </p:nvPr>
        </p:nvSpPr>
        <p:spPr>
          <a:xfrm>
            <a:off x="457200" y="4629150"/>
            <a:ext cx="3352801" cy="273844"/>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3810000" y="4629150"/>
            <a:ext cx="1828800" cy="273844"/>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680" r:id="rId1"/>
    <p:sldLayoutId id="2147484681" r:id="rId2"/>
    <p:sldLayoutId id="2147484682" r:id="rId3"/>
    <p:sldLayoutId id="2147484683" r:id="rId4"/>
    <p:sldLayoutId id="2147484684" r:id="rId5"/>
    <p:sldLayoutId id="2147484685" r:id="rId6"/>
    <p:sldLayoutId id="2147484686" r:id="rId7"/>
    <p:sldLayoutId id="2147484687" r:id="rId8"/>
    <p:sldLayoutId id="2147484688" r:id="rId9"/>
    <p:sldLayoutId id="2147484689" r:id="rId10"/>
    <p:sldLayoutId id="2147484690" r:id="rId11"/>
    <p:sldLayoutId id="2147484704" r:id="rId12"/>
    <p:sldLayoutId id="2147484705" r:id="rId13"/>
    <p:sldLayoutId id="2147484706" r:id="rId14"/>
    <p:sldLayoutId id="2147484707" r:id="rId15"/>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Resources\Docs\3. Education\Modules\CSC2021-22\Development\CSC2021 Module Title.png"/>
          <p:cNvPicPr/>
          <p:nvPr/>
        </p:nvPicPr>
        <p:blipFill>
          <a:blip r:embed="rId3">
            <a:extLst>
              <a:ext uri="{28A0092B-C50C-407E-A947-70E740481C1C}">
                <a14:useLocalDpi xmlns:a14="http://schemas.microsoft.com/office/drawing/2010/main" val="0"/>
              </a:ext>
            </a:extLst>
          </a:blip>
          <a:srcRect/>
          <a:stretch>
            <a:fillRect/>
          </a:stretch>
        </p:blipFill>
        <p:spPr bwMode="auto">
          <a:xfrm>
            <a:off x="323529" y="771552"/>
            <a:ext cx="4200635" cy="14679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descr="C:\Resources\Docs\3. Education\Modules\CSC2021-22\Development\CSC2022 Module Title.png"/>
          <p:cNvPicPr/>
          <p:nvPr/>
        </p:nvPicPr>
        <p:blipFill>
          <a:blip r:embed="rId4">
            <a:extLst>
              <a:ext uri="{28A0092B-C50C-407E-A947-70E740481C1C}">
                <a14:useLocalDpi xmlns:a14="http://schemas.microsoft.com/office/drawing/2010/main" val="0"/>
              </a:ext>
            </a:extLst>
          </a:blip>
          <a:srcRect/>
          <a:stretch>
            <a:fillRect/>
          </a:stretch>
        </p:blipFill>
        <p:spPr bwMode="auto">
          <a:xfrm>
            <a:off x="323529" y="2615981"/>
            <a:ext cx="4200635" cy="1467937"/>
          </a:xfrm>
          <a:prstGeom prst="round2DiagRect">
            <a:avLst>
              <a:gd name="adj1" fmla="val 0"/>
              <a:gd name="adj2" fmla="val 20924"/>
            </a:avLst>
          </a:prstGeom>
          <a:ln w="88900" cap="sq">
            <a:solidFill>
              <a:srgbClr val="FFFFFF"/>
            </a:solidFill>
            <a:miter lim="800000"/>
          </a:ln>
          <a:effectLst>
            <a:outerShdw blurRad="254000" algn="tl" rotWithShape="0">
              <a:srgbClr val="000000">
                <a:alpha val="43000"/>
              </a:srgbClr>
            </a:outerShdw>
          </a:effectLst>
        </p:spPr>
      </p:pic>
      <p:sp>
        <p:nvSpPr>
          <p:cNvPr id="8" name="Rectangle 3"/>
          <p:cNvSpPr>
            <a:spLocks noGrp="1"/>
          </p:cNvSpPr>
          <p:nvPr>
            <p:ph type="ctrTitle"/>
          </p:nvPr>
        </p:nvSpPr>
        <p:spPr>
          <a:xfrm>
            <a:off x="4788024" y="938843"/>
            <a:ext cx="4104456" cy="1344875"/>
          </a:xfrm>
        </p:spPr>
        <p:txBody>
          <a:bodyPr>
            <a:normAutofit fontScale="90000"/>
          </a:bodyPr>
          <a:lstStyle>
            <a:extLst/>
          </a:lstStyle>
          <a:p>
            <a:pPr marL="182880" indent="0" algn="ctr">
              <a:buNone/>
            </a:pPr>
            <a:r>
              <a:rPr lang="en-US" dirty="0" smtClean="0">
                <a:solidFill>
                  <a:schemeClr val="tx1"/>
                </a:solidFill>
                <a:effectLst/>
              </a:rPr>
              <a:t>Dynamic Memory Allocation</a:t>
            </a:r>
            <a:br>
              <a:rPr lang="en-US" dirty="0" smtClean="0">
                <a:solidFill>
                  <a:schemeClr val="tx1"/>
                </a:solidFill>
                <a:effectLst/>
              </a:rPr>
            </a:br>
            <a:endParaRPr lang="en-US" dirty="0">
              <a:solidFill>
                <a:schemeClr val="tx1"/>
              </a:solidFill>
              <a:effectLst/>
            </a:endParaRPr>
          </a:p>
        </p:txBody>
      </p:sp>
      <p:sp>
        <p:nvSpPr>
          <p:cNvPr id="9" name="TextBox 8"/>
          <p:cNvSpPr txBox="1"/>
          <p:nvPr/>
        </p:nvSpPr>
        <p:spPr>
          <a:xfrm>
            <a:off x="5220072" y="3151296"/>
            <a:ext cx="3600400" cy="1600438"/>
          </a:xfrm>
          <a:prstGeom prst="rect">
            <a:avLst/>
          </a:prstGeom>
          <a:noFill/>
        </p:spPr>
        <p:txBody>
          <a:bodyPr wrap="square" rtlCol="0">
            <a:spAutoFit/>
          </a:bodyPr>
          <a:lstStyle/>
          <a:p>
            <a:pPr algn="ctr"/>
            <a:endParaRPr lang="en-US" sz="2000" dirty="0"/>
          </a:p>
          <a:p>
            <a:pPr algn="ctr"/>
            <a:r>
              <a:rPr lang="en-US" sz="2000" b="1"/>
              <a:t>Part 2 – Garbage Collection and Object Pools</a:t>
            </a:r>
          </a:p>
          <a:p>
            <a:pPr algn="r"/>
            <a:endParaRPr lang="en-GB" sz="2000" dirty="0">
              <a:solidFill>
                <a:schemeClr val="tx1">
                  <a:lumMod val="85000"/>
                  <a:lumOff val="15000"/>
                </a:schemeClr>
              </a:solidFill>
              <a:latin typeface="Calibri" pitchFamily="34" charset="0"/>
            </a:endParaRPr>
          </a:p>
          <a:p>
            <a:pPr algn="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76" y="915565"/>
            <a:ext cx="9035048" cy="4188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5004048" y="339502"/>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GB" dirty="0" smtClean="0">
                <a:solidFill>
                  <a:schemeClr val="tx1"/>
                </a:solidFill>
                <a:effectLst/>
                <a:latin typeface="Calibri" pitchFamily="34" charset="0"/>
              </a:rPr>
              <a:t>Garbage Collection</a:t>
            </a:r>
            <a:endParaRPr lang="en-GB" dirty="0">
              <a:solidFill>
                <a:schemeClr val="tx1"/>
              </a:solidFill>
              <a:effectLst/>
              <a:latin typeface="Calibri" pitchFamily="34" charset="0"/>
            </a:endParaRPr>
          </a:p>
        </p:txBody>
      </p:sp>
    </p:spTree>
    <p:extLst>
      <p:ext uri="{BB962C8B-B14F-4D97-AF65-F5344CB8AC3E}">
        <p14:creationId xmlns:p14="http://schemas.microsoft.com/office/powerpoint/2010/main" val="300587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627534"/>
            <a:ext cx="4320480" cy="1631216"/>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In managed </a:t>
            </a:r>
            <a:r>
              <a:rPr lang="en-GB" sz="2000" dirty="0">
                <a:solidFill>
                  <a:schemeClr val="tx1">
                    <a:lumMod val="85000"/>
                    <a:lumOff val="15000"/>
                  </a:schemeClr>
                </a:solidFill>
                <a:latin typeface="Calibri" pitchFamily="34" charset="0"/>
              </a:rPr>
              <a:t>languages </a:t>
            </a:r>
            <a:r>
              <a:rPr lang="en-GB" sz="2000" dirty="0" smtClean="0">
                <a:solidFill>
                  <a:schemeClr val="tx1">
                    <a:lumMod val="85000"/>
                    <a:lumOff val="15000"/>
                  </a:schemeClr>
                </a:solidFill>
                <a:latin typeface="Calibri" pitchFamily="34" charset="0"/>
              </a:rPr>
              <a:t>(e.g. Java </a:t>
            </a:r>
            <a:r>
              <a:rPr lang="en-GB" sz="2000" dirty="0">
                <a:solidFill>
                  <a:schemeClr val="tx1">
                    <a:lumMod val="85000"/>
                    <a:lumOff val="15000"/>
                  </a:schemeClr>
                </a:solidFill>
                <a:latin typeface="Calibri" pitchFamily="34" charset="0"/>
              </a:rPr>
              <a:t>or C</a:t>
            </a:r>
            <a:r>
              <a:rPr lang="en-GB" sz="2000" dirty="0" smtClean="0">
                <a:solidFill>
                  <a:schemeClr val="tx1">
                    <a:lumMod val="85000"/>
                    <a:lumOff val="15000"/>
                  </a:schemeClr>
                </a:solidFill>
                <a:latin typeface="Calibri" pitchFamily="34" charset="0"/>
              </a:rPr>
              <a:t>#) the programmer does not need to free memory or worry about static/dynamic </a:t>
            </a:r>
            <a:r>
              <a:rPr lang="en-GB" sz="2000" dirty="0">
                <a:solidFill>
                  <a:schemeClr val="tx1">
                    <a:lumMod val="85000"/>
                    <a:lumOff val="15000"/>
                  </a:schemeClr>
                </a:solidFill>
                <a:latin typeface="Calibri" pitchFamily="34" charset="0"/>
              </a:rPr>
              <a:t>allocation, etc. Instead </a:t>
            </a:r>
            <a:r>
              <a:rPr lang="en-GB" sz="2000" dirty="0" smtClean="0">
                <a:solidFill>
                  <a:schemeClr val="tx1">
                    <a:lumMod val="85000"/>
                    <a:lumOff val="15000"/>
                  </a:schemeClr>
                </a:solidFill>
                <a:latin typeface="Calibri" pitchFamily="34" charset="0"/>
              </a:rPr>
              <a:t>this process is managed by the virtual machine (VM).</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699542"/>
            <a:ext cx="52387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79512" y="2341205"/>
            <a:ext cx="3096344" cy="2246769"/>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Managed languages use a </a:t>
            </a:r>
            <a:r>
              <a:rPr lang="en-GB" sz="2000" dirty="0">
                <a:solidFill>
                  <a:schemeClr val="tx1">
                    <a:lumMod val="85000"/>
                    <a:lumOff val="15000"/>
                  </a:schemeClr>
                </a:solidFill>
                <a:latin typeface="Calibri" pitchFamily="34" charset="0"/>
              </a:rPr>
              <a:t>low-priority background garbage collector </a:t>
            </a:r>
            <a:r>
              <a:rPr lang="en-GB" sz="2000" dirty="0" smtClean="0">
                <a:solidFill>
                  <a:schemeClr val="tx1">
                    <a:lumMod val="85000"/>
                    <a:lumOff val="15000"/>
                  </a:schemeClr>
                </a:solidFill>
                <a:latin typeface="Calibri" pitchFamily="34" charset="0"/>
              </a:rPr>
              <a:t>thread (</a:t>
            </a:r>
            <a:r>
              <a:rPr lang="en-GB" sz="2000" dirty="0">
                <a:solidFill>
                  <a:schemeClr val="tx1">
                    <a:lumMod val="85000"/>
                    <a:lumOff val="15000"/>
                  </a:schemeClr>
                </a:solidFill>
                <a:latin typeface="Calibri" pitchFamily="34" charset="0"/>
              </a:rPr>
              <a:t>GC) </a:t>
            </a:r>
            <a:r>
              <a:rPr lang="en-GB" sz="2000" dirty="0" smtClean="0">
                <a:solidFill>
                  <a:schemeClr val="tx1">
                    <a:lumMod val="85000"/>
                    <a:lumOff val="15000"/>
                  </a:schemeClr>
                </a:solidFill>
                <a:latin typeface="Calibri" pitchFamily="34" charset="0"/>
              </a:rPr>
              <a:t>to periodically scan </a:t>
            </a:r>
            <a:r>
              <a:rPr lang="en-GB" sz="2000" dirty="0">
                <a:solidFill>
                  <a:schemeClr val="tx1">
                    <a:lumMod val="85000"/>
                    <a:lumOff val="15000"/>
                  </a:schemeClr>
                </a:solidFill>
                <a:latin typeface="Calibri" pitchFamily="34" charset="0"/>
              </a:rPr>
              <a:t>memory, deleting objects and freeing memory if they are no longer used.</a:t>
            </a:r>
          </a:p>
        </p:txBody>
      </p:sp>
    </p:spTree>
    <p:extLst>
      <p:ext uri="{BB962C8B-B14F-4D97-AF65-F5344CB8AC3E}">
        <p14:creationId xmlns:p14="http://schemas.microsoft.com/office/powerpoint/2010/main" val="372687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627534"/>
            <a:ext cx="3240360" cy="2708434"/>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One common </a:t>
            </a:r>
            <a:r>
              <a:rPr lang="en-GB" sz="2000" dirty="0" smtClean="0">
                <a:solidFill>
                  <a:schemeClr val="tx1">
                    <a:lumMod val="85000"/>
                    <a:lumOff val="15000"/>
                  </a:schemeClr>
                </a:solidFill>
                <a:latin typeface="Calibri" pitchFamily="34" charset="0"/>
              </a:rPr>
              <a:t>GC approach </a:t>
            </a:r>
            <a:r>
              <a:rPr lang="en-GB" sz="2000" dirty="0">
                <a:solidFill>
                  <a:schemeClr val="tx1">
                    <a:lumMod val="85000"/>
                    <a:lumOff val="15000"/>
                  </a:schemeClr>
                </a:solidFill>
                <a:latin typeface="Calibri" pitchFamily="34" charset="0"/>
              </a:rPr>
              <a:t>is </a:t>
            </a:r>
            <a:r>
              <a:rPr lang="en-GB" sz="2000" b="1" dirty="0">
                <a:solidFill>
                  <a:schemeClr val="tx1">
                    <a:lumMod val="85000"/>
                    <a:lumOff val="15000"/>
                  </a:schemeClr>
                </a:solidFill>
                <a:latin typeface="Calibri" pitchFamily="34" charset="0"/>
              </a:rPr>
              <a:t>mark and sweep </a:t>
            </a:r>
            <a:r>
              <a:rPr lang="en-GB" sz="2000" dirty="0">
                <a:solidFill>
                  <a:schemeClr val="tx1">
                    <a:lumMod val="85000"/>
                    <a:lumOff val="15000"/>
                  </a:schemeClr>
                </a:solidFill>
                <a:latin typeface="Calibri" pitchFamily="34" charset="0"/>
              </a:rPr>
              <a:t>where </a:t>
            </a:r>
            <a:r>
              <a:rPr lang="en-GB" sz="2000" dirty="0" smtClean="0">
                <a:solidFill>
                  <a:schemeClr val="tx1">
                    <a:lumMod val="85000"/>
                    <a:lumOff val="15000"/>
                  </a:schemeClr>
                </a:solidFill>
                <a:latin typeface="Calibri" pitchFamily="34" charset="0"/>
              </a:rPr>
              <a:t>every </a:t>
            </a:r>
            <a:r>
              <a:rPr lang="en-GB" sz="2000" dirty="0">
                <a:solidFill>
                  <a:schemeClr val="tx1">
                    <a:lumMod val="85000"/>
                    <a:lumOff val="15000"/>
                  </a:schemeClr>
                </a:solidFill>
                <a:latin typeface="Calibri" pitchFamily="34" charset="0"/>
              </a:rPr>
              <a:t>defined pointer </a:t>
            </a:r>
            <a:r>
              <a:rPr lang="en-GB" sz="2000" dirty="0" smtClean="0">
                <a:solidFill>
                  <a:schemeClr val="tx1">
                    <a:lumMod val="85000"/>
                    <a:lumOff val="15000"/>
                  </a:schemeClr>
                </a:solidFill>
                <a:latin typeface="Calibri" pitchFamily="34" charset="0"/>
              </a:rPr>
              <a:t>is periodically scanned and objects marked. Unmarked objects are considered to be not in use and are freed. </a:t>
            </a: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This might be </a:t>
            </a:r>
            <a:r>
              <a:rPr lang="en-GB" sz="2000" dirty="0">
                <a:solidFill>
                  <a:schemeClr val="tx1">
                    <a:lumMod val="85000"/>
                    <a:lumOff val="15000"/>
                  </a:schemeClr>
                </a:solidFill>
                <a:latin typeface="Calibri" pitchFamily="34" charset="0"/>
              </a:rPr>
              <a:t>done in C++ as</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p:txBody>
      </p:sp>
      <p:graphicFrame>
        <p:nvGraphicFramePr>
          <p:cNvPr id="3" name="Diagram 2"/>
          <p:cNvGraphicFramePr/>
          <p:nvPr>
            <p:extLst>
              <p:ext uri="{D42A27DB-BD31-4B8C-83A1-F6EECF244321}">
                <p14:modId xmlns:p14="http://schemas.microsoft.com/office/powerpoint/2010/main" val="1846825965"/>
              </p:ext>
            </p:extLst>
          </p:nvPr>
        </p:nvGraphicFramePr>
        <p:xfrm>
          <a:off x="3995936" y="108006"/>
          <a:ext cx="4986595" cy="23917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2833851463"/>
              </p:ext>
            </p:extLst>
          </p:nvPr>
        </p:nvGraphicFramePr>
        <p:xfrm>
          <a:off x="3707904" y="2626235"/>
          <a:ext cx="5472608" cy="23937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5499312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85" y="915566"/>
            <a:ext cx="4487771" cy="3707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572000" y="843558"/>
            <a:ext cx="4176464" cy="3323987"/>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Advantages of </a:t>
            </a:r>
            <a:r>
              <a:rPr lang="en-GB" sz="2000" dirty="0" smtClean="0">
                <a:solidFill>
                  <a:schemeClr val="tx1">
                    <a:lumMod val="85000"/>
                    <a:lumOff val="15000"/>
                  </a:schemeClr>
                </a:solidFill>
                <a:latin typeface="Calibri" pitchFamily="34" charset="0"/>
              </a:rPr>
              <a:t>using a GC include: </a:t>
            </a:r>
          </a:p>
          <a:p>
            <a:pPr marL="342900" indent="-342900">
              <a:buFont typeface="Arial" pitchFamily="34" charset="0"/>
              <a:buChar char="•"/>
            </a:pPr>
            <a:r>
              <a:rPr lang="en-GB" sz="2000" dirty="0" smtClean="0">
                <a:solidFill>
                  <a:schemeClr val="tx1">
                    <a:lumMod val="85000"/>
                    <a:lumOff val="15000"/>
                  </a:schemeClr>
                </a:solidFill>
                <a:latin typeface="Calibri" pitchFamily="34" charset="0"/>
              </a:rPr>
              <a:t>no </a:t>
            </a:r>
            <a:r>
              <a:rPr lang="en-GB" sz="2000" dirty="0">
                <a:solidFill>
                  <a:schemeClr val="tx1">
                    <a:lumMod val="85000"/>
                    <a:lumOff val="15000"/>
                  </a:schemeClr>
                </a:solidFill>
                <a:latin typeface="Calibri" pitchFamily="34" charset="0"/>
              </a:rPr>
              <a:t>memory leaks (in </a:t>
            </a:r>
            <a:r>
              <a:rPr lang="en-GB" sz="2000" dirty="0" smtClean="0">
                <a:solidFill>
                  <a:schemeClr val="tx1">
                    <a:lumMod val="85000"/>
                    <a:lumOff val="15000"/>
                  </a:schemeClr>
                </a:solidFill>
                <a:latin typeface="Calibri" pitchFamily="34" charset="0"/>
              </a:rPr>
              <a:t>principle)</a:t>
            </a:r>
          </a:p>
          <a:p>
            <a:pPr marL="342900" indent="-342900">
              <a:buFont typeface="Arial" pitchFamily="34" charset="0"/>
              <a:buChar char="•"/>
            </a:pPr>
            <a:r>
              <a:rPr lang="en-GB" sz="2000" dirty="0" smtClean="0">
                <a:solidFill>
                  <a:schemeClr val="tx1">
                    <a:lumMod val="85000"/>
                    <a:lumOff val="15000"/>
                  </a:schemeClr>
                </a:solidFill>
                <a:latin typeface="Calibri" pitchFamily="34" charset="0"/>
              </a:rPr>
              <a:t>frees </a:t>
            </a:r>
            <a:r>
              <a:rPr lang="en-GB" sz="2000" dirty="0">
                <a:solidFill>
                  <a:schemeClr val="tx1">
                    <a:lumMod val="85000"/>
                    <a:lumOff val="15000"/>
                  </a:schemeClr>
                </a:solidFill>
                <a:latin typeface="Calibri" pitchFamily="34" charset="0"/>
              </a:rPr>
              <a:t>programmer from house-keeping tasks. </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The key disadvantage is that the </a:t>
            </a:r>
            <a:r>
              <a:rPr lang="en-GB" sz="2000" dirty="0" smtClean="0">
                <a:solidFill>
                  <a:schemeClr val="tx1">
                    <a:lumMod val="85000"/>
                    <a:lumOff val="15000"/>
                  </a:schemeClr>
                </a:solidFill>
                <a:latin typeface="Calibri" pitchFamily="34" charset="0"/>
              </a:rPr>
              <a:t>programmer can take the GC for granted and write </a:t>
            </a:r>
            <a:r>
              <a:rPr lang="en-GB" sz="2000" dirty="0">
                <a:solidFill>
                  <a:schemeClr val="tx1">
                    <a:lumMod val="85000"/>
                    <a:lumOff val="15000"/>
                  </a:schemeClr>
                </a:solidFill>
                <a:latin typeface="Calibri" pitchFamily="34" charset="0"/>
              </a:rPr>
              <a:t>sloppy code that </a:t>
            </a:r>
            <a:r>
              <a:rPr lang="en-GB" sz="2000" dirty="0" smtClean="0">
                <a:solidFill>
                  <a:schemeClr val="tx1">
                    <a:lumMod val="85000"/>
                    <a:lumOff val="15000"/>
                  </a:schemeClr>
                </a:solidFill>
                <a:latin typeface="Calibri" pitchFamily="34" charset="0"/>
              </a:rPr>
              <a:t>creates </a:t>
            </a:r>
            <a:r>
              <a:rPr lang="en-GB" sz="2000" dirty="0">
                <a:solidFill>
                  <a:schemeClr val="tx1">
                    <a:lumMod val="85000"/>
                    <a:lumOff val="15000"/>
                  </a:schemeClr>
                </a:solidFill>
                <a:latin typeface="Calibri" pitchFamily="34" charset="0"/>
              </a:rPr>
              <a:t>a lot of </a:t>
            </a:r>
            <a:r>
              <a:rPr lang="en-GB" sz="2000" dirty="0" smtClean="0">
                <a:solidFill>
                  <a:schemeClr val="tx1">
                    <a:lumMod val="85000"/>
                    <a:lumOff val="15000"/>
                  </a:schemeClr>
                </a:solidFill>
                <a:latin typeface="Calibri" pitchFamily="34" charset="0"/>
              </a:rPr>
              <a:t>short-lived temporary objects, </a:t>
            </a:r>
            <a:r>
              <a:rPr lang="en-GB" sz="2000" dirty="0">
                <a:solidFill>
                  <a:schemeClr val="tx1">
                    <a:lumMod val="85000"/>
                    <a:lumOff val="15000"/>
                  </a:schemeClr>
                </a:solidFill>
                <a:latin typeface="Calibri" pitchFamily="34" charset="0"/>
              </a:rPr>
              <a:t>thereby imposing a massive performance hit on the </a:t>
            </a:r>
            <a:r>
              <a:rPr lang="en-GB" sz="2000" dirty="0" smtClean="0">
                <a:solidFill>
                  <a:schemeClr val="tx1">
                    <a:lumMod val="85000"/>
                    <a:lumOff val="15000"/>
                  </a:schemeClr>
                </a:solidFill>
                <a:latin typeface="Calibri" pitchFamily="34" charset="0"/>
              </a:rPr>
              <a:t>GC.</a:t>
            </a:r>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315965206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05" y="346647"/>
            <a:ext cx="4761551" cy="467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5508104" y="1642492"/>
            <a:ext cx="3024336"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None/>
            </a:pPr>
            <a:r>
              <a:rPr lang="en-GB" dirty="0" smtClean="0">
                <a:solidFill>
                  <a:schemeClr val="tx1"/>
                </a:solidFill>
                <a:effectLst/>
                <a:latin typeface="Calibri" pitchFamily="34" charset="0"/>
              </a:rPr>
              <a:t>Object Pools</a:t>
            </a:r>
          </a:p>
          <a:p>
            <a:pPr marL="0" indent="0">
              <a:buNone/>
            </a:pPr>
            <a:endParaRPr lang="en-GB" dirty="0">
              <a:solidFill>
                <a:schemeClr val="tx1"/>
              </a:solidFill>
              <a:effectLst/>
              <a:latin typeface="Calibri" pitchFamily="34" charset="0"/>
            </a:endParaRPr>
          </a:p>
        </p:txBody>
      </p:sp>
    </p:spTree>
    <p:extLst>
      <p:ext uri="{BB962C8B-B14F-4D97-AF65-F5344CB8AC3E}">
        <p14:creationId xmlns:p14="http://schemas.microsoft.com/office/powerpoint/2010/main" val="59566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627534"/>
            <a:ext cx="3384376" cy="4093428"/>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Object pools provide an effective ways of managing a large number of temporary objects that can be used and then recycled without actually being deleted</a:t>
            </a:r>
            <a:r>
              <a:rPr lang="en-GB" sz="2000" dirty="0" smtClean="0">
                <a:solidFill>
                  <a:schemeClr val="tx1">
                    <a:lumMod val="85000"/>
                    <a:lumOff val="15000"/>
                  </a:schemeClr>
                </a:solidFill>
                <a:latin typeface="Calibri" pitchFamily="34" charset="0"/>
              </a:rPr>
              <a:t>.</a:t>
            </a:r>
          </a:p>
          <a:p>
            <a:endParaRPr lang="en-GB" sz="1000" dirty="0" smtClean="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Object are checked out of the pool, used and then released back into the pool so they can be reused when needed.</a:t>
            </a: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Pools may be of a fixed size or grow dynamically as needed.</a:t>
            </a:r>
            <a:endParaRPr lang="en-GB" sz="2000" dirty="0">
              <a:solidFill>
                <a:schemeClr val="tx1">
                  <a:lumMod val="85000"/>
                  <a:lumOff val="15000"/>
                </a:schemeClr>
              </a:solidFill>
              <a:latin typeface="Calibri" pitchFamily="34" charset="0"/>
            </a:endParaRPr>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13162" y="627534"/>
            <a:ext cx="5179318" cy="3645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p:cNvSpPr>
          <p:nvPr/>
        </p:nvSpPr>
        <p:spPr>
          <a:xfrm>
            <a:off x="35496" y="51470"/>
            <a:ext cx="4896544"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Object Pools</a:t>
            </a:r>
            <a:endParaRPr lang="en-US" sz="2800" cap="small"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4175236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6746"/>
            <a:ext cx="3744416" cy="4806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932040" y="267494"/>
            <a:ext cx="3920223"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GB" sz="1800" smtClean="0">
                <a:solidFill>
                  <a:schemeClr val="tx1"/>
                </a:solidFill>
                <a:effectLst/>
                <a:latin typeface="Calibri" pitchFamily="34" charset="0"/>
              </a:rPr>
              <a:t>Unlike </a:t>
            </a:r>
            <a:r>
              <a:rPr lang="en-GB" sz="1800" dirty="0" smtClean="0">
                <a:solidFill>
                  <a:schemeClr val="tx1"/>
                </a:solidFill>
                <a:effectLst/>
                <a:latin typeface="Calibri" pitchFamily="34" charset="0"/>
              </a:rPr>
              <a:t>C# or Java, C++ has no automatic garbage collection. The programmer must ensure dynamically allocated memory is released.</a:t>
            </a:r>
          </a:p>
          <a:p>
            <a:pPr marL="0" indent="0">
              <a:buFont typeface="Georgia" pitchFamily="18" charset="0"/>
              <a:buNone/>
            </a:pPr>
            <a:endParaRPr lang="en-GB" sz="1800" dirty="0">
              <a:solidFill>
                <a:schemeClr val="tx1"/>
              </a:solidFill>
              <a:effectLst/>
              <a:latin typeface="Calibri" pitchFamily="34" charset="0"/>
            </a:endParaRPr>
          </a:p>
          <a:p>
            <a:pPr marL="0" indent="0">
              <a:buNone/>
            </a:pPr>
            <a:r>
              <a:rPr lang="en-GB" sz="1800" dirty="0" smtClean="0">
                <a:solidFill>
                  <a:schemeClr val="tx1"/>
                </a:solidFill>
                <a:effectLst/>
                <a:latin typeface="Calibri" pitchFamily="34" charset="0"/>
              </a:rPr>
              <a:t>There is a danger of a memory leak if memory is allocated with also being released.</a:t>
            </a:r>
          </a:p>
          <a:p>
            <a:pPr marL="0" indent="0">
              <a:buFont typeface="Georgia" pitchFamily="18" charset="0"/>
              <a:buNone/>
            </a:pPr>
            <a:endParaRPr lang="en-GB" sz="1800" dirty="0">
              <a:solidFill>
                <a:schemeClr val="tx1"/>
              </a:solidFill>
              <a:effectLst/>
              <a:latin typeface="Calibri" pitchFamily="34" charset="0"/>
            </a:endParaRPr>
          </a:p>
        </p:txBody>
      </p:sp>
      <p:sp>
        <p:nvSpPr>
          <p:cNvPr id="4" name="Title 1"/>
          <p:cNvSpPr txBox="1">
            <a:spLocks/>
          </p:cNvSpPr>
          <p:nvPr/>
        </p:nvSpPr>
        <p:spPr>
          <a:xfrm>
            <a:off x="107504" y="110293"/>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GB" sz="2800" dirty="0" smtClean="0">
                <a:solidFill>
                  <a:schemeClr val="tx1"/>
                </a:solidFill>
                <a:effectLst/>
                <a:latin typeface="Calibri" pitchFamily="34" charset="0"/>
              </a:rPr>
              <a:t>Key takeaways:</a:t>
            </a:r>
            <a:endParaRPr lang="en-GB" sz="2800" dirty="0">
              <a:solidFill>
                <a:schemeClr val="tx1"/>
              </a:solidFill>
              <a:effectLst/>
              <a:latin typeface="Calibri" pitchFamily="34" charset="0"/>
            </a:endParaRPr>
          </a:p>
        </p:txBody>
      </p:sp>
    </p:spTree>
    <p:extLst>
      <p:ext uri="{BB962C8B-B14F-4D97-AF65-F5344CB8AC3E}">
        <p14:creationId xmlns:p14="http://schemas.microsoft.com/office/powerpoint/2010/main" val="70791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pstrea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7013C18A35F34ABB124A623B7462F5" ma:contentTypeVersion="0" ma:contentTypeDescription="Create a new document." ma:contentTypeScope="" ma:versionID="c8b53229ef314644a75f5a9f7c013cc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04B41D-4D47-4C20-AD9E-F55D4825E0BA}"/>
</file>

<file path=customXml/itemProps2.xml><?xml version="1.0" encoding="utf-8"?>
<ds:datastoreItem xmlns:ds="http://schemas.openxmlformats.org/officeDocument/2006/customXml" ds:itemID="{176051AB-939B-44F4-9904-FB8C22B2C880}"/>
</file>

<file path=customXml/itemProps3.xml><?xml version="1.0" encoding="utf-8"?>
<ds:datastoreItem xmlns:ds="http://schemas.openxmlformats.org/officeDocument/2006/customXml" ds:itemID="{8990238B-42E1-4B91-9DC5-B9677DBC6A35}"/>
</file>

<file path=docProps/app.xml><?xml version="1.0" encoding="utf-8"?>
<Properties xmlns="http://schemas.openxmlformats.org/officeDocument/2006/extended-properties" xmlns:vt="http://schemas.openxmlformats.org/officeDocument/2006/docPropsVTypes">
  <Template>Slipstream</Template>
  <TotalTime>0</TotalTime>
  <Words>511</Words>
  <Application>Microsoft Office PowerPoint</Application>
  <PresentationFormat>On-screen Show (16:9)</PresentationFormat>
  <Paragraphs>55</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Georgia</vt:lpstr>
      <vt:lpstr>Trebuchet MS</vt:lpstr>
      <vt:lpstr>Slipstream</vt:lpstr>
      <vt:lpstr>Dynamic Memory Allocation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2013-01-08T13:39:25Z</dcterms:created>
  <dcterms:modified xsi:type="dcterms:W3CDTF">2015-01-21T09:24:41Z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0x010100E77013C18A35F34ABB124A623B7462F5</vt:lpwstr>
  </property>
</Properties>
</file>