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3"/>
  </p:notesMasterIdLst>
  <p:handoutMasterIdLst>
    <p:handoutMasterId r:id="rId14"/>
  </p:handoutMasterIdLst>
  <p:sldIdLst>
    <p:sldId id="409" r:id="rId2"/>
    <p:sldId id="368" r:id="rId3"/>
    <p:sldId id="371" r:id="rId4"/>
    <p:sldId id="373" r:id="rId5"/>
    <p:sldId id="372" r:id="rId6"/>
    <p:sldId id="370" r:id="rId7"/>
    <p:sldId id="369" r:id="rId8"/>
    <p:sldId id="374" r:id="rId9"/>
    <p:sldId id="367" r:id="rId10"/>
    <p:sldId id="378" r:id="rId11"/>
    <p:sldId id="41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0044" autoAdjust="0"/>
  </p:normalViewPr>
  <p:slideViewPr>
    <p:cSldViewPr>
      <p:cViewPr varScale="1">
        <p:scale>
          <a:sx n="98" d="100"/>
          <a:sy n="98" d="100"/>
        </p:scale>
        <p:origin x="37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2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ading_Requires_Eff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Reading Requires Effort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384" y="4011910"/>
            <a:ext cx="1015008" cy="10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9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indering_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Hindering Reading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6376" y="3867894"/>
            <a:ext cx="1071389" cy="11647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51520" y="555526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can either help or hinder reading: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3528" y="1002095"/>
            <a:ext cx="8496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5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ading_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612068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Reading Guidelines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4299942"/>
            <a:ext cx="736793" cy="7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2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8/1/2014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6" r:id="rId12"/>
    <p:sldLayoutId id="2147484707" r:id="rId13"/>
    <p:sldLayoutId id="2147484708" r:id="rId14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627534"/>
            <a:ext cx="4104456" cy="1344875"/>
          </a:xfrm>
        </p:spPr>
        <p:txBody>
          <a:bodyPr>
            <a:normAutofit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UX Design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1567120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Designing with the user’s experience in mind.</a:t>
            </a:r>
          </a:p>
          <a:p>
            <a:pPr algn="ctr"/>
            <a:endParaRPr lang="en-US" sz="2000" dirty="0"/>
          </a:p>
          <a:p>
            <a:pPr algn="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3 - Reading</a:t>
            </a:r>
          </a:p>
        </p:txBody>
      </p:sp>
    </p:spTree>
    <p:extLst>
      <p:ext uri="{BB962C8B-B14F-4D97-AF65-F5344CB8AC3E}">
        <p14:creationId xmlns:p14="http://schemas.microsoft.com/office/powerpoint/2010/main" val="3262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11510"/>
            <a:ext cx="3265623" cy="4062435"/>
          </a:xfrm>
          <a:prstGeom prst="snip2DiagRect">
            <a:avLst>
              <a:gd name="adj1" fmla="val 17231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51520" y="685021"/>
            <a:ext cx="43204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 panose="020F0502020204030204" pitchFamily="34" charset="0"/>
              </a:rPr>
              <a:t>Omit needless words</a:t>
            </a:r>
            <a:r>
              <a:rPr lang="en-GB" sz="2000" dirty="0">
                <a:latin typeface="Calibri" panose="020F0502020204030204" pitchFamily="34" charset="0"/>
              </a:rPr>
              <a:t>. A sentence should contain no unnecessary words, a paragraph no unnecessary sentences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 panose="020F0502020204030204" pitchFamily="34" charset="0"/>
              </a:rPr>
              <a:t>Get rid of ‘happy talk’</a:t>
            </a:r>
            <a:r>
              <a:rPr lang="en-GB" sz="2000" dirty="0">
                <a:latin typeface="Calibri" panose="020F0502020204030204" pitchFamily="34" charset="0"/>
              </a:rPr>
              <a:t>. Avoid welcoming users or providing informational overviews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" panose="020F0502020204030204" pitchFamily="34" charset="0"/>
              </a:rPr>
              <a:t>Minimise instructions</a:t>
            </a:r>
            <a:r>
              <a:rPr lang="en-GB" sz="2000" dirty="0">
                <a:latin typeface="Calibri" panose="020F0502020204030204" pitchFamily="34" charset="0"/>
              </a:rPr>
              <a:t>. Everything should be self-explanatory. If really needed, be brief and to the point.</a:t>
            </a:r>
          </a:p>
        </p:txBody>
      </p:sp>
    </p:spTree>
    <p:extLst>
      <p:ext uri="{BB962C8B-B14F-4D97-AF65-F5344CB8AC3E}">
        <p14:creationId xmlns:p14="http://schemas.microsoft.com/office/powerpoint/2010/main" val="18177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60032" y="267494"/>
            <a:ext cx="3992231" cy="2808312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Reading requires effort (and we want to make life easy for the user).</a:t>
            </a: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should ensure that all text can be easily read.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We should ensure that all text </a:t>
            </a:r>
            <a:r>
              <a:rPr lang="en-GB" sz="1800" dirty="0">
                <a:solidFill>
                  <a:schemeClr val="tx1"/>
                </a:solidFill>
                <a:effectLst/>
                <a:latin typeface="Calibri" pitchFamily="34" charset="0"/>
              </a:rPr>
              <a:t>conveys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genuinely useful information (ruthlessly removing any text that does not ).</a:t>
            </a: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 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27584" y="1779662"/>
            <a:ext cx="2880320" cy="1512168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Reading is Unnatural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58" y="0"/>
            <a:ext cx="46457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7" y="483519"/>
            <a:ext cx="4722955" cy="4659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20" y="685021"/>
            <a:ext cx="3960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We’re ‘wired’ with an innate ability to develop speech and understand spoken language. We’re not wired to read.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Reading and writing (which have only become common in recent centuries) are leant through instruction and repeated practice.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Reading normally requires some degree of conscious attention and effort.</a:t>
            </a:r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88865" cy="5143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88024" y="3867894"/>
            <a:ext cx="4260932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</a:rPr>
              <a:t>We don’t read websites. We scan them.</a:t>
            </a:r>
            <a:endParaRPr lang="en-GB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85021"/>
            <a:ext cx="3168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tend to scan information looking </a:t>
            </a:r>
            <a:r>
              <a:rPr lang="en-GB" sz="2000" dirty="0">
                <a:latin typeface="Calibri" panose="020F0502020204030204" pitchFamily="34" charset="0"/>
              </a:rPr>
              <a:t>for words or phrases that catch our </a:t>
            </a:r>
            <a:r>
              <a:rPr lang="en-GB" sz="2000" dirty="0" smtClean="0">
                <a:latin typeface="Calibri" panose="020F0502020204030204" pitchFamily="34" charset="0"/>
              </a:rPr>
              <a:t>eye.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610" y="4299942"/>
            <a:ext cx="6788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Aside: </a:t>
            </a:r>
            <a:r>
              <a:rPr lang="en-GB" sz="2000" dirty="0" smtClean="0">
                <a:latin typeface="Calibri" panose="020F0502020204030204" pitchFamily="34" charset="0"/>
              </a:rPr>
              <a:t>The obvious exceptions to the above are pages that contain documents, e.g. reports, new stories, descriptions, etc.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43469"/>
            <a:ext cx="5748911" cy="3470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765141"/>
            <a:ext cx="2880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We do this as: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We know we don’t need to read everything;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We don’t want to waste time and effort.</a:t>
            </a:r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21797"/>
            <a:ext cx="4989257" cy="39115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1196047"/>
            <a:ext cx="31683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Difficult typefaces</a:t>
            </a:r>
          </a:p>
          <a:p>
            <a:r>
              <a:rPr lang="en-GB" sz="2000" dirty="0" smtClean="0">
                <a:latin typeface="Calibri" panose="020F0502020204030204" pitchFamily="34" charset="0"/>
              </a:rPr>
              <a:t>Reading is made more difficult if the font hinders the brain in grouping letter shapes into word chunks.</a:t>
            </a:r>
          </a:p>
        </p:txBody>
      </p:sp>
    </p:spTree>
    <p:extLst>
      <p:ext uri="{BB962C8B-B14F-4D97-AF65-F5344CB8AC3E}">
        <p14:creationId xmlns:p14="http://schemas.microsoft.com/office/powerpoint/2010/main" val="1271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96047"/>
            <a:ext cx="25202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Noisy Backgrounds</a:t>
            </a:r>
          </a:p>
          <a:p>
            <a:r>
              <a:rPr lang="en-GB" sz="2000" dirty="0" smtClean="0">
                <a:latin typeface="Calibri" panose="020F0502020204030204" pitchFamily="34" charset="0"/>
              </a:rPr>
              <a:t>Visual ‘noisy’ can make the recognition of letter shapes and words more difficult.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r>
              <a:rPr lang="en-GB" sz="2000" dirty="0" smtClean="0">
                <a:latin typeface="Calibri" panose="020F0502020204030204" pitchFamily="34" charset="0"/>
              </a:rPr>
              <a:t>There should be good contrast between displayed text and the background.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96047"/>
            <a:ext cx="5888292" cy="12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75606"/>
            <a:ext cx="48387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1520" y="1196047"/>
            <a:ext cx="28083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Centered</a:t>
            </a:r>
            <a:r>
              <a:rPr lang="en-GB" sz="2000" b="1" dirty="0" smtClean="0">
                <a:latin typeface="Calibri" panose="020F0502020204030204" pitchFamily="34" charset="0"/>
              </a:rPr>
              <a:t> Text</a:t>
            </a:r>
          </a:p>
          <a:p>
            <a:r>
              <a:rPr lang="en-GB" sz="2000" dirty="0">
                <a:latin typeface="Calibri" panose="020F0502020204030204" pitchFamily="34" charset="0"/>
              </a:rPr>
              <a:t>At the end of a line our eyes will flick back to the same horizontal position and down one line. 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Text that is </a:t>
            </a:r>
            <a:r>
              <a:rPr lang="en-GB" sz="2000" dirty="0" err="1">
                <a:latin typeface="Calibri" panose="020F0502020204030204" pitchFamily="34" charset="0"/>
              </a:rPr>
              <a:t>centered</a:t>
            </a:r>
            <a:r>
              <a:rPr lang="en-GB" sz="2000" dirty="0">
                <a:latin typeface="Calibri" panose="020F0502020204030204" pitchFamily="34" charset="0"/>
              </a:rPr>
              <a:t> or right-aligned will tend to disrupt this process and reading more effortful.</a:t>
            </a:r>
          </a:p>
        </p:txBody>
      </p:sp>
    </p:spTree>
    <p:extLst>
      <p:ext uri="{BB962C8B-B14F-4D97-AF65-F5344CB8AC3E}">
        <p14:creationId xmlns:p14="http://schemas.microsoft.com/office/powerpoint/2010/main" val="27976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685021"/>
            <a:ext cx="403244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To make reading as effortless as possible: </a:t>
            </a:r>
          </a:p>
          <a:p>
            <a:endParaRPr lang="en-GB" sz="1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alibri" panose="020F0502020204030204" pitchFamily="34" charset="0"/>
              </a:rPr>
              <a:t>Use an easily readable font</a:t>
            </a:r>
            <a:r>
              <a:rPr lang="en-GB" sz="2000" dirty="0" smtClean="0">
                <a:latin typeface="Calibri" panose="020F0502020204030204" pitchFamily="34" charset="0"/>
              </a:rPr>
              <a:t>. This includes many decorative fonts that can be easily read.</a:t>
            </a: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alibri" panose="020F0502020204030204" pitchFamily="34" charset="0"/>
              </a:rPr>
              <a:t>Use a clear and consistent text layout</a:t>
            </a:r>
            <a:r>
              <a:rPr lang="en-GB" sz="2000" dirty="0" smtClean="0">
                <a:latin typeface="Calibri" panose="020F0502020204030204" pitchFamily="34" charset="0"/>
              </a:rPr>
              <a:t>. </a:t>
            </a:r>
            <a:endParaRPr lang="en-GB" sz="20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Calibri" panose="020F0502020204030204" pitchFamily="34" charset="0"/>
              </a:rPr>
              <a:t>Use plain language </a:t>
            </a:r>
            <a:r>
              <a:rPr lang="en-GB" sz="2000" dirty="0" smtClean="0">
                <a:latin typeface="Calibri" panose="020F0502020204030204" pitchFamily="34" charset="0"/>
              </a:rPr>
              <a:t>(or at least a highly consistent vocabulary).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1510"/>
            <a:ext cx="3743110" cy="4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55CCDD-3DAA-4AFD-9DBD-32CF776F1F3F}"/>
</file>

<file path=customXml/itemProps2.xml><?xml version="1.0" encoding="utf-8"?>
<ds:datastoreItem xmlns:ds="http://schemas.openxmlformats.org/officeDocument/2006/customXml" ds:itemID="{B137A6B3-CBBC-4937-BF8F-4F04A516382C}"/>
</file>

<file path=customXml/itemProps3.xml><?xml version="1.0" encoding="utf-8"?>
<ds:datastoreItem xmlns:ds="http://schemas.openxmlformats.org/officeDocument/2006/customXml" ds:itemID="{9261F1DF-FDA1-487A-BB43-D1041B96159A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384</Words>
  <Application>Microsoft Office PowerPoint</Application>
  <PresentationFormat>On-screen Show (16:9)</PresentationFormat>
  <Paragraphs>48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Slipstream</vt:lpstr>
      <vt:lpstr>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2014-08-01T10:48:51Z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