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4" r:id="rId3"/>
    <p:sldId id="368" r:id="rId4"/>
    <p:sldId id="369" r:id="rId5"/>
    <p:sldId id="370" r:id="rId6"/>
    <p:sldId id="371" r:id="rId7"/>
    <p:sldId id="372" r:id="rId8"/>
    <p:sldId id="414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000000"/>
    <a:srgbClr val="47899B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79731" autoAdjust="0"/>
  </p:normalViewPr>
  <p:slideViewPr>
    <p:cSldViewPr>
      <p:cViewPr varScale="1">
        <p:scale>
          <a:sx n="124" d="100"/>
          <a:sy n="124" d="100"/>
        </p:scale>
        <p:origin x="114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6"/>
    </p:cViewPr>
  </p:sorterViewPr>
  <p:notesViewPr>
    <p:cSldViewPr>
      <p:cViewPr varScale="1">
        <p:scale>
          <a:sx n="80" d="100"/>
          <a:sy n="80" d="100"/>
        </p:scale>
        <p:origin x="-26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C#/Java programmer you’ll know a lot about classes. A lot of what you know is transferrable to C++ but not all.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Importantly, C++ classes are value types by default whilst in C++ they are reference types.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assignment is by default very different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C++ you have two separate entities (well, more on this later) that can be independently modified, whilst in C#/.java you have two pointers to the same object.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above C++ class have copy constructors and copy assignment constructors (determining exactly how the class gets to copied it is duplicated through a copy/assignment operation).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is a user defined data type – including both data and functionality.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is typically defined by a declaration section that defines data types and declares function prototypes (mostly in a .h file) and an implementation section that defines the declared prototypes (mostly in a .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file).</a:t>
            </a:r>
          </a:p>
          <a:p>
            <a:endParaRPr lang="en-GB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private and public keywords define access rights.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members defined as private are only accessed by other class methods (or friend functions), i.e. data hiding.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form of methods in the implementation section is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Type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list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body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exception are the constructor and destructor which have no return type.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and functions listed in the class declaration section are collectively referred to as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members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(variables as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members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variables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functions as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1/14/2015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ference Type vs Valu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8965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Value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Type vs. Reference Type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58" y="4582266"/>
            <a:ext cx="452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9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ass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8965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 Structure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28" y="4347194"/>
            <a:ext cx="762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02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structors and Destru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8965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Constructors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and Destructors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399641"/>
            <a:ext cx="816864" cy="69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87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py and Assignment Co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40871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Copy Constructor and Copy Assignment 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558371"/>
            <a:ext cx="573450" cy="45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76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stru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40871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Destructors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38" y="4083918"/>
            <a:ext cx="970393" cy="83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70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structing and Destruc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40871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Constructing and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Destructing</a:t>
            </a:r>
            <a:endParaRPr lang="en-US" sz="2800" cap="small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54881"/>
            <a:ext cx="10001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7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40871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Bringing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it All Together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885" y="4357264"/>
            <a:ext cx="777627" cy="73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9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haring Meth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40871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Sharing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Methods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1" y="4120480"/>
            <a:ext cx="9048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07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40871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Casting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29" y="4160412"/>
            <a:ext cx="1097558" cy="94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67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1/14/2015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04" r:id="rId12"/>
    <p:sldLayoutId id="2147484705" r:id="rId13"/>
    <p:sldLayoutId id="2147484706" r:id="rId14"/>
    <p:sldLayoutId id="2147484707" r:id="rId15"/>
    <p:sldLayoutId id="2147484708" r:id="rId16"/>
    <p:sldLayoutId id="2147484709" r:id="rId17"/>
    <p:sldLayoutId id="2147484710" r:id="rId18"/>
    <p:sldLayoutId id="2147484711" r:id="rId19"/>
    <p:sldLayoutId id="2147484712" r:id="rId20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860032" y="1370891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Classes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92080" y="2427734"/>
            <a:ext cx="36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Part </a:t>
            </a:r>
            <a:r>
              <a:rPr lang="en-US" sz="2000" b="1" dirty="0" smtClean="0"/>
              <a:t>1 </a:t>
            </a:r>
            <a:r>
              <a:rPr lang="en-US" sz="2000" b="1" dirty="0" smtClean="0"/>
              <a:t>– </a:t>
            </a:r>
            <a:r>
              <a:rPr lang="en-US" sz="2000" b="1" dirty="0" smtClean="0"/>
              <a:t>Introduction</a:t>
            </a:r>
            <a:endParaRPr lang="en-US" sz="2000" b="1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1857"/>
            <a:ext cx="9144000" cy="568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79512" y="649616"/>
            <a:ext cx="2232248" cy="842014"/>
          </a:xfrm>
          <a:prstGeom prst="roundRect">
            <a:avLst/>
          </a:prstGeom>
          <a:solidFill>
            <a:srgbClr val="000000">
              <a:alpha val="4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52536" y="634380"/>
            <a:ext cx="252028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effectLst/>
                <a:latin typeface="Calibri" pitchFamily="34" charset="0"/>
              </a:rPr>
              <a:t>Classes</a:t>
            </a:r>
            <a:endParaRPr lang="en-GB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7534"/>
            <a:ext cx="33123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 a C#/Java programmer you’ll know a lot about classes. A lot of what you know is transferrable to 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++, but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not all.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Importantly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classes are value types by default whilst in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</a:t>
            </a:r>
            <a:r>
              <a:rPr lang="en-GB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#/Java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they are reference types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26871"/>
              </p:ext>
            </p:extLst>
          </p:nvPr>
        </p:nvGraphicFramePr>
        <p:xfrm>
          <a:off x="3851920" y="339502"/>
          <a:ext cx="4896544" cy="79324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50878"/>
                <a:gridCol w="4245666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someMethod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 {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C++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580122" y="3790963"/>
            <a:ext cx="1584176" cy="1080119"/>
          </a:xfrm>
          <a:prstGeom prst="roundRect">
            <a:avLst>
              <a:gd name="adj" fmla="val 699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491890" y="3790963"/>
            <a:ext cx="1584176" cy="1080119"/>
          </a:xfrm>
          <a:prstGeom prst="roundRect">
            <a:avLst>
              <a:gd name="adj" fmla="val 699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707914" y="4333484"/>
            <a:ext cx="93610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79922" y="43334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0x??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5906" y="404545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someClass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24138" y="4333484"/>
            <a:ext cx="129614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24138" y="433348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72010" y="45495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1890" y="37574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2130" y="37574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Heap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93945"/>
              </p:ext>
            </p:extLst>
          </p:nvPr>
        </p:nvGraphicFramePr>
        <p:xfrm>
          <a:off x="3851921" y="2643758"/>
          <a:ext cx="4896544" cy="10576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50878"/>
                <a:gridCol w="4245666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someMethod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 {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   = 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Java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6588224" y="1203599"/>
            <a:ext cx="1584176" cy="1008111"/>
          </a:xfrm>
          <a:prstGeom prst="roundRect">
            <a:avLst>
              <a:gd name="adj" fmla="val 699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4499992" y="1203599"/>
            <a:ext cx="1584176" cy="1008111"/>
          </a:xfrm>
          <a:prstGeom prst="roundRect">
            <a:avLst>
              <a:gd name="adj" fmla="val 699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572000" y="141962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someClass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99992" y="113159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0232" y="113159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Heap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644008" y="1707654"/>
            <a:ext cx="129614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644008" y="170765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8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5" grpId="0"/>
      <p:bldP spid="16" grpId="0"/>
      <p:bldP spid="39" grpId="0" animBg="1"/>
      <p:bldP spid="40" grpId="0" animBg="1"/>
      <p:bldP spid="43" grpId="0"/>
      <p:bldP spid="47" grpId="0"/>
      <p:bldP spid="48" grpId="0"/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7534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Hence, assignment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very different.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C++ you have two separate entities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kinda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 that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can be independently modified, whilst in 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#/Java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you have two pointers to the same object.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++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have </a:t>
            </a:r>
            <a:r>
              <a:rPr lang="en-GB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copy constructors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</a:t>
            </a:r>
            <a:r>
              <a:rPr lang="en-GB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copy assignment constructors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determine how a class is duplicated through a copy or assignment operation (explored later).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37677"/>
              </p:ext>
            </p:extLst>
          </p:nvPr>
        </p:nvGraphicFramePr>
        <p:xfrm>
          <a:off x="3851920" y="195486"/>
          <a:ext cx="4824536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41306"/>
                <a:gridCol w="418323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a;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Inside some function</a:t>
                      </a:r>
                      <a:endParaRPr lang="en-GB" sz="1400" b="1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 = a;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C++</a:t>
                      </a:r>
                      <a:endParaRPr lang="en-GB" sz="1400" b="1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580122" y="3206129"/>
            <a:ext cx="1584176" cy="1080119"/>
          </a:xfrm>
          <a:prstGeom prst="roundRect">
            <a:avLst>
              <a:gd name="adj" fmla="val 699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491890" y="3206129"/>
            <a:ext cx="1584176" cy="1746119"/>
          </a:xfrm>
          <a:prstGeom prst="roundRect">
            <a:avLst>
              <a:gd name="adj" fmla="val 699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707914" y="3748650"/>
            <a:ext cx="93610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79922" y="374865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0x??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5906" y="346061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24138" y="3748650"/>
            <a:ext cx="129614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24138" y="37486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72010" y="396467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1890" y="317258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2130" y="317258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Heap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740352" y="893102"/>
            <a:ext cx="1080120" cy="1008111"/>
          </a:xfrm>
          <a:prstGeom prst="roundRect">
            <a:avLst>
              <a:gd name="adj" fmla="val 699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4572000" y="893102"/>
            <a:ext cx="3024336" cy="1008111"/>
          </a:xfrm>
          <a:prstGeom prst="roundRect">
            <a:avLst>
              <a:gd name="adj" fmla="val 699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44008" y="110912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0" y="82109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40352" y="82109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Heap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716016" y="1397157"/>
            <a:ext cx="129614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716016" y="139715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97103"/>
              </p:ext>
            </p:extLst>
          </p:nvPr>
        </p:nvGraphicFramePr>
        <p:xfrm>
          <a:off x="3851920" y="2427734"/>
          <a:ext cx="4824536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41306"/>
                <a:gridCol w="418323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 = 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 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SomeClass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 = a;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Java</a:t>
                      </a:r>
                      <a:endParaRPr lang="en-GB" sz="1400" b="1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84168" y="110912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56176" y="1397157"/>
            <a:ext cx="129614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156176" y="139715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16016" y="4468730"/>
            <a:ext cx="936104" cy="338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788024" y="446873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0x??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8" y="418069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b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80112" y="4087204"/>
            <a:ext cx="1000010" cy="597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2826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23528" y="195486"/>
            <a:ext cx="3672408" cy="684076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24544" y="130324"/>
            <a:ext cx="4968552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Class Structure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28188"/>
              </p:ext>
            </p:extLst>
          </p:nvPr>
        </p:nvGraphicFramePr>
        <p:xfrm>
          <a:off x="3275856" y="314730"/>
          <a:ext cx="4752528" cy="370179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98221"/>
                <a:gridCol w="4354307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class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ClassName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public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: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ClassName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args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Constructors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…</a:t>
                      </a:r>
                      <a:endParaRPr lang="en-GB" sz="1400" b="1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~</a:t>
                      </a: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ClassName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// Destructor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type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name;   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Public data and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type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method(</a:t>
                      </a:r>
                      <a:r>
                        <a:rPr lang="en-GB" sz="1400" b="1" baseline="0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args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   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methods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: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type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name;  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Private data and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type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method(</a:t>
                      </a:r>
                      <a:r>
                        <a:rPr lang="en-GB" sz="1400" b="1" baseline="0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args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    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methods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627533"/>
            <a:ext cx="316835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defined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by a declaration section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holding data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types and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function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prototypes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(typically in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.h file) and an implementation section that defines the declared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prototypes.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 members defined as private are only accessed by other class methods (or friend functions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 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6092"/>
              </p:ext>
            </p:extLst>
          </p:nvPr>
        </p:nvGraphicFramePr>
        <p:xfrm>
          <a:off x="3275856" y="4347178"/>
          <a:ext cx="4752528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98221"/>
                <a:gridCol w="4354307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Method implementations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type </a:t>
                      </a: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ClassName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::method(</a:t>
                      </a: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args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{ 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888" y="2669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ClassName.h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10540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ClassName.cpp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2753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general form of methods in the implementation section is shown.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24445"/>
              </p:ext>
            </p:extLst>
          </p:nvPr>
        </p:nvGraphicFramePr>
        <p:xfrm>
          <a:off x="3316255" y="699542"/>
          <a:ext cx="5216185" cy="10576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37072"/>
                <a:gridCol w="4779113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returnType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className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::</a:t>
                      </a: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methodName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dirty="0" err="1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arg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list)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// Method implementations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627784" y="2499742"/>
            <a:ext cx="41044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7784" y="2931790"/>
            <a:ext cx="5040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variables and functions listed in the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 declaration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section are collectively referred to as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 members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(variables as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data members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instance variables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the functions as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member functions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methods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81160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Exceptions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the constructor and destructor which have no return type.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0340"/>
            <a:ext cx="2086806" cy="210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88024" y="267494"/>
            <a:ext cx="406423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Classes in C++ are values types unlike in Java or C# in which they are reference types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.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48170D-62D6-4298-B58B-DC73E9A9C621}"/>
</file>

<file path=customXml/itemProps2.xml><?xml version="1.0" encoding="utf-8"?>
<ds:datastoreItem xmlns:ds="http://schemas.openxmlformats.org/officeDocument/2006/customXml" ds:itemID="{592D5AFC-5CA4-45E7-81DC-08F6939FA529}"/>
</file>

<file path=customXml/itemProps3.xml><?xml version="1.0" encoding="utf-8"?>
<ds:datastoreItem xmlns:ds="http://schemas.openxmlformats.org/officeDocument/2006/customXml" ds:itemID="{3372F0B9-CCD5-4F43-8381-7D2E4D1A3190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522</Words>
  <Application>Microsoft Office PowerPoint</Application>
  <PresentationFormat>On-screen Show (16:9)</PresentationFormat>
  <Paragraphs>135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Times New Roman</vt:lpstr>
      <vt:lpstr>Trebuchet MS</vt:lpstr>
      <vt:lpstr>Slipstream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2015-01-14T09:04:11Z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