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diagrams/data1.xml" ContentType="application/vnd.openxmlformats-officedocument.drawingml.diagramData+xml"/>
  <Override PartName="/ppt/presentation.xml" ContentType="application/vnd.openxmlformats-officedocument.presentationml.presentation.main+xml"/>
  <Override PartName="/ppt/slides/slide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slideMasters/slideMaster1.xml" ContentType="application/vnd.openxmlformats-officedocument.presentationml.slideMaster+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slideLayouts/slideLayout20.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5.xml" ContentType="application/vnd.openxmlformats-officedocument.presentationml.slideLayout+xml"/>
  <Override PartName="/ppt/notesSlides/notesSlide4.xml" ContentType="application/vnd.openxmlformats-officedocument.presentationml.notesSlide+xml"/>
  <Override PartName="/ppt/slideLayouts/slideLayout16.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notesSlides/notesSlide7.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8.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6.xml" ContentType="application/vnd.openxmlformats-officedocument.presentationml.notesSlide+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notesSlides/notesSlide5.xml" ContentType="application/vnd.openxmlformats-officedocument.presentationml.notes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2.xml" ContentType="application/vnd.openxmlformats-officedocument.theme+xml"/>
  <Override PartName="/ppt/diagrams/drawing1.xml" ContentType="application/vnd.ms-office.drawingml.diagramDrawing+xml"/>
  <Override PartName="/ppt/diagrams/colors1.xml" ContentType="application/vnd.openxmlformats-officedocument.drawingml.diagramColors+xml"/>
  <Override PartName="/ppt/diagrams/layout1.xml" ContentType="application/vnd.openxmlformats-officedocument.drawingml.diagramLayout+xml"/>
  <Override PartName="/ppt/diagrams/quickStyle1.xml" ContentType="application/vnd.openxmlformats-officedocument.drawingml.diagramStyl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679" r:id="rId1"/>
  </p:sldMasterIdLst>
  <p:notesMasterIdLst>
    <p:notesMasterId r:id="rId19"/>
  </p:notesMasterIdLst>
  <p:handoutMasterIdLst>
    <p:handoutMasterId r:id="rId20"/>
  </p:handoutMasterIdLst>
  <p:sldIdLst>
    <p:sldId id="256" r:id="rId2"/>
    <p:sldId id="373" r:id="rId3"/>
    <p:sldId id="374" r:id="rId4"/>
    <p:sldId id="375" r:id="rId5"/>
    <p:sldId id="376" r:id="rId6"/>
    <p:sldId id="377" r:id="rId7"/>
    <p:sldId id="382" r:id="rId8"/>
    <p:sldId id="383" r:id="rId9"/>
    <p:sldId id="384" r:id="rId10"/>
    <p:sldId id="401" r:id="rId11"/>
    <p:sldId id="385" r:id="rId12"/>
    <p:sldId id="386" r:id="rId13"/>
    <p:sldId id="381" r:id="rId14"/>
    <p:sldId id="378" r:id="rId15"/>
    <p:sldId id="379" r:id="rId16"/>
    <p:sldId id="380" r:id="rId17"/>
    <p:sldId id="414" r:id="rId18"/>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FFFFFF"/>
    <a:srgbClr val="000000"/>
    <a:srgbClr val="47899B"/>
    <a:srgbClr val="006699"/>
    <a:srgbClr val="99CC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2" autoAdjust="0"/>
    <p:restoredTop sz="79731" autoAdjust="0"/>
  </p:normalViewPr>
  <p:slideViewPr>
    <p:cSldViewPr>
      <p:cViewPr varScale="1">
        <p:scale>
          <a:sx n="124" d="100"/>
          <a:sy n="124" d="100"/>
        </p:scale>
        <p:origin x="108" y="34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66"/>
    </p:cViewPr>
  </p:sorterViewPr>
  <p:notesViewPr>
    <p:cSldViewPr>
      <p:cViewPr varScale="1">
        <p:scale>
          <a:sx n="80" d="100"/>
          <a:sy n="80" d="100"/>
        </p:scale>
        <p:origin x="-26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C34F4D-7163-4DB3-8846-980A2A5127B8}" type="doc">
      <dgm:prSet loTypeId="urn:microsoft.com/office/officeart/2005/8/layout/vList2" loCatId="list" qsTypeId="urn:microsoft.com/office/officeart/2005/8/quickstyle/simple5" qsCatId="simple" csTypeId="urn:microsoft.com/office/officeart/2005/8/colors/accent3_4" csCatId="accent3" phldr="1"/>
      <dgm:spPr/>
      <dgm:t>
        <a:bodyPr/>
        <a:lstStyle/>
        <a:p>
          <a:endParaRPr lang="en-GB"/>
        </a:p>
      </dgm:t>
    </dgm:pt>
    <dgm:pt modelId="{B43EDCE0-C566-4D26-8715-1264C595A85C}">
      <dgm:prSet phldrT="[Text]"/>
      <dgm:spPr/>
      <dgm:t>
        <a:bodyPr/>
        <a:lstStyle/>
        <a:p>
          <a:pPr algn="ctr"/>
          <a:r>
            <a:rPr lang="en-GB" dirty="0" smtClean="0"/>
            <a:t>Default</a:t>
          </a:r>
          <a:endParaRPr lang="en-GB" dirty="0"/>
        </a:p>
      </dgm:t>
    </dgm:pt>
    <dgm:pt modelId="{258AB946-76FE-48B4-ADA6-DE96E84CB4AE}" type="parTrans" cxnId="{5FA9B8B9-42C3-4DE2-ACED-39F90835B92D}">
      <dgm:prSet/>
      <dgm:spPr/>
      <dgm:t>
        <a:bodyPr/>
        <a:lstStyle/>
        <a:p>
          <a:pPr algn="ctr"/>
          <a:endParaRPr lang="en-GB"/>
        </a:p>
      </dgm:t>
    </dgm:pt>
    <dgm:pt modelId="{C93BA725-4EB9-4899-AECD-294F343C2C60}" type="sibTrans" cxnId="{5FA9B8B9-42C3-4DE2-ACED-39F90835B92D}">
      <dgm:prSet/>
      <dgm:spPr/>
      <dgm:t>
        <a:bodyPr/>
        <a:lstStyle/>
        <a:p>
          <a:pPr algn="ctr"/>
          <a:endParaRPr lang="en-GB"/>
        </a:p>
      </dgm:t>
    </dgm:pt>
    <dgm:pt modelId="{6424FF2C-8261-44F9-9D38-93CA16ABA4F0}">
      <dgm:prSet phldrT="[Text]"/>
      <dgm:spPr/>
      <dgm:t>
        <a:bodyPr/>
        <a:lstStyle/>
        <a:p>
          <a:pPr algn="ctr"/>
          <a:r>
            <a:rPr lang="en-GB" dirty="0" smtClean="0"/>
            <a:t>Parameterised</a:t>
          </a:r>
          <a:endParaRPr lang="en-GB" dirty="0"/>
        </a:p>
      </dgm:t>
    </dgm:pt>
    <dgm:pt modelId="{58534953-D139-4C24-B090-961D341576B2}" type="parTrans" cxnId="{9866AC59-5825-47D4-B071-752F949DF5C1}">
      <dgm:prSet/>
      <dgm:spPr/>
      <dgm:t>
        <a:bodyPr/>
        <a:lstStyle/>
        <a:p>
          <a:pPr algn="ctr"/>
          <a:endParaRPr lang="en-GB"/>
        </a:p>
      </dgm:t>
    </dgm:pt>
    <dgm:pt modelId="{D9E0D3B6-1EC3-4D8C-8F2C-D98585F56787}" type="sibTrans" cxnId="{9866AC59-5825-47D4-B071-752F949DF5C1}">
      <dgm:prSet/>
      <dgm:spPr/>
      <dgm:t>
        <a:bodyPr/>
        <a:lstStyle/>
        <a:p>
          <a:pPr algn="ctr"/>
          <a:endParaRPr lang="en-GB"/>
        </a:p>
      </dgm:t>
    </dgm:pt>
    <dgm:pt modelId="{B463E04D-2777-4290-9180-2E8065BA4BC2}">
      <dgm:prSet phldrT="[Text]"/>
      <dgm:spPr/>
      <dgm:t>
        <a:bodyPr/>
        <a:lstStyle/>
        <a:p>
          <a:pPr algn="ctr"/>
          <a:r>
            <a:rPr lang="en-GB" dirty="0" smtClean="0"/>
            <a:t>Move</a:t>
          </a:r>
          <a:endParaRPr lang="en-GB" dirty="0"/>
        </a:p>
      </dgm:t>
    </dgm:pt>
    <dgm:pt modelId="{D1297E89-71BC-4984-99F5-38B894E7E884}" type="parTrans" cxnId="{B3556079-4C7B-4AD2-B950-B6BC6289D32B}">
      <dgm:prSet/>
      <dgm:spPr/>
      <dgm:t>
        <a:bodyPr/>
        <a:lstStyle/>
        <a:p>
          <a:pPr algn="ctr"/>
          <a:endParaRPr lang="en-GB"/>
        </a:p>
      </dgm:t>
    </dgm:pt>
    <dgm:pt modelId="{0BE3133D-E5FB-46C6-933C-30A6B64946E7}" type="sibTrans" cxnId="{B3556079-4C7B-4AD2-B950-B6BC6289D32B}">
      <dgm:prSet/>
      <dgm:spPr/>
      <dgm:t>
        <a:bodyPr/>
        <a:lstStyle/>
        <a:p>
          <a:pPr algn="ctr"/>
          <a:endParaRPr lang="en-GB"/>
        </a:p>
      </dgm:t>
    </dgm:pt>
    <dgm:pt modelId="{2475288F-59A5-4286-B242-E043A0BF3138}">
      <dgm:prSet phldrT="[Text]"/>
      <dgm:spPr/>
      <dgm:t>
        <a:bodyPr/>
        <a:lstStyle/>
        <a:p>
          <a:pPr algn="ctr"/>
          <a:r>
            <a:rPr lang="en-GB" dirty="0" smtClean="0"/>
            <a:t>Copy</a:t>
          </a:r>
          <a:endParaRPr lang="en-GB" dirty="0"/>
        </a:p>
      </dgm:t>
    </dgm:pt>
    <dgm:pt modelId="{60E3D504-6119-4D8B-B7CF-C7CE8101A475}" type="parTrans" cxnId="{69C36617-D1F2-4ABF-911D-2D1BC5A4C85D}">
      <dgm:prSet/>
      <dgm:spPr/>
      <dgm:t>
        <a:bodyPr/>
        <a:lstStyle/>
        <a:p>
          <a:pPr algn="ctr"/>
          <a:endParaRPr lang="en-GB"/>
        </a:p>
      </dgm:t>
    </dgm:pt>
    <dgm:pt modelId="{7AC1CC3C-8547-4044-9326-1295089BA495}" type="sibTrans" cxnId="{69C36617-D1F2-4ABF-911D-2D1BC5A4C85D}">
      <dgm:prSet/>
      <dgm:spPr/>
      <dgm:t>
        <a:bodyPr/>
        <a:lstStyle/>
        <a:p>
          <a:pPr algn="ctr"/>
          <a:endParaRPr lang="en-GB"/>
        </a:p>
      </dgm:t>
    </dgm:pt>
    <dgm:pt modelId="{4355488B-B964-469D-97BB-0EE124E52901}" type="pres">
      <dgm:prSet presAssocID="{CBC34F4D-7163-4DB3-8846-980A2A5127B8}" presName="linear" presStyleCnt="0">
        <dgm:presLayoutVars>
          <dgm:animLvl val="lvl"/>
          <dgm:resizeHandles val="exact"/>
        </dgm:presLayoutVars>
      </dgm:prSet>
      <dgm:spPr/>
      <dgm:t>
        <a:bodyPr/>
        <a:lstStyle/>
        <a:p>
          <a:endParaRPr lang="en-GB"/>
        </a:p>
      </dgm:t>
    </dgm:pt>
    <dgm:pt modelId="{A0A19BE8-C8B4-4454-9A5F-5BEF8F8E9CB6}" type="pres">
      <dgm:prSet presAssocID="{B43EDCE0-C566-4D26-8715-1264C595A85C}" presName="parentText" presStyleLbl="node1" presStyleIdx="0" presStyleCnt="4">
        <dgm:presLayoutVars>
          <dgm:chMax val="0"/>
          <dgm:bulletEnabled val="1"/>
        </dgm:presLayoutVars>
      </dgm:prSet>
      <dgm:spPr/>
      <dgm:t>
        <a:bodyPr/>
        <a:lstStyle/>
        <a:p>
          <a:endParaRPr lang="en-GB"/>
        </a:p>
      </dgm:t>
    </dgm:pt>
    <dgm:pt modelId="{A43FB2FC-EFE1-4D50-9329-78AB3D1F991D}" type="pres">
      <dgm:prSet presAssocID="{C93BA725-4EB9-4899-AECD-294F343C2C60}" presName="spacer" presStyleCnt="0"/>
      <dgm:spPr/>
    </dgm:pt>
    <dgm:pt modelId="{ADFF5D72-B69F-44F6-B2FC-09A75A337CE4}" type="pres">
      <dgm:prSet presAssocID="{6424FF2C-8261-44F9-9D38-93CA16ABA4F0}" presName="parentText" presStyleLbl="node1" presStyleIdx="1" presStyleCnt="4">
        <dgm:presLayoutVars>
          <dgm:chMax val="0"/>
          <dgm:bulletEnabled val="1"/>
        </dgm:presLayoutVars>
      </dgm:prSet>
      <dgm:spPr/>
      <dgm:t>
        <a:bodyPr/>
        <a:lstStyle/>
        <a:p>
          <a:endParaRPr lang="en-GB"/>
        </a:p>
      </dgm:t>
    </dgm:pt>
    <dgm:pt modelId="{C2822376-6DC0-41ED-8631-E5DE17B0A7DE}" type="pres">
      <dgm:prSet presAssocID="{D9E0D3B6-1EC3-4D8C-8F2C-D98585F56787}" presName="spacer" presStyleCnt="0"/>
      <dgm:spPr/>
    </dgm:pt>
    <dgm:pt modelId="{32C606B7-DDAE-4EB4-BF52-346DB4278130}" type="pres">
      <dgm:prSet presAssocID="{B463E04D-2777-4290-9180-2E8065BA4BC2}" presName="parentText" presStyleLbl="node1" presStyleIdx="2" presStyleCnt="4">
        <dgm:presLayoutVars>
          <dgm:chMax val="0"/>
          <dgm:bulletEnabled val="1"/>
        </dgm:presLayoutVars>
      </dgm:prSet>
      <dgm:spPr/>
      <dgm:t>
        <a:bodyPr/>
        <a:lstStyle/>
        <a:p>
          <a:endParaRPr lang="en-GB"/>
        </a:p>
      </dgm:t>
    </dgm:pt>
    <dgm:pt modelId="{F3BC05BB-E34E-457A-A4A7-086147BEEA0C}" type="pres">
      <dgm:prSet presAssocID="{0BE3133D-E5FB-46C6-933C-30A6B64946E7}" presName="spacer" presStyleCnt="0"/>
      <dgm:spPr/>
    </dgm:pt>
    <dgm:pt modelId="{A3C8D84D-AB29-49B6-96C9-7C8216644C6A}" type="pres">
      <dgm:prSet presAssocID="{2475288F-59A5-4286-B242-E043A0BF3138}" presName="parentText" presStyleLbl="node1" presStyleIdx="3" presStyleCnt="4">
        <dgm:presLayoutVars>
          <dgm:chMax val="0"/>
          <dgm:bulletEnabled val="1"/>
        </dgm:presLayoutVars>
      </dgm:prSet>
      <dgm:spPr/>
      <dgm:t>
        <a:bodyPr/>
        <a:lstStyle/>
        <a:p>
          <a:endParaRPr lang="en-GB"/>
        </a:p>
      </dgm:t>
    </dgm:pt>
  </dgm:ptLst>
  <dgm:cxnLst>
    <dgm:cxn modelId="{C28A453E-E89F-4842-88C3-F587B7A9DE97}" type="presOf" srcId="{2475288F-59A5-4286-B242-E043A0BF3138}" destId="{A3C8D84D-AB29-49B6-96C9-7C8216644C6A}" srcOrd="0" destOrd="0" presId="urn:microsoft.com/office/officeart/2005/8/layout/vList2"/>
    <dgm:cxn modelId="{7C108D93-D8B4-428E-A101-FA7106C3E2D6}" type="presOf" srcId="{B463E04D-2777-4290-9180-2E8065BA4BC2}" destId="{32C606B7-DDAE-4EB4-BF52-346DB4278130}" srcOrd="0" destOrd="0" presId="urn:microsoft.com/office/officeart/2005/8/layout/vList2"/>
    <dgm:cxn modelId="{9866AC59-5825-47D4-B071-752F949DF5C1}" srcId="{CBC34F4D-7163-4DB3-8846-980A2A5127B8}" destId="{6424FF2C-8261-44F9-9D38-93CA16ABA4F0}" srcOrd="1" destOrd="0" parTransId="{58534953-D139-4C24-B090-961D341576B2}" sibTransId="{D9E0D3B6-1EC3-4D8C-8F2C-D98585F56787}"/>
    <dgm:cxn modelId="{B3556079-4C7B-4AD2-B950-B6BC6289D32B}" srcId="{CBC34F4D-7163-4DB3-8846-980A2A5127B8}" destId="{B463E04D-2777-4290-9180-2E8065BA4BC2}" srcOrd="2" destOrd="0" parTransId="{D1297E89-71BC-4984-99F5-38B894E7E884}" sibTransId="{0BE3133D-E5FB-46C6-933C-30A6B64946E7}"/>
    <dgm:cxn modelId="{71B67E84-9CB3-42C5-A641-2B73404BFE2C}" type="presOf" srcId="{B43EDCE0-C566-4D26-8715-1264C595A85C}" destId="{A0A19BE8-C8B4-4454-9A5F-5BEF8F8E9CB6}" srcOrd="0" destOrd="0" presId="urn:microsoft.com/office/officeart/2005/8/layout/vList2"/>
    <dgm:cxn modelId="{69C36617-D1F2-4ABF-911D-2D1BC5A4C85D}" srcId="{CBC34F4D-7163-4DB3-8846-980A2A5127B8}" destId="{2475288F-59A5-4286-B242-E043A0BF3138}" srcOrd="3" destOrd="0" parTransId="{60E3D504-6119-4D8B-B7CF-C7CE8101A475}" sibTransId="{7AC1CC3C-8547-4044-9326-1295089BA495}"/>
    <dgm:cxn modelId="{5FA9B8B9-42C3-4DE2-ACED-39F90835B92D}" srcId="{CBC34F4D-7163-4DB3-8846-980A2A5127B8}" destId="{B43EDCE0-C566-4D26-8715-1264C595A85C}" srcOrd="0" destOrd="0" parTransId="{258AB946-76FE-48B4-ADA6-DE96E84CB4AE}" sibTransId="{C93BA725-4EB9-4899-AECD-294F343C2C60}"/>
    <dgm:cxn modelId="{D283F610-DE7B-4C34-B091-ED540F86C6A1}" type="presOf" srcId="{6424FF2C-8261-44F9-9D38-93CA16ABA4F0}" destId="{ADFF5D72-B69F-44F6-B2FC-09A75A337CE4}" srcOrd="0" destOrd="0" presId="urn:microsoft.com/office/officeart/2005/8/layout/vList2"/>
    <dgm:cxn modelId="{1B0783C8-D018-4315-B27F-6F9F6F0174F4}" type="presOf" srcId="{CBC34F4D-7163-4DB3-8846-980A2A5127B8}" destId="{4355488B-B964-469D-97BB-0EE124E52901}" srcOrd="0" destOrd="0" presId="urn:microsoft.com/office/officeart/2005/8/layout/vList2"/>
    <dgm:cxn modelId="{DD9E48B5-B67A-49A9-A12A-D4C5DC78176E}" type="presParOf" srcId="{4355488B-B964-469D-97BB-0EE124E52901}" destId="{A0A19BE8-C8B4-4454-9A5F-5BEF8F8E9CB6}" srcOrd="0" destOrd="0" presId="urn:microsoft.com/office/officeart/2005/8/layout/vList2"/>
    <dgm:cxn modelId="{F60E7F57-0273-408F-A1A7-9761D5111533}" type="presParOf" srcId="{4355488B-B964-469D-97BB-0EE124E52901}" destId="{A43FB2FC-EFE1-4D50-9329-78AB3D1F991D}" srcOrd="1" destOrd="0" presId="urn:microsoft.com/office/officeart/2005/8/layout/vList2"/>
    <dgm:cxn modelId="{8C821E5E-3C97-498D-8D66-D71E813772EC}" type="presParOf" srcId="{4355488B-B964-469D-97BB-0EE124E52901}" destId="{ADFF5D72-B69F-44F6-B2FC-09A75A337CE4}" srcOrd="2" destOrd="0" presId="urn:microsoft.com/office/officeart/2005/8/layout/vList2"/>
    <dgm:cxn modelId="{7F9E9600-18D7-40D5-A7DA-96E9726F6C2E}" type="presParOf" srcId="{4355488B-B964-469D-97BB-0EE124E52901}" destId="{C2822376-6DC0-41ED-8631-E5DE17B0A7DE}" srcOrd="3" destOrd="0" presId="urn:microsoft.com/office/officeart/2005/8/layout/vList2"/>
    <dgm:cxn modelId="{BE4F6C12-DAD5-48AC-AFA2-FC782B334FDF}" type="presParOf" srcId="{4355488B-B964-469D-97BB-0EE124E52901}" destId="{32C606B7-DDAE-4EB4-BF52-346DB4278130}" srcOrd="4" destOrd="0" presId="urn:microsoft.com/office/officeart/2005/8/layout/vList2"/>
    <dgm:cxn modelId="{58C03471-AB2C-4F4C-ADF8-33D3AD414335}" type="presParOf" srcId="{4355488B-B964-469D-97BB-0EE124E52901}" destId="{F3BC05BB-E34E-457A-A4A7-086147BEEA0C}" srcOrd="5" destOrd="0" presId="urn:microsoft.com/office/officeart/2005/8/layout/vList2"/>
    <dgm:cxn modelId="{34EC4FD0-4040-498F-8A31-BD70DE5DF7B6}" type="presParOf" srcId="{4355488B-B964-469D-97BB-0EE124E52901}" destId="{A3C8D84D-AB29-49B6-96C9-7C8216644C6A}"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DD9B9B-D8FE-409C-B8BF-65411F3CEDDE}" type="datetimeFigureOut">
              <a:rPr lang="en-GB" smtClean="0"/>
              <a:t>14/01/2015</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460687-CB50-4C61-B502-E8FA3905E6C5}" type="slidenum">
              <a:rPr lang="en-GB" smtClean="0"/>
              <a:t>‹#›</a:t>
            </a:fld>
            <a:endParaRPr lang="en-GB"/>
          </a:p>
        </p:txBody>
      </p:sp>
    </p:spTree>
    <p:extLst>
      <p:ext uri="{BB962C8B-B14F-4D97-AF65-F5344CB8AC3E}">
        <p14:creationId xmlns:p14="http://schemas.microsoft.com/office/powerpoint/2010/main" val="3705771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1/14/2015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116014524"/>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381000" y="685800"/>
            <a:ext cx="6096000" cy="3429000"/>
          </a:xfrm>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extLst>
      <p:ext uri="{BB962C8B-B14F-4D97-AF65-F5344CB8AC3E}">
        <p14:creationId xmlns:p14="http://schemas.microsoft.com/office/powerpoint/2010/main" val="668125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A default copy constructor will be provided if no explicit constructor is defined within the class.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By default it will perform a </a:t>
            </a:r>
            <a:r>
              <a:rPr lang="en-GB" sz="1200" kern="1200" dirty="0" err="1" smtClean="0">
                <a:solidFill>
                  <a:schemeClr val="tx1"/>
                </a:solidFill>
                <a:effectLst/>
                <a:latin typeface="+mn-lt"/>
                <a:ea typeface="+mn-ea"/>
                <a:cs typeface="+mn-cs"/>
              </a:rPr>
              <a:t>memberwise</a:t>
            </a:r>
            <a:r>
              <a:rPr lang="en-GB" sz="1200" kern="1200" dirty="0" smtClean="0">
                <a:solidFill>
                  <a:schemeClr val="tx1"/>
                </a:solidFill>
                <a:effectLst/>
                <a:latin typeface="+mn-lt"/>
                <a:ea typeface="+mn-ea"/>
                <a:cs typeface="+mn-cs"/>
              </a:rPr>
              <a:t> assignment between objects. As with assignment, this works well unless the object is linked (e.g. via pointer) to other objects or allocated memory.</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Aside: the copy constructor is called automatically in certain situations, most notably whenever a function returns a value of the class type.</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12</a:t>
            </a:fld>
            <a:endParaRPr lang="en-US"/>
          </a:p>
        </p:txBody>
      </p:sp>
    </p:spTree>
    <p:extLst>
      <p:ext uri="{BB962C8B-B14F-4D97-AF65-F5344CB8AC3E}">
        <p14:creationId xmlns:p14="http://schemas.microsoft.com/office/powerpoint/2010/main" val="2960621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smtClean="0">
                <a:solidFill>
                  <a:schemeClr val="tx1">
                    <a:lumMod val="85000"/>
                    <a:lumOff val="15000"/>
                  </a:schemeClr>
                </a:solidFill>
                <a:latin typeface="Calibri" pitchFamily="34" charset="0"/>
              </a:rPr>
              <a:t>Use to transfer the associated ownership of data from object to another. As such, the data does not need to be copied (i.e. duplicated) and object construction times are faster.  </a:t>
            </a:r>
          </a:p>
          <a:p>
            <a:endParaRPr lang="en-GB" sz="800" dirty="0" smtClean="0">
              <a:solidFill>
                <a:schemeClr val="tx1">
                  <a:lumMod val="85000"/>
                  <a:lumOff val="15000"/>
                </a:schemeClr>
              </a:solidFill>
              <a:latin typeface="Calibri" pitchFamily="34" charset="0"/>
            </a:endParaRPr>
          </a:p>
          <a:p>
            <a:r>
              <a:rPr lang="en-GB" sz="1200" dirty="0" smtClean="0">
                <a:solidFill>
                  <a:schemeClr val="tx1">
                    <a:lumMod val="85000"/>
                    <a:lumOff val="15000"/>
                  </a:schemeClr>
                </a:solidFill>
                <a:latin typeface="Calibri" pitchFamily="34" charset="0"/>
              </a:rPr>
              <a:t>It has a number of specialised uses, including </a:t>
            </a:r>
            <a:r>
              <a:rPr lang="en-GB" sz="1200" dirty="0" err="1" smtClean="0">
                <a:solidFill>
                  <a:schemeClr val="tx1">
                    <a:lumMod val="85000"/>
                    <a:lumOff val="15000"/>
                  </a:schemeClr>
                </a:solidFill>
                <a:latin typeface="Calibri" pitchFamily="34" charset="0"/>
              </a:rPr>
              <a:t>r-value</a:t>
            </a:r>
            <a:r>
              <a:rPr lang="en-GB" sz="1200" dirty="0" smtClean="0">
                <a:solidFill>
                  <a:schemeClr val="tx1">
                    <a:lumMod val="85000"/>
                    <a:lumOff val="15000"/>
                  </a:schemeClr>
                </a:solidFill>
                <a:latin typeface="Calibri" pitchFamily="34" charset="0"/>
              </a:rPr>
              <a:t> assignment.</a:t>
            </a:r>
          </a:p>
          <a:p>
            <a:endParaRPr lang="en-GB" sz="800" dirty="0" smtClean="0">
              <a:solidFill>
                <a:schemeClr val="tx1">
                  <a:lumMod val="85000"/>
                  <a:lumOff val="15000"/>
                </a:schemeClr>
              </a:solidFill>
              <a:latin typeface="Calibri" pitchFamily="34" charset="0"/>
            </a:endParaRPr>
          </a:p>
          <a:p>
            <a:r>
              <a:rPr lang="en-GB" sz="1200" dirty="0" smtClean="0">
                <a:solidFill>
                  <a:schemeClr val="tx1">
                    <a:lumMod val="85000"/>
                    <a:lumOff val="15000"/>
                  </a:schemeClr>
                </a:solidFill>
                <a:latin typeface="Calibri" pitchFamily="34" charset="0"/>
              </a:rPr>
              <a:t>Move semantics were introduced along with C++11</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14</a:t>
            </a:fld>
            <a:endParaRPr lang="en-US"/>
          </a:p>
        </p:txBody>
      </p:sp>
    </p:spTree>
    <p:extLst>
      <p:ext uri="{BB962C8B-B14F-4D97-AF65-F5344CB8AC3E}">
        <p14:creationId xmlns:p14="http://schemas.microsoft.com/office/powerpoint/2010/main" val="394571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solidFill>
                  <a:schemeClr val="tx1">
                    <a:lumMod val="85000"/>
                    <a:lumOff val="15000"/>
                  </a:schemeClr>
                </a:solidFill>
                <a:latin typeface="Courier New" pitchFamily="49" charset="0"/>
                <a:cs typeface="Courier New" pitchFamily="49" charset="0"/>
              </a:rPr>
              <a:t>con1</a:t>
            </a:r>
            <a:r>
              <a:rPr lang="en-GB" sz="1200" dirty="0" smtClean="0">
                <a:solidFill>
                  <a:schemeClr val="tx1">
                    <a:lumMod val="85000"/>
                    <a:lumOff val="15000"/>
                  </a:schemeClr>
                </a:solidFill>
                <a:latin typeface="Calibri" pitchFamily="34" charset="0"/>
              </a:rPr>
              <a:t> is constructed using an l-value. </a:t>
            </a:r>
            <a:r>
              <a:rPr lang="en-GB" b="1" dirty="0" smtClean="0">
                <a:solidFill>
                  <a:schemeClr val="tx1">
                    <a:lumMod val="85000"/>
                    <a:lumOff val="15000"/>
                  </a:schemeClr>
                </a:solidFill>
                <a:latin typeface="Courier New" pitchFamily="49" charset="0"/>
                <a:cs typeface="Courier New" pitchFamily="49" charset="0"/>
              </a:rPr>
              <a:t>con2</a:t>
            </a:r>
            <a:r>
              <a:rPr lang="en-GB" sz="1200" dirty="0" smtClean="0">
                <a:solidFill>
                  <a:schemeClr val="tx1">
                    <a:lumMod val="85000"/>
                    <a:lumOff val="15000"/>
                  </a:schemeClr>
                </a:solidFill>
                <a:latin typeface="Calibri" pitchFamily="34" charset="0"/>
              </a:rPr>
              <a:t> is constructed using an </a:t>
            </a:r>
            <a:r>
              <a:rPr lang="en-GB" sz="1200" dirty="0" err="1" smtClean="0">
                <a:solidFill>
                  <a:schemeClr val="tx1">
                    <a:lumMod val="85000"/>
                    <a:lumOff val="15000"/>
                  </a:schemeClr>
                </a:solidFill>
                <a:latin typeface="Calibri" pitchFamily="34" charset="0"/>
              </a:rPr>
              <a:t>r-value</a:t>
            </a:r>
            <a:r>
              <a:rPr lang="en-GB" sz="1200" dirty="0" smtClean="0">
                <a:solidFill>
                  <a:schemeClr val="tx1">
                    <a:lumMod val="85000"/>
                    <a:lumOff val="15000"/>
                  </a:schemeClr>
                </a:solidFill>
                <a:latin typeface="Calibri" pitchFamily="34" charset="0"/>
              </a:rPr>
              <a:t>.</a:t>
            </a:r>
          </a:p>
          <a:p>
            <a:endParaRPr lang="en-GB" sz="800" dirty="0" smtClean="0">
              <a:solidFill>
                <a:schemeClr val="tx1">
                  <a:lumMod val="85000"/>
                  <a:lumOff val="15000"/>
                </a:schemeClr>
              </a:solidFill>
              <a:latin typeface="Calibri" pitchFamily="34" charset="0"/>
            </a:endParaRPr>
          </a:p>
          <a:p>
            <a:r>
              <a:rPr lang="en-GB" sz="1200" dirty="0" smtClean="0">
                <a:solidFill>
                  <a:schemeClr val="tx1">
                    <a:lumMod val="85000"/>
                    <a:lumOff val="15000"/>
                  </a:schemeClr>
                </a:solidFill>
                <a:latin typeface="Calibri" pitchFamily="34" charset="0"/>
              </a:rPr>
              <a:t>Work is required to construct and destruct the temporary object returned by </a:t>
            </a:r>
            <a:r>
              <a:rPr lang="en-GB" b="1" dirty="0" err="1" smtClean="0">
                <a:solidFill>
                  <a:schemeClr val="tx1">
                    <a:lumMod val="85000"/>
                    <a:lumOff val="15000"/>
                  </a:schemeClr>
                </a:solidFill>
                <a:latin typeface="Courier New" pitchFamily="49" charset="0"/>
                <a:cs typeface="Courier New" pitchFamily="49" charset="0"/>
              </a:rPr>
              <a:t>getContainer</a:t>
            </a:r>
            <a:r>
              <a:rPr lang="en-GB" sz="1200" dirty="0" smtClean="0">
                <a:solidFill>
                  <a:schemeClr val="tx1">
                    <a:lumMod val="85000"/>
                    <a:lumOff val="15000"/>
                  </a:schemeClr>
                </a:solidFill>
                <a:latin typeface="Calibri" pitchFamily="34" charset="0"/>
              </a:rPr>
              <a:t>()</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15</a:t>
            </a:fld>
            <a:endParaRPr lang="en-US"/>
          </a:p>
        </p:txBody>
      </p:sp>
    </p:spTree>
    <p:extLst>
      <p:ext uri="{BB962C8B-B14F-4D97-AF65-F5344CB8AC3E}">
        <p14:creationId xmlns:p14="http://schemas.microsoft.com/office/powerpoint/2010/main" val="394571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solidFill>
                  <a:schemeClr val="tx1">
                    <a:lumMod val="85000"/>
                    <a:lumOff val="15000"/>
                  </a:schemeClr>
                </a:solidFill>
                <a:latin typeface="Courier New" pitchFamily="49" charset="0"/>
                <a:cs typeface="Courier New" pitchFamily="49" charset="0"/>
              </a:rPr>
              <a:t>Container(Container&amp;&amp; source)</a:t>
            </a:r>
            <a:r>
              <a:rPr lang="en-GB" sz="1200" dirty="0" smtClean="0">
                <a:solidFill>
                  <a:schemeClr val="tx1">
                    <a:lumMod val="85000"/>
                    <a:lumOff val="15000"/>
                  </a:schemeClr>
                </a:solidFill>
                <a:latin typeface="Calibri" pitchFamily="34" charset="0"/>
              </a:rPr>
              <a:t>defines a move construct that will assume ownership of the data held within the temporary object (by moving the pointer - the source pointer is set to NULL to ensure any destructor does not </a:t>
            </a:r>
            <a:r>
              <a:rPr lang="en-GB" sz="1200" dirty="0" err="1" smtClean="0">
                <a:solidFill>
                  <a:schemeClr val="tx1">
                    <a:lumMod val="85000"/>
                    <a:lumOff val="15000"/>
                  </a:schemeClr>
                </a:solidFill>
                <a:latin typeface="Calibri" pitchFamily="34" charset="0"/>
              </a:rPr>
              <a:t>deallocate</a:t>
            </a:r>
            <a:r>
              <a:rPr lang="en-GB" sz="1200" dirty="0" smtClean="0">
                <a:solidFill>
                  <a:schemeClr val="tx1">
                    <a:lumMod val="85000"/>
                    <a:lumOff val="15000"/>
                  </a:schemeClr>
                </a:solidFill>
                <a:latin typeface="Calibri" pitchFamily="34" charset="0"/>
              </a:rPr>
              <a:t> the moved data).</a:t>
            </a:r>
          </a:p>
          <a:p>
            <a:endParaRPr lang="en-GB" sz="1200" dirty="0" smtClean="0">
              <a:solidFill>
                <a:schemeClr val="tx1">
                  <a:lumMod val="85000"/>
                  <a:lumOff val="15000"/>
                </a:schemeClr>
              </a:solidFill>
              <a:latin typeface="Calibri" pitchFamily="34" charset="0"/>
            </a:endParaRPr>
          </a:p>
          <a:p>
            <a:r>
              <a:rPr lang="en-GB" sz="1200" dirty="0" smtClean="0">
                <a:solidFill>
                  <a:schemeClr val="tx1">
                    <a:lumMod val="85000"/>
                    <a:lumOff val="15000"/>
                  </a:schemeClr>
                </a:solidFill>
                <a:latin typeface="Calibri" pitchFamily="34" charset="0"/>
              </a:rPr>
              <a:t>This construct saves any need to allocate memory within this constructor or </a:t>
            </a:r>
            <a:r>
              <a:rPr lang="en-GB" sz="1200" dirty="0" err="1" smtClean="0">
                <a:solidFill>
                  <a:schemeClr val="tx1">
                    <a:lumMod val="85000"/>
                    <a:lumOff val="15000"/>
                  </a:schemeClr>
                </a:solidFill>
                <a:latin typeface="Calibri" pitchFamily="34" charset="0"/>
              </a:rPr>
              <a:t>deallocate</a:t>
            </a:r>
            <a:r>
              <a:rPr lang="en-GB" sz="1200" dirty="0" smtClean="0">
                <a:solidFill>
                  <a:schemeClr val="tx1">
                    <a:lumMod val="85000"/>
                    <a:lumOff val="15000"/>
                  </a:schemeClr>
                </a:solidFill>
                <a:latin typeface="Calibri" pitchFamily="34" charset="0"/>
              </a:rPr>
              <a:t> memory within the temporary object.</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16</a:t>
            </a:fld>
            <a:endParaRPr lang="en-US"/>
          </a:p>
        </p:txBody>
      </p:sp>
    </p:spTree>
    <p:extLst>
      <p:ext uri="{BB962C8B-B14F-4D97-AF65-F5344CB8AC3E}">
        <p14:creationId xmlns:p14="http://schemas.microsoft.com/office/powerpoint/2010/main" val="394571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The general form of a constructor is as follows:</a:t>
            </a:r>
          </a:p>
          <a:p>
            <a:r>
              <a:rPr lang="en-GB" sz="1200" i="1"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GB" sz="1200" i="1" kern="1200" dirty="0" err="1" smtClean="0">
                <a:solidFill>
                  <a:schemeClr val="tx1"/>
                </a:solidFill>
                <a:effectLst/>
                <a:latin typeface="+mn-lt"/>
                <a:ea typeface="+mn-ea"/>
                <a:cs typeface="+mn-cs"/>
              </a:rPr>
              <a:t>className</a:t>
            </a:r>
            <a:r>
              <a:rPr lang="en-GB" sz="1200" kern="1200" dirty="0" smtClean="0">
                <a:solidFill>
                  <a:schemeClr val="tx1"/>
                </a:solidFill>
                <a:effectLst/>
                <a:latin typeface="+mn-lt"/>
                <a:ea typeface="+mn-ea"/>
                <a:cs typeface="+mn-cs"/>
              </a:rPr>
              <a:t>::</a:t>
            </a:r>
            <a:r>
              <a:rPr lang="en-GB" sz="1200" i="1" kern="1200" dirty="0" err="1" smtClean="0">
                <a:solidFill>
                  <a:schemeClr val="tx1"/>
                </a:solidFill>
                <a:effectLst/>
                <a:latin typeface="+mn-lt"/>
                <a:ea typeface="+mn-ea"/>
                <a:cs typeface="+mn-cs"/>
              </a:rPr>
              <a:t>className</a:t>
            </a:r>
            <a:r>
              <a:rPr lang="en-GB" sz="1200" kern="1200" dirty="0" smtClean="0">
                <a:solidFill>
                  <a:schemeClr val="tx1"/>
                </a:solidFill>
                <a:effectLst/>
                <a:latin typeface="+mn-lt"/>
                <a:ea typeface="+mn-ea"/>
                <a:cs typeface="+mn-cs"/>
              </a:rPr>
              <a:t>(</a:t>
            </a:r>
            <a:r>
              <a:rPr lang="en-GB" sz="1200" i="1" kern="1200" dirty="0" smtClean="0">
                <a:solidFill>
                  <a:schemeClr val="tx1"/>
                </a:solidFill>
                <a:effectLst/>
                <a:latin typeface="+mn-lt"/>
                <a:ea typeface="+mn-ea"/>
                <a:cs typeface="+mn-cs"/>
              </a:rPr>
              <a:t>parameter list</a:t>
            </a:r>
            <a:r>
              <a:rPr lang="en-GB" sz="1200" kern="1200" dirty="0" smtClean="0">
                <a:solidFill>
                  <a:schemeClr val="tx1"/>
                </a:solidFill>
                <a:effectLst/>
                <a:latin typeface="+mn-lt"/>
                <a:ea typeface="+mn-ea"/>
                <a:cs typeface="+mn-cs"/>
              </a:rPr>
              <a:t>)</a:t>
            </a:r>
          </a:p>
          <a:p>
            <a:r>
              <a:rPr lang="en-GB" sz="1200" kern="1200" dirty="0" smtClean="0">
                <a:solidFill>
                  <a:schemeClr val="tx1"/>
                </a:solidFill>
                <a:effectLst/>
                <a:latin typeface="+mn-lt"/>
                <a:ea typeface="+mn-ea"/>
                <a:cs typeface="+mn-cs"/>
              </a:rPr>
              <a:t>{</a:t>
            </a:r>
          </a:p>
          <a:p>
            <a:r>
              <a:rPr lang="en-GB" sz="1200" kern="1200" dirty="0" smtClean="0">
                <a:solidFill>
                  <a:schemeClr val="tx1"/>
                </a:solidFill>
                <a:effectLst/>
                <a:latin typeface="+mn-lt"/>
                <a:ea typeface="+mn-ea"/>
                <a:cs typeface="+mn-cs"/>
              </a:rPr>
              <a:t>}</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C++ has four types of constructors: default, parameterized, copy, and move.</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3</a:t>
            </a:fld>
            <a:endParaRPr lang="en-US"/>
          </a:p>
        </p:txBody>
      </p:sp>
    </p:spTree>
    <p:extLst>
      <p:ext uri="{BB962C8B-B14F-4D97-AF65-F5344CB8AC3E}">
        <p14:creationId xmlns:p14="http://schemas.microsoft.com/office/powerpoint/2010/main" val="394571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A default constructor is a constructor that can be called without an argument (including constructors with a full set of default assigned values).  There can be only one default constructor.</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Aside:</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If you are </a:t>
            </a:r>
            <a:r>
              <a:rPr lang="en-GB" sz="1200" i="1" kern="1200" dirty="0" smtClean="0">
                <a:solidFill>
                  <a:schemeClr val="tx1"/>
                </a:solidFill>
                <a:effectLst/>
                <a:latin typeface="+mn-lt"/>
                <a:ea typeface="+mn-ea"/>
                <a:cs typeface="+mn-cs"/>
              </a:rPr>
              <a:t>declaring</a:t>
            </a:r>
            <a:r>
              <a:rPr lang="en-GB" sz="1200" kern="1200" dirty="0" smtClean="0">
                <a:solidFill>
                  <a:schemeClr val="tx1"/>
                </a:solidFill>
                <a:effectLst/>
                <a:latin typeface="+mn-lt"/>
                <a:ea typeface="+mn-ea"/>
                <a:cs typeface="+mn-cs"/>
              </a:rPr>
              <a:t> an instance of a class </a:t>
            </a:r>
          </a:p>
          <a:p>
            <a:r>
              <a:rPr lang="en-GB" sz="1200" kern="1200" dirty="0" err="1" smtClean="0">
                <a:solidFill>
                  <a:schemeClr val="tx1"/>
                </a:solidFill>
                <a:effectLst/>
                <a:latin typeface="+mn-lt"/>
                <a:ea typeface="+mn-ea"/>
                <a:cs typeface="+mn-cs"/>
              </a:rPr>
              <a:t>classType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someClass</a:t>
            </a:r>
            <a:r>
              <a:rPr lang="en-GB" sz="1200" kern="1200" dirty="0" smtClean="0">
                <a:solidFill>
                  <a:schemeClr val="tx1"/>
                </a:solidFill>
                <a:effectLst/>
                <a:latin typeface="+mn-lt"/>
                <a:ea typeface="+mn-ea"/>
                <a:cs typeface="+mn-cs"/>
              </a:rPr>
              <a:t>;</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then the default constructor is invoked. You can’t include parentheses () in this form of declaration.</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If you are create a new instance of class, e.g. </a:t>
            </a:r>
          </a:p>
          <a:p>
            <a:r>
              <a:rPr lang="en-GB" sz="1200" kern="1200" dirty="0" err="1" smtClean="0">
                <a:solidFill>
                  <a:schemeClr val="tx1"/>
                </a:solidFill>
                <a:effectLst/>
                <a:latin typeface="+mn-lt"/>
                <a:ea typeface="+mn-ea"/>
                <a:cs typeface="+mn-cs"/>
              </a:rPr>
              <a:t>someClass</a:t>
            </a:r>
            <a:r>
              <a:rPr lang="en-GB" sz="1200" kern="1200" dirty="0" smtClean="0">
                <a:solidFill>
                  <a:schemeClr val="tx1"/>
                </a:solidFill>
                <a:effectLst/>
                <a:latin typeface="+mn-lt"/>
                <a:ea typeface="+mn-ea"/>
                <a:cs typeface="+mn-cs"/>
              </a:rPr>
              <a:t> = </a:t>
            </a:r>
            <a:r>
              <a:rPr lang="en-GB" sz="1200" kern="1200" dirty="0" err="1" smtClean="0">
                <a:solidFill>
                  <a:schemeClr val="tx1"/>
                </a:solidFill>
                <a:effectLst/>
                <a:latin typeface="+mn-lt"/>
                <a:ea typeface="+mn-ea"/>
                <a:cs typeface="+mn-cs"/>
              </a:rPr>
              <a:t>classType</a:t>
            </a:r>
            <a:r>
              <a:rPr lang="en-GB" sz="1200" kern="1200" dirty="0" smtClean="0">
                <a:solidFill>
                  <a:schemeClr val="tx1"/>
                </a:solidFill>
                <a:effectLst/>
                <a:latin typeface="+mn-lt"/>
                <a:ea typeface="+mn-ea"/>
                <a:cs typeface="+mn-cs"/>
              </a:rPr>
              <a:t>(); then parentheses are always needed (even for the default constructor). </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4</a:t>
            </a:fld>
            <a:endParaRPr lang="en-US"/>
          </a:p>
        </p:txBody>
      </p:sp>
    </p:spTree>
    <p:extLst>
      <p:ext uri="{BB962C8B-B14F-4D97-AF65-F5344CB8AC3E}">
        <p14:creationId xmlns:p14="http://schemas.microsoft.com/office/powerpoint/2010/main" val="394571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solidFill>
                  <a:schemeClr val="tx1">
                    <a:lumMod val="85000"/>
                    <a:lumOff val="15000"/>
                  </a:schemeClr>
                </a:solidFill>
                <a:latin typeface="Calibri" pitchFamily="34" charset="0"/>
              </a:rPr>
              <a:t>A parameterised constructor has at least one parameter without a default value. </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5</a:t>
            </a:fld>
            <a:endParaRPr lang="en-US"/>
          </a:p>
        </p:txBody>
      </p:sp>
    </p:spTree>
    <p:extLst>
      <p:ext uri="{BB962C8B-B14F-4D97-AF65-F5344CB8AC3E}">
        <p14:creationId xmlns:p14="http://schemas.microsoft.com/office/powerpoint/2010/main" val="394571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Initialisation and assignment are two different operations.</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Initialisation involves the creation of an object, whilst assignment does not create any new object, but rather copies values from one created object into another created object.</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7</a:t>
            </a:fld>
            <a:endParaRPr lang="en-US"/>
          </a:p>
        </p:txBody>
      </p:sp>
    </p:spTree>
    <p:extLst>
      <p:ext uri="{BB962C8B-B14F-4D97-AF65-F5344CB8AC3E}">
        <p14:creationId xmlns:p14="http://schemas.microsoft.com/office/powerpoint/2010/main" val="2960621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If a and b are objects constructed from the same class, then a=b will set all of a’s data members equal to the corresponding member value in b (Known as </a:t>
            </a:r>
            <a:r>
              <a:rPr lang="en-GB" sz="1200" b="1" kern="1200" dirty="0" err="1" smtClean="0">
                <a:solidFill>
                  <a:schemeClr val="tx1"/>
                </a:solidFill>
                <a:effectLst/>
                <a:latin typeface="+mn-lt"/>
                <a:ea typeface="+mn-ea"/>
                <a:cs typeface="+mn-cs"/>
              </a:rPr>
              <a:t>memberwise</a:t>
            </a:r>
            <a:r>
              <a:rPr lang="en-GB" sz="1200" b="1" kern="1200" dirty="0" smtClean="0">
                <a:solidFill>
                  <a:schemeClr val="tx1"/>
                </a:solidFill>
                <a:effectLst/>
                <a:latin typeface="+mn-lt"/>
                <a:ea typeface="+mn-ea"/>
                <a:cs typeface="+mn-cs"/>
              </a:rPr>
              <a:t> assignment</a:t>
            </a:r>
            <a:r>
              <a:rPr lang="en-GB" sz="1200" kern="1200" dirty="0" smtClean="0">
                <a:solidFill>
                  <a:schemeClr val="tx1"/>
                </a:solidFill>
                <a:effectLst/>
                <a:latin typeface="+mn-lt"/>
                <a:ea typeface="+mn-ea"/>
                <a:cs typeface="+mn-cs"/>
              </a:rPr>
              <a:t>)</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class Foo</a:t>
            </a:r>
          </a:p>
          <a:p>
            <a:r>
              <a:rPr lang="en-GB" sz="1200" kern="1200" dirty="0" smtClean="0">
                <a:solidFill>
                  <a:schemeClr val="tx1"/>
                </a:solidFill>
                <a:effectLst/>
                <a:latin typeface="+mn-lt"/>
                <a:ea typeface="+mn-ea"/>
                <a:cs typeface="+mn-cs"/>
              </a:rPr>
              <a:t>{</a:t>
            </a:r>
          </a:p>
          <a:p>
            <a:r>
              <a:rPr lang="en-GB" sz="1200" kern="1200" dirty="0" smtClean="0">
                <a:solidFill>
                  <a:schemeClr val="tx1"/>
                </a:solidFill>
                <a:effectLst/>
                <a:latin typeface="+mn-lt"/>
                <a:ea typeface="+mn-ea"/>
                <a:cs typeface="+mn-cs"/>
              </a:rPr>
              <a:t>public:</a:t>
            </a:r>
          </a:p>
          <a:p>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int</a:t>
            </a:r>
            <a:r>
              <a:rPr lang="en-GB" sz="1200" kern="1200" dirty="0" smtClean="0">
                <a:solidFill>
                  <a:schemeClr val="tx1"/>
                </a:solidFill>
                <a:effectLst/>
                <a:latin typeface="+mn-lt"/>
                <a:ea typeface="+mn-ea"/>
                <a:cs typeface="+mn-cs"/>
              </a:rPr>
              <a:t> var1, var2;</a:t>
            </a:r>
          </a:p>
          <a:p>
            <a:r>
              <a:rPr lang="en-GB" sz="1200" kern="1200" dirty="0" smtClean="0">
                <a:solidFill>
                  <a:schemeClr val="tx1"/>
                </a:solidFill>
                <a:effectLst/>
                <a:latin typeface="+mn-lt"/>
                <a:ea typeface="+mn-ea"/>
                <a:cs typeface="+mn-cs"/>
              </a:rPr>
              <a:t>	Foo(</a:t>
            </a:r>
            <a:r>
              <a:rPr lang="en-GB" sz="1200" kern="1200" dirty="0" err="1" smtClean="0">
                <a:solidFill>
                  <a:schemeClr val="tx1"/>
                </a:solidFill>
                <a:effectLst/>
                <a:latin typeface="+mn-lt"/>
                <a:ea typeface="+mn-ea"/>
                <a:cs typeface="+mn-cs"/>
              </a:rPr>
              <a:t>int</a:t>
            </a:r>
            <a:r>
              <a:rPr lang="en-GB" sz="1200" kern="1200" dirty="0" smtClean="0">
                <a:solidFill>
                  <a:schemeClr val="tx1"/>
                </a:solidFill>
                <a:effectLst/>
                <a:latin typeface="+mn-lt"/>
                <a:ea typeface="+mn-ea"/>
                <a:cs typeface="+mn-cs"/>
              </a:rPr>
              <a:t> v1, </a:t>
            </a:r>
            <a:r>
              <a:rPr lang="en-GB" sz="1200" kern="1200" dirty="0" err="1" smtClean="0">
                <a:solidFill>
                  <a:schemeClr val="tx1"/>
                </a:solidFill>
                <a:effectLst/>
                <a:latin typeface="+mn-lt"/>
                <a:ea typeface="+mn-ea"/>
                <a:cs typeface="+mn-cs"/>
              </a:rPr>
              <a:t>int</a:t>
            </a:r>
            <a:r>
              <a:rPr lang="en-GB" sz="1200" kern="1200" dirty="0" smtClean="0">
                <a:solidFill>
                  <a:schemeClr val="tx1"/>
                </a:solidFill>
                <a:effectLst/>
                <a:latin typeface="+mn-lt"/>
                <a:ea typeface="+mn-ea"/>
                <a:cs typeface="+mn-cs"/>
              </a:rPr>
              <a:t> v2) : var1(v1), var2(v2) {}</a:t>
            </a:r>
          </a:p>
          <a:p>
            <a:r>
              <a:rPr lang="en-GB" sz="1200" kern="1200" dirty="0" smtClean="0">
                <a:solidFill>
                  <a:schemeClr val="tx1"/>
                </a:solidFill>
                <a:effectLst/>
                <a:latin typeface="+mn-lt"/>
                <a:ea typeface="+mn-ea"/>
                <a:cs typeface="+mn-cs"/>
              </a:rPr>
              <a:t>};</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void </a:t>
            </a:r>
            <a:r>
              <a:rPr lang="en-GB" sz="1200" kern="1200" dirty="0" err="1" smtClean="0">
                <a:solidFill>
                  <a:schemeClr val="tx1"/>
                </a:solidFill>
                <a:effectLst/>
                <a:latin typeface="+mn-lt"/>
                <a:ea typeface="+mn-ea"/>
                <a:cs typeface="+mn-cs"/>
              </a:rPr>
              <a:t>fooT</a:t>
            </a:r>
            <a:r>
              <a:rPr lang="en-GB" sz="1200" kern="1200" dirty="0" smtClean="0">
                <a:solidFill>
                  <a:schemeClr val="tx1"/>
                </a:solidFill>
                <a:effectLst/>
                <a:latin typeface="+mn-lt"/>
                <a:ea typeface="+mn-ea"/>
                <a:cs typeface="+mn-cs"/>
              </a:rPr>
              <a:t>()</a:t>
            </a:r>
          </a:p>
          <a:p>
            <a:r>
              <a:rPr lang="en-GB" sz="1200" kern="1200" dirty="0" smtClean="0">
                <a:solidFill>
                  <a:schemeClr val="tx1"/>
                </a:solidFill>
                <a:effectLst/>
                <a:latin typeface="+mn-lt"/>
                <a:ea typeface="+mn-ea"/>
                <a:cs typeface="+mn-cs"/>
              </a:rPr>
              <a:t>{</a:t>
            </a:r>
          </a:p>
          <a:p>
            <a:r>
              <a:rPr lang="en-GB" sz="1200" kern="1200" dirty="0" smtClean="0">
                <a:solidFill>
                  <a:schemeClr val="tx1"/>
                </a:solidFill>
                <a:effectLst/>
                <a:latin typeface="+mn-lt"/>
                <a:ea typeface="+mn-ea"/>
                <a:cs typeface="+mn-cs"/>
              </a:rPr>
              <a:t>	Foo a(0,0), b(10,4);</a:t>
            </a:r>
          </a:p>
          <a:p>
            <a:r>
              <a:rPr lang="en-GB" sz="1200" kern="1200" dirty="0" smtClean="0">
                <a:solidFill>
                  <a:schemeClr val="tx1"/>
                </a:solidFill>
                <a:effectLst/>
                <a:latin typeface="+mn-lt"/>
                <a:ea typeface="+mn-ea"/>
                <a:cs typeface="+mn-cs"/>
              </a:rPr>
              <a:t>	a = b; // a.var1 = 10, a.var2 = 4;</a:t>
            </a:r>
          </a:p>
          <a:p>
            <a:r>
              <a:rPr lang="en-GB" sz="1200" kern="1200" dirty="0" smtClean="0">
                <a:solidFill>
                  <a:schemeClr val="tx1"/>
                </a:solidFill>
                <a:effectLst/>
                <a:latin typeface="+mn-lt"/>
                <a:ea typeface="+mn-ea"/>
                <a:cs typeface="+mn-cs"/>
              </a:rPr>
              <a:t>}</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8</a:t>
            </a:fld>
            <a:endParaRPr lang="en-US"/>
          </a:p>
        </p:txBody>
      </p:sp>
    </p:spTree>
    <p:extLst>
      <p:ext uri="{BB962C8B-B14F-4D97-AF65-F5344CB8AC3E}">
        <p14:creationId xmlns:p14="http://schemas.microsoft.com/office/powerpoint/2010/main" val="2960621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C++ will provide a default </a:t>
            </a:r>
            <a:r>
              <a:rPr lang="en-GB" sz="1200" kern="1200" dirty="0" err="1" smtClean="0">
                <a:solidFill>
                  <a:schemeClr val="tx1"/>
                </a:solidFill>
                <a:effectLst/>
                <a:latin typeface="+mn-lt"/>
                <a:ea typeface="+mn-ea"/>
                <a:cs typeface="+mn-cs"/>
              </a:rPr>
              <a:t>memberwise</a:t>
            </a:r>
            <a:r>
              <a:rPr lang="en-GB" sz="1200" kern="1200" dirty="0" smtClean="0">
                <a:solidFill>
                  <a:schemeClr val="tx1"/>
                </a:solidFill>
                <a:effectLst/>
                <a:latin typeface="+mn-lt"/>
                <a:ea typeface="+mn-ea"/>
                <a:cs typeface="+mn-cs"/>
              </a:rPr>
              <a:t> assignment operator for all classes. This works well unless the class has pointer data members. Often, whatever is pointed to (e.g. array of data) also needs to be duplicated with a unique copy available within each object.</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The assignment operator can be overloaded using the general form:</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void operator=(</a:t>
            </a:r>
            <a:r>
              <a:rPr lang="en-GB" sz="1200" kern="1200" dirty="0" err="1" smtClean="0">
                <a:solidFill>
                  <a:schemeClr val="tx1"/>
                </a:solidFill>
                <a:effectLst/>
                <a:latin typeface="+mn-lt"/>
                <a:ea typeface="+mn-ea"/>
                <a:cs typeface="+mn-cs"/>
              </a:rPr>
              <a:t>const</a:t>
            </a:r>
            <a:r>
              <a:rPr lang="en-GB" sz="1200" kern="1200" dirty="0" smtClean="0">
                <a:solidFill>
                  <a:schemeClr val="tx1"/>
                </a:solidFill>
                <a:effectLst/>
                <a:latin typeface="+mn-lt"/>
                <a:ea typeface="+mn-ea"/>
                <a:cs typeface="+mn-cs"/>
              </a:rPr>
              <a:t> </a:t>
            </a:r>
            <a:r>
              <a:rPr lang="en-GB" sz="1200" i="1" kern="1200" dirty="0" err="1" smtClean="0">
                <a:solidFill>
                  <a:schemeClr val="tx1"/>
                </a:solidFill>
                <a:effectLst/>
                <a:latin typeface="+mn-lt"/>
                <a:ea typeface="+mn-ea"/>
                <a:cs typeface="+mn-cs"/>
              </a:rPr>
              <a:t>ClassName</a:t>
            </a:r>
            <a:r>
              <a:rPr lang="en-GB" sz="1200" kern="1200" dirty="0" smtClean="0">
                <a:solidFill>
                  <a:schemeClr val="tx1"/>
                </a:solidFill>
                <a:effectLst/>
                <a:latin typeface="+mn-lt"/>
                <a:ea typeface="+mn-ea"/>
                <a:cs typeface="+mn-cs"/>
              </a:rPr>
              <a:t>&amp;);</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A </a:t>
            </a:r>
            <a:r>
              <a:rPr lang="en-GB" sz="1200" kern="1200" dirty="0" err="1" smtClean="0">
                <a:solidFill>
                  <a:schemeClr val="tx1"/>
                </a:solidFill>
                <a:effectLst/>
                <a:latin typeface="+mn-lt"/>
                <a:ea typeface="+mn-ea"/>
                <a:cs typeface="+mn-cs"/>
              </a:rPr>
              <a:t>const</a:t>
            </a:r>
            <a:r>
              <a:rPr lang="en-GB" sz="1200" kern="1200" dirty="0" smtClean="0">
                <a:solidFill>
                  <a:schemeClr val="tx1"/>
                </a:solidFill>
                <a:effectLst/>
                <a:latin typeface="+mn-lt"/>
                <a:ea typeface="+mn-ea"/>
                <a:cs typeface="+mn-cs"/>
              </a:rPr>
              <a:t> class reference is passed to the constructor (i.e. the reference class cannot be changed). The return type is void, as the assignment changes the members of the object on which it is invoked.</a:t>
            </a:r>
          </a:p>
          <a:p>
            <a:r>
              <a:rPr lang="en-GB" sz="1200" kern="1200" dirty="0" smtClean="0">
                <a:solidFill>
                  <a:schemeClr val="tx1"/>
                </a:solidFill>
                <a:effectLst/>
                <a:latin typeface="+mn-lt"/>
                <a:ea typeface="+mn-ea"/>
                <a:cs typeface="+mn-cs"/>
              </a:rPr>
              <a:t> </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9</a:t>
            </a:fld>
            <a:endParaRPr lang="en-US"/>
          </a:p>
        </p:txBody>
      </p:sp>
    </p:spTree>
    <p:extLst>
      <p:ext uri="{BB962C8B-B14F-4D97-AF65-F5344CB8AC3E}">
        <p14:creationId xmlns:p14="http://schemas.microsoft.com/office/powerpoint/2010/main" val="2960621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You can override most operators to provide a class specific version, e.g. Vector class could provide overloaded operators for standard numerical operations (+,-,*, etc.)</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Operator methods are identified by using the operator keyword followed by the operator symbol as part of the method definition.</a:t>
            </a:r>
          </a:p>
          <a:p>
            <a:endParaRPr lang="en-GB" dirty="0" smtClean="0"/>
          </a:p>
          <a:p>
            <a:endParaRPr lang="en-GB" dirty="0" smtClean="0"/>
          </a:p>
          <a:p>
            <a:r>
              <a:rPr lang="en-GB" sz="1200" kern="1200" dirty="0" smtClean="0">
                <a:solidFill>
                  <a:schemeClr val="tx1"/>
                </a:solidFill>
                <a:effectLst/>
                <a:latin typeface="+mn-lt"/>
                <a:ea typeface="+mn-ea"/>
                <a:cs typeface="+mn-cs"/>
              </a:rPr>
              <a:t>Here be monsters</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As a general rule of thumb, you should avoid overloading operators within classes unless you are 100% sure there is a clear, justifiable and consistent interpretation of how that operator should apply with the class in question.</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10</a:t>
            </a:fld>
            <a:endParaRPr lang="en-US"/>
          </a:p>
        </p:txBody>
      </p:sp>
    </p:spTree>
    <p:extLst>
      <p:ext uri="{BB962C8B-B14F-4D97-AF65-F5344CB8AC3E}">
        <p14:creationId xmlns:p14="http://schemas.microsoft.com/office/powerpoint/2010/main" val="2960621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The copy constructor enables one object to be created and initialised using the values of another specified object, e.g.:</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void </a:t>
            </a:r>
            <a:r>
              <a:rPr lang="en-GB" sz="1200" kern="1200" dirty="0" err="1" smtClean="0">
                <a:solidFill>
                  <a:schemeClr val="tx1"/>
                </a:solidFill>
                <a:effectLst/>
                <a:latin typeface="+mn-lt"/>
                <a:ea typeface="+mn-ea"/>
                <a:cs typeface="+mn-cs"/>
              </a:rPr>
              <a:t>fooT</a:t>
            </a:r>
            <a:r>
              <a:rPr lang="en-GB" sz="1200" kern="1200" dirty="0" smtClean="0">
                <a:solidFill>
                  <a:schemeClr val="tx1"/>
                </a:solidFill>
                <a:effectLst/>
                <a:latin typeface="+mn-lt"/>
                <a:ea typeface="+mn-ea"/>
                <a:cs typeface="+mn-cs"/>
              </a:rPr>
              <a:t>()</a:t>
            </a:r>
          </a:p>
          <a:p>
            <a:r>
              <a:rPr lang="en-GB" sz="1200" kern="1200" dirty="0" smtClean="0">
                <a:solidFill>
                  <a:schemeClr val="tx1"/>
                </a:solidFill>
                <a:effectLst/>
                <a:latin typeface="+mn-lt"/>
                <a:ea typeface="+mn-ea"/>
                <a:cs typeface="+mn-cs"/>
              </a:rPr>
              <a:t>{</a:t>
            </a:r>
          </a:p>
          <a:p>
            <a:r>
              <a:rPr lang="en-GB" sz="1200" kern="1200" dirty="0" smtClean="0">
                <a:solidFill>
                  <a:schemeClr val="tx1"/>
                </a:solidFill>
                <a:effectLst/>
                <a:latin typeface="+mn-lt"/>
                <a:ea typeface="+mn-ea"/>
                <a:cs typeface="+mn-cs"/>
              </a:rPr>
              <a:t>	Foo a(10,4);</a:t>
            </a:r>
          </a:p>
          <a:p>
            <a:r>
              <a:rPr lang="en-GB" sz="1200" kern="1200" dirty="0" smtClean="0">
                <a:solidFill>
                  <a:schemeClr val="tx1"/>
                </a:solidFill>
                <a:effectLst/>
                <a:latin typeface="+mn-lt"/>
                <a:ea typeface="+mn-ea"/>
                <a:cs typeface="+mn-cs"/>
              </a:rPr>
              <a:t>	Foo b(a); // functionality same as Foo b; b = a;</a:t>
            </a:r>
          </a:p>
          <a:p>
            <a:r>
              <a:rPr lang="en-GB" sz="1200" kern="1200" dirty="0" smtClean="0">
                <a:solidFill>
                  <a:schemeClr val="tx1"/>
                </a:solidFill>
                <a:effectLst/>
                <a:latin typeface="+mn-lt"/>
                <a:ea typeface="+mn-ea"/>
                <a:cs typeface="+mn-cs"/>
              </a:rPr>
              <a:t>}</a:t>
            </a:r>
          </a:p>
          <a:p>
            <a:r>
              <a:rPr lang="en-GB" sz="1200" kern="1200" dirty="0" smtClean="0">
                <a:solidFill>
                  <a:schemeClr val="tx1"/>
                </a:solidFill>
                <a:effectLst/>
                <a:latin typeface="+mn-lt"/>
                <a:ea typeface="+mn-ea"/>
                <a:cs typeface="+mn-cs"/>
              </a:rPr>
              <a:t> </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11</a:t>
            </a:fld>
            <a:endParaRPr lang="en-US"/>
          </a:p>
        </p:txBody>
      </p:sp>
    </p:spTree>
    <p:extLst>
      <p:ext uri="{BB962C8B-B14F-4D97-AF65-F5344CB8AC3E}">
        <p14:creationId xmlns:p14="http://schemas.microsoft.com/office/powerpoint/2010/main" val="2960621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2900190"/>
            <a:ext cx="9144000" cy="224331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290019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3789409"/>
            <a:ext cx="5637010" cy="66158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lgn="ctr"/>
            <a:fld id="{047E157E-8DCB-4F70-A0AF-5EB586A91DD4}" type="datetime1">
              <a:rPr lang="en-US" smtClean="0">
                <a:solidFill>
                  <a:srgbClr val="FFFFFF"/>
                </a:solidFill>
              </a:rPr>
              <a:pPr algn="ctr"/>
              <a:t>1/14/2015</a:t>
            </a:fld>
            <a:endParaRPr lang="en-US" sz="2000" dirty="0">
              <a:solidFill>
                <a:srgbClr val="FFFFFF"/>
              </a:solidFill>
            </a:endParaRPr>
          </a:p>
        </p:txBody>
      </p:sp>
      <p:sp>
        <p:nvSpPr>
          <p:cNvPr id="5" name="Footer Placeholder 4"/>
          <p:cNvSpPr>
            <a:spLocks noGrp="1"/>
          </p:cNvSpPr>
          <p:nvPr>
            <p:ph type="ftr" sz="quarter" idx="11"/>
          </p:nvPr>
        </p:nvSpPr>
        <p:spPr/>
        <p:txBody>
          <a:bodyPr/>
          <a:lstStyle/>
          <a:p>
            <a:pPr algn="r"/>
            <a:endParaRPr lang="en-US" dirty="0">
              <a:solidFill>
                <a:schemeClr val="tx2"/>
              </a:solidFill>
            </a:endParaRP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pPr/>
              <a:t>‹#›</a:t>
            </a:fld>
            <a:endParaRPr lang="en-US" dirty="0">
              <a:solidFill>
                <a:schemeClr val="tx2"/>
              </a:solidFill>
            </a:endParaRPr>
          </a:p>
        </p:txBody>
      </p:sp>
      <p:sp>
        <p:nvSpPr>
          <p:cNvPr id="2" name="Title 1"/>
          <p:cNvSpPr>
            <a:spLocks noGrp="1"/>
          </p:cNvSpPr>
          <p:nvPr>
            <p:ph type="ctrTitle"/>
          </p:nvPr>
        </p:nvSpPr>
        <p:spPr>
          <a:xfrm>
            <a:off x="817582" y="2349218"/>
            <a:ext cx="7175351" cy="1344875"/>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548639"/>
            <a:ext cx="6400800" cy="26060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06EA6-EFEA-4C30-9264-4F9291A5780D}" type="datetime1">
              <a:rPr lang="en-US" smtClean="0"/>
              <a:pPr/>
              <a:t>1/14/2015</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282388"/>
            <a:ext cx="2057400" cy="3928754"/>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4" y="548640"/>
            <a:ext cx="4829287" cy="367104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606EA6-EFEA-4C30-9264-4F9291A5780D}" type="datetime1">
              <a:rPr lang="en-US" smtClean="0"/>
              <a:pPr/>
              <a:t>1/14/2015</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Reference Type vs Value Type">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4896544"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Value</a:t>
            </a:r>
            <a:r>
              <a:rPr lang="en-US" sz="2800" cap="small" baseline="0" dirty="0" smtClean="0">
                <a:solidFill>
                  <a:schemeClr val="tx1">
                    <a:lumMod val="85000"/>
                    <a:lumOff val="15000"/>
                  </a:schemeClr>
                </a:solidFill>
                <a:latin typeface="Calibri" pitchFamily="34" charset="0"/>
              </a:rPr>
              <a:t> Type vs. Reference Type</a:t>
            </a:r>
            <a:endParaRPr lang="en-US" sz="2800" cap="small" dirty="0">
              <a:solidFill>
                <a:schemeClr val="tx1">
                  <a:lumMod val="85000"/>
                  <a:lumOff val="15000"/>
                </a:schemeClr>
              </a:solidFill>
              <a:latin typeface="Calibri" pitchFamily="34" charset="0"/>
            </a:endParaRPr>
          </a:p>
        </p:txBody>
      </p:sp>
      <p:pic>
        <p:nvPicPr>
          <p:cNvPr id="2051"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584058" y="4582266"/>
            <a:ext cx="452438" cy="45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09951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lass Structure">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4896544"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Class Structure</a:t>
            </a:r>
            <a:endParaRPr lang="en-US" sz="2800" cap="small" dirty="0">
              <a:solidFill>
                <a:schemeClr val="tx1">
                  <a:lumMod val="85000"/>
                  <a:lumOff val="15000"/>
                </a:schemeClr>
              </a:solidFill>
              <a:latin typeface="Calibri" pitchFamily="34" charset="0"/>
            </a:endParaRPr>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86328" y="4347194"/>
            <a:ext cx="7620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302720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onstructors and Destructors">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4896544"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Constructors</a:t>
            </a:r>
            <a:r>
              <a:rPr lang="en-US" sz="2800" cap="small" baseline="0" dirty="0" smtClean="0">
                <a:solidFill>
                  <a:schemeClr val="tx1">
                    <a:lumMod val="85000"/>
                    <a:lumOff val="15000"/>
                  </a:schemeClr>
                </a:solidFill>
                <a:latin typeface="Calibri" pitchFamily="34" charset="0"/>
              </a:rPr>
              <a:t> and Destructors</a:t>
            </a:r>
            <a:endParaRPr lang="en-US" sz="2800" cap="small" dirty="0">
              <a:solidFill>
                <a:schemeClr val="tx1">
                  <a:lumMod val="85000"/>
                  <a:lumOff val="15000"/>
                </a:schemeClr>
              </a:solidFill>
              <a:latin typeface="Calibri" pitchFamily="34" charset="0"/>
            </a:endParaRPr>
          </a:p>
        </p:txBody>
      </p:sp>
      <p:pic>
        <p:nvPicPr>
          <p:cNvPr id="717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44408" y="4399641"/>
            <a:ext cx="816864" cy="692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887348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opy and Assignment Constructor">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6408712"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Copy Constructor and Copy Assignment </a:t>
            </a:r>
            <a:endParaRPr lang="en-US" sz="2800" cap="small" dirty="0">
              <a:solidFill>
                <a:schemeClr val="tx1">
                  <a:lumMod val="85000"/>
                  <a:lumOff val="15000"/>
                </a:schemeClr>
              </a:solidFill>
              <a:latin typeface="Calibri" pitchFamily="34" charset="0"/>
            </a:endParaRPr>
          </a:p>
        </p:txBody>
      </p:sp>
      <p:pic>
        <p:nvPicPr>
          <p:cNvPr id="205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60432" y="4558371"/>
            <a:ext cx="573450" cy="455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576923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Destructors">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6408712"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Destructors</a:t>
            </a:r>
            <a:endParaRPr lang="en-US" sz="2800" cap="small" dirty="0">
              <a:solidFill>
                <a:schemeClr val="tx1">
                  <a:lumMod val="85000"/>
                  <a:lumOff val="15000"/>
                </a:schemeClr>
              </a:solidFill>
              <a:latin typeface="Calibri" pitchFamily="34" charset="0"/>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52238" y="4083918"/>
            <a:ext cx="970393" cy="832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670464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onstructing and Destructing">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6408712"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cap="small" dirty="0" smtClean="0">
                <a:solidFill>
                  <a:schemeClr val="tx1">
                    <a:lumMod val="85000"/>
                    <a:lumOff val="15000"/>
                  </a:schemeClr>
                </a:solidFill>
                <a:latin typeface="Calibri" pitchFamily="34" charset="0"/>
              </a:rPr>
              <a:t>Constructing and</a:t>
            </a:r>
            <a:r>
              <a:rPr lang="en-US" sz="2800" cap="small" baseline="0" dirty="0" smtClean="0">
                <a:solidFill>
                  <a:schemeClr val="tx1">
                    <a:lumMod val="85000"/>
                    <a:lumOff val="15000"/>
                  </a:schemeClr>
                </a:solidFill>
                <a:latin typeface="Calibri" pitchFamily="34" charset="0"/>
              </a:rPr>
              <a:t> Destructing</a:t>
            </a:r>
            <a:endParaRPr lang="en-US" sz="2800" cap="small" dirty="0" smtClean="0">
              <a:solidFill>
                <a:schemeClr val="tx1">
                  <a:lumMod val="85000"/>
                  <a:lumOff val="15000"/>
                </a:schemeClr>
              </a:solidFill>
              <a:latin typeface="Calibri" pitchFamily="34" charset="0"/>
            </a:endParaRPr>
          </a:p>
          <a:p>
            <a:pPr marL="0" indent="0">
              <a:buFont typeface="Arial" pitchFamily="34" charset="0"/>
              <a:buNone/>
            </a:pPr>
            <a:endParaRPr lang="en-US" sz="2800" cap="small" dirty="0">
              <a:solidFill>
                <a:schemeClr val="tx1">
                  <a:lumMod val="85000"/>
                  <a:lumOff val="15000"/>
                </a:schemeClr>
              </a:solidFill>
              <a:latin typeface="Calibri" pitchFamily="34" charset="0"/>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28384" y="4454881"/>
            <a:ext cx="1000125"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927849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xample">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6408712"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Bringing</a:t>
            </a:r>
            <a:r>
              <a:rPr lang="en-US" sz="2800" cap="small" baseline="0" dirty="0" smtClean="0">
                <a:solidFill>
                  <a:schemeClr val="tx1">
                    <a:lumMod val="85000"/>
                    <a:lumOff val="15000"/>
                  </a:schemeClr>
                </a:solidFill>
                <a:latin typeface="Calibri" pitchFamily="34" charset="0"/>
              </a:rPr>
              <a:t> it All Together</a:t>
            </a:r>
            <a:endParaRPr lang="en-US" sz="2800" cap="small" dirty="0">
              <a:solidFill>
                <a:schemeClr val="tx1">
                  <a:lumMod val="85000"/>
                  <a:lumOff val="15000"/>
                </a:schemeClr>
              </a:solidFill>
              <a:latin typeface="Calibri" pitchFamily="34" charset="0"/>
            </a:endParaRPr>
          </a:p>
        </p:txBody>
      </p:sp>
      <p:pic>
        <p:nvPicPr>
          <p:cNvPr id="4" name="Picture 3"/>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02885" y="4357264"/>
            <a:ext cx="777627" cy="734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091355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Sharing Methods">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6408712"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Sharing</a:t>
            </a:r>
            <a:r>
              <a:rPr lang="en-US" sz="2800" cap="small" baseline="0" dirty="0" smtClean="0">
                <a:solidFill>
                  <a:schemeClr val="tx1">
                    <a:lumMod val="85000"/>
                    <a:lumOff val="15000"/>
                  </a:schemeClr>
                </a:solidFill>
                <a:latin typeface="Calibri" pitchFamily="34" charset="0"/>
              </a:rPr>
              <a:t> Methods</a:t>
            </a:r>
            <a:endParaRPr lang="en-US" sz="2800" cap="small" dirty="0">
              <a:solidFill>
                <a:schemeClr val="tx1">
                  <a:lumMod val="85000"/>
                  <a:lumOff val="15000"/>
                </a:schemeClr>
              </a:solidFill>
              <a:latin typeface="Calibri" pitchFamily="34" charset="0"/>
            </a:endParaRPr>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31621" y="4120480"/>
            <a:ext cx="904875"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107760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606EA6-EFEA-4C30-9264-4F9291A5780D}" type="datetime1">
              <a:rPr lang="en-US" smtClean="0"/>
              <a:pPr/>
              <a:t>1/14/2015</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548640"/>
            <a:ext cx="6400800" cy="2606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asting">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6408712"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Casting</a:t>
            </a:r>
            <a:endParaRPr lang="en-US" sz="2800" cap="small" dirty="0">
              <a:solidFill>
                <a:schemeClr val="tx1">
                  <a:lumMod val="85000"/>
                  <a:lumOff val="15000"/>
                </a:schemeClr>
              </a:solidFill>
              <a:latin typeface="Calibri" pitchFamily="34" charset="0"/>
            </a:endParaRPr>
          </a:p>
        </p:txBody>
      </p:sp>
      <p:pic>
        <p:nvPicPr>
          <p:cNvPr id="717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26129" y="4160412"/>
            <a:ext cx="1097558" cy="947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56764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2900190"/>
            <a:ext cx="9144000" cy="224331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290019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1629486"/>
            <a:ext cx="5966666" cy="1817510"/>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3455633"/>
            <a:ext cx="5970494" cy="626595"/>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CF9F07-3BC7-4570-B054-79111B0A380C}" type="datetime1">
              <a:rPr lang="en-US" smtClean="0"/>
              <a:pPr/>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4606EA6-EFEA-4C30-9264-4F9291A5780D}" type="datetime1">
              <a:rPr lang="en-US" smtClean="0"/>
              <a:pPr/>
              <a:t>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548639"/>
            <a:ext cx="3346704" cy="2606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548640"/>
            <a:ext cx="3346704" cy="2606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548640"/>
            <a:ext cx="3346704" cy="47982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050245"/>
            <a:ext cx="3346704" cy="20574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548640"/>
            <a:ext cx="3346704" cy="47982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049274"/>
            <a:ext cx="3346704" cy="20574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606EA6-EFEA-4C30-9264-4F9291A5780D}" type="datetime1">
              <a:rPr lang="en-US" smtClean="0"/>
              <a:pPr/>
              <a:t>1/14/2015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FADB5D-B7A0-47E3-AD2D-B1A6F8614213}" type="datetime1">
              <a:rPr lang="en-US" smtClean="0"/>
              <a:pPr/>
              <a:t>1/14/2015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1/14/2015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6" y="1657350"/>
            <a:ext cx="3636085" cy="943870"/>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6" y="548640"/>
            <a:ext cx="4017085" cy="3671048"/>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2623351"/>
            <a:ext cx="3388660" cy="160463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9A8198-4617-485E-9585-4840B69DBBA6}" type="datetime1">
              <a:rPr lang="en-US" smtClean="0"/>
              <a:pPr/>
              <a:t>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2900190"/>
            <a:ext cx="9144000" cy="224331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290019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857250"/>
            <a:ext cx="4114800" cy="2345855"/>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757865"/>
            <a:ext cx="3694114" cy="1622265"/>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606EA6-EFEA-4C30-9264-4F9291A5780D}" type="datetime1">
              <a:rPr lang="en-US" smtClean="0"/>
              <a:pPr/>
              <a:t>1/14/2015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pPr algn="ctr"/>
              <a:t>‹#›</a:t>
            </a:fld>
            <a:endParaRPr lang="en-US" sz="2800" dirty="0"/>
          </a:p>
        </p:txBody>
      </p:sp>
      <p:sp>
        <p:nvSpPr>
          <p:cNvPr id="2" name="Title 1"/>
          <p:cNvSpPr>
            <a:spLocks noGrp="1"/>
          </p:cNvSpPr>
          <p:nvPr>
            <p:ph type="title"/>
          </p:nvPr>
        </p:nvSpPr>
        <p:spPr>
          <a:xfrm>
            <a:off x="727268" y="3348316"/>
            <a:ext cx="6383538" cy="85725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3829050"/>
            <a:ext cx="9144000" cy="131445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2905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826228"/>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200150"/>
            <a:ext cx="9144000" cy="382905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90" y="3279126"/>
            <a:ext cx="6512511" cy="85725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549195"/>
            <a:ext cx="6400800" cy="2606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4629150"/>
            <a:ext cx="2514600" cy="273844"/>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E4606EA6-EFEA-4C30-9264-4F9291A5780D}" type="datetime1">
              <a:rPr lang="en-US" smtClean="0"/>
              <a:pPr/>
              <a:t>1/14/2015</a:t>
            </a:fld>
            <a:endParaRPr lang="en-US" sz="1400" dirty="0">
              <a:solidFill>
                <a:schemeClr val="tx2"/>
              </a:solidFill>
            </a:endParaRPr>
          </a:p>
        </p:txBody>
      </p:sp>
      <p:sp>
        <p:nvSpPr>
          <p:cNvPr id="5" name="Footer Placeholder 4"/>
          <p:cNvSpPr>
            <a:spLocks noGrp="1"/>
          </p:cNvSpPr>
          <p:nvPr>
            <p:ph type="ftr" sz="quarter" idx="3"/>
          </p:nvPr>
        </p:nvSpPr>
        <p:spPr>
          <a:xfrm>
            <a:off x="457200" y="4629150"/>
            <a:ext cx="3352801" cy="273844"/>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pPr algn="r"/>
            <a:endParaRPr lang="en-US" sz="1400" dirty="0">
              <a:solidFill>
                <a:schemeClr val="tx2"/>
              </a:solidFill>
            </a:endParaRPr>
          </a:p>
        </p:txBody>
      </p:sp>
      <p:sp>
        <p:nvSpPr>
          <p:cNvPr id="6" name="Slide Number Placeholder 5"/>
          <p:cNvSpPr>
            <a:spLocks noGrp="1"/>
          </p:cNvSpPr>
          <p:nvPr>
            <p:ph type="sldNum" sz="quarter" idx="4"/>
          </p:nvPr>
        </p:nvSpPr>
        <p:spPr>
          <a:xfrm>
            <a:off x="3810000" y="4629150"/>
            <a:ext cx="1828800" cy="273844"/>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4680" r:id="rId1"/>
    <p:sldLayoutId id="2147484681" r:id="rId2"/>
    <p:sldLayoutId id="2147484682" r:id="rId3"/>
    <p:sldLayoutId id="2147484683" r:id="rId4"/>
    <p:sldLayoutId id="2147484684" r:id="rId5"/>
    <p:sldLayoutId id="2147484685" r:id="rId6"/>
    <p:sldLayoutId id="2147484686" r:id="rId7"/>
    <p:sldLayoutId id="2147484687" r:id="rId8"/>
    <p:sldLayoutId id="2147484688" r:id="rId9"/>
    <p:sldLayoutId id="2147484689" r:id="rId10"/>
    <p:sldLayoutId id="2147484690" r:id="rId11"/>
    <p:sldLayoutId id="2147484704" r:id="rId12"/>
    <p:sldLayoutId id="2147484705" r:id="rId13"/>
    <p:sldLayoutId id="2147484706" r:id="rId14"/>
    <p:sldLayoutId id="2147484707" r:id="rId15"/>
    <p:sldLayoutId id="2147484708" r:id="rId16"/>
    <p:sldLayoutId id="2147484709" r:id="rId17"/>
    <p:sldLayoutId id="2147484710" r:id="rId18"/>
    <p:sldLayoutId id="2147484711" r:id="rId19"/>
    <p:sldLayoutId id="2147484712" r:id="rId20"/>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microsoft.com/office/2007/relationships/hdphoto" Target="../media/hdphoto3.wdp"/></Relationships>
</file>

<file path=ppt/slides/_rels/slide12.xml.rels><?xml version="1.0" encoding="UTF-8" standalone="yes"?>
<Relationships xmlns="http://schemas.openxmlformats.org/package/2006/relationships"><Relationship Id="rId3" Type="http://schemas.openxmlformats.org/officeDocument/2006/relationships/hyperlink" Target="http://www.google.co.uk/url?sa=i&amp;source=images&amp;cd=&amp;cad=rja&amp;docid=MBcWst4ECuPzQM&amp;tbnid=2omy-k1QpzKDEM:&amp;ved=0CAgQjRwwADg1&amp;url=http://learningwithdeepak.blogspot.com/2012/11/difference-between-shallow-copy-deep.html&amp;ei=lXsRUZKmIOOr0AWJpICwDA&amp;psig=AFQjCNHERq0dzL2uZxLhz6kRAEtaYzANVg&amp;ust=1360186645582606" TargetMode="External"/><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3.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Resources\Docs\3. Education\Modules\CSC2021-22\Development\CSC2021 Module Title.png"/>
          <p:cNvPicPr/>
          <p:nvPr/>
        </p:nvPicPr>
        <p:blipFill>
          <a:blip r:embed="rId3">
            <a:extLst>
              <a:ext uri="{28A0092B-C50C-407E-A947-70E740481C1C}">
                <a14:useLocalDpi xmlns:a14="http://schemas.microsoft.com/office/drawing/2010/main" val="0"/>
              </a:ext>
            </a:extLst>
          </a:blip>
          <a:srcRect/>
          <a:stretch>
            <a:fillRect/>
          </a:stretch>
        </p:blipFill>
        <p:spPr bwMode="auto">
          <a:xfrm>
            <a:off x="323529" y="771552"/>
            <a:ext cx="4200635" cy="146793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descr="C:\Resources\Docs\3. Education\Modules\CSC2021-22\Development\CSC2022 Module Title.png"/>
          <p:cNvPicPr/>
          <p:nvPr/>
        </p:nvPicPr>
        <p:blipFill>
          <a:blip r:embed="rId4">
            <a:extLst>
              <a:ext uri="{28A0092B-C50C-407E-A947-70E740481C1C}">
                <a14:useLocalDpi xmlns:a14="http://schemas.microsoft.com/office/drawing/2010/main" val="0"/>
              </a:ext>
            </a:extLst>
          </a:blip>
          <a:srcRect/>
          <a:stretch>
            <a:fillRect/>
          </a:stretch>
        </p:blipFill>
        <p:spPr bwMode="auto">
          <a:xfrm>
            <a:off x="323529" y="2615981"/>
            <a:ext cx="4200635" cy="1467937"/>
          </a:xfrm>
          <a:prstGeom prst="round2DiagRect">
            <a:avLst>
              <a:gd name="adj1" fmla="val 0"/>
              <a:gd name="adj2" fmla="val 20924"/>
            </a:avLst>
          </a:prstGeom>
          <a:ln w="88900" cap="sq">
            <a:solidFill>
              <a:srgbClr val="FFFFFF"/>
            </a:solidFill>
            <a:miter lim="800000"/>
          </a:ln>
          <a:effectLst>
            <a:outerShdw blurRad="254000" algn="tl" rotWithShape="0">
              <a:srgbClr val="000000">
                <a:alpha val="43000"/>
              </a:srgbClr>
            </a:outerShdw>
          </a:effectLst>
        </p:spPr>
      </p:pic>
      <p:sp>
        <p:nvSpPr>
          <p:cNvPr id="5" name="Rectangle 3"/>
          <p:cNvSpPr txBox="1">
            <a:spLocks/>
          </p:cNvSpPr>
          <p:nvPr/>
        </p:nvSpPr>
        <p:spPr>
          <a:xfrm>
            <a:off x="4860032" y="1370891"/>
            <a:ext cx="4104456" cy="1344875"/>
          </a:xfrm>
          <a:prstGeom prst="rect">
            <a:avLst/>
          </a:prstGeom>
          <a:effectLst/>
        </p:spPr>
        <p:txBody>
          <a:bodyPr vert="horz" lIns="91440" tIns="45720" rIns="91440" bIns="45720" rtlCol="0" anchor="t" anchorCtr="0">
            <a:normAutofit/>
          </a:bodyPr>
          <a:lstStyle>
            <a:lvl1pPr marL="640080" indent="-457200" algn="l" defTabSz="914400" rtl="0" eaLnBrk="1" latinLnBrk="0" hangingPunct="1">
              <a:spcBef>
                <a:spcPct val="0"/>
              </a:spcBef>
              <a:buClr>
                <a:schemeClr val="accent6">
                  <a:lumMod val="75000"/>
                </a:schemeClr>
              </a:buClr>
              <a:buSzPct val="128000"/>
              <a:buFont typeface="Georgia" pitchFamily="18" charset="0"/>
              <a:buChar char="*"/>
              <a:defRPr sz="54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Font typeface="Georgia" pitchFamily="18" charset="0"/>
              <a:buNone/>
            </a:pPr>
            <a:r>
              <a:rPr lang="en-US" smtClean="0">
                <a:solidFill>
                  <a:schemeClr val="tx1"/>
                </a:solidFill>
                <a:effectLst/>
              </a:rPr>
              <a:t>Classes</a:t>
            </a:r>
            <a:endParaRPr lang="en-US" dirty="0">
              <a:solidFill>
                <a:schemeClr val="tx1"/>
              </a:solidFill>
              <a:effectLst/>
            </a:endParaRPr>
          </a:p>
        </p:txBody>
      </p:sp>
      <p:sp>
        <p:nvSpPr>
          <p:cNvPr id="8" name="TextBox 7"/>
          <p:cNvSpPr txBox="1"/>
          <p:nvPr/>
        </p:nvSpPr>
        <p:spPr>
          <a:xfrm>
            <a:off x="5292080" y="2427734"/>
            <a:ext cx="3600400" cy="1600438"/>
          </a:xfrm>
          <a:prstGeom prst="rect">
            <a:avLst/>
          </a:prstGeom>
          <a:noFill/>
        </p:spPr>
        <p:txBody>
          <a:bodyPr wrap="square" rtlCol="0">
            <a:spAutoFit/>
          </a:bodyPr>
          <a:lstStyle/>
          <a:p>
            <a:pPr algn="ctr"/>
            <a:endParaRPr lang="en-US" sz="2000" dirty="0"/>
          </a:p>
          <a:p>
            <a:pPr algn="ctr"/>
            <a:r>
              <a:rPr lang="en-US" sz="2000" b="1" dirty="0" smtClean="0"/>
              <a:t>Part </a:t>
            </a:r>
            <a:r>
              <a:rPr lang="en-US" sz="2000" b="1" dirty="0"/>
              <a:t>2</a:t>
            </a:r>
            <a:r>
              <a:rPr lang="en-US" sz="2000" b="1" dirty="0" smtClean="0"/>
              <a:t> </a:t>
            </a:r>
            <a:r>
              <a:rPr lang="en-US" sz="2000" b="1" dirty="0" smtClean="0"/>
              <a:t>– </a:t>
            </a:r>
            <a:r>
              <a:rPr lang="en-US" sz="2000" b="1" dirty="0" smtClean="0"/>
              <a:t>Constructors and Destructors I</a:t>
            </a:r>
            <a:endParaRPr lang="en-US" sz="2000" b="1" dirty="0"/>
          </a:p>
          <a:p>
            <a:pPr algn="r"/>
            <a:endParaRPr lang="en-GB" sz="2000" dirty="0">
              <a:solidFill>
                <a:schemeClr val="tx1">
                  <a:lumMod val="85000"/>
                  <a:lumOff val="15000"/>
                </a:schemeClr>
              </a:solidFill>
              <a:latin typeface="Calibri" pitchFamily="34" charset="0"/>
            </a:endParaRPr>
          </a:p>
          <a:p>
            <a:pPr algn="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627534"/>
            <a:ext cx="3168352" cy="1631216"/>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You can override most operators to provide a class specific </a:t>
            </a:r>
            <a:r>
              <a:rPr lang="en-GB" sz="2000" dirty="0" smtClean="0">
                <a:solidFill>
                  <a:schemeClr val="tx1">
                    <a:lumMod val="85000"/>
                    <a:lumOff val="15000"/>
                  </a:schemeClr>
                </a:solidFill>
                <a:latin typeface="Calibri" pitchFamily="34" charset="0"/>
              </a:rPr>
              <a:t>version by </a:t>
            </a:r>
            <a:r>
              <a:rPr lang="en-GB" sz="2000" dirty="0">
                <a:solidFill>
                  <a:schemeClr val="tx1">
                    <a:lumMod val="85000"/>
                    <a:lumOff val="15000"/>
                  </a:schemeClr>
                </a:solidFill>
                <a:latin typeface="Calibri" pitchFamily="34" charset="0"/>
              </a:rPr>
              <a:t>using the </a:t>
            </a:r>
            <a:r>
              <a:rPr lang="en-GB" sz="2000" dirty="0" smtClean="0">
                <a:solidFill>
                  <a:schemeClr val="tx1">
                    <a:lumMod val="85000"/>
                    <a:lumOff val="15000"/>
                  </a:schemeClr>
                </a:solidFill>
                <a:latin typeface="Calibri" pitchFamily="34" charset="0"/>
              </a:rPr>
              <a:t>method </a:t>
            </a:r>
            <a:r>
              <a:rPr lang="en-GB" sz="1600" b="1" dirty="0" smtClean="0">
                <a:solidFill>
                  <a:schemeClr val="tx1">
                    <a:lumMod val="85000"/>
                    <a:lumOff val="15000"/>
                  </a:schemeClr>
                </a:solidFill>
                <a:latin typeface="Courier New" pitchFamily="49" charset="0"/>
                <a:cs typeface="Courier New" pitchFamily="49" charset="0"/>
              </a:rPr>
              <a:t>operator&lt;symbol&gt;</a:t>
            </a:r>
            <a:r>
              <a:rPr lang="en-GB" sz="2000" dirty="0" smtClean="0">
                <a:solidFill>
                  <a:schemeClr val="tx1">
                    <a:lumMod val="85000"/>
                    <a:lumOff val="15000"/>
                  </a:schemeClr>
                </a:solidFill>
                <a:latin typeface="Calibri" pitchFamily="34" charset="0"/>
              </a:rPr>
              <a:t>  form of definition.</a:t>
            </a:r>
            <a:endParaRPr lang="en-GB" sz="2000" dirty="0">
              <a:solidFill>
                <a:schemeClr val="tx1">
                  <a:lumMod val="85000"/>
                  <a:lumOff val="15000"/>
                </a:schemeClr>
              </a:solidFill>
              <a:latin typeface="Calibri" pitchFamily="34" charset="0"/>
            </a:endParaRPr>
          </a:p>
        </p:txBody>
      </p:sp>
      <p:sp>
        <p:nvSpPr>
          <p:cNvPr id="4" name="TextBox 3"/>
          <p:cNvSpPr txBox="1"/>
          <p:nvPr/>
        </p:nvSpPr>
        <p:spPr>
          <a:xfrm>
            <a:off x="5868144" y="155416"/>
            <a:ext cx="3240360" cy="400110"/>
          </a:xfrm>
          <a:prstGeom prst="rect">
            <a:avLst/>
          </a:prstGeom>
          <a:noFill/>
        </p:spPr>
        <p:txBody>
          <a:bodyPr wrap="square" rtlCol="0">
            <a:spAutoFit/>
          </a:bodyPr>
          <a:lstStyle/>
          <a:p>
            <a:pPr algn="r"/>
            <a:r>
              <a:rPr lang="en-GB" sz="2000" cap="small" dirty="0" smtClean="0">
                <a:solidFill>
                  <a:schemeClr val="tx1">
                    <a:lumMod val="85000"/>
                    <a:lumOff val="15000"/>
                  </a:schemeClr>
                </a:solidFill>
                <a:latin typeface="Calibri" pitchFamily="34" charset="0"/>
              </a:rPr>
              <a:t>Assignment</a:t>
            </a:r>
            <a:endParaRPr lang="en-GB" sz="2000" cap="small" dirty="0">
              <a:solidFill>
                <a:schemeClr val="tx1">
                  <a:lumMod val="85000"/>
                  <a:lumOff val="15000"/>
                </a:schemeClr>
              </a:solidFill>
              <a:latin typeface="Calibri" pitchFamily="34" charset="0"/>
            </a:endParaRPr>
          </a:p>
        </p:txBody>
      </p:sp>
      <p:sp>
        <p:nvSpPr>
          <p:cNvPr id="8" name="TextBox 7"/>
          <p:cNvSpPr txBox="1"/>
          <p:nvPr/>
        </p:nvSpPr>
        <p:spPr>
          <a:xfrm>
            <a:off x="179512" y="3009602"/>
            <a:ext cx="5328592" cy="2154436"/>
          </a:xfrm>
          <a:prstGeom prst="rect">
            <a:avLst/>
          </a:prstGeom>
          <a:noFill/>
        </p:spPr>
        <p:txBody>
          <a:bodyPr wrap="square" rtlCol="0">
            <a:spAutoFit/>
          </a:bodyPr>
          <a:lstStyle/>
          <a:p>
            <a:r>
              <a:rPr lang="en-GB" sz="2000" b="1" dirty="0">
                <a:solidFill>
                  <a:schemeClr val="tx1">
                    <a:lumMod val="85000"/>
                    <a:lumOff val="15000"/>
                  </a:schemeClr>
                </a:solidFill>
                <a:latin typeface="Calibri" pitchFamily="34" charset="0"/>
              </a:rPr>
              <a:t>Here be monsters</a:t>
            </a:r>
          </a:p>
          <a:p>
            <a:endParaRPr lang="en-GB" sz="1000" dirty="0">
              <a:solidFill>
                <a:schemeClr val="tx1">
                  <a:lumMod val="85000"/>
                  <a:lumOff val="15000"/>
                </a:schemeClr>
              </a:solidFill>
              <a:latin typeface="Calibri" pitchFamily="34" charset="0"/>
            </a:endParaRPr>
          </a:p>
          <a:p>
            <a:r>
              <a:rPr lang="en-GB" sz="2000" dirty="0">
                <a:solidFill>
                  <a:schemeClr val="tx1">
                    <a:lumMod val="85000"/>
                    <a:lumOff val="15000"/>
                  </a:schemeClr>
                </a:solidFill>
                <a:latin typeface="Calibri" pitchFamily="34" charset="0"/>
              </a:rPr>
              <a:t>As a general </a:t>
            </a:r>
            <a:r>
              <a:rPr lang="en-GB" sz="2000" dirty="0" smtClean="0">
                <a:solidFill>
                  <a:schemeClr val="tx1">
                    <a:lumMod val="85000"/>
                    <a:lumOff val="15000"/>
                  </a:schemeClr>
                </a:solidFill>
                <a:latin typeface="Calibri" pitchFamily="34" charset="0"/>
              </a:rPr>
              <a:t>rule </a:t>
            </a:r>
            <a:r>
              <a:rPr lang="en-GB" sz="2000" dirty="0">
                <a:solidFill>
                  <a:schemeClr val="tx1">
                    <a:lumMod val="85000"/>
                    <a:lumOff val="15000"/>
                  </a:schemeClr>
                </a:solidFill>
                <a:latin typeface="Calibri" pitchFamily="34" charset="0"/>
              </a:rPr>
              <a:t>of thumb, you should avoid overloading operators within classes unless you are 100% sure there is a clear, justifiable and consistent interpretation of how that operator should apply with the class in question.</a:t>
            </a:r>
          </a:p>
        </p:txBody>
      </p:sp>
      <p:cxnSp>
        <p:nvCxnSpPr>
          <p:cNvPr id="6" name="Straight Connector 5"/>
          <p:cNvCxnSpPr/>
          <p:nvPr/>
        </p:nvCxnSpPr>
        <p:spPr>
          <a:xfrm flipH="1">
            <a:off x="1928530" y="2643758"/>
            <a:ext cx="5019734" cy="0"/>
          </a:xfrm>
          <a:prstGeom prst="line">
            <a:avLst/>
          </a:prstGeom>
        </p:spPr>
        <p:style>
          <a:lnRef idx="2">
            <a:schemeClr val="accent3"/>
          </a:lnRef>
          <a:fillRef idx="0">
            <a:schemeClr val="accent3"/>
          </a:fillRef>
          <a:effectRef idx="1">
            <a:schemeClr val="accent3"/>
          </a:effectRef>
          <a:fontRef idx="minor">
            <a:schemeClr val="tx1"/>
          </a:fontRef>
        </p:style>
      </p:cxnSp>
      <p:pic>
        <p:nvPicPr>
          <p:cNvPr id="2050" name="Picture 2"/>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5038278" y="3133725"/>
            <a:ext cx="428625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2" name="Table 11"/>
          <p:cNvGraphicFramePr>
            <a:graphicFrameLocks noGrp="1"/>
          </p:cNvGraphicFramePr>
          <p:nvPr>
            <p:extLst>
              <p:ext uri="{D42A27DB-BD31-4B8C-83A1-F6EECF244321}">
                <p14:modId xmlns:p14="http://schemas.microsoft.com/office/powerpoint/2010/main" val="924310146"/>
              </p:ext>
            </p:extLst>
          </p:nvPr>
        </p:nvGraphicFramePr>
        <p:xfrm>
          <a:off x="3211951" y="699542"/>
          <a:ext cx="5752537" cy="1057656"/>
        </p:xfrm>
        <a:graphic>
          <a:graphicData uri="http://schemas.openxmlformats.org/drawingml/2006/table">
            <a:tbl>
              <a:tblPr firstRow="1" firstCol="1" bandRow="1">
                <a:tableStyleId>{3B4B98B0-60AC-42C2-AFA5-B58CD77FA1E5}</a:tableStyleId>
              </a:tblPr>
              <a:tblGrid>
                <a:gridCol w="400107"/>
                <a:gridCol w="5352430"/>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bool operator</a:t>
                      </a:r>
                      <a:r>
                        <a:rPr lang="en-GB" sz="1400" b="1" dirty="0" smtClean="0">
                          <a:solidFill>
                            <a:schemeClr val="tx1"/>
                          </a:solidFill>
                          <a:effectLst/>
                          <a:latin typeface="Courier New" pitchFamily="49" charset="0"/>
                          <a:ea typeface="Calibri"/>
                          <a:cs typeface="Courier New" pitchFamily="49" charset="0"/>
                        </a:rPr>
                        <a:t>==(</a:t>
                      </a:r>
                      <a:r>
                        <a:rPr lang="en-GB" sz="1400" b="1" dirty="0" err="1" smtClean="0">
                          <a:solidFill>
                            <a:srgbClr val="0070C0"/>
                          </a:solidFill>
                          <a:effectLst/>
                          <a:latin typeface="Courier New" pitchFamily="49" charset="0"/>
                          <a:ea typeface="Calibri"/>
                          <a:cs typeface="Courier New" pitchFamily="49" charset="0"/>
                        </a:rPr>
                        <a:t>const</a:t>
                      </a:r>
                      <a:r>
                        <a:rPr lang="en-GB" sz="1400" b="1" dirty="0" smtClean="0">
                          <a:solidFill>
                            <a:schemeClr val="tx1"/>
                          </a:solidFill>
                          <a:effectLst/>
                          <a:latin typeface="Courier New" pitchFamily="49" charset="0"/>
                          <a:ea typeface="Calibri"/>
                          <a:cs typeface="Courier New" pitchFamily="49" charset="0"/>
                        </a:rPr>
                        <a:t> Foo&amp; lhs, </a:t>
                      </a:r>
                      <a:r>
                        <a:rPr lang="en-GB" sz="1400" b="1" dirty="0" err="1" smtClean="0">
                          <a:solidFill>
                            <a:srgbClr val="0070C0"/>
                          </a:solidFill>
                          <a:effectLst/>
                          <a:latin typeface="Courier New" pitchFamily="49" charset="0"/>
                          <a:ea typeface="Calibri"/>
                          <a:cs typeface="Courier New" pitchFamily="49" charset="0"/>
                        </a:rPr>
                        <a:t>const</a:t>
                      </a:r>
                      <a:r>
                        <a:rPr lang="en-GB" sz="1400" b="1" dirty="0" smtClean="0">
                          <a:solidFill>
                            <a:schemeClr val="tx1"/>
                          </a:solidFill>
                          <a:effectLst/>
                          <a:latin typeface="Courier New" pitchFamily="49" charset="0"/>
                          <a:ea typeface="Calibri"/>
                          <a:cs typeface="Courier New" pitchFamily="49" charset="0"/>
                        </a:rPr>
                        <a:t> Foo&amp; </a:t>
                      </a:r>
                      <a:r>
                        <a:rPr lang="en-GB" sz="1400" b="1" dirty="0" err="1" smtClean="0">
                          <a:solidFill>
                            <a:schemeClr val="tx1"/>
                          </a:solidFill>
                          <a:effectLst/>
                          <a:latin typeface="Courier New" pitchFamily="49" charset="0"/>
                          <a:ea typeface="Calibri"/>
                          <a:cs typeface="Courier New" pitchFamily="49" charset="0"/>
                        </a:rPr>
                        <a:t>rhs</a:t>
                      </a:r>
                      <a:r>
                        <a:rPr lang="en-GB" sz="1400" b="1" dirty="0" smtClean="0">
                          <a:solidFill>
                            <a:schemeClr val="tx1"/>
                          </a:solidFill>
                          <a:effectLst/>
                          <a:latin typeface="Courier New" pitchFamily="49" charset="0"/>
                          <a:ea typeface="Calibri"/>
                          <a:cs typeface="Courier New" pitchFamily="49" charset="0"/>
                        </a:rPr>
                        <a:t>)</a:t>
                      </a:r>
                      <a:endParaRPr lang="en-GB" sz="1400" b="1" baseline="0" dirty="0" smtClean="0">
                        <a:solidFill>
                          <a:srgbClr val="00B05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baseline="0" dirty="0" smtClean="0">
                          <a:solidFill>
                            <a:srgbClr val="0070C0"/>
                          </a:solidFill>
                          <a:effectLst/>
                          <a:latin typeface="Courier New" pitchFamily="49" charset="0"/>
                          <a:ea typeface="Calibri"/>
                          <a:cs typeface="Courier New" pitchFamily="49" charset="0"/>
                        </a:rPr>
                        <a:t>bool operator</a:t>
                      </a:r>
                      <a:r>
                        <a:rPr lang="en-GB" sz="1400" b="1" baseline="0" dirty="0" smtClean="0">
                          <a:solidFill>
                            <a:schemeClr val="tx1"/>
                          </a:solidFill>
                          <a:effectLst/>
                          <a:latin typeface="Courier New" pitchFamily="49" charset="0"/>
                          <a:ea typeface="Calibri"/>
                          <a:cs typeface="Courier New" pitchFamily="49" charset="0"/>
                        </a:rPr>
                        <a:t>!=(</a:t>
                      </a:r>
                      <a:r>
                        <a:rPr lang="en-GB" sz="1400" b="1" baseline="0" dirty="0" err="1" smtClean="0">
                          <a:solidFill>
                            <a:srgbClr val="0070C0"/>
                          </a:solidFill>
                          <a:effectLst/>
                          <a:latin typeface="Courier New" pitchFamily="49" charset="0"/>
                          <a:ea typeface="Calibri"/>
                          <a:cs typeface="Courier New" pitchFamily="49" charset="0"/>
                        </a:rPr>
                        <a:t>const</a:t>
                      </a:r>
                      <a:r>
                        <a:rPr lang="en-GB" sz="1400" b="1" baseline="0" dirty="0" smtClean="0">
                          <a:solidFill>
                            <a:schemeClr val="tx1"/>
                          </a:solidFill>
                          <a:effectLst/>
                          <a:latin typeface="Courier New" pitchFamily="49" charset="0"/>
                          <a:ea typeface="Calibri"/>
                          <a:cs typeface="Courier New" pitchFamily="49" charset="0"/>
                        </a:rPr>
                        <a:t> Foo&amp; lhs, </a:t>
                      </a:r>
                      <a:r>
                        <a:rPr lang="en-GB" sz="1400" b="1" baseline="0" dirty="0" err="1" smtClean="0">
                          <a:solidFill>
                            <a:srgbClr val="0070C0"/>
                          </a:solidFill>
                          <a:effectLst/>
                          <a:latin typeface="Courier New" pitchFamily="49" charset="0"/>
                          <a:ea typeface="Calibri"/>
                          <a:cs typeface="Courier New" pitchFamily="49" charset="0"/>
                        </a:rPr>
                        <a:t>const</a:t>
                      </a:r>
                      <a:r>
                        <a:rPr lang="en-GB" sz="1400" b="1" baseline="0" dirty="0" smtClean="0">
                          <a:solidFill>
                            <a:srgbClr val="0070C0"/>
                          </a:solidFill>
                          <a:effectLst/>
                          <a:latin typeface="Courier New" pitchFamily="49" charset="0"/>
                          <a:ea typeface="Calibri"/>
                          <a:cs typeface="Courier New" pitchFamily="49" charset="0"/>
                        </a:rPr>
                        <a:t> </a:t>
                      </a:r>
                      <a:r>
                        <a:rPr lang="en-GB" sz="1400" b="1" baseline="0" dirty="0" smtClean="0">
                          <a:solidFill>
                            <a:schemeClr val="tx1"/>
                          </a:solidFill>
                          <a:effectLst/>
                          <a:latin typeface="Courier New" pitchFamily="49" charset="0"/>
                          <a:ea typeface="Calibri"/>
                          <a:cs typeface="Courier New" pitchFamily="49" charset="0"/>
                        </a:rPr>
                        <a:t>Foo&amp; </a:t>
                      </a:r>
                      <a:r>
                        <a:rPr lang="en-GB" sz="1400" b="1" baseline="0" dirty="0" err="1" smtClean="0">
                          <a:solidFill>
                            <a:schemeClr val="tx1"/>
                          </a:solidFill>
                          <a:effectLst/>
                          <a:latin typeface="Courier New" pitchFamily="49" charset="0"/>
                          <a:ea typeface="Calibri"/>
                          <a:cs typeface="Courier New" pitchFamily="49" charset="0"/>
                        </a:rPr>
                        <a:t>rhs</a:t>
                      </a:r>
                      <a:r>
                        <a:rPr lang="en-GB" sz="1400" b="1" baseline="0" dirty="0" smtClean="0">
                          <a:solidFill>
                            <a:schemeClr val="tx1"/>
                          </a:solidFill>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3</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baseline="0" dirty="0" smtClean="0">
                          <a:solidFill>
                            <a:srgbClr val="0070C0"/>
                          </a:solidFill>
                          <a:effectLst/>
                          <a:latin typeface="Courier New" pitchFamily="49" charset="0"/>
                          <a:ea typeface="Calibri"/>
                          <a:cs typeface="Courier New" pitchFamily="49" charset="0"/>
                        </a:rPr>
                        <a:t>bool operator</a:t>
                      </a:r>
                      <a:r>
                        <a:rPr lang="en-GB" sz="1400" b="1" baseline="0" dirty="0" smtClean="0">
                          <a:solidFill>
                            <a:schemeClr val="tx1"/>
                          </a:solidFill>
                          <a:effectLst/>
                          <a:latin typeface="Courier New" pitchFamily="49" charset="0"/>
                          <a:ea typeface="Calibri"/>
                          <a:cs typeface="Courier New" pitchFamily="49" charset="0"/>
                        </a:rPr>
                        <a:t>&lt;(</a:t>
                      </a:r>
                      <a:r>
                        <a:rPr lang="en-GB" sz="1400" b="1" baseline="0" dirty="0" err="1" smtClean="0">
                          <a:solidFill>
                            <a:srgbClr val="0070C0"/>
                          </a:solidFill>
                          <a:effectLst/>
                          <a:latin typeface="Courier New" pitchFamily="49" charset="0"/>
                          <a:ea typeface="Calibri"/>
                          <a:cs typeface="Courier New" pitchFamily="49" charset="0"/>
                        </a:rPr>
                        <a:t>const</a:t>
                      </a:r>
                      <a:r>
                        <a:rPr lang="en-GB" sz="1400" b="1" baseline="0" dirty="0" smtClean="0">
                          <a:solidFill>
                            <a:srgbClr val="0070C0"/>
                          </a:solidFill>
                          <a:effectLst/>
                          <a:latin typeface="Courier New" pitchFamily="49" charset="0"/>
                          <a:ea typeface="Calibri"/>
                          <a:cs typeface="Courier New" pitchFamily="49" charset="0"/>
                        </a:rPr>
                        <a:t> </a:t>
                      </a:r>
                      <a:r>
                        <a:rPr lang="en-GB" sz="1400" b="1" baseline="0" dirty="0" smtClean="0">
                          <a:solidFill>
                            <a:schemeClr val="tx1"/>
                          </a:solidFill>
                          <a:effectLst/>
                          <a:latin typeface="Courier New" pitchFamily="49" charset="0"/>
                          <a:ea typeface="Calibri"/>
                          <a:cs typeface="Courier New" pitchFamily="49" charset="0"/>
                        </a:rPr>
                        <a:t>Foo&amp; lhs, </a:t>
                      </a:r>
                      <a:r>
                        <a:rPr lang="en-GB" sz="1400" b="1" baseline="0" dirty="0" err="1" smtClean="0">
                          <a:solidFill>
                            <a:srgbClr val="0070C0"/>
                          </a:solidFill>
                          <a:effectLst/>
                          <a:latin typeface="Courier New" pitchFamily="49" charset="0"/>
                          <a:ea typeface="Calibri"/>
                          <a:cs typeface="Courier New" pitchFamily="49" charset="0"/>
                        </a:rPr>
                        <a:t>const</a:t>
                      </a:r>
                      <a:r>
                        <a:rPr lang="en-GB" sz="1400" b="1" baseline="0" dirty="0" smtClean="0">
                          <a:solidFill>
                            <a:srgbClr val="0070C0"/>
                          </a:solidFill>
                          <a:effectLst/>
                          <a:latin typeface="Courier New" pitchFamily="49" charset="0"/>
                          <a:ea typeface="Calibri"/>
                          <a:cs typeface="Courier New" pitchFamily="49" charset="0"/>
                        </a:rPr>
                        <a:t> </a:t>
                      </a:r>
                      <a:r>
                        <a:rPr lang="en-GB" sz="1400" b="1" baseline="0" dirty="0" smtClean="0">
                          <a:solidFill>
                            <a:schemeClr val="tx1"/>
                          </a:solidFill>
                          <a:effectLst/>
                          <a:latin typeface="Courier New" pitchFamily="49" charset="0"/>
                          <a:ea typeface="Calibri"/>
                          <a:cs typeface="Courier New" pitchFamily="49" charset="0"/>
                        </a:rPr>
                        <a:t>Foo&amp; </a:t>
                      </a:r>
                      <a:r>
                        <a:rPr lang="en-GB" sz="1400" b="1" baseline="0" dirty="0" err="1" smtClean="0">
                          <a:solidFill>
                            <a:schemeClr val="tx1"/>
                          </a:solidFill>
                          <a:effectLst/>
                          <a:latin typeface="Courier New" pitchFamily="49" charset="0"/>
                          <a:ea typeface="Calibri"/>
                          <a:cs typeface="Courier New" pitchFamily="49" charset="0"/>
                        </a:rPr>
                        <a:t>rhs</a:t>
                      </a:r>
                      <a:r>
                        <a:rPr lang="en-GB" sz="1400" b="1" baseline="0" dirty="0" smtClean="0">
                          <a:solidFill>
                            <a:schemeClr val="tx1"/>
                          </a:solidFill>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4</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baseline="0" dirty="0" smtClean="0">
                          <a:solidFill>
                            <a:schemeClr val="tx1"/>
                          </a:solidFill>
                          <a:effectLst/>
                          <a:latin typeface="Courier New" pitchFamily="49" charset="0"/>
                          <a:ea typeface="Calibri"/>
                          <a:cs typeface="Courier New" pitchFamily="49" charset="0"/>
                        </a:rPr>
                        <a:t>Foo&amp;</a:t>
                      </a:r>
                      <a:r>
                        <a:rPr lang="en-GB" sz="1400" b="1" baseline="0" dirty="0" smtClean="0">
                          <a:solidFill>
                            <a:srgbClr val="0070C0"/>
                          </a:solidFill>
                          <a:effectLst/>
                          <a:latin typeface="Courier New" pitchFamily="49" charset="0"/>
                          <a:ea typeface="Calibri"/>
                          <a:cs typeface="Courier New" pitchFamily="49" charset="0"/>
                        </a:rPr>
                        <a:t> operator</a:t>
                      </a:r>
                      <a:r>
                        <a:rPr lang="en-GB" sz="1400" b="1" baseline="0" dirty="0" smtClean="0">
                          <a:solidFill>
                            <a:schemeClr val="tx1"/>
                          </a:solidFill>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304226839"/>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627534"/>
            <a:ext cx="3384376" cy="1323439"/>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The copy constructor enables one object to be created and initialised using the values of another specified object, e.g.:</a:t>
            </a:r>
          </a:p>
        </p:txBody>
      </p:sp>
      <p:sp>
        <p:nvSpPr>
          <p:cNvPr id="4" name="TextBox 3"/>
          <p:cNvSpPr txBox="1"/>
          <p:nvPr/>
        </p:nvSpPr>
        <p:spPr>
          <a:xfrm>
            <a:off x="5868144" y="155416"/>
            <a:ext cx="3240360" cy="400110"/>
          </a:xfrm>
          <a:prstGeom prst="rect">
            <a:avLst/>
          </a:prstGeom>
          <a:noFill/>
        </p:spPr>
        <p:txBody>
          <a:bodyPr wrap="square" rtlCol="0">
            <a:spAutoFit/>
          </a:bodyPr>
          <a:lstStyle/>
          <a:p>
            <a:pPr algn="r"/>
            <a:r>
              <a:rPr lang="en-GB" sz="2000" cap="small" dirty="0" smtClean="0">
                <a:solidFill>
                  <a:schemeClr val="tx1">
                    <a:lumMod val="85000"/>
                    <a:lumOff val="15000"/>
                  </a:schemeClr>
                </a:solidFill>
                <a:latin typeface="Calibri" pitchFamily="34" charset="0"/>
              </a:rPr>
              <a:t>Copy Constructor</a:t>
            </a:r>
            <a:endParaRPr lang="en-GB" sz="2000" cap="small" dirty="0">
              <a:solidFill>
                <a:schemeClr val="tx1">
                  <a:lumMod val="85000"/>
                  <a:lumOff val="15000"/>
                </a:schemeClr>
              </a:solidFill>
              <a:latin typeface="Calibri" pitchFamily="34" charset="0"/>
            </a:endParaRPr>
          </a:p>
        </p:txBody>
      </p:sp>
      <p:pic>
        <p:nvPicPr>
          <p:cNvPr id="1026" name="Picture 2"/>
          <p:cNvPicPr>
            <a:picLocks noChangeAspect="1" noChangeArrowheads="1"/>
          </p:cNvPicPr>
          <p:nvPr/>
        </p:nvPicPr>
        <p:blipFill>
          <a:blip r:embed="rId3">
            <a:extLst>
              <a:ext uri="{BEBA8EAE-BF5A-486C-A8C5-ECC9F3942E4B}">
                <a14:imgProps xmlns:a14="http://schemas.microsoft.com/office/drawing/2010/main">
                  <a14:imgLayer r:embed="rId4">
                    <a14:imgEffect>
                      <a14:artisticPencilGrayscale/>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4860032" y="1344084"/>
            <a:ext cx="3838158" cy="214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2" name="Table 11"/>
          <p:cNvGraphicFramePr>
            <a:graphicFrameLocks noGrp="1"/>
          </p:cNvGraphicFramePr>
          <p:nvPr>
            <p:extLst>
              <p:ext uri="{D42A27DB-BD31-4B8C-83A1-F6EECF244321}">
                <p14:modId xmlns:p14="http://schemas.microsoft.com/office/powerpoint/2010/main" val="1153082403"/>
              </p:ext>
            </p:extLst>
          </p:nvPr>
        </p:nvGraphicFramePr>
        <p:xfrm>
          <a:off x="-28299" y="2065386"/>
          <a:ext cx="3952227" cy="1586484"/>
        </p:xfrm>
        <a:graphic>
          <a:graphicData uri="http://schemas.openxmlformats.org/drawingml/2006/table">
            <a:tbl>
              <a:tblPr firstRow="1" firstCol="1" bandRow="1">
                <a:tableStyleId>{3B4B98B0-60AC-42C2-AFA5-B58CD77FA1E5}</a:tableStyleId>
              </a:tblPr>
              <a:tblGrid>
                <a:gridCol w="320305"/>
                <a:gridCol w="3631922"/>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void</a:t>
                      </a:r>
                      <a:r>
                        <a:rPr lang="en-GB" sz="1400" b="1" dirty="0" smtClean="0">
                          <a:effectLst/>
                          <a:latin typeface="Courier New" pitchFamily="49" charset="0"/>
                          <a:ea typeface="Calibri"/>
                          <a:cs typeface="Courier New" pitchFamily="49" charset="0"/>
                        </a:rPr>
                        <a:t> foo()</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3</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T>
                      <a:noFill/>
                    </a:lnT>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	</a:t>
                      </a:r>
                      <a:r>
                        <a:rPr lang="en-GB" sz="1400" b="1" dirty="0" smtClean="0">
                          <a:solidFill>
                            <a:schemeClr val="tx1"/>
                          </a:solidFill>
                          <a:effectLst/>
                          <a:latin typeface="Courier New" pitchFamily="49" charset="0"/>
                          <a:ea typeface="Calibri"/>
                          <a:cs typeface="Courier New" pitchFamily="49" charset="0"/>
                        </a:rPr>
                        <a:t>Store</a:t>
                      </a:r>
                      <a:r>
                        <a:rPr lang="en-GB" sz="1400" b="1" baseline="0" dirty="0" smtClean="0">
                          <a:solidFill>
                            <a:schemeClr val="tx1"/>
                          </a:solidFill>
                          <a:effectLst/>
                          <a:latin typeface="Courier New" pitchFamily="49" charset="0"/>
                          <a:ea typeface="Calibri"/>
                          <a:cs typeface="Courier New" pitchFamily="49" charset="0"/>
                        </a:rPr>
                        <a:t> a(10,4);</a:t>
                      </a:r>
                      <a:endParaRPr lang="en-GB" sz="1400" b="1" dirty="0" smtClean="0">
                        <a:solidFill>
                          <a:schemeClr val="tx1"/>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4</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chemeClr val="tx1"/>
                          </a:solidFill>
                          <a:effectLst/>
                          <a:latin typeface="Courier New" pitchFamily="49" charset="0"/>
                          <a:ea typeface="Calibri"/>
                          <a:cs typeface="Courier New" pitchFamily="49" charset="0"/>
                        </a:rPr>
                        <a:t>	Store</a:t>
                      </a:r>
                      <a:r>
                        <a:rPr lang="en-GB" sz="1400" b="1" baseline="0" dirty="0" smtClean="0">
                          <a:solidFill>
                            <a:schemeClr val="tx1"/>
                          </a:solidFill>
                          <a:effectLst/>
                          <a:latin typeface="Courier New" pitchFamily="49" charset="0"/>
                          <a:ea typeface="Calibri"/>
                          <a:cs typeface="Courier New" pitchFamily="49" charset="0"/>
                        </a:rPr>
                        <a:t> b(a); </a:t>
                      </a:r>
                      <a:r>
                        <a:rPr lang="en-GB" sz="1400" b="1" dirty="0" smtClean="0">
                          <a:solidFill>
                            <a:srgbClr val="00B050"/>
                          </a:solidFill>
                          <a:effectLst/>
                          <a:latin typeface="Courier New" pitchFamily="49" charset="0"/>
                          <a:ea typeface="Calibri"/>
                          <a:cs typeface="Courier New" pitchFamily="49" charset="0"/>
                        </a:rPr>
                        <a:t>// Functionally</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5</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baseline="0" dirty="0" smtClean="0">
                          <a:solidFill>
                            <a:schemeClr val="tx1"/>
                          </a:solidFill>
                          <a:effectLst/>
                          <a:latin typeface="Courier New" pitchFamily="49" charset="0"/>
                          <a:ea typeface="Calibri"/>
                          <a:cs typeface="Courier New" pitchFamily="49" charset="0"/>
                        </a:rPr>
                        <a:t>        </a:t>
                      </a:r>
                      <a:r>
                        <a:rPr lang="en-GB" sz="1400" b="1" dirty="0" smtClean="0">
                          <a:solidFill>
                            <a:srgbClr val="00B050"/>
                          </a:solidFill>
                          <a:effectLst/>
                          <a:latin typeface="Courier New" pitchFamily="49" charset="0"/>
                          <a:ea typeface="Calibri"/>
                          <a:cs typeface="Courier New" pitchFamily="49" charset="0"/>
                        </a:rPr>
                        <a:t>// same as Foo</a:t>
                      </a:r>
                      <a:r>
                        <a:rPr lang="en-GB" sz="1400" b="1" baseline="0" dirty="0" smtClean="0">
                          <a:solidFill>
                            <a:srgbClr val="00B050"/>
                          </a:solidFill>
                          <a:effectLst/>
                          <a:latin typeface="Courier New" pitchFamily="49" charset="0"/>
                          <a:ea typeface="Calibri"/>
                          <a:cs typeface="Courier New" pitchFamily="49" charset="0"/>
                        </a:rPr>
                        <a:t> b; b = a;</a:t>
                      </a:r>
                      <a:endParaRPr lang="en-GB" sz="1400" b="1" dirty="0" smtClean="0">
                        <a:solidFill>
                          <a:srgbClr val="00B05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6</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71456993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627534"/>
            <a:ext cx="3672408" cy="4401205"/>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The </a:t>
            </a:r>
            <a:r>
              <a:rPr lang="en-GB" sz="2000" dirty="0">
                <a:solidFill>
                  <a:schemeClr val="tx1">
                    <a:lumMod val="85000"/>
                    <a:lumOff val="15000"/>
                  </a:schemeClr>
                </a:solidFill>
                <a:latin typeface="Calibri" pitchFamily="34" charset="0"/>
              </a:rPr>
              <a:t>copy constructor has the following general form</a:t>
            </a:r>
            <a:r>
              <a:rPr lang="en-GB" sz="2000" dirty="0" smtClean="0">
                <a:solidFill>
                  <a:schemeClr val="tx1">
                    <a:lumMod val="85000"/>
                    <a:lumOff val="15000"/>
                  </a:schemeClr>
                </a:solidFill>
                <a:latin typeface="Calibri" pitchFamily="34" charset="0"/>
              </a:rPr>
              <a:t>:</a:t>
            </a:r>
          </a:p>
          <a:p>
            <a:endParaRPr lang="en-GB" sz="1000" dirty="0">
              <a:solidFill>
                <a:schemeClr val="tx1">
                  <a:lumMod val="85000"/>
                  <a:lumOff val="15000"/>
                </a:schemeClr>
              </a:solidFill>
              <a:latin typeface="Calibri" pitchFamily="34" charset="0"/>
            </a:endParaRPr>
          </a:p>
          <a:p>
            <a:endParaRPr lang="en-GB" sz="1000" dirty="0" smtClean="0">
              <a:solidFill>
                <a:schemeClr val="tx1">
                  <a:lumMod val="85000"/>
                  <a:lumOff val="15000"/>
                </a:schemeClr>
              </a:solidFill>
              <a:latin typeface="Calibri" pitchFamily="34" charset="0"/>
            </a:endParaRPr>
          </a:p>
          <a:p>
            <a:endParaRPr lang="en-GB" sz="1000" dirty="0">
              <a:solidFill>
                <a:schemeClr val="tx1">
                  <a:lumMod val="85000"/>
                  <a:lumOff val="15000"/>
                </a:schemeClr>
              </a:solidFill>
              <a:latin typeface="Calibri" pitchFamily="34" charset="0"/>
            </a:endParaRPr>
          </a:p>
          <a:p>
            <a:endParaRPr lang="en-GB" sz="1000" dirty="0">
              <a:solidFill>
                <a:schemeClr val="tx1">
                  <a:lumMod val="85000"/>
                  <a:lumOff val="15000"/>
                </a:schemeClr>
              </a:solidFill>
              <a:latin typeface="Calibri" pitchFamily="34" charset="0"/>
            </a:endParaRPr>
          </a:p>
          <a:p>
            <a:r>
              <a:rPr lang="en-GB" sz="2000" dirty="0" smtClean="0">
                <a:solidFill>
                  <a:schemeClr val="tx1">
                    <a:lumMod val="85000"/>
                    <a:lumOff val="15000"/>
                  </a:schemeClr>
                </a:solidFill>
                <a:latin typeface="Calibri" pitchFamily="34" charset="0"/>
              </a:rPr>
              <a:t>A </a:t>
            </a:r>
            <a:r>
              <a:rPr lang="en-GB" sz="2000" dirty="0">
                <a:solidFill>
                  <a:schemeClr val="tx1">
                    <a:lumMod val="85000"/>
                    <a:lumOff val="15000"/>
                  </a:schemeClr>
                </a:solidFill>
                <a:latin typeface="Calibri" pitchFamily="34" charset="0"/>
              </a:rPr>
              <a:t>default copy constructor will be provided if no explicit constructor is defined within the class. </a:t>
            </a:r>
            <a:endParaRPr lang="en-GB" sz="2000" dirty="0" smtClean="0">
              <a:solidFill>
                <a:schemeClr val="tx1">
                  <a:lumMod val="85000"/>
                  <a:lumOff val="15000"/>
                </a:schemeClr>
              </a:solidFill>
              <a:latin typeface="Calibri" pitchFamily="34" charset="0"/>
            </a:endParaRPr>
          </a:p>
          <a:p>
            <a:endParaRPr lang="en-GB" sz="1000" dirty="0">
              <a:solidFill>
                <a:schemeClr val="tx1">
                  <a:lumMod val="85000"/>
                  <a:lumOff val="15000"/>
                </a:schemeClr>
              </a:solidFill>
              <a:latin typeface="Calibri" pitchFamily="34" charset="0"/>
            </a:endParaRPr>
          </a:p>
          <a:p>
            <a:r>
              <a:rPr lang="en-GB" sz="2000" dirty="0" smtClean="0">
                <a:solidFill>
                  <a:schemeClr val="tx1">
                    <a:lumMod val="85000"/>
                    <a:lumOff val="15000"/>
                  </a:schemeClr>
                </a:solidFill>
                <a:latin typeface="Calibri" pitchFamily="34" charset="0"/>
              </a:rPr>
              <a:t>The </a:t>
            </a:r>
            <a:r>
              <a:rPr lang="en-GB" sz="2000" dirty="0">
                <a:solidFill>
                  <a:schemeClr val="tx1">
                    <a:lumMod val="85000"/>
                    <a:lumOff val="15000"/>
                  </a:schemeClr>
                </a:solidFill>
                <a:latin typeface="Calibri" pitchFamily="34" charset="0"/>
              </a:rPr>
              <a:t>copy constructor is called automatically in certain situations, </a:t>
            </a:r>
            <a:r>
              <a:rPr lang="en-GB" sz="2000" dirty="0" smtClean="0">
                <a:solidFill>
                  <a:schemeClr val="tx1">
                    <a:lumMod val="85000"/>
                    <a:lumOff val="15000"/>
                  </a:schemeClr>
                </a:solidFill>
                <a:latin typeface="Calibri" pitchFamily="34" charset="0"/>
              </a:rPr>
              <a:t>most </a:t>
            </a:r>
            <a:r>
              <a:rPr lang="en-GB" sz="2000" dirty="0">
                <a:solidFill>
                  <a:schemeClr val="tx1">
                    <a:lumMod val="85000"/>
                    <a:lumOff val="15000"/>
                  </a:schemeClr>
                </a:solidFill>
                <a:latin typeface="Calibri" pitchFamily="34" charset="0"/>
              </a:rPr>
              <a:t>notably whenever a function returns a value of the class type.</a:t>
            </a:r>
          </a:p>
          <a:p>
            <a:endParaRPr lang="en-GB" sz="2000" dirty="0">
              <a:solidFill>
                <a:schemeClr val="tx1">
                  <a:lumMod val="85000"/>
                  <a:lumOff val="15000"/>
                </a:schemeClr>
              </a:solidFill>
              <a:latin typeface="Calibri" pitchFamily="34" charset="0"/>
            </a:endParaRPr>
          </a:p>
          <a:p>
            <a:r>
              <a:rPr lang="en-GB" sz="1000" dirty="0">
                <a:solidFill>
                  <a:schemeClr val="tx1">
                    <a:lumMod val="85000"/>
                    <a:lumOff val="15000"/>
                  </a:schemeClr>
                </a:solidFill>
                <a:latin typeface="Calibri" pitchFamily="34" charset="0"/>
              </a:rPr>
              <a:t> </a:t>
            </a:r>
          </a:p>
        </p:txBody>
      </p:sp>
      <p:sp>
        <p:nvSpPr>
          <p:cNvPr id="4" name="TextBox 3"/>
          <p:cNvSpPr txBox="1"/>
          <p:nvPr/>
        </p:nvSpPr>
        <p:spPr>
          <a:xfrm>
            <a:off x="5868144" y="155416"/>
            <a:ext cx="3240360" cy="400110"/>
          </a:xfrm>
          <a:prstGeom prst="rect">
            <a:avLst/>
          </a:prstGeom>
          <a:noFill/>
        </p:spPr>
        <p:txBody>
          <a:bodyPr wrap="square" rtlCol="0">
            <a:spAutoFit/>
          </a:bodyPr>
          <a:lstStyle/>
          <a:p>
            <a:pPr algn="r"/>
            <a:r>
              <a:rPr lang="en-GB" sz="2000" cap="small" dirty="0" smtClean="0">
                <a:solidFill>
                  <a:schemeClr val="tx1">
                    <a:lumMod val="85000"/>
                    <a:lumOff val="15000"/>
                  </a:schemeClr>
                </a:solidFill>
                <a:latin typeface="Calibri" pitchFamily="34" charset="0"/>
              </a:rPr>
              <a:t>Copy Constructor</a:t>
            </a:r>
            <a:endParaRPr lang="en-GB" sz="2000" cap="small" dirty="0">
              <a:solidFill>
                <a:schemeClr val="tx1">
                  <a:lumMod val="85000"/>
                  <a:lumOff val="15000"/>
                </a:schemeClr>
              </a:solidFill>
              <a:latin typeface="Calibri"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642255461"/>
              </p:ext>
            </p:extLst>
          </p:nvPr>
        </p:nvGraphicFramePr>
        <p:xfrm>
          <a:off x="-252536" y="1443240"/>
          <a:ext cx="4032448" cy="264414"/>
        </p:xfrm>
        <a:graphic>
          <a:graphicData uri="http://schemas.openxmlformats.org/drawingml/2006/table">
            <a:tbl>
              <a:tblPr firstRow="1" firstCol="1" bandRow="1">
                <a:tableStyleId>{3B4B98B0-60AC-42C2-AFA5-B58CD77FA1E5}</a:tableStyleId>
              </a:tblPr>
              <a:tblGrid>
                <a:gridCol w="536017"/>
                <a:gridCol w="3496431"/>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baseline="0" dirty="0" smtClean="0">
                          <a:solidFill>
                            <a:schemeClr val="tx1"/>
                          </a:solidFill>
                          <a:effectLst/>
                          <a:latin typeface="Courier New" pitchFamily="49" charset="0"/>
                          <a:ea typeface="Calibri"/>
                          <a:cs typeface="Courier New" pitchFamily="49" charset="0"/>
                        </a:rPr>
                        <a:t>Foo::Foo(</a:t>
                      </a:r>
                      <a:r>
                        <a:rPr lang="en-GB" sz="1400" b="1" baseline="0" dirty="0" err="1" smtClean="0">
                          <a:solidFill>
                            <a:srgbClr val="0070C0"/>
                          </a:solidFill>
                          <a:effectLst/>
                          <a:latin typeface="Courier New" pitchFamily="49" charset="0"/>
                          <a:ea typeface="Calibri"/>
                          <a:cs typeface="Courier New" pitchFamily="49" charset="0"/>
                        </a:rPr>
                        <a:t>const</a:t>
                      </a:r>
                      <a:r>
                        <a:rPr lang="en-GB" sz="1400" b="1" baseline="0" dirty="0" smtClean="0">
                          <a:solidFill>
                            <a:schemeClr val="tx1"/>
                          </a:solidFill>
                          <a:effectLst/>
                          <a:latin typeface="Courier New" pitchFamily="49" charset="0"/>
                          <a:ea typeface="Calibri"/>
                          <a:cs typeface="Courier New" pitchFamily="49" charset="0"/>
                        </a:rPr>
                        <a:t> Foo&amp; source) {}</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TextBox 8"/>
          <p:cNvSpPr txBox="1"/>
          <p:nvPr/>
        </p:nvSpPr>
        <p:spPr>
          <a:xfrm>
            <a:off x="4283968" y="627534"/>
            <a:ext cx="4320480" cy="3477875"/>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By </a:t>
            </a:r>
            <a:r>
              <a:rPr lang="en-GB" sz="2000" dirty="0">
                <a:solidFill>
                  <a:schemeClr val="tx1">
                    <a:lumMod val="85000"/>
                    <a:lumOff val="15000"/>
                  </a:schemeClr>
                </a:solidFill>
                <a:latin typeface="Calibri" pitchFamily="34" charset="0"/>
              </a:rPr>
              <a:t>default </a:t>
            </a:r>
            <a:r>
              <a:rPr lang="en-GB" sz="2000" dirty="0" smtClean="0">
                <a:solidFill>
                  <a:schemeClr val="tx1">
                    <a:lumMod val="85000"/>
                    <a:lumOff val="15000"/>
                  </a:schemeClr>
                </a:solidFill>
                <a:latin typeface="Calibri" pitchFamily="34" charset="0"/>
              </a:rPr>
              <a:t>the copy constructor will </a:t>
            </a:r>
            <a:r>
              <a:rPr lang="en-GB" sz="2000" dirty="0">
                <a:solidFill>
                  <a:schemeClr val="tx1">
                    <a:lumMod val="85000"/>
                    <a:lumOff val="15000"/>
                  </a:schemeClr>
                </a:solidFill>
                <a:latin typeface="Calibri" pitchFamily="34" charset="0"/>
              </a:rPr>
              <a:t>perform a </a:t>
            </a:r>
            <a:r>
              <a:rPr lang="en-GB" sz="2000" dirty="0" err="1">
                <a:solidFill>
                  <a:schemeClr val="tx1">
                    <a:lumMod val="85000"/>
                    <a:lumOff val="15000"/>
                  </a:schemeClr>
                </a:solidFill>
                <a:latin typeface="Calibri" pitchFamily="34" charset="0"/>
              </a:rPr>
              <a:t>memberwise</a:t>
            </a:r>
            <a:r>
              <a:rPr lang="en-GB" sz="2000" dirty="0">
                <a:solidFill>
                  <a:schemeClr val="tx1">
                    <a:lumMod val="85000"/>
                    <a:lumOff val="15000"/>
                  </a:schemeClr>
                </a:solidFill>
                <a:latin typeface="Calibri" pitchFamily="34" charset="0"/>
              </a:rPr>
              <a:t> assignment between </a:t>
            </a:r>
            <a:r>
              <a:rPr lang="en-GB" sz="2000" dirty="0" smtClean="0">
                <a:solidFill>
                  <a:schemeClr val="tx1">
                    <a:lumMod val="85000"/>
                    <a:lumOff val="15000"/>
                  </a:schemeClr>
                </a:solidFill>
                <a:latin typeface="Calibri" pitchFamily="34" charset="0"/>
              </a:rPr>
              <a:t>objects</a:t>
            </a:r>
            <a:r>
              <a:rPr lang="en-GB" sz="2000" dirty="0">
                <a:solidFill>
                  <a:schemeClr val="tx1">
                    <a:lumMod val="85000"/>
                    <a:lumOff val="15000"/>
                  </a:schemeClr>
                </a:solidFill>
                <a:latin typeface="Calibri" pitchFamily="34" charset="0"/>
              </a:rPr>
              <a:t> </a:t>
            </a:r>
            <a:r>
              <a:rPr lang="en-GB" sz="2000" dirty="0" smtClean="0">
                <a:solidFill>
                  <a:schemeClr val="tx1">
                    <a:lumMod val="85000"/>
                    <a:lumOff val="15000"/>
                  </a:schemeClr>
                </a:solidFill>
                <a:latin typeface="Calibri" pitchFamily="34" charset="0"/>
              </a:rPr>
              <a:t>(a shallow copy, not a deep copy that clones any pointed to items).</a:t>
            </a:r>
          </a:p>
          <a:p>
            <a:endParaRPr lang="en-GB" sz="2000" dirty="0" smtClean="0">
              <a:solidFill>
                <a:schemeClr val="tx1">
                  <a:lumMod val="85000"/>
                  <a:lumOff val="15000"/>
                </a:schemeClr>
              </a:solidFill>
              <a:latin typeface="Calibri" pitchFamily="34" charset="0"/>
            </a:endParaRPr>
          </a:p>
          <a:p>
            <a:endParaRPr lang="en-GB" sz="2000" dirty="0">
              <a:solidFill>
                <a:schemeClr val="tx1">
                  <a:lumMod val="85000"/>
                  <a:lumOff val="15000"/>
                </a:schemeClr>
              </a:solidFill>
              <a:latin typeface="Calibri" pitchFamily="34" charset="0"/>
            </a:endParaRPr>
          </a:p>
          <a:p>
            <a:endParaRPr lang="en-GB" sz="2000" dirty="0" smtClean="0">
              <a:solidFill>
                <a:schemeClr val="tx1">
                  <a:lumMod val="85000"/>
                  <a:lumOff val="15000"/>
                </a:schemeClr>
              </a:solidFill>
              <a:latin typeface="Calibri" pitchFamily="34" charset="0"/>
            </a:endParaRPr>
          </a:p>
          <a:p>
            <a:endParaRPr lang="en-GB" sz="2000" dirty="0">
              <a:solidFill>
                <a:schemeClr val="tx1">
                  <a:lumMod val="85000"/>
                  <a:lumOff val="15000"/>
                </a:schemeClr>
              </a:solidFill>
              <a:latin typeface="Calibri" pitchFamily="34" charset="0"/>
            </a:endParaRPr>
          </a:p>
          <a:p>
            <a:endParaRPr lang="en-GB" sz="2000" dirty="0">
              <a:solidFill>
                <a:schemeClr val="tx1">
                  <a:lumMod val="85000"/>
                  <a:lumOff val="15000"/>
                </a:schemeClr>
              </a:solidFill>
              <a:latin typeface="Calibri" pitchFamily="34" charset="0"/>
            </a:endParaRPr>
          </a:p>
          <a:p>
            <a:endParaRPr lang="en-GB" sz="2000" dirty="0">
              <a:solidFill>
                <a:schemeClr val="tx1">
                  <a:lumMod val="85000"/>
                  <a:lumOff val="15000"/>
                </a:schemeClr>
              </a:solidFill>
              <a:latin typeface="Calibri" pitchFamily="34" charset="0"/>
            </a:endParaRPr>
          </a:p>
        </p:txBody>
      </p:sp>
      <p:pic>
        <p:nvPicPr>
          <p:cNvPr id="2050" name="Picture 2" descr="http://4.bp.blogspot.com/-Y0a2eA1syqs/UKxr-kkk_lI/AAAAAAAAAAY/37brnAumBSI/s1600/index.jpg">
            <a:hlinkClick r:id="rId3"/>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61089" y="2358321"/>
            <a:ext cx="3366238" cy="1861463"/>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4067944" y="699542"/>
            <a:ext cx="0" cy="3816424"/>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41893693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601575"/>
            <a:ext cx="4431164" cy="3940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5148064" y="1714500"/>
            <a:ext cx="3704199"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None/>
            </a:pPr>
            <a:r>
              <a:rPr lang="en-GB" dirty="0" smtClean="0">
                <a:solidFill>
                  <a:schemeClr val="tx1"/>
                </a:solidFill>
                <a:effectLst/>
                <a:latin typeface="Calibri" pitchFamily="34" charset="0"/>
              </a:rPr>
              <a:t>Move Constructor</a:t>
            </a:r>
            <a:endParaRPr lang="en-GB" dirty="0">
              <a:solidFill>
                <a:schemeClr val="tx1"/>
              </a:solidFill>
              <a:effectLst/>
              <a:latin typeface="Calibri" pitchFamily="34" charset="0"/>
            </a:endParaRPr>
          </a:p>
        </p:txBody>
      </p:sp>
    </p:spTree>
    <p:extLst>
      <p:ext uri="{BB962C8B-B14F-4D97-AF65-F5344CB8AC3E}">
        <p14:creationId xmlns:p14="http://schemas.microsoft.com/office/powerpoint/2010/main" val="400380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627534"/>
            <a:ext cx="4536504" cy="2400657"/>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Use to transfer the </a:t>
            </a:r>
            <a:r>
              <a:rPr lang="en-GB" sz="2000" dirty="0" smtClean="0">
                <a:solidFill>
                  <a:schemeClr val="tx1">
                    <a:lumMod val="85000"/>
                    <a:lumOff val="15000"/>
                  </a:schemeClr>
                </a:solidFill>
                <a:latin typeface="Calibri" pitchFamily="34" charset="0"/>
              </a:rPr>
              <a:t>ownership </a:t>
            </a:r>
            <a:r>
              <a:rPr lang="en-GB" sz="2000" dirty="0">
                <a:solidFill>
                  <a:schemeClr val="tx1">
                    <a:lumMod val="85000"/>
                    <a:lumOff val="15000"/>
                  </a:schemeClr>
                </a:solidFill>
                <a:latin typeface="Calibri" pitchFamily="34" charset="0"/>
              </a:rPr>
              <a:t>of data from </a:t>
            </a:r>
            <a:r>
              <a:rPr lang="en-GB" sz="2000" dirty="0" smtClean="0">
                <a:solidFill>
                  <a:schemeClr val="tx1">
                    <a:lumMod val="85000"/>
                    <a:lumOff val="15000"/>
                  </a:schemeClr>
                </a:solidFill>
                <a:latin typeface="Calibri" pitchFamily="34" charset="0"/>
              </a:rPr>
              <a:t>one object </a:t>
            </a:r>
            <a:r>
              <a:rPr lang="en-GB" sz="2000" dirty="0">
                <a:solidFill>
                  <a:schemeClr val="tx1">
                    <a:lumMod val="85000"/>
                    <a:lumOff val="15000"/>
                  </a:schemeClr>
                </a:solidFill>
                <a:latin typeface="Calibri" pitchFamily="34" charset="0"/>
              </a:rPr>
              <a:t>to another. As such, the data does not need to be copied (i.e. duplicated) and object construction times are faster. </a:t>
            </a:r>
            <a:r>
              <a:rPr lang="en-GB" sz="2000" dirty="0" smtClean="0">
                <a:solidFill>
                  <a:schemeClr val="tx1">
                    <a:lumMod val="85000"/>
                    <a:lumOff val="15000"/>
                  </a:schemeClr>
                </a:solidFill>
                <a:latin typeface="Calibri" pitchFamily="34" charset="0"/>
              </a:rPr>
              <a:t> It has a number of specialised uses, including </a:t>
            </a:r>
            <a:r>
              <a:rPr lang="en-GB" sz="2000" dirty="0" err="1" smtClean="0">
                <a:solidFill>
                  <a:schemeClr val="tx1">
                    <a:lumMod val="85000"/>
                    <a:lumOff val="15000"/>
                  </a:schemeClr>
                </a:solidFill>
                <a:latin typeface="Calibri" pitchFamily="34" charset="0"/>
              </a:rPr>
              <a:t>r-value</a:t>
            </a:r>
            <a:r>
              <a:rPr lang="en-GB" sz="2000" dirty="0" smtClean="0">
                <a:solidFill>
                  <a:schemeClr val="tx1">
                    <a:lumMod val="85000"/>
                    <a:lumOff val="15000"/>
                  </a:schemeClr>
                </a:solidFill>
                <a:latin typeface="Calibri" pitchFamily="34" charset="0"/>
              </a:rPr>
              <a:t> assignment.</a:t>
            </a:r>
          </a:p>
          <a:p>
            <a:endParaRPr lang="en-GB" sz="1000" dirty="0" smtClean="0">
              <a:solidFill>
                <a:schemeClr val="tx1">
                  <a:lumMod val="85000"/>
                  <a:lumOff val="15000"/>
                </a:schemeClr>
              </a:solidFill>
              <a:latin typeface="Calibri" pitchFamily="34" charset="0"/>
            </a:endParaRPr>
          </a:p>
          <a:p>
            <a:r>
              <a:rPr lang="en-GB" sz="2000" dirty="0" smtClean="0">
                <a:solidFill>
                  <a:schemeClr val="tx1">
                    <a:lumMod val="85000"/>
                    <a:lumOff val="15000"/>
                  </a:schemeClr>
                </a:solidFill>
                <a:latin typeface="Calibri" pitchFamily="34" charset="0"/>
              </a:rPr>
              <a:t>Move semantics came in with C++11</a:t>
            </a:r>
            <a:endParaRPr lang="en-GB" sz="2000" dirty="0">
              <a:solidFill>
                <a:schemeClr val="tx1">
                  <a:lumMod val="85000"/>
                  <a:lumOff val="15000"/>
                </a:schemeClr>
              </a:solidFill>
              <a:latin typeface="Calibri" pitchFamily="34" charset="0"/>
            </a:endParaRPr>
          </a:p>
        </p:txBody>
      </p:sp>
      <p:sp>
        <p:nvSpPr>
          <p:cNvPr id="7" name="TextBox 6"/>
          <p:cNvSpPr txBox="1"/>
          <p:nvPr/>
        </p:nvSpPr>
        <p:spPr>
          <a:xfrm>
            <a:off x="5868144" y="155416"/>
            <a:ext cx="3240360" cy="400110"/>
          </a:xfrm>
          <a:prstGeom prst="rect">
            <a:avLst/>
          </a:prstGeom>
          <a:noFill/>
        </p:spPr>
        <p:txBody>
          <a:bodyPr wrap="square" rtlCol="0">
            <a:spAutoFit/>
          </a:bodyPr>
          <a:lstStyle/>
          <a:p>
            <a:pPr algn="r"/>
            <a:r>
              <a:rPr lang="en-GB" sz="2000" cap="small" dirty="0" smtClean="0">
                <a:solidFill>
                  <a:schemeClr val="tx1">
                    <a:lumMod val="85000"/>
                    <a:lumOff val="15000"/>
                  </a:schemeClr>
                </a:solidFill>
                <a:latin typeface="Calibri" pitchFamily="34" charset="0"/>
              </a:rPr>
              <a:t>Move Constructor</a:t>
            </a:r>
            <a:endParaRPr lang="en-GB" sz="2000" cap="small" dirty="0">
              <a:solidFill>
                <a:schemeClr val="tx1">
                  <a:lumMod val="85000"/>
                  <a:lumOff val="15000"/>
                </a:schemeClr>
              </a:solidFill>
              <a:latin typeface="Calibri"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615058"/>
            <a:ext cx="3896121" cy="3584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79512" y="3147814"/>
            <a:ext cx="4536504" cy="1631216"/>
          </a:xfrm>
          <a:prstGeom prst="rect">
            <a:avLst/>
          </a:prstGeom>
          <a:noFill/>
        </p:spPr>
        <p:txBody>
          <a:bodyPr wrap="square" rtlCol="0">
            <a:spAutoFit/>
          </a:bodyPr>
          <a:lstStyle/>
          <a:p>
            <a:r>
              <a:rPr lang="en-GB" sz="2000" b="1" dirty="0" smtClean="0">
                <a:solidFill>
                  <a:schemeClr val="tx1">
                    <a:lumMod val="85000"/>
                    <a:lumOff val="15000"/>
                  </a:schemeClr>
                </a:solidFill>
                <a:latin typeface="Calibri" pitchFamily="34" charset="0"/>
              </a:rPr>
              <a:t>Aside: </a:t>
            </a:r>
            <a:r>
              <a:rPr lang="en-GB" sz="2000" dirty="0" smtClean="0">
                <a:solidFill>
                  <a:schemeClr val="tx1">
                    <a:lumMod val="85000"/>
                    <a:lumOff val="15000"/>
                  </a:schemeClr>
                </a:solidFill>
                <a:latin typeface="Calibri" pitchFamily="34" charset="0"/>
              </a:rPr>
              <a:t>An l-value is any value with an accessible memory address. Everything else is an </a:t>
            </a:r>
            <a:r>
              <a:rPr lang="en-GB" sz="2000" dirty="0" err="1" smtClean="0">
                <a:solidFill>
                  <a:schemeClr val="tx1">
                    <a:lumMod val="85000"/>
                    <a:lumOff val="15000"/>
                  </a:schemeClr>
                </a:solidFill>
                <a:latin typeface="Calibri" pitchFamily="34" charset="0"/>
              </a:rPr>
              <a:t>r-value</a:t>
            </a:r>
            <a:r>
              <a:rPr lang="en-GB" sz="2000" dirty="0" smtClean="0">
                <a:solidFill>
                  <a:schemeClr val="tx1">
                    <a:lumMod val="85000"/>
                    <a:lumOff val="15000"/>
                  </a:schemeClr>
                </a:solidFill>
                <a:latin typeface="Calibri" pitchFamily="34" charset="0"/>
              </a:rPr>
              <a:t> (e.g. a variable temporarily created during execution and not accessible to the programmer).</a:t>
            </a:r>
            <a:endParaRPr lang="en-GB" sz="2000" dirty="0">
              <a:solidFill>
                <a:schemeClr val="tx1">
                  <a:lumMod val="85000"/>
                  <a:lumOff val="15000"/>
                </a:schemeClr>
              </a:solidFill>
              <a:latin typeface="Calibri" pitchFamily="34" charset="0"/>
            </a:endParaRPr>
          </a:p>
        </p:txBody>
      </p:sp>
    </p:spTree>
    <p:extLst>
      <p:ext uri="{BB962C8B-B14F-4D97-AF65-F5344CB8AC3E}">
        <p14:creationId xmlns:p14="http://schemas.microsoft.com/office/powerpoint/2010/main" val="1656216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868144" y="155416"/>
            <a:ext cx="3240360" cy="400110"/>
          </a:xfrm>
          <a:prstGeom prst="rect">
            <a:avLst/>
          </a:prstGeom>
          <a:noFill/>
        </p:spPr>
        <p:txBody>
          <a:bodyPr wrap="square" rtlCol="0">
            <a:spAutoFit/>
          </a:bodyPr>
          <a:lstStyle/>
          <a:p>
            <a:pPr algn="r"/>
            <a:r>
              <a:rPr lang="en-GB" sz="2000" cap="small" dirty="0" smtClean="0">
                <a:solidFill>
                  <a:schemeClr val="tx1">
                    <a:lumMod val="85000"/>
                    <a:lumOff val="15000"/>
                  </a:schemeClr>
                </a:solidFill>
                <a:latin typeface="Calibri" pitchFamily="34" charset="0"/>
              </a:rPr>
              <a:t>Move Constructor</a:t>
            </a:r>
            <a:endParaRPr lang="en-GB" sz="2000" cap="small" dirty="0">
              <a:solidFill>
                <a:schemeClr val="tx1">
                  <a:lumMod val="85000"/>
                  <a:lumOff val="15000"/>
                </a:schemeClr>
              </a:solidFill>
              <a:latin typeface="Calibri" pitchFamily="34" charset="0"/>
            </a:endParaRPr>
          </a:p>
        </p:txBody>
      </p:sp>
      <p:sp>
        <p:nvSpPr>
          <p:cNvPr id="8" name="TextBox 7"/>
          <p:cNvSpPr txBox="1"/>
          <p:nvPr/>
        </p:nvSpPr>
        <p:spPr>
          <a:xfrm>
            <a:off x="4859443" y="3028766"/>
            <a:ext cx="4033037" cy="1846659"/>
          </a:xfrm>
          <a:prstGeom prst="rect">
            <a:avLst/>
          </a:prstGeom>
          <a:noFill/>
        </p:spPr>
        <p:txBody>
          <a:bodyPr wrap="square" rtlCol="0">
            <a:spAutoFit/>
          </a:bodyPr>
          <a:lstStyle/>
          <a:p>
            <a:r>
              <a:rPr lang="en-GB" b="1" dirty="0" smtClean="0">
                <a:solidFill>
                  <a:schemeClr val="tx1">
                    <a:lumMod val="85000"/>
                    <a:lumOff val="15000"/>
                  </a:schemeClr>
                </a:solidFill>
                <a:latin typeface="Courier New" pitchFamily="49" charset="0"/>
                <a:cs typeface="Courier New" pitchFamily="49" charset="0"/>
              </a:rPr>
              <a:t>con1</a:t>
            </a:r>
            <a:r>
              <a:rPr lang="en-GB" sz="2000" dirty="0" smtClean="0">
                <a:solidFill>
                  <a:schemeClr val="tx1">
                    <a:lumMod val="85000"/>
                    <a:lumOff val="15000"/>
                  </a:schemeClr>
                </a:solidFill>
                <a:latin typeface="Calibri" pitchFamily="34" charset="0"/>
              </a:rPr>
              <a:t> is constructed using an l-value. </a:t>
            </a:r>
            <a:r>
              <a:rPr lang="en-GB" b="1" dirty="0">
                <a:solidFill>
                  <a:schemeClr val="tx1">
                    <a:lumMod val="85000"/>
                    <a:lumOff val="15000"/>
                  </a:schemeClr>
                </a:solidFill>
                <a:latin typeface="Courier New" pitchFamily="49" charset="0"/>
                <a:cs typeface="Courier New" pitchFamily="49" charset="0"/>
              </a:rPr>
              <a:t>con2</a:t>
            </a:r>
            <a:r>
              <a:rPr lang="en-GB" sz="2000" dirty="0" smtClean="0">
                <a:solidFill>
                  <a:schemeClr val="tx1">
                    <a:lumMod val="85000"/>
                    <a:lumOff val="15000"/>
                  </a:schemeClr>
                </a:solidFill>
                <a:latin typeface="Calibri" pitchFamily="34" charset="0"/>
              </a:rPr>
              <a:t> is constructed using an </a:t>
            </a:r>
            <a:r>
              <a:rPr lang="en-GB" sz="2000" dirty="0" err="1" smtClean="0">
                <a:solidFill>
                  <a:schemeClr val="tx1">
                    <a:lumMod val="85000"/>
                    <a:lumOff val="15000"/>
                  </a:schemeClr>
                </a:solidFill>
                <a:latin typeface="Calibri" pitchFamily="34" charset="0"/>
              </a:rPr>
              <a:t>r-value</a:t>
            </a:r>
            <a:r>
              <a:rPr lang="en-GB" sz="2000" dirty="0" smtClean="0">
                <a:solidFill>
                  <a:schemeClr val="tx1">
                    <a:lumMod val="85000"/>
                    <a:lumOff val="15000"/>
                  </a:schemeClr>
                </a:solidFill>
                <a:latin typeface="Calibri" pitchFamily="34" charset="0"/>
              </a:rPr>
              <a:t>.</a:t>
            </a:r>
          </a:p>
          <a:p>
            <a:endParaRPr lang="en-GB" sz="1000" dirty="0">
              <a:solidFill>
                <a:schemeClr val="tx1">
                  <a:lumMod val="85000"/>
                  <a:lumOff val="15000"/>
                </a:schemeClr>
              </a:solidFill>
              <a:latin typeface="Calibri" pitchFamily="34" charset="0"/>
            </a:endParaRPr>
          </a:p>
          <a:p>
            <a:r>
              <a:rPr lang="en-GB" sz="2000" dirty="0" smtClean="0">
                <a:solidFill>
                  <a:schemeClr val="tx1">
                    <a:lumMod val="85000"/>
                    <a:lumOff val="15000"/>
                  </a:schemeClr>
                </a:solidFill>
                <a:latin typeface="Calibri" pitchFamily="34" charset="0"/>
              </a:rPr>
              <a:t>Work is required to construct and destruct the temporary object returned by </a:t>
            </a:r>
            <a:r>
              <a:rPr lang="en-GB" b="1" dirty="0" err="1">
                <a:solidFill>
                  <a:schemeClr val="tx1">
                    <a:lumMod val="85000"/>
                    <a:lumOff val="15000"/>
                  </a:schemeClr>
                </a:solidFill>
                <a:latin typeface="Courier New" pitchFamily="49" charset="0"/>
                <a:cs typeface="Courier New" pitchFamily="49" charset="0"/>
              </a:rPr>
              <a:t>getContainer</a:t>
            </a:r>
            <a:r>
              <a:rPr lang="en-GB" sz="2000" dirty="0" smtClean="0">
                <a:solidFill>
                  <a:schemeClr val="tx1">
                    <a:lumMod val="85000"/>
                    <a:lumOff val="15000"/>
                  </a:schemeClr>
                </a:solidFill>
                <a:latin typeface="Calibri" pitchFamily="34" charset="0"/>
              </a:rPr>
              <a:t>()</a:t>
            </a:r>
            <a:endParaRPr lang="en-GB" sz="2000" dirty="0">
              <a:solidFill>
                <a:schemeClr val="tx1">
                  <a:lumMod val="85000"/>
                  <a:lumOff val="15000"/>
                </a:schemeClr>
              </a:solidFill>
              <a:latin typeface="Calibri"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997215211"/>
              </p:ext>
            </p:extLst>
          </p:nvPr>
        </p:nvGraphicFramePr>
        <p:xfrm>
          <a:off x="-108520" y="1059582"/>
          <a:ext cx="4608512" cy="3701796"/>
        </p:xfrm>
        <a:graphic>
          <a:graphicData uri="http://schemas.openxmlformats.org/drawingml/2006/table">
            <a:tbl>
              <a:tblPr firstRow="1" firstCol="1" bandRow="1">
                <a:tableStyleId>{3B4B98B0-60AC-42C2-AFA5-B58CD77FA1E5}</a:tableStyleId>
              </a:tblPr>
              <a:tblGrid>
                <a:gridCol w="386154"/>
                <a:gridCol w="4222358"/>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class </a:t>
                      </a:r>
                      <a:r>
                        <a:rPr lang="en-GB" sz="1400" b="1" dirty="0" smtClean="0">
                          <a:solidFill>
                            <a:schemeClr val="tx1"/>
                          </a:solidFill>
                          <a:effectLst/>
                          <a:latin typeface="Courier New" pitchFamily="49" charset="0"/>
                          <a:ea typeface="Calibri"/>
                          <a:cs typeface="Courier New" pitchFamily="49" charset="0"/>
                        </a:rPr>
                        <a:t>Container</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3</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T>
                      <a:noFill/>
                    </a:lnT>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private</a:t>
                      </a:r>
                      <a:r>
                        <a:rPr lang="en-GB" sz="1400" b="1" dirty="0" smtClean="0">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4</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baseline="0" dirty="0" smtClean="0">
                          <a:solidFill>
                            <a:schemeClr val="tx1"/>
                          </a:solidFill>
                          <a:effectLst/>
                          <a:latin typeface="Courier New" pitchFamily="49" charset="0"/>
                          <a:ea typeface="Calibri"/>
                          <a:cs typeface="Courier New" pitchFamily="49" charset="0"/>
                        </a:rPr>
                        <a:t>  </a:t>
                      </a:r>
                      <a:r>
                        <a:rPr lang="en-GB" sz="1400" b="1" dirty="0" err="1" smtClean="0">
                          <a:solidFill>
                            <a:srgbClr val="0070C0"/>
                          </a:solidFill>
                          <a:effectLst/>
                          <a:latin typeface="Courier New" pitchFamily="49" charset="0"/>
                          <a:ea typeface="Calibri"/>
                          <a:cs typeface="Courier New" pitchFamily="49" charset="0"/>
                        </a:rPr>
                        <a:t>int</a:t>
                      </a:r>
                      <a:r>
                        <a:rPr lang="en-GB" sz="1400" b="1" baseline="0" dirty="0" smtClean="0">
                          <a:solidFill>
                            <a:schemeClr val="tx1"/>
                          </a:solidFill>
                          <a:effectLst/>
                          <a:latin typeface="Courier New" pitchFamily="49" charset="0"/>
                          <a:ea typeface="Calibri"/>
                          <a:cs typeface="Courier New" pitchFamily="49" charset="0"/>
                        </a:rPr>
                        <a:t> size</a:t>
                      </a:r>
                      <a:r>
                        <a:rPr lang="en-GB" sz="1400" b="1" dirty="0" smtClean="0">
                          <a:solidFill>
                            <a:schemeClr val="tx1"/>
                          </a:solidFill>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5</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B>
                      <a:noFill/>
                    </a:lnB>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baseline="0" dirty="0" smtClean="0">
                          <a:solidFill>
                            <a:srgbClr val="00B050"/>
                          </a:solidFill>
                          <a:effectLst/>
                          <a:latin typeface="Courier New" pitchFamily="49" charset="0"/>
                          <a:ea typeface="Calibri"/>
                          <a:cs typeface="Courier New" pitchFamily="49" charset="0"/>
                        </a:rPr>
                        <a:t>  </a:t>
                      </a:r>
                      <a:r>
                        <a:rPr lang="en-GB" sz="1400" b="1" dirty="0" err="1" smtClean="0">
                          <a:solidFill>
                            <a:srgbClr val="0070C0"/>
                          </a:solidFill>
                          <a:effectLst/>
                          <a:latin typeface="Courier New" pitchFamily="49" charset="0"/>
                          <a:ea typeface="Calibri"/>
                          <a:cs typeface="Courier New" pitchFamily="49" charset="0"/>
                        </a:rPr>
                        <a:t>int</a:t>
                      </a:r>
                      <a:r>
                        <a:rPr lang="en-GB" sz="1400" b="1" dirty="0" smtClean="0">
                          <a:solidFill>
                            <a:schemeClr val="tx1"/>
                          </a:solidFill>
                          <a:effectLst/>
                          <a:latin typeface="Courier New" pitchFamily="49" charset="0"/>
                          <a:ea typeface="Calibri"/>
                          <a:cs typeface="Courier New" pitchFamily="49" charset="0"/>
                        </a:rPr>
                        <a:t> *data;</a:t>
                      </a:r>
                      <a:endParaRPr lang="en-GB" sz="1400" b="1" dirty="0">
                        <a:solidFill>
                          <a:srgbClr val="00B05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a:noFill/>
                    </a:lnB>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6</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7</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public</a:t>
                      </a:r>
                      <a:r>
                        <a:rPr lang="en-GB" sz="1400" b="1" dirty="0" smtClean="0">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8</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0" baseline="0" dirty="0" smtClean="0">
                          <a:solidFill>
                            <a:schemeClr val="tx1"/>
                          </a:solidFill>
                          <a:effectLst/>
                          <a:latin typeface="Courier New" pitchFamily="49" charset="0"/>
                          <a:ea typeface="Calibri"/>
                          <a:cs typeface="Courier New" pitchFamily="49" charset="0"/>
                        </a:rPr>
                        <a:t>  </a:t>
                      </a:r>
                      <a:r>
                        <a:rPr lang="en-GB" sz="1400" b="1" dirty="0" smtClean="0">
                          <a:solidFill>
                            <a:schemeClr val="tx1"/>
                          </a:solidFill>
                          <a:effectLst/>
                          <a:latin typeface="Courier New" pitchFamily="49" charset="0"/>
                          <a:ea typeface="Calibri"/>
                          <a:cs typeface="Courier New" pitchFamily="49" charset="0"/>
                        </a:rPr>
                        <a:t>Container(Container&amp;</a:t>
                      </a:r>
                      <a:r>
                        <a:rPr lang="en-GB" sz="1400" b="1" baseline="0" dirty="0" smtClean="0">
                          <a:solidFill>
                            <a:schemeClr val="tx1"/>
                          </a:solidFill>
                          <a:effectLst/>
                          <a:latin typeface="Courier New" pitchFamily="49" charset="0"/>
                          <a:ea typeface="Calibri"/>
                          <a:cs typeface="Courier New" pitchFamily="49" charset="0"/>
                        </a:rPr>
                        <a:t> source) :</a:t>
                      </a:r>
                      <a:r>
                        <a:rPr lang="en-GB" sz="1400" b="1" dirty="0" smtClean="0">
                          <a:solidFill>
                            <a:schemeClr val="tx1"/>
                          </a:solidFill>
                          <a:effectLst/>
                          <a:latin typeface="Courier New" pitchFamily="49" charset="0"/>
                          <a:ea typeface="Calibri"/>
                          <a:cs typeface="Courier New" pitchFamily="49" charset="0"/>
                        </a:rPr>
                        <a:t> </a:t>
                      </a:r>
                      <a:endParaRPr lang="en-GB" sz="1400" b="1" dirty="0">
                        <a:solidFill>
                          <a:srgbClr val="00B05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9</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baseline="0" dirty="0" smtClean="0">
                          <a:effectLst/>
                          <a:latin typeface="Courier New" pitchFamily="49" charset="0"/>
                          <a:ea typeface="Calibri"/>
                          <a:cs typeface="Courier New" pitchFamily="49" charset="0"/>
                        </a:rPr>
                        <a:t>       </a:t>
                      </a:r>
                      <a:r>
                        <a:rPr lang="en-GB" sz="1400" b="1" dirty="0" smtClean="0">
                          <a:effectLst/>
                          <a:latin typeface="Courier New" pitchFamily="49" charset="0"/>
                          <a:ea typeface="Calibri"/>
                          <a:cs typeface="Courier New" pitchFamily="49" charset="0"/>
                        </a:rPr>
                        <a:t>size(</a:t>
                      </a:r>
                      <a:r>
                        <a:rPr lang="en-GB" sz="1400" b="1" dirty="0" err="1" smtClean="0">
                          <a:effectLst/>
                          <a:latin typeface="Courier New" pitchFamily="49" charset="0"/>
                          <a:ea typeface="Calibri"/>
                          <a:cs typeface="Courier New" pitchFamily="49" charset="0"/>
                        </a:rPr>
                        <a:t>source.size</a:t>
                      </a:r>
                      <a:r>
                        <a:rPr lang="en-GB" sz="1400" b="1" dirty="0" smtClean="0">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10</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baseline="0" dirty="0" smtClean="0">
                          <a:effectLst/>
                          <a:latin typeface="Courier New" pitchFamily="49" charset="0"/>
                          <a:ea typeface="Calibri"/>
                          <a:cs typeface="Courier New" pitchFamily="49" charset="0"/>
                        </a:rPr>
                        <a:t>       </a:t>
                      </a:r>
                      <a:r>
                        <a:rPr lang="en-GB" sz="1400" b="1" dirty="0" smtClean="0">
                          <a:effectLst/>
                          <a:latin typeface="Courier New" pitchFamily="49" charset="0"/>
                          <a:ea typeface="Calibri"/>
                          <a:cs typeface="Courier New" pitchFamily="49" charset="0"/>
                        </a:rPr>
                        <a:t>data(</a:t>
                      </a:r>
                      <a:r>
                        <a:rPr lang="en-GB" sz="1400" b="1" baseline="0" dirty="0" smtClean="0">
                          <a:effectLst/>
                          <a:latin typeface="Courier New" pitchFamily="49" charset="0"/>
                          <a:ea typeface="Calibri"/>
                          <a:cs typeface="Courier New" pitchFamily="49" charset="0"/>
                        </a:rPr>
                        <a:t>new </a:t>
                      </a:r>
                      <a:r>
                        <a:rPr lang="en-GB" sz="1400" b="1" baseline="0" dirty="0" err="1" smtClean="0">
                          <a:effectLst/>
                          <a:latin typeface="Courier New" pitchFamily="49" charset="0"/>
                          <a:ea typeface="Calibri"/>
                          <a:cs typeface="Courier New" pitchFamily="49" charset="0"/>
                        </a:rPr>
                        <a:t>int</a:t>
                      </a:r>
                      <a:r>
                        <a:rPr lang="en-GB" sz="1400" b="1" baseline="0" dirty="0" smtClean="0">
                          <a:effectLst/>
                          <a:latin typeface="Courier New" pitchFamily="49" charset="0"/>
                          <a:ea typeface="Calibri"/>
                          <a:cs typeface="Courier New" pitchFamily="49" charset="0"/>
                        </a:rPr>
                        <a:t>[</a:t>
                      </a:r>
                      <a:r>
                        <a:rPr lang="en-GB" sz="1400" b="1" baseline="0" dirty="0" err="1" smtClean="0">
                          <a:effectLst/>
                          <a:latin typeface="Courier New" pitchFamily="49" charset="0"/>
                          <a:ea typeface="Calibri"/>
                          <a:cs typeface="Courier New" pitchFamily="49" charset="0"/>
                        </a:rPr>
                        <a:t>source.size</a:t>
                      </a:r>
                      <a:r>
                        <a:rPr lang="en-GB" sz="1400" b="1" baseline="0" dirty="0" smtClean="0">
                          <a:effectLst/>
                          <a:latin typeface="Courier New" pitchFamily="49" charset="0"/>
                          <a:ea typeface="Calibri"/>
                          <a:cs typeface="Courier New" pitchFamily="49" charset="0"/>
                        </a:rPr>
                        <a:t>]) {</a:t>
                      </a: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11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baseline="0" dirty="0" smtClean="0">
                          <a:effectLst/>
                          <a:latin typeface="Courier New" pitchFamily="49" charset="0"/>
                          <a:ea typeface="Calibri"/>
                          <a:cs typeface="Courier New" pitchFamily="49" charset="0"/>
                        </a:rPr>
                        <a:t>    </a:t>
                      </a:r>
                      <a:r>
                        <a:rPr lang="en-GB" sz="1400" b="1" dirty="0" err="1" smtClean="0">
                          <a:effectLst/>
                          <a:latin typeface="Courier New" pitchFamily="49" charset="0"/>
                          <a:ea typeface="Calibri"/>
                          <a:cs typeface="Courier New" pitchFamily="49" charset="0"/>
                        </a:rPr>
                        <a:t>std</a:t>
                      </a:r>
                      <a:r>
                        <a:rPr lang="en-GB" sz="1400" b="1" dirty="0" smtClean="0">
                          <a:effectLst/>
                          <a:latin typeface="Courier New" pitchFamily="49" charset="0"/>
                          <a:ea typeface="Calibri"/>
                          <a:cs typeface="Courier New" pitchFamily="49" charset="0"/>
                        </a:rPr>
                        <a:t>::copy(</a:t>
                      </a:r>
                      <a:r>
                        <a:rPr lang="en-GB" sz="1400" b="1" dirty="0" err="1" smtClean="0">
                          <a:effectLst/>
                          <a:latin typeface="Courier New" pitchFamily="49" charset="0"/>
                          <a:ea typeface="Calibri"/>
                          <a:cs typeface="Courier New" pitchFamily="49" charset="0"/>
                        </a:rPr>
                        <a:t>source.data</a:t>
                      </a:r>
                      <a:r>
                        <a:rPr lang="en-GB" sz="1400" b="1" dirty="0" smtClean="0">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12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	</a:t>
                      </a:r>
                      <a:r>
                        <a:rPr lang="en-GB" sz="1400" b="1" baseline="0" dirty="0" smtClean="0">
                          <a:effectLst/>
                          <a:latin typeface="Courier New" pitchFamily="49" charset="0"/>
                          <a:ea typeface="Calibri"/>
                          <a:cs typeface="Courier New" pitchFamily="49" charset="0"/>
                        </a:rPr>
                        <a:t>  </a:t>
                      </a:r>
                      <a:r>
                        <a:rPr lang="en-GB" sz="1400" b="1" dirty="0" err="1" smtClean="0">
                          <a:effectLst/>
                          <a:latin typeface="Courier New" pitchFamily="49" charset="0"/>
                          <a:ea typeface="Calibri"/>
                          <a:cs typeface="Courier New" pitchFamily="49" charset="0"/>
                        </a:rPr>
                        <a:t>source.data+source.size</a:t>
                      </a:r>
                      <a:r>
                        <a:rPr lang="en-GB" sz="1400" b="1" dirty="0" smtClean="0">
                          <a:effectLst/>
                          <a:latin typeface="Courier New" pitchFamily="49" charset="0"/>
                          <a:ea typeface="Calibri"/>
                          <a:cs typeface="Courier New" pitchFamily="49" charset="0"/>
                        </a:rPr>
                        <a:t>,</a:t>
                      </a:r>
                      <a:r>
                        <a:rPr lang="en-GB" sz="1400" b="1" baseline="0" dirty="0" smtClean="0">
                          <a:effectLst/>
                          <a:latin typeface="Courier New" pitchFamily="49" charset="0"/>
                          <a:ea typeface="Calibri"/>
                          <a:cs typeface="Courier New" pitchFamily="49" charset="0"/>
                        </a:rPr>
                        <a:t> data);</a:t>
                      </a: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13</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baseline="0" dirty="0" smtClean="0">
                          <a:effectLst/>
                          <a:latin typeface="Courier New" pitchFamily="49" charset="0"/>
                          <a:ea typeface="Calibri"/>
                          <a:cs typeface="Courier New" pitchFamily="49" charset="0"/>
                        </a:rPr>
                        <a:t>  }</a:t>
                      </a: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14</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454365637"/>
              </p:ext>
            </p:extLst>
          </p:nvPr>
        </p:nvGraphicFramePr>
        <p:xfrm>
          <a:off x="4572000" y="1059582"/>
          <a:ext cx="4248472" cy="1850898"/>
        </p:xfrm>
        <a:graphic>
          <a:graphicData uri="http://schemas.openxmlformats.org/drawingml/2006/table">
            <a:tbl>
              <a:tblPr firstRow="1" firstCol="1" bandRow="1">
                <a:tableStyleId>{3B4B98B0-60AC-42C2-AFA5-B58CD77FA1E5}</a:tableStyleId>
              </a:tblPr>
              <a:tblGrid>
                <a:gridCol w="355986"/>
                <a:gridCol w="3892486"/>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Container </a:t>
                      </a:r>
                      <a:r>
                        <a:rPr lang="en-GB" sz="1400" b="1" dirty="0" err="1" smtClean="0">
                          <a:effectLst/>
                          <a:latin typeface="Courier New" pitchFamily="49" charset="0"/>
                          <a:ea typeface="Calibri"/>
                          <a:cs typeface="Courier New" pitchFamily="49" charset="0"/>
                        </a:rPr>
                        <a:t>getContainer</a:t>
                      </a:r>
                      <a:r>
                        <a:rPr lang="en-GB" sz="1400" b="1"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3</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T>
                      <a:noFill/>
                    </a:lnT>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void </a:t>
                      </a:r>
                      <a:r>
                        <a:rPr lang="en-GB" sz="1400" b="1" dirty="0" smtClean="0">
                          <a:solidFill>
                            <a:schemeClr val="tx1"/>
                          </a:solidFill>
                          <a:effectLst/>
                          <a:latin typeface="Courier New" pitchFamily="49" charset="0"/>
                          <a:ea typeface="Calibri"/>
                          <a:cs typeface="Courier New" pitchFamily="49" charset="0"/>
                        </a:rPr>
                        <a:t>foo(Container&amp;</a:t>
                      </a:r>
                      <a:r>
                        <a:rPr lang="en-GB" sz="1400" b="1" baseline="0" dirty="0" smtClean="0">
                          <a:solidFill>
                            <a:schemeClr val="tx1"/>
                          </a:solidFill>
                          <a:effectLst/>
                          <a:latin typeface="Courier New" pitchFamily="49" charset="0"/>
                          <a:ea typeface="Calibri"/>
                          <a:cs typeface="Courier New" pitchFamily="49" charset="0"/>
                        </a:rPr>
                        <a:t> input)</a:t>
                      </a:r>
                      <a:endParaRPr lang="en-GB" sz="1400" b="1" dirty="0" smtClean="0">
                        <a:solidFill>
                          <a:schemeClr val="tx1"/>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4</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chemeClr val="tx1"/>
                          </a:solidFill>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5</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B>
                      <a:noFill/>
                    </a:lnB>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baseline="0" dirty="0" smtClean="0">
                          <a:solidFill>
                            <a:srgbClr val="00B050"/>
                          </a:solidFill>
                          <a:effectLst/>
                          <a:latin typeface="Courier New" pitchFamily="49" charset="0"/>
                          <a:ea typeface="Calibri"/>
                          <a:cs typeface="Courier New" pitchFamily="49" charset="0"/>
                        </a:rPr>
                        <a:t>  </a:t>
                      </a:r>
                      <a:r>
                        <a:rPr lang="en-GB" sz="1400" b="1" dirty="0" smtClean="0">
                          <a:solidFill>
                            <a:schemeClr val="tx1"/>
                          </a:solidFill>
                          <a:effectLst/>
                          <a:latin typeface="Courier New" pitchFamily="49" charset="0"/>
                          <a:ea typeface="Calibri"/>
                          <a:cs typeface="Courier New" pitchFamily="49" charset="0"/>
                        </a:rPr>
                        <a:t>Container con1(input);</a:t>
                      </a:r>
                      <a:endParaRPr lang="en-GB" sz="1400" b="1" dirty="0">
                        <a:solidFill>
                          <a:schemeClr val="tx1"/>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a:noFill/>
                    </a:lnB>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6</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baseline="0" dirty="0" smtClean="0">
                          <a:effectLst/>
                          <a:latin typeface="Courier New" pitchFamily="49" charset="0"/>
                          <a:ea typeface="Calibri"/>
                          <a:cs typeface="Courier New" pitchFamily="49" charset="0"/>
                        </a:rPr>
                        <a:t>  </a:t>
                      </a:r>
                      <a:r>
                        <a:rPr lang="en-GB" sz="1400" b="1" dirty="0" smtClean="0">
                          <a:effectLst/>
                          <a:latin typeface="Courier New" pitchFamily="49" charset="0"/>
                          <a:ea typeface="Calibri"/>
                          <a:cs typeface="Courier New" pitchFamily="49" charset="0"/>
                        </a:rPr>
                        <a:t>Container</a:t>
                      </a:r>
                      <a:r>
                        <a:rPr lang="en-GB" sz="1400" b="1" baseline="0" dirty="0" smtClean="0">
                          <a:effectLst/>
                          <a:latin typeface="Courier New" pitchFamily="49" charset="0"/>
                          <a:ea typeface="Calibri"/>
                          <a:cs typeface="Courier New" pitchFamily="49" charset="0"/>
                        </a:rPr>
                        <a:t> con2(</a:t>
                      </a:r>
                      <a:r>
                        <a:rPr lang="en-GB" sz="1400" b="1" baseline="0" dirty="0" err="1" smtClean="0">
                          <a:effectLst/>
                          <a:latin typeface="Courier New" pitchFamily="49" charset="0"/>
                          <a:ea typeface="Calibri"/>
                          <a:cs typeface="Courier New" pitchFamily="49" charset="0"/>
                        </a:rPr>
                        <a:t>getContainer</a:t>
                      </a:r>
                      <a:r>
                        <a:rPr lang="en-GB" sz="1400" b="1" baseline="0" dirty="0" smtClean="0">
                          <a:effectLst/>
                          <a:latin typeface="Courier New" pitchFamily="49" charset="0"/>
                          <a:ea typeface="Calibri"/>
                          <a:cs typeface="Courier New" pitchFamily="49" charset="0"/>
                        </a:rPr>
                        <a:t>());</a:t>
                      </a: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7</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TextBox 9"/>
          <p:cNvSpPr txBox="1"/>
          <p:nvPr/>
        </p:nvSpPr>
        <p:spPr>
          <a:xfrm>
            <a:off x="179512" y="627534"/>
            <a:ext cx="4680520" cy="400110"/>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Consider the following class and fragment:</a:t>
            </a:r>
            <a:endParaRPr lang="en-GB" sz="2000" dirty="0">
              <a:solidFill>
                <a:schemeClr val="tx1">
                  <a:lumMod val="85000"/>
                  <a:lumOff val="15000"/>
                </a:schemeClr>
              </a:solidFill>
              <a:latin typeface="Calibri" pitchFamily="34" charset="0"/>
            </a:endParaRPr>
          </a:p>
        </p:txBody>
      </p:sp>
    </p:spTree>
    <p:extLst>
      <p:ext uri="{BB962C8B-B14F-4D97-AF65-F5344CB8AC3E}">
        <p14:creationId xmlns:p14="http://schemas.microsoft.com/office/powerpoint/2010/main" val="2412492802"/>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79512" y="627534"/>
            <a:ext cx="4176464" cy="3908762"/>
          </a:xfrm>
          <a:prstGeom prst="rect">
            <a:avLst/>
          </a:prstGeom>
          <a:noFill/>
        </p:spPr>
        <p:txBody>
          <a:bodyPr wrap="square" rtlCol="0">
            <a:spAutoFit/>
          </a:bodyPr>
          <a:lstStyle/>
          <a:p>
            <a:r>
              <a:rPr lang="en-GB" b="1" dirty="0" smtClean="0">
                <a:solidFill>
                  <a:schemeClr val="tx1">
                    <a:lumMod val="85000"/>
                    <a:lumOff val="15000"/>
                  </a:schemeClr>
                </a:solidFill>
                <a:latin typeface="Courier New" pitchFamily="49" charset="0"/>
                <a:cs typeface="Courier New" pitchFamily="49" charset="0"/>
              </a:rPr>
              <a:t>Container(Container&amp;&amp; source)</a:t>
            </a:r>
            <a:r>
              <a:rPr lang="en-GB" sz="2000" dirty="0" smtClean="0">
                <a:solidFill>
                  <a:schemeClr val="tx1">
                    <a:lumMod val="85000"/>
                    <a:lumOff val="15000"/>
                  </a:schemeClr>
                </a:solidFill>
                <a:latin typeface="Calibri" pitchFamily="34" charset="0"/>
              </a:rPr>
              <a:t>defines a move constructor that will assume ownership of the data held within the temporary object (by moving the pointer - the source pointer is set to NULL to ensure the destructor of the temporary object does not </a:t>
            </a:r>
            <a:r>
              <a:rPr lang="en-GB" sz="2000" dirty="0" err="1" smtClean="0">
                <a:solidFill>
                  <a:schemeClr val="tx1">
                    <a:lumMod val="85000"/>
                    <a:lumOff val="15000"/>
                  </a:schemeClr>
                </a:solidFill>
                <a:latin typeface="Calibri" pitchFamily="34" charset="0"/>
              </a:rPr>
              <a:t>deallocate</a:t>
            </a:r>
            <a:r>
              <a:rPr lang="en-GB" sz="2000" dirty="0" smtClean="0">
                <a:solidFill>
                  <a:schemeClr val="tx1">
                    <a:lumMod val="85000"/>
                    <a:lumOff val="15000"/>
                  </a:schemeClr>
                </a:solidFill>
                <a:latin typeface="Calibri" pitchFamily="34" charset="0"/>
              </a:rPr>
              <a:t> the moved data).</a:t>
            </a:r>
          </a:p>
          <a:p>
            <a:endParaRPr lang="en-GB" sz="1000" dirty="0">
              <a:solidFill>
                <a:schemeClr val="tx1">
                  <a:lumMod val="85000"/>
                  <a:lumOff val="15000"/>
                </a:schemeClr>
              </a:solidFill>
              <a:latin typeface="Calibri" pitchFamily="34" charset="0"/>
            </a:endParaRPr>
          </a:p>
          <a:p>
            <a:r>
              <a:rPr lang="en-GB" sz="2000" dirty="0" smtClean="0">
                <a:solidFill>
                  <a:schemeClr val="tx1">
                    <a:lumMod val="85000"/>
                    <a:lumOff val="15000"/>
                  </a:schemeClr>
                </a:solidFill>
                <a:latin typeface="Calibri" pitchFamily="34" charset="0"/>
              </a:rPr>
              <a:t>This constructor saves any need to allocate memory for this object or </a:t>
            </a:r>
            <a:r>
              <a:rPr lang="en-GB" sz="2000" dirty="0" err="1" smtClean="0">
                <a:solidFill>
                  <a:schemeClr val="tx1">
                    <a:lumMod val="85000"/>
                    <a:lumOff val="15000"/>
                  </a:schemeClr>
                </a:solidFill>
                <a:latin typeface="Calibri" pitchFamily="34" charset="0"/>
              </a:rPr>
              <a:t>deallocate</a:t>
            </a:r>
            <a:r>
              <a:rPr lang="en-GB" sz="2000" dirty="0" smtClean="0">
                <a:solidFill>
                  <a:schemeClr val="tx1">
                    <a:lumMod val="85000"/>
                    <a:lumOff val="15000"/>
                  </a:schemeClr>
                </a:solidFill>
                <a:latin typeface="Calibri" pitchFamily="34" charset="0"/>
              </a:rPr>
              <a:t> memory within the temporary object.</a:t>
            </a:r>
          </a:p>
        </p:txBody>
      </p:sp>
      <p:graphicFrame>
        <p:nvGraphicFramePr>
          <p:cNvPr id="6" name="Table 5"/>
          <p:cNvGraphicFramePr>
            <a:graphicFrameLocks noGrp="1"/>
          </p:cNvGraphicFramePr>
          <p:nvPr>
            <p:extLst>
              <p:ext uri="{D42A27DB-BD31-4B8C-83A1-F6EECF244321}">
                <p14:modId xmlns:p14="http://schemas.microsoft.com/office/powerpoint/2010/main" val="820210981"/>
              </p:ext>
            </p:extLst>
          </p:nvPr>
        </p:nvGraphicFramePr>
        <p:xfrm>
          <a:off x="4427984" y="99301"/>
          <a:ext cx="4608512" cy="5023866"/>
        </p:xfrm>
        <a:graphic>
          <a:graphicData uri="http://schemas.openxmlformats.org/drawingml/2006/table">
            <a:tbl>
              <a:tblPr firstRow="1" firstCol="1" bandRow="1">
                <a:tableStyleId>{3B4B98B0-60AC-42C2-AFA5-B58CD77FA1E5}</a:tableStyleId>
              </a:tblPr>
              <a:tblGrid>
                <a:gridCol w="386154"/>
                <a:gridCol w="4222358"/>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class </a:t>
                      </a:r>
                      <a:r>
                        <a:rPr lang="en-GB" sz="1400" b="1" dirty="0" smtClean="0">
                          <a:solidFill>
                            <a:schemeClr val="tx1"/>
                          </a:solidFill>
                          <a:effectLst/>
                          <a:latin typeface="Courier New" pitchFamily="49" charset="0"/>
                          <a:ea typeface="Calibri"/>
                          <a:cs typeface="Courier New" pitchFamily="49" charset="0"/>
                        </a:rPr>
                        <a:t>Container</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3</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T>
                      <a:noFill/>
                    </a:lnT>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private</a:t>
                      </a:r>
                      <a:r>
                        <a:rPr lang="en-GB" sz="1400" b="1" dirty="0" smtClean="0">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4</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baseline="0" dirty="0" smtClean="0">
                          <a:solidFill>
                            <a:schemeClr val="tx1"/>
                          </a:solidFill>
                          <a:effectLst/>
                          <a:latin typeface="Courier New" pitchFamily="49" charset="0"/>
                          <a:ea typeface="Calibri"/>
                          <a:cs typeface="Courier New" pitchFamily="49" charset="0"/>
                        </a:rPr>
                        <a:t>  </a:t>
                      </a:r>
                      <a:r>
                        <a:rPr lang="en-GB" sz="1400" b="1" dirty="0" err="1" smtClean="0">
                          <a:solidFill>
                            <a:srgbClr val="0070C0"/>
                          </a:solidFill>
                          <a:effectLst/>
                          <a:latin typeface="Courier New" pitchFamily="49" charset="0"/>
                          <a:ea typeface="Calibri"/>
                          <a:cs typeface="Courier New" pitchFamily="49" charset="0"/>
                        </a:rPr>
                        <a:t>int</a:t>
                      </a:r>
                      <a:r>
                        <a:rPr lang="en-GB" sz="1400" b="1" baseline="0" dirty="0" smtClean="0">
                          <a:solidFill>
                            <a:schemeClr val="tx1"/>
                          </a:solidFill>
                          <a:effectLst/>
                          <a:latin typeface="Courier New" pitchFamily="49" charset="0"/>
                          <a:ea typeface="Calibri"/>
                          <a:cs typeface="Courier New" pitchFamily="49" charset="0"/>
                        </a:rPr>
                        <a:t> size</a:t>
                      </a:r>
                      <a:r>
                        <a:rPr lang="en-GB" sz="1400" b="1" dirty="0" smtClean="0">
                          <a:solidFill>
                            <a:schemeClr val="tx1"/>
                          </a:solidFill>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5</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B>
                      <a:noFill/>
                    </a:lnB>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baseline="0" dirty="0" smtClean="0">
                          <a:solidFill>
                            <a:srgbClr val="00B050"/>
                          </a:solidFill>
                          <a:effectLst/>
                          <a:latin typeface="Courier New" pitchFamily="49" charset="0"/>
                          <a:ea typeface="Calibri"/>
                          <a:cs typeface="Courier New" pitchFamily="49" charset="0"/>
                        </a:rPr>
                        <a:t>  </a:t>
                      </a:r>
                      <a:r>
                        <a:rPr lang="en-GB" sz="1400" b="1" dirty="0" err="1" smtClean="0">
                          <a:solidFill>
                            <a:srgbClr val="0070C0"/>
                          </a:solidFill>
                          <a:effectLst/>
                          <a:latin typeface="Courier New" pitchFamily="49" charset="0"/>
                          <a:ea typeface="Calibri"/>
                          <a:cs typeface="Courier New" pitchFamily="49" charset="0"/>
                        </a:rPr>
                        <a:t>int</a:t>
                      </a:r>
                      <a:r>
                        <a:rPr lang="en-GB" sz="1400" b="1" dirty="0" smtClean="0">
                          <a:solidFill>
                            <a:schemeClr val="tx1"/>
                          </a:solidFill>
                          <a:effectLst/>
                          <a:latin typeface="Courier New" pitchFamily="49" charset="0"/>
                          <a:ea typeface="Calibri"/>
                          <a:cs typeface="Courier New" pitchFamily="49" charset="0"/>
                        </a:rPr>
                        <a:t> *data;</a:t>
                      </a:r>
                      <a:endParaRPr lang="en-GB" sz="1400" b="1" dirty="0">
                        <a:solidFill>
                          <a:srgbClr val="00B05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a:noFill/>
                    </a:lnB>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6</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7</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public</a:t>
                      </a:r>
                      <a:r>
                        <a:rPr lang="en-GB" sz="1400" b="1" dirty="0" smtClean="0">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8</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0" baseline="0" dirty="0" smtClean="0">
                          <a:solidFill>
                            <a:schemeClr val="tx1"/>
                          </a:solidFill>
                          <a:effectLst/>
                          <a:latin typeface="Courier New" pitchFamily="49" charset="0"/>
                          <a:ea typeface="Calibri"/>
                          <a:cs typeface="Courier New" pitchFamily="49" charset="0"/>
                        </a:rPr>
                        <a:t>  </a:t>
                      </a:r>
                      <a:r>
                        <a:rPr lang="en-GB" sz="1400" b="1" dirty="0" smtClean="0">
                          <a:solidFill>
                            <a:schemeClr val="tx1"/>
                          </a:solidFill>
                          <a:effectLst/>
                          <a:latin typeface="Courier New" pitchFamily="49" charset="0"/>
                          <a:ea typeface="Calibri"/>
                          <a:cs typeface="Courier New" pitchFamily="49" charset="0"/>
                        </a:rPr>
                        <a:t>Container(Container&amp;</a:t>
                      </a:r>
                      <a:r>
                        <a:rPr lang="en-GB" sz="1400" b="1" baseline="0" dirty="0" smtClean="0">
                          <a:solidFill>
                            <a:schemeClr val="tx1"/>
                          </a:solidFill>
                          <a:effectLst/>
                          <a:latin typeface="Courier New" pitchFamily="49" charset="0"/>
                          <a:ea typeface="Calibri"/>
                          <a:cs typeface="Courier New" pitchFamily="49" charset="0"/>
                        </a:rPr>
                        <a:t> source) :</a:t>
                      </a:r>
                      <a:r>
                        <a:rPr lang="en-GB" sz="1400" b="1" dirty="0" smtClean="0">
                          <a:solidFill>
                            <a:schemeClr val="tx1"/>
                          </a:solidFill>
                          <a:effectLst/>
                          <a:latin typeface="Courier New" pitchFamily="49" charset="0"/>
                          <a:ea typeface="Calibri"/>
                          <a:cs typeface="Courier New" pitchFamily="49" charset="0"/>
                        </a:rPr>
                        <a:t> </a:t>
                      </a:r>
                      <a:endParaRPr lang="en-GB" sz="1400" b="1" dirty="0">
                        <a:solidFill>
                          <a:srgbClr val="00B05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9</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baseline="0" dirty="0" smtClean="0">
                          <a:effectLst/>
                          <a:latin typeface="Courier New" pitchFamily="49" charset="0"/>
                          <a:ea typeface="Calibri"/>
                          <a:cs typeface="Courier New" pitchFamily="49" charset="0"/>
                        </a:rPr>
                        <a:t>       </a:t>
                      </a:r>
                      <a:r>
                        <a:rPr lang="en-GB" sz="1400" b="1" dirty="0" smtClean="0">
                          <a:effectLst/>
                          <a:latin typeface="Courier New" pitchFamily="49" charset="0"/>
                          <a:ea typeface="Calibri"/>
                          <a:cs typeface="Courier New" pitchFamily="49" charset="0"/>
                        </a:rPr>
                        <a:t>size(</a:t>
                      </a:r>
                      <a:r>
                        <a:rPr lang="en-GB" sz="1400" b="1" dirty="0" err="1" smtClean="0">
                          <a:effectLst/>
                          <a:latin typeface="Courier New" pitchFamily="49" charset="0"/>
                          <a:ea typeface="Calibri"/>
                          <a:cs typeface="Courier New" pitchFamily="49" charset="0"/>
                        </a:rPr>
                        <a:t>source.size</a:t>
                      </a:r>
                      <a:r>
                        <a:rPr lang="en-GB" sz="1400" b="1" dirty="0" smtClean="0">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10</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baseline="0" dirty="0" smtClean="0">
                          <a:effectLst/>
                          <a:latin typeface="Courier New" pitchFamily="49" charset="0"/>
                          <a:ea typeface="Calibri"/>
                          <a:cs typeface="Courier New" pitchFamily="49" charset="0"/>
                        </a:rPr>
                        <a:t>       </a:t>
                      </a:r>
                      <a:r>
                        <a:rPr lang="en-GB" sz="1400" b="1" dirty="0" smtClean="0">
                          <a:effectLst/>
                          <a:latin typeface="Courier New" pitchFamily="49" charset="0"/>
                          <a:ea typeface="Calibri"/>
                          <a:cs typeface="Courier New" pitchFamily="49" charset="0"/>
                        </a:rPr>
                        <a:t>data(</a:t>
                      </a:r>
                      <a:r>
                        <a:rPr lang="en-GB" sz="1400" b="1" baseline="0" dirty="0" smtClean="0">
                          <a:effectLst/>
                          <a:latin typeface="Courier New" pitchFamily="49" charset="0"/>
                          <a:ea typeface="Calibri"/>
                          <a:cs typeface="Courier New" pitchFamily="49" charset="0"/>
                        </a:rPr>
                        <a:t>new </a:t>
                      </a:r>
                      <a:r>
                        <a:rPr lang="en-GB" sz="1400" b="1" baseline="0" dirty="0" err="1" smtClean="0">
                          <a:effectLst/>
                          <a:latin typeface="Courier New" pitchFamily="49" charset="0"/>
                          <a:ea typeface="Calibri"/>
                          <a:cs typeface="Courier New" pitchFamily="49" charset="0"/>
                        </a:rPr>
                        <a:t>int</a:t>
                      </a:r>
                      <a:r>
                        <a:rPr lang="en-GB" sz="1400" b="1" baseline="0" dirty="0" smtClean="0">
                          <a:effectLst/>
                          <a:latin typeface="Courier New" pitchFamily="49" charset="0"/>
                          <a:ea typeface="Calibri"/>
                          <a:cs typeface="Courier New" pitchFamily="49" charset="0"/>
                        </a:rPr>
                        <a:t>[</a:t>
                      </a:r>
                      <a:r>
                        <a:rPr lang="en-GB" sz="1400" b="1" baseline="0" dirty="0" err="1" smtClean="0">
                          <a:effectLst/>
                          <a:latin typeface="Courier New" pitchFamily="49" charset="0"/>
                          <a:ea typeface="Calibri"/>
                          <a:cs typeface="Courier New" pitchFamily="49" charset="0"/>
                        </a:rPr>
                        <a:t>source.size</a:t>
                      </a:r>
                      <a:r>
                        <a:rPr lang="en-GB" sz="1400" b="1" baseline="0" dirty="0" smtClean="0">
                          <a:effectLst/>
                          <a:latin typeface="Courier New" pitchFamily="49" charset="0"/>
                          <a:ea typeface="Calibri"/>
                          <a:cs typeface="Courier New" pitchFamily="49" charset="0"/>
                        </a:rPr>
                        <a:t>]) {</a:t>
                      </a: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11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baseline="0" dirty="0" smtClean="0">
                          <a:effectLst/>
                          <a:latin typeface="Courier New" pitchFamily="49" charset="0"/>
                          <a:ea typeface="Calibri"/>
                          <a:cs typeface="Courier New" pitchFamily="49" charset="0"/>
                        </a:rPr>
                        <a:t>    </a:t>
                      </a:r>
                      <a:r>
                        <a:rPr lang="en-GB" sz="1400" b="1" dirty="0" err="1" smtClean="0">
                          <a:effectLst/>
                          <a:latin typeface="Courier New" pitchFamily="49" charset="0"/>
                          <a:ea typeface="Calibri"/>
                          <a:cs typeface="Courier New" pitchFamily="49" charset="0"/>
                        </a:rPr>
                        <a:t>std</a:t>
                      </a:r>
                      <a:r>
                        <a:rPr lang="en-GB" sz="1400" b="1" dirty="0" smtClean="0">
                          <a:effectLst/>
                          <a:latin typeface="Courier New" pitchFamily="49" charset="0"/>
                          <a:ea typeface="Calibri"/>
                          <a:cs typeface="Courier New" pitchFamily="49" charset="0"/>
                        </a:rPr>
                        <a:t>::copy(</a:t>
                      </a:r>
                      <a:r>
                        <a:rPr lang="en-GB" sz="1400" b="1" dirty="0" err="1" smtClean="0">
                          <a:effectLst/>
                          <a:latin typeface="Courier New" pitchFamily="49" charset="0"/>
                          <a:ea typeface="Calibri"/>
                          <a:cs typeface="Courier New" pitchFamily="49" charset="0"/>
                        </a:rPr>
                        <a:t>source.data</a:t>
                      </a:r>
                      <a:r>
                        <a:rPr lang="en-GB" sz="1400" b="1" dirty="0" smtClean="0">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12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	</a:t>
                      </a:r>
                      <a:r>
                        <a:rPr lang="en-GB" sz="1400" b="1" baseline="0" dirty="0" smtClean="0">
                          <a:effectLst/>
                          <a:latin typeface="Courier New" pitchFamily="49" charset="0"/>
                          <a:ea typeface="Calibri"/>
                          <a:cs typeface="Courier New" pitchFamily="49" charset="0"/>
                        </a:rPr>
                        <a:t>  </a:t>
                      </a:r>
                      <a:r>
                        <a:rPr lang="en-GB" sz="1400" b="1" dirty="0" err="1" smtClean="0">
                          <a:effectLst/>
                          <a:latin typeface="Courier New" pitchFamily="49" charset="0"/>
                          <a:ea typeface="Calibri"/>
                          <a:cs typeface="Courier New" pitchFamily="49" charset="0"/>
                        </a:rPr>
                        <a:t>source.data+source.size</a:t>
                      </a:r>
                      <a:r>
                        <a:rPr lang="en-GB" sz="1400" b="1" dirty="0" smtClean="0">
                          <a:effectLst/>
                          <a:latin typeface="Courier New" pitchFamily="49" charset="0"/>
                          <a:ea typeface="Calibri"/>
                          <a:cs typeface="Courier New" pitchFamily="49" charset="0"/>
                        </a:rPr>
                        <a:t>,</a:t>
                      </a:r>
                      <a:r>
                        <a:rPr lang="en-GB" sz="1400" b="1" baseline="0" dirty="0" smtClean="0">
                          <a:effectLst/>
                          <a:latin typeface="Courier New" pitchFamily="49" charset="0"/>
                          <a:ea typeface="Calibri"/>
                          <a:cs typeface="Courier New" pitchFamily="49" charset="0"/>
                        </a:rPr>
                        <a:t> data);</a:t>
                      </a: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13</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baseline="0" dirty="0" smtClean="0">
                          <a:effectLst/>
                          <a:latin typeface="Courier New" pitchFamily="49" charset="0"/>
                          <a:ea typeface="Calibri"/>
                          <a:cs typeface="Courier New" pitchFamily="49" charset="0"/>
                        </a:rPr>
                        <a:t>  </a:t>
                      </a:r>
                      <a:r>
                        <a:rPr lang="en-GB" sz="1400" b="1" dirty="0" smtClean="0">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14</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15</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0" baseline="0" dirty="0" smtClean="0">
                          <a:solidFill>
                            <a:schemeClr val="tx1"/>
                          </a:solidFill>
                          <a:effectLst/>
                          <a:latin typeface="Courier New" pitchFamily="49" charset="0"/>
                          <a:ea typeface="Calibri"/>
                          <a:cs typeface="Courier New" pitchFamily="49" charset="0"/>
                        </a:rPr>
                        <a:t>  </a:t>
                      </a:r>
                      <a:r>
                        <a:rPr lang="en-GB" sz="1400" b="1" dirty="0" smtClean="0">
                          <a:solidFill>
                            <a:schemeClr val="tx1"/>
                          </a:solidFill>
                          <a:effectLst/>
                          <a:latin typeface="Courier New" pitchFamily="49" charset="0"/>
                          <a:ea typeface="Calibri"/>
                          <a:cs typeface="Courier New" pitchFamily="49" charset="0"/>
                        </a:rPr>
                        <a:t>Container(Container&amp;&amp;</a:t>
                      </a:r>
                      <a:r>
                        <a:rPr lang="en-GB" sz="1400" b="1" baseline="0" dirty="0" smtClean="0">
                          <a:solidFill>
                            <a:schemeClr val="tx1"/>
                          </a:solidFill>
                          <a:effectLst/>
                          <a:latin typeface="Courier New" pitchFamily="49" charset="0"/>
                          <a:ea typeface="Calibri"/>
                          <a:cs typeface="Courier New" pitchFamily="49" charset="0"/>
                        </a:rPr>
                        <a:t> source) :</a:t>
                      </a:r>
                      <a:r>
                        <a:rPr lang="en-GB" sz="1400" b="1" dirty="0" smtClean="0">
                          <a:solidFill>
                            <a:schemeClr val="tx1"/>
                          </a:solidFill>
                          <a:effectLst/>
                          <a:latin typeface="Courier New" pitchFamily="49" charset="0"/>
                          <a:ea typeface="Calibri"/>
                          <a:cs typeface="Courier New" pitchFamily="49" charset="0"/>
                        </a:rPr>
                        <a:t> </a:t>
                      </a: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16</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baseline="0" dirty="0" smtClean="0">
                          <a:effectLst/>
                          <a:latin typeface="Courier New" pitchFamily="49" charset="0"/>
                          <a:ea typeface="Calibri"/>
                          <a:cs typeface="Courier New" pitchFamily="49" charset="0"/>
                        </a:rPr>
                        <a:t>       </a:t>
                      </a:r>
                      <a:r>
                        <a:rPr lang="en-GB" sz="1400" b="1" dirty="0" smtClean="0">
                          <a:effectLst/>
                          <a:latin typeface="Courier New" pitchFamily="49" charset="0"/>
                          <a:ea typeface="Calibri"/>
                          <a:cs typeface="Courier New" pitchFamily="49" charset="0"/>
                        </a:rPr>
                        <a:t>size(</a:t>
                      </a:r>
                      <a:r>
                        <a:rPr lang="en-GB" sz="1400" b="1" dirty="0" err="1" smtClean="0">
                          <a:effectLst/>
                          <a:latin typeface="Courier New" pitchFamily="49" charset="0"/>
                          <a:ea typeface="Calibri"/>
                          <a:cs typeface="Courier New" pitchFamily="49" charset="0"/>
                        </a:rPr>
                        <a:t>source.size</a:t>
                      </a:r>
                      <a:r>
                        <a:rPr lang="en-GB" sz="1400" b="1" dirty="0" smtClean="0">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17</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    </a:t>
                      </a:r>
                      <a:r>
                        <a:rPr lang="en-GB" sz="1400" b="1" baseline="0" dirty="0" smtClean="0">
                          <a:effectLst/>
                          <a:latin typeface="Courier New" pitchFamily="49" charset="0"/>
                          <a:ea typeface="Calibri"/>
                          <a:cs typeface="Courier New" pitchFamily="49" charset="0"/>
                        </a:rPr>
                        <a:t>   </a:t>
                      </a:r>
                      <a:r>
                        <a:rPr lang="en-GB" sz="1400" b="1" dirty="0" smtClean="0">
                          <a:effectLst/>
                          <a:latin typeface="Courier New" pitchFamily="49" charset="0"/>
                          <a:ea typeface="Calibri"/>
                          <a:cs typeface="Courier New" pitchFamily="49" charset="0"/>
                        </a:rPr>
                        <a:t>data(</a:t>
                      </a:r>
                      <a:r>
                        <a:rPr lang="en-GB" sz="1400" b="1" baseline="0" dirty="0" err="1" smtClean="0">
                          <a:effectLst/>
                          <a:latin typeface="Courier New" pitchFamily="49" charset="0"/>
                          <a:ea typeface="Calibri"/>
                          <a:cs typeface="Courier New" pitchFamily="49" charset="0"/>
                        </a:rPr>
                        <a:t>source.data</a:t>
                      </a:r>
                      <a:r>
                        <a:rPr lang="en-GB" sz="1400" b="1" baseline="0" dirty="0" smtClean="0">
                          <a:effectLst/>
                          <a:latin typeface="Courier New" pitchFamily="49" charset="0"/>
                          <a:ea typeface="Calibri"/>
                          <a:cs typeface="Courier New" pitchFamily="49" charset="0"/>
                        </a:rPr>
                        <a:t>) {</a:t>
                      </a: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18</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    </a:t>
                      </a:r>
                      <a:r>
                        <a:rPr lang="en-GB" sz="1400" b="1" dirty="0" err="1" smtClean="0">
                          <a:effectLst/>
                          <a:latin typeface="Courier New" pitchFamily="49" charset="0"/>
                          <a:ea typeface="Calibri"/>
                          <a:cs typeface="Courier New" pitchFamily="49" charset="0"/>
                        </a:rPr>
                        <a:t>source.data</a:t>
                      </a:r>
                      <a:r>
                        <a:rPr lang="en-GB" sz="1400" b="1" dirty="0" smtClean="0">
                          <a:effectLst/>
                          <a:latin typeface="Courier New" pitchFamily="49" charset="0"/>
                          <a:ea typeface="Calibri"/>
                          <a:cs typeface="Courier New" pitchFamily="49" charset="0"/>
                        </a:rPr>
                        <a:t> = 0;</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19</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  }</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75178639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36746"/>
            <a:ext cx="3744416" cy="4806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4788024" y="267494"/>
            <a:ext cx="4064239"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Font typeface="Georgia" pitchFamily="18" charset="0"/>
              <a:buNone/>
            </a:pPr>
            <a:r>
              <a:rPr lang="en-GB" sz="1800" dirty="0" smtClean="0">
                <a:solidFill>
                  <a:schemeClr val="tx1"/>
                </a:solidFill>
                <a:effectLst/>
                <a:latin typeface="Calibri" pitchFamily="34" charset="0"/>
              </a:rPr>
              <a:t>In </a:t>
            </a:r>
            <a:r>
              <a:rPr lang="en-GB" sz="1800" dirty="0" smtClean="0">
                <a:solidFill>
                  <a:schemeClr val="tx1"/>
                </a:solidFill>
                <a:effectLst/>
                <a:latin typeface="Calibri" pitchFamily="34" charset="0"/>
              </a:rPr>
              <a:t>C++ copy and move constructors alongside class assignment must be carefully </a:t>
            </a:r>
            <a:r>
              <a:rPr lang="en-GB" sz="1800" smtClean="0">
                <a:solidFill>
                  <a:schemeClr val="tx1"/>
                </a:solidFill>
                <a:effectLst/>
                <a:latin typeface="Calibri" pitchFamily="34" charset="0"/>
              </a:rPr>
              <a:t>considered</a:t>
            </a:r>
            <a:r>
              <a:rPr lang="en-GB" sz="1800" smtClean="0">
                <a:solidFill>
                  <a:schemeClr val="tx1"/>
                </a:solidFill>
                <a:effectLst/>
                <a:latin typeface="Calibri" pitchFamily="34" charset="0"/>
              </a:rPr>
              <a:t>.</a:t>
            </a:r>
            <a:endParaRPr lang="en-GB" sz="1800" dirty="0" smtClean="0">
              <a:solidFill>
                <a:schemeClr val="tx1"/>
              </a:solidFill>
              <a:effectLst/>
              <a:latin typeface="Calibri" pitchFamily="34" charset="0"/>
            </a:endParaRPr>
          </a:p>
        </p:txBody>
      </p:sp>
      <p:sp>
        <p:nvSpPr>
          <p:cNvPr id="4" name="Title 1"/>
          <p:cNvSpPr txBox="1">
            <a:spLocks/>
          </p:cNvSpPr>
          <p:nvPr/>
        </p:nvSpPr>
        <p:spPr>
          <a:xfrm>
            <a:off x="107504" y="110293"/>
            <a:ext cx="3704199"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GB" sz="2800" dirty="0" smtClean="0">
                <a:solidFill>
                  <a:schemeClr val="tx1"/>
                </a:solidFill>
                <a:effectLst/>
                <a:latin typeface="Calibri" pitchFamily="34" charset="0"/>
              </a:rPr>
              <a:t>Key takeaways:</a:t>
            </a:r>
            <a:endParaRPr lang="en-GB" sz="2800" dirty="0">
              <a:solidFill>
                <a:schemeClr val="tx1"/>
              </a:solidFill>
              <a:effectLst/>
              <a:latin typeface="Calibri" pitchFamily="34" charset="0"/>
            </a:endParaRPr>
          </a:p>
        </p:txBody>
      </p:sp>
    </p:spTree>
    <p:extLst>
      <p:ext uri="{BB962C8B-B14F-4D97-AF65-F5344CB8AC3E}">
        <p14:creationId xmlns:p14="http://schemas.microsoft.com/office/powerpoint/2010/main" val="230198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500"/>
                                        <p:tgtEl>
                                          <p:spTgt spid="103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308570"/>
            <a:ext cx="9180512" cy="575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le 6"/>
          <p:cNvSpPr/>
          <p:nvPr/>
        </p:nvSpPr>
        <p:spPr>
          <a:xfrm>
            <a:off x="5220072" y="4011910"/>
            <a:ext cx="3384376" cy="689714"/>
          </a:xfrm>
          <a:prstGeom prst="roundRect">
            <a:avLst/>
          </a:prstGeom>
          <a:solidFill>
            <a:srgbClr val="FFFFFF">
              <a:alpha val="60000"/>
            </a:srgb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1"/>
          <p:cNvSpPr txBox="1">
            <a:spLocks/>
          </p:cNvSpPr>
          <p:nvPr/>
        </p:nvSpPr>
        <p:spPr>
          <a:xfrm>
            <a:off x="4860032" y="3939902"/>
            <a:ext cx="3704199"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None/>
            </a:pPr>
            <a:r>
              <a:rPr lang="en-GB" dirty="0" smtClean="0">
                <a:solidFill>
                  <a:schemeClr val="tx1"/>
                </a:solidFill>
                <a:effectLst/>
                <a:latin typeface="Calibri" pitchFamily="34" charset="0"/>
              </a:rPr>
              <a:t>Constructors</a:t>
            </a:r>
            <a:endParaRPr lang="en-GB" dirty="0">
              <a:solidFill>
                <a:schemeClr val="tx1"/>
              </a:solidFill>
              <a:effectLst/>
              <a:latin typeface="Calibri" pitchFamily="34" charset="0"/>
            </a:endParaRPr>
          </a:p>
        </p:txBody>
      </p:sp>
    </p:spTree>
    <p:extLst>
      <p:ext uri="{BB962C8B-B14F-4D97-AF65-F5344CB8AC3E}">
        <p14:creationId xmlns:p14="http://schemas.microsoft.com/office/powerpoint/2010/main" val="2433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fade">
                                      <p:cBhvr>
                                        <p:cTn id="7"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627534"/>
            <a:ext cx="3600400" cy="1631216"/>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The constructor general form </a:t>
            </a:r>
            <a:r>
              <a:rPr lang="en-GB" sz="2000" dirty="0" smtClean="0">
                <a:solidFill>
                  <a:schemeClr val="tx1">
                    <a:lumMod val="85000"/>
                    <a:lumOff val="15000"/>
                  </a:schemeClr>
                </a:solidFill>
                <a:latin typeface="Calibri" pitchFamily="34" charset="0"/>
              </a:rPr>
              <a:t>is</a:t>
            </a:r>
            <a:r>
              <a:rPr lang="en-GB" sz="2000" dirty="0">
                <a:solidFill>
                  <a:schemeClr val="tx1">
                    <a:lumMod val="85000"/>
                    <a:lumOff val="15000"/>
                  </a:schemeClr>
                </a:solidFill>
                <a:latin typeface="Calibri" pitchFamily="34" charset="0"/>
              </a:rPr>
              <a:t>:</a:t>
            </a:r>
          </a:p>
          <a:p>
            <a:endParaRPr lang="en-GB" sz="1000" dirty="0" smtClean="0">
              <a:solidFill>
                <a:schemeClr val="tx1">
                  <a:lumMod val="85000"/>
                  <a:lumOff val="15000"/>
                </a:schemeClr>
              </a:solidFill>
              <a:latin typeface="Calibri" pitchFamily="34" charset="0"/>
            </a:endParaRPr>
          </a:p>
          <a:p>
            <a:endParaRPr lang="en-GB" sz="1000" dirty="0">
              <a:solidFill>
                <a:schemeClr val="tx1">
                  <a:lumMod val="85000"/>
                  <a:lumOff val="15000"/>
                </a:schemeClr>
              </a:solidFill>
              <a:latin typeface="Calibri" pitchFamily="34" charset="0"/>
            </a:endParaRPr>
          </a:p>
          <a:p>
            <a:endParaRPr lang="en-GB" sz="1000" dirty="0" smtClean="0">
              <a:solidFill>
                <a:schemeClr val="tx1">
                  <a:lumMod val="85000"/>
                  <a:lumOff val="15000"/>
                </a:schemeClr>
              </a:solidFill>
              <a:latin typeface="Calibri" pitchFamily="34" charset="0"/>
            </a:endParaRPr>
          </a:p>
          <a:p>
            <a:endParaRPr lang="en-GB" sz="1000" dirty="0">
              <a:solidFill>
                <a:schemeClr val="tx1">
                  <a:lumMod val="85000"/>
                  <a:lumOff val="15000"/>
                </a:schemeClr>
              </a:solidFill>
              <a:latin typeface="Calibri" pitchFamily="34" charset="0"/>
            </a:endParaRPr>
          </a:p>
          <a:p>
            <a:r>
              <a:rPr lang="en-GB" sz="2000" dirty="0">
                <a:solidFill>
                  <a:schemeClr val="tx1">
                    <a:lumMod val="85000"/>
                    <a:lumOff val="15000"/>
                  </a:schemeClr>
                </a:solidFill>
                <a:latin typeface="Calibri" pitchFamily="34" charset="0"/>
              </a:rPr>
              <a:t>There are </a:t>
            </a:r>
            <a:r>
              <a:rPr lang="en-GB" sz="2000" dirty="0" smtClean="0">
                <a:solidFill>
                  <a:schemeClr val="tx1">
                    <a:lumMod val="85000"/>
                    <a:lumOff val="15000"/>
                  </a:schemeClr>
                </a:solidFill>
                <a:latin typeface="Calibri" pitchFamily="34" charset="0"/>
              </a:rPr>
              <a:t>four different types </a:t>
            </a:r>
            <a:r>
              <a:rPr lang="en-GB" sz="2000" dirty="0">
                <a:solidFill>
                  <a:schemeClr val="tx1">
                    <a:lumMod val="85000"/>
                    <a:lumOff val="15000"/>
                  </a:schemeClr>
                </a:solidFill>
                <a:latin typeface="Calibri" pitchFamily="34" charset="0"/>
              </a:rPr>
              <a:t>of constructors</a:t>
            </a:r>
            <a:r>
              <a:rPr lang="en-GB" sz="2000" dirty="0" smtClean="0">
                <a:solidFill>
                  <a:schemeClr val="tx1">
                    <a:lumMod val="85000"/>
                    <a:lumOff val="15000"/>
                  </a:schemeClr>
                </a:solidFill>
                <a:latin typeface="Calibri" pitchFamily="34" charset="0"/>
              </a:rPr>
              <a:t>:</a:t>
            </a:r>
            <a:endParaRPr lang="en-GB" sz="2000" dirty="0">
              <a:solidFill>
                <a:schemeClr val="tx1">
                  <a:lumMod val="85000"/>
                  <a:lumOff val="15000"/>
                </a:schemeClr>
              </a:solidFill>
              <a:latin typeface="Calibri" pitchFamily="34" charset="0"/>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1059582"/>
            <a:ext cx="4673979" cy="3252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559278591"/>
              </p:ext>
            </p:extLst>
          </p:nvPr>
        </p:nvGraphicFramePr>
        <p:xfrm>
          <a:off x="-216024" y="1131590"/>
          <a:ext cx="3995936" cy="264414"/>
        </p:xfrm>
        <a:graphic>
          <a:graphicData uri="http://schemas.openxmlformats.org/drawingml/2006/table">
            <a:tbl>
              <a:tblPr firstRow="1" firstCol="1" bandRow="1">
                <a:tableStyleId>{3B4B98B0-60AC-42C2-AFA5-B58CD77FA1E5}</a:tableStyleId>
              </a:tblPr>
              <a:tblGrid>
                <a:gridCol w="531164"/>
                <a:gridCol w="3464772"/>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baseline="0" dirty="0" err="1" smtClean="0">
                          <a:solidFill>
                            <a:schemeClr val="tx1"/>
                          </a:solidFill>
                          <a:effectLst/>
                          <a:latin typeface="Courier New" pitchFamily="49" charset="0"/>
                          <a:ea typeface="Calibri"/>
                          <a:cs typeface="Courier New" pitchFamily="49" charset="0"/>
                        </a:rPr>
                        <a:t>ClassName</a:t>
                      </a:r>
                      <a:r>
                        <a:rPr lang="en-GB" sz="1400" b="1" baseline="0" dirty="0" smtClean="0">
                          <a:solidFill>
                            <a:schemeClr val="tx1"/>
                          </a:solidFill>
                          <a:effectLst/>
                          <a:latin typeface="Courier New" pitchFamily="49" charset="0"/>
                          <a:ea typeface="Calibri"/>
                          <a:cs typeface="Courier New" pitchFamily="49" charset="0"/>
                        </a:rPr>
                        <a:t>::</a:t>
                      </a:r>
                      <a:r>
                        <a:rPr lang="en-GB" sz="1400" b="1" baseline="0" dirty="0" err="1" smtClean="0">
                          <a:solidFill>
                            <a:schemeClr val="tx1"/>
                          </a:solidFill>
                          <a:effectLst/>
                          <a:latin typeface="Courier New" pitchFamily="49" charset="0"/>
                          <a:ea typeface="Calibri"/>
                          <a:cs typeface="Courier New" pitchFamily="49" charset="0"/>
                        </a:rPr>
                        <a:t>ClassName</a:t>
                      </a:r>
                      <a:r>
                        <a:rPr lang="en-GB" sz="1400" b="1" baseline="0" dirty="0" smtClean="0">
                          <a:solidFill>
                            <a:schemeClr val="tx1"/>
                          </a:solidFill>
                          <a:effectLst/>
                          <a:latin typeface="Courier New" pitchFamily="49" charset="0"/>
                          <a:ea typeface="Calibri"/>
                          <a:cs typeface="Courier New" pitchFamily="49" charset="0"/>
                        </a:rPr>
                        <a:t>(</a:t>
                      </a:r>
                      <a:r>
                        <a:rPr lang="en-GB" sz="1400" b="1" baseline="0" dirty="0" err="1" smtClean="0">
                          <a:solidFill>
                            <a:schemeClr val="tx1"/>
                          </a:solidFill>
                          <a:effectLst/>
                          <a:latin typeface="Courier New" pitchFamily="49" charset="0"/>
                          <a:ea typeface="Calibri"/>
                          <a:cs typeface="Courier New" pitchFamily="49" charset="0"/>
                        </a:rPr>
                        <a:t>arg</a:t>
                      </a:r>
                      <a:r>
                        <a:rPr lang="en-GB" sz="1400" b="1" baseline="0" dirty="0" smtClean="0">
                          <a:solidFill>
                            <a:schemeClr val="tx1"/>
                          </a:solidFill>
                          <a:effectLst/>
                          <a:latin typeface="Courier New" pitchFamily="49" charset="0"/>
                          <a:ea typeface="Calibri"/>
                          <a:cs typeface="Courier New" pitchFamily="49" charset="0"/>
                        </a:rPr>
                        <a:t> list)</a:t>
                      </a:r>
                      <a:endParaRPr lang="en-GB" sz="1400" b="1" baseline="0" dirty="0" smtClean="0">
                        <a:solidFill>
                          <a:srgbClr val="00B05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6" name="Diagram 5"/>
          <p:cNvGraphicFramePr/>
          <p:nvPr>
            <p:extLst>
              <p:ext uri="{D42A27DB-BD31-4B8C-83A1-F6EECF244321}">
                <p14:modId xmlns:p14="http://schemas.microsoft.com/office/powerpoint/2010/main" val="911615945"/>
              </p:ext>
            </p:extLst>
          </p:nvPr>
        </p:nvGraphicFramePr>
        <p:xfrm>
          <a:off x="899592" y="2283718"/>
          <a:ext cx="2592288" cy="20162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39379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627534"/>
            <a:ext cx="5544616" cy="1015663"/>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A default constructor is a constructor that can be called without an </a:t>
            </a:r>
            <a:r>
              <a:rPr lang="en-GB" sz="2000" dirty="0" smtClean="0">
                <a:solidFill>
                  <a:schemeClr val="tx1">
                    <a:lumMod val="85000"/>
                    <a:lumOff val="15000"/>
                  </a:schemeClr>
                </a:solidFill>
                <a:latin typeface="Calibri" pitchFamily="34" charset="0"/>
              </a:rPr>
              <a:t>argument.  </a:t>
            </a:r>
            <a:r>
              <a:rPr lang="en-GB" sz="2000" dirty="0">
                <a:solidFill>
                  <a:schemeClr val="tx1">
                    <a:lumMod val="85000"/>
                    <a:lumOff val="15000"/>
                  </a:schemeClr>
                </a:solidFill>
                <a:latin typeface="Calibri" pitchFamily="34" charset="0"/>
              </a:rPr>
              <a:t>There can be only one default constructor.</a:t>
            </a:r>
          </a:p>
        </p:txBody>
      </p:sp>
      <p:sp>
        <p:nvSpPr>
          <p:cNvPr id="7" name="TextBox 6"/>
          <p:cNvSpPr txBox="1"/>
          <p:nvPr/>
        </p:nvSpPr>
        <p:spPr>
          <a:xfrm>
            <a:off x="5868144" y="155416"/>
            <a:ext cx="3240360" cy="400110"/>
          </a:xfrm>
          <a:prstGeom prst="rect">
            <a:avLst/>
          </a:prstGeom>
          <a:noFill/>
        </p:spPr>
        <p:txBody>
          <a:bodyPr wrap="square" rtlCol="0">
            <a:spAutoFit/>
          </a:bodyPr>
          <a:lstStyle/>
          <a:p>
            <a:pPr algn="r"/>
            <a:r>
              <a:rPr lang="en-GB" sz="2000" cap="small" dirty="0" smtClean="0">
                <a:solidFill>
                  <a:schemeClr val="tx1">
                    <a:lumMod val="85000"/>
                    <a:lumOff val="15000"/>
                  </a:schemeClr>
                </a:solidFill>
                <a:latin typeface="Calibri" pitchFamily="34" charset="0"/>
              </a:rPr>
              <a:t>Default Constructor</a:t>
            </a:r>
            <a:endParaRPr lang="en-GB" sz="2000" cap="small" dirty="0">
              <a:solidFill>
                <a:schemeClr val="tx1">
                  <a:lumMod val="85000"/>
                  <a:lumOff val="15000"/>
                </a:schemeClr>
              </a:solidFill>
              <a:latin typeface="Calibri"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458794862"/>
              </p:ext>
            </p:extLst>
          </p:nvPr>
        </p:nvGraphicFramePr>
        <p:xfrm>
          <a:off x="-162272" y="3771114"/>
          <a:ext cx="3726160" cy="528828"/>
        </p:xfrm>
        <a:graphic>
          <a:graphicData uri="http://schemas.openxmlformats.org/drawingml/2006/table">
            <a:tbl>
              <a:tblPr firstRow="1" firstCol="1" bandRow="1">
                <a:tableStyleId>{3B4B98B0-60AC-42C2-AFA5-B58CD77FA1E5}</a:tableStyleId>
              </a:tblPr>
              <a:tblGrid>
                <a:gridCol w="495304"/>
                <a:gridCol w="3230856"/>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baseline="0" dirty="0" err="1" smtClean="0">
                          <a:solidFill>
                            <a:schemeClr val="tx1"/>
                          </a:solidFill>
                          <a:effectLst/>
                          <a:latin typeface="Courier New" pitchFamily="49" charset="0"/>
                          <a:ea typeface="Calibri"/>
                          <a:cs typeface="Courier New" pitchFamily="49" charset="0"/>
                        </a:rPr>
                        <a:t>ClassName</a:t>
                      </a:r>
                      <a:r>
                        <a:rPr lang="en-GB" sz="1400" b="1" baseline="0" dirty="0" smtClean="0">
                          <a:solidFill>
                            <a:schemeClr val="tx1"/>
                          </a:solidFill>
                          <a:effectLst/>
                          <a:latin typeface="Courier New" pitchFamily="49" charset="0"/>
                          <a:ea typeface="Calibri"/>
                          <a:cs typeface="Courier New" pitchFamily="49" charset="0"/>
                        </a:rPr>
                        <a:t> </a:t>
                      </a:r>
                      <a:r>
                        <a:rPr lang="en-GB" sz="1400" b="1" baseline="0" dirty="0" err="1" smtClean="0">
                          <a:solidFill>
                            <a:schemeClr val="tx1"/>
                          </a:solidFill>
                          <a:effectLst/>
                          <a:latin typeface="Courier New" pitchFamily="49" charset="0"/>
                          <a:ea typeface="Calibri"/>
                          <a:cs typeface="Courier New" pitchFamily="49" charset="0"/>
                        </a:rPr>
                        <a:t>someClass</a:t>
                      </a:r>
                      <a:r>
                        <a:rPr lang="en-GB" sz="1400" b="1" baseline="0" dirty="0" smtClean="0">
                          <a:solidFill>
                            <a:schemeClr val="tx1"/>
                          </a:solidFill>
                          <a:effectLst/>
                          <a:latin typeface="Courier New" pitchFamily="49" charset="0"/>
                          <a:ea typeface="Calibri"/>
                          <a:cs typeface="Courier New" pitchFamily="49" charset="0"/>
                        </a:rPr>
                        <a:t>;</a:t>
                      </a:r>
                      <a:endParaRPr lang="en-GB" sz="1400" b="1" baseline="0" dirty="0" smtClean="0">
                        <a:solidFill>
                          <a:srgbClr val="00B05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baseline="0" dirty="0" err="1" smtClean="0">
                          <a:solidFill>
                            <a:schemeClr val="tx1"/>
                          </a:solidFill>
                          <a:effectLst/>
                          <a:latin typeface="Courier New" pitchFamily="49" charset="0"/>
                          <a:ea typeface="Calibri"/>
                          <a:cs typeface="Courier New" pitchFamily="49" charset="0"/>
                        </a:rPr>
                        <a:t>someClass</a:t>
                      </a:r>
                      <a:r>
                        <a:rPr lang="en-GB" sz="1400" b="1" baseline="0" dirty="0" smtClean="0">
                          <a:solidFill>
                            <a:schemeClr val="tx1"/>
                          </a:solidFill>
                          <a:effectLst/>
                          <a:latin typeface="Courier New" pitchFamily="49" charset="0"/>
                          <a:ea typeface="Calibri"/>
                          <a:cs typeface="Courier New" pitchFamily="49" charset="0"/>
                        </a:rPr>
                        <a:t> = </a:t>
                      </a:r>
                      <a:r>
                        <a:rPr lang="en-GB" sz="1400" b="1" baseline="0" dirty="0" smtClean="0">
                          <a:solidFill>
                            <a:srgbClr val="0070C0"/>
                          </a:solidFill>
                          <a:effectLst/>
                          <a:latin typeface="Courier New" pitchFamily="49" charset="0"/>
                          <a:ea typeface="Calibri"/>
                          <a:cs typeface="Courier New" pitchFamily="49" charset="0"/>
                        </a:rPr>
                        <a:t>new </a:t>
                      </a:r>
                      <a:r>
                        <a:rPr lang="en-GB" sz="1400" b="1" baseline="0" dirty="0" err="1" smtClean="0">
                          <a:solidFill>
                            <a:schemeClr val="tx1"/>
                          </a:solidFill>
                          <a:effectLst/>
                          <a:latin typeface="Courier New" pitchFamily="49" charset="0"/>
                          <a:ea typeface="Calibri"/>
                          <a:cs typeface="Courier New" pitchFamily="49" charset="0"/>
                        </a:rPr>
                        <a:t>ClassName</a:t>
                      </a:r>
                      <a:r>
                        <a:rPr lang="en-GB" sz="1400" b="1" baseline="0" dirty="0" smtClean="0">
                          <a:solidFill>
                            <a:schemeClr val="tx1"/>
                          </a:solidFill>
                          <a:effectLst/>
                          <a:latin typeface="Courier New" pitchFamily="49" charset="0"/>
                          <a:ea typeface="Calibri"/>
                          <a:cs typeface="Courier New" pitchFamily="49" charset="0"/>
                        </a:rPr>
                        <a:t>(); </a:t>
                      </a:r>
                      <a:endParaRPr lang="en-GB" sz="1400" b="1" baseline="0" dirty="0" smtClean="0">
                        <a:solidFill>
                          <a:srgbClr val="00B05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TextBox 8"/>
          <p:cNvSpPr txBox="1"/>
          <p:nvPr/>
        </p:nvSpPr>
        <p:spPr>
          <a:xfrm>
            <a:off x="179512" y="1995686"/>
            <a:ext cx="4248472" cy="1631216"/>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If declaring an instance of a new class then the default constructor does not use brackets. If creating a new instance then the default constructor requires brackets.</a:t>
            </a:r>
            <a:endParaRPr lang="en-GB" sz="2000" dirty="0">
              <a:solidFill>
                <a:schemeClr val="tx1">
                  <a:lumMod val="85000"/>
                  <a:lumOff val="15000"/>
                </a:schemeClr>
              </a:solidFill>
              <a:latin typeface="Calibri"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5552" y="1314450"/>
            <a:ext cx="5715000"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Connector 9"/>
          <p:cNvCxnSpPr/>
          <p:nvPr/>
        </p:nvCxnSpPr>
        <p:spPr>
          <a:xfrm>
            <a:off x="539552" y="1779662"/>
            <a:ext cx="4104456"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054557326"/>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627534"/>
            <a:ext cx="4680520" cy="707886"/>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A </a:t>
            </a:r>
            <a:r>
              <a:rPr lang="en-GB" sz="2000" dirty="0" smtClean="0">
                <a:solidFill>
                  <a:schemeClr val="tx1">
                    <a:lumMod val="85000"/>
                    <a:lumOff val="15000"/>
                  </a:schemeClr>
                </a:solidFill>
                <a:latin typeface="Calibri" pitchFamily="34" charset="0"/>
              </a:rPr>
              <a:t>parameterised constructor has </a:t>
            </a:r>
            <a:r>
              <a:rPr lang="en-GB" sz="2000" dirty="0">
                <a:solidFill>
                  <a:schemeClr val="tx1">
                    <a:lumMod val="85000"/>
                    <a:lumOff val="15000"/>
                  </a:schemeClr>
                </a:solidFill>
                <a:latin typeface="Calibri" pitchFamily="34" charset="0"/>
              </a:rPr>
              <a:t>at least one parameter without a default value. </a:t>
            </a:r>
          </a:p>
        </p:txBody>
      </p:sp>
      <p:sp>
        <p:nvSpPr>
          <p:cNvPr id="7" name="TextBox 6"/>
          <p:cNvSpPr txBox="1"/>
          <p:nvPr/>
        </p:nvSpPr>
        <p:spPr>
          <a:xfrm>
            <a:off x="5868144" y="155416"/>
            <a:ext cx="3240360" cy="400110"/>
          </a:xfrm>
          <a:prstGeom prst="rect">
            <a:avLst/>
          </a:prstGeom>
          <a:noFill/>
        </p:spPr>
        <p:txBody>
          <a:bodyPr wrap="square" rtlCol="0">
            <a:spAutoFit/>
          </a:bodyPr>
          <a:lstStyle/>
          <a:p>
            <a:pPr algn="r"/>
            <a:r>
              <a:rPr lang="en-GB" sz="2000" cap="small" dirty="0" smtClean="0">
                <a:solidFill>
                  <a:schemeClr val="tx1">
                    <a:lumMod val="85000"/>
                    <a:lumOff val="15000"/>
                  </a:schemeClr>
                </a:solidFill>
                <a:latin typeface="Calibri" pitchFamily="34" charset="0"/>
              </a:rPr>
              <a:t>Parameterised </a:t>
            </a:r>
            <a:r>
              <a:rPr lang="en-GB" sz="2000" cap="small" dirty="0">
                <a:solidFill>
                  <a:schemeClr val="tx1">
                    <a:lumMod val="85000"/>
                    <a:lumOff val="15000"/>
                  </a:schemeClr>
                </a:solidFill>
                <a:latin typeface="Calibri" pitchFamily="34" charset="0"/>
              </a:rPr>
              <a:t>Constructor</a:t>
            </a:r>
          </a:p>
        </p:txBody>
      </p:sp>
      <p:pic>
        <p:nvPicPr>
          <p:cNvPr id="2050"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11266" y="843558"/>
            <a:ext cx="3465190" cy="3231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Table 10"/>
          <p:cNvGraphicFramePr>
            <a:graphicFrameLocks noGrp="1"/>
          </p:cNvGraphicFramePr>
          <p:nvPr>
            <p:extLst>
              <p:ext uri="{D42A27DB-BD31-4B8C-83A1-F6EECF244321}">
                <p14:modId xmlns:p14="http://schemas.microsoft.com/office/powerpoint/2010/main" val="886793755"/>
              </p:ext>
            </p:extLst>
          </p:nvPr>
        </p:nvGraphicFramePr>
        <p:xfrm>
          <a:off x="-36512" y="1491630"/>
          <a:ext cx="4752528" cy="3172968"/>
        </p:xfrm>
        <a:graphic>
          <a:graphicData uri="http://schemas.openxmlformats.org/drawingml/2006/table">
            <a:tbl>
              <a:tblPr firstRow="1" firstCol="1" bandRow="1">
                <a:tableStyleId>{3B4B98B0-60AC-42C2-AFA5-B58CD77FA1E5}</a:tableStyleId>
              </a:tblPr>
              <a:tblGrid>
                <a:gridCol w="398221"/>
                <a:gridCol w="4354307"/>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class </a:t>
                      </a:r>
                      <a:r>
                        <a:rPr lang="en-GB" sz="1400" b="1" dirty="0" err="1" smtClean="0">
                          <a:solidFill>
                            <a:schemeClr val="tx1"/>
                          </a:solidFill>
                          <a:effectLst/>
                          <a:latin typeface="Courier New" pitchFamily="49" charset="0"/>
                          <a:ea typeface="Calibri"/>
                          <a:cs typeface="Courier New" pitchFamily="49" charset="0"/>
                        </a:rPr>
                        <a:t>RationalNumber</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3</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T>
                      <a:noFill/>
                    </a:lnT>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private</a:t>
                      </a:r>
                      <a:r>
                        <a:rPr lang="en-GB" sz="1400" b="1" dirty="0" smtClean="0">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4</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chemeClr val="tx1"/>
                          </a:solidFill>
                          <a:effectLst/>
                          <a:latin typeface="Courier New" pitchFamily="49" charset="0"/>
                          <a:ea typeface="Calibri"/>
                          <a:cs typeface="Courier New" pitchFamily="49" charset="0"/>
                        </a:rPr>
                        <a:t>	</a:t>
                      </a:r>
                      <a:r>
                        <a:rPr lang="en-GB" sz="1400" b="1" dirty="0" err="1" smtClean="0">
                          <a:solidFill>
                            <a:srgbClr val="0070C0"/>
                          </a:solidFill>
                          <a:effectLst/>
                          <a:latin typeface="Courier New" pitchFamily="49" charset="0"/>
                          <a:ea typeface="Calibri"/>
                          <a:cs typeface="Courier New" pitchFamily="49" charset="0"/>
                        </a:rPr>
                        <a:t>int</a:t>
                      </a:r>
                      <a:r>
                        <a:rPr lang="en-GB" sz="1400" b="1" dirty="0" smtClean="0">
                          <a:solidFill>
                            <a:schemeClr val="tx1"/>
                          </a:solidFill>
                          <a:effectLst/>
                          <a:latin typeface="Courier New" pitchFamily="49" charset="0"/>
                          <a:ea typeface="Calibri"/>
                          <a:cs typeface="Courier New" pitchFamily="49" charset="0"/>
                        </a:rPr>
                        <a:t> </a:t>
                      </a:r>
                      <a:r>
                        <a:rPr lang="en-GB" sz="1400" b="1" dirty="0" err="1" smtClean="0">
                          <a:solidFill>
                            <a:schemeClr val="tx1"/>
                          </a:solidFill>
                          <a:effectLst/>
                          <a:latin typeface="Courier New" pitchFamily="49" charset="0"/>
                          <a:ea typeface="Calibri"/>
                          <a:cs typeface="Courier New" pitchFamily="49" charset="0"/>
                        </a:rPr>
                        <a:t>m_Numerator</a:t>
                      </a:r>
                      <a:r>
                        <a:rPr lang="en-GB" sz="1400" b="1" dirty="0" smtClean="0">
                          <a:solidFill>
                            <a:schemeClr val="tx1"/>
                          </a:solidFill>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5</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B>
                      <a:noFill/>
                    </a:lnB>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B050"/>
                          </a:solidFill>
                          <a:effectLst/>
                          <a:latin typeface="Courier New" pitchFamily="49" charset="0"/>
                          <a:ea typeface="Calibri"/>
                          <a:cs typeface="Courier New" pitchFamily="49" charset="0"/>
                        </a:rPr>
                        <a:t>	</a:t>
                      </a:r>
                      <a:r>
                        <a:rPr lang="en-GB" sz="1400" b="1" dirty="0" err="1" smtClean="0">
                          <a:solidFill>
                            <a:srgbClr val="0070C0"/>
                          </a:solidFill>
                          <a:effectLst/>
                          <a:latin typeface="Courier New" pitchFamily="49" charset="0"/>
                          <a:ea typeface="Calibri"/>
                          <a:cs typeface="Courier New" pitchFamily="49" charset="0"/>
                        </a:rPr>
                        <a:t>int</a:t>
                      </a:r>
                      <a:r>
                        <a:rPr lang="en-GB" sz="1400" b="1" dirty="0" smtClean="0">
                          <a:solidFill>
                            <a:schemeClr val="tx1"/>
                          </a:solidFill>
                          <a:effectLst/>
                          <a:latin typeface="Courier New" pitchFamily="49" charset="0"/>
                          <a:ea typeface="Calibri"/>
                          <a:cs typeface="Courier New" pitchFamily="49" charset="0"/>
                        </a:rPr>
                        <a:t> </a:t>
                      </a:r>
                      <a:r>
                        <a:rPr lang="en-GB" sz="1400" b="1" dirty="0" err="1" smtClean="0">
                          <a:solidFill>
                            <a:schemeClr val="tx1"/>
                          </a:solidFill>
                          <a:effectLst/>
                          <a:latin typeface="Courier New" pitchFamily="49" charset="0"/>
                          <a:ea typeface="Calibri"/>
                          <a:cs typeface="Courier New" pitchFamily="49" charset="0"/>
                        </a:rPr>
                        <a:t>m_Demominator</a:t>
                      </a:r>
                      <a:r>
                        <a:rPr lang="en-GB" sz="1400" b="1" dirty="0" smtClean="0">
                          <a:solidFill>
                            <a:schemeClr val="tx1"/>
                          </a:solidFill>
                          <a:effectLst/>
                          <a:latin typeface="Courier New" pitchFamily="49" charset="0"/>
                          <a:ea typeface="Calibri"/>
                          <a:cs typeface="Courier New" pitchFamily="49" charset="0"/>
                        </a:rPr>
                        <a:t>;</a:t>
                      </a:r>
                      <a:endParaRPr lang="en-GB" sz="1400" b="1" dirty="0">
                        <a:solidFill>
                          <a:srgbClr val="00B05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a:noFill/>
                    </a:lnB>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6</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7</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public</a:t>
                      </a:r>
                      <a:r>
                        <a:rPr lang="en-GB" sz="1400" b="1" dirty="0" smtClean="0">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8</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dirty="0" smtClean="0">
                          <a:effectLst/>
                          <a:latin typeface="Courier New" pitchFamily="49" charset="0"/>
                          <a:ea typeface="Calibri"/>
                          <a:cs typeface="Courier New" pitchFamily="49" charset="0"/>
                        </a:rPr>
                        <a:t>	</a:t>
                      </a:r>
                      <a:r>
                        <a:rPr lang="en-GB" sz="1400" b="1" dirty="0" err="1" smtClean="0">
                          <a:solidFill>
                            <a:schemeClr val="tx1"/>
                          </a:solidFill>
                          <a:effectLst/>
                          <a:latin typeface="Courier New" pitchFamily="49" charset="0"/>
                          <a:ea typeface="Calibri"/>
                          <a:cs typeface="Courier New" pitchFamily="49" charset="0"/>
                        </a:rPr>
                        <a:t>RationalNumber</a:t>
                      </a:r>
                      <a:r>
                        <a:rPr lang="en-GB" sz="1400" b="1" dirty="0" smtClean="0">
                          <a:solidFill>
                            <a:schemeClr val="tx1"/>
                          </a:solidFill>
                          <a:effectLst/>
                          <a:latin typeface="Courier New" pitchFamily="49" charset="0"/>
                          <a:ea typeface="Calibri"/>
                          <a:cs typeface="Courier New" pitchFamily="49" charset="0"/>
                        </a:rPr>
                        <a:t>( </a:t>
                      </a:r>
                      <a:r>
                        <a:rPr lang="en-GB" sz="1400" b="1" dirty="0" smtClean="0">
                          <a:solidFill>
                            <a:srgbClr val="00B050"/>
                          </a:solidFill>
                          <a:effectLst/>
                          <a:latin typeface="Courier New" pitchFamily="49" charset="0"/>
                          <a:ea typeface="Calibri"/>
                          <a:cs typeface="Courier New" pitchFamily="49" charset="0"/>
                        </a:rPr>
                        <a:t>// Parameterised</a:t>
                      </a:r>
                      <a:endParaRPr lang="en-GB" sz="1400" b="1" dirty="0">
                        <a:solidFill>
                          <a:srgbClr val="00B05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9</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		</a:t>
                      </a:r>
                      <a:r>
                        <a:rPr lang="en-GB" sz="1400" b="1" dirty="0" err="1" smtClean="0">
                          <a:solidFill>
                            <a:srgbClr val="0070C0"/>
                          </a:solidFill>
                          <a:effectLst/>
                          <a:latin typeface="Courier New" pitchFamily="49" charset="0"/>
                          <a:ea typeface="Calibri"/>
                          <a:cs typeface="Courier New" pitchFamily="49" charset="0"/>
                        </a:rPr>
                        <a:t>int</a:t>
                      </a:r>
                      <a:r>
                        <a:rPr lang="en-GB" sz="1400" b="1" baseline="0" dirty="0" smtClean="0">
                          <a:solidFill>
                            <a:srgbClr val="0070C0"/>
                          </a:solidFill>
                          <a:effectLst/>
                          <a:latin typeface="Courier New" pitchFamily="49" charset="0"/>
                          <a:ea typeface="Calibri"/>
                          <a:cs typeface="Courier New" pitchFamily="49" charset="0"/>
                        </a:rPr>
                        <a:t> </a:t>
                      </a:r>
                      <a:r>
                        <a:rPr lang="en-GB" sz="1400" b="1" baseline="0" dirty="0" err="1" smtClean="0">
                          <a:effectLst/>
                          <a:latin typeface="Courier New" pitchFamily="49" charset="0"/>
                          <a:ea typeface="Calibri"/>
                          <a:cs typeface="Courier New" pitchFamily="49" charset="0"/>
                        </a:rPr>
                        <a:t>num</a:t>
                      </a:r>
                      <a:r>
                        <a:rPr lang="en-GB" sz="1400" b="1" baseline="0" dirty="0" smtClean="0">
                          <a:effectLst/>
                          <a:latin typeface="Courier New" pitchFamily="49" charset="0"/>
                          <a:ea typeface="Calibri"/>
                          <a:cs typeface="Courier New" pitchFamily="49" charset="0"/>
                        </a:rPr>
                        <a:t>, </a:t>
                      </a:r>
                      <a:r>
                        <a:rPr lang="en-GB" sz="1400" b="1" baseline="0" dirty="0" err="1" smtClean="0">
                          <a:solidFill>
                            <a:srgbClr val="0070C0"/>
                          </a:solidFill>
                          <a:effectLst/>
                          <a:latin typeface="Courier New" pitchFamily="49" charset="0"/>
                          <a:ea typeface="Calibri"/>
                          <a:cs typeface="Courier New" pitchFamily="49" charset="0"/>
                        </a:rPr>
                        <a:t>int</a:t>
                      </a:r>
                      <a:r>
                        <a:rPr lang="en-GB" sz="1400" b="1" baseline="0" dirty="0" smtClean="0">
                          <a:solidFill>
                            <a:srgbClr val="0070C0"/>
                          </a:solidFill>
                          <a:effectLst/>
                          <a:latin typeface="Courier New" pitchFamily="49" charset="0"/>
                          <a:ea typeface="Calibri"/>
                          <a:cs typeface="Courier New" pitchFamily="49" charset="0"/>
                        </a:rPr>
                        <a:t> </a:t>
                      </a:r>
                      <a:r>
                        <a:rPr lang="en-GB" sz="1400" b="1" baseline="0" dirty="0" err="1" smtClean="0">
                          <a:effectLst/>
                          <a:latin typeface="Courier New" pitchFamily="49" charset="0"/>
                          <a:ea typeface="Calibri"/>
                          <a:cs typeface="Courier New" pitchFamily="49" charset="0"/>
                        </a:rPr>
                        <a:t>dem</a:t>
                      </a:r>
                      <a:r>
                        <a:rPr lang="en-GB" sz="1400" b="1" baseline="0" dirty="0" smtClean="0">
                          <a:effectLst/>
                          <a:latin typeface="Courier New" pitchFamily="49" charset="0"/>
                          <a:ea typeface="Calibri"/>
                          <a:cs typeface="Courier New" pitchFamily="49" charset="0"/>
                        </a:rPr>
                        <a:t> = 1; } :</a:t>
                      </a: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10</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		</a:t>
                      </a:r>
                      <a:r>
                        <a:rPr lang="en-GB" sz="1400" b="1" dirty="0" err="1" smtClean="0">
                          <a:solidFill>
                            <a:schemeClr val="tx1"/>
                          </a:solidFill>
                          <a:effectLst/>
                          <a:latin typeface="Courier New" pitchFamily="49" charset="0"/>
                          <a:ea typeface="Calibri"/>
                          <a:cs typeface="Courier New" pitchFamily="49" charset="0"/>
                        </a:rPr>
                        <a:t>m_Numerator</a:t>
                      </a:r>
                      <a:r>
                        <a:rPr lang="en-GB" sz="1400" b="1" dirty="0" smtClean="0">
                          <a:solidFill>
                            <a:schemeClr val="tx1"/>
                          </a:solidFill>
                          <a:effectLst/>
                          <a:latin typeface="Courier New" pitchFamily="49" charset="0"/>
                          <a:ea typeface="Calibri"/>
                          <a:cs typeface="Courier New" pitchFamily="49" charset="0"/>
                        </a:rPr>
                        <a:t>(</a:t>
                      </a:r>
                      <a:r>
                        <a:rPr lang="en-GB" sz="1400" b="1" dirty="0" err="1" smtClean="0">
                          <a:solidFill>
                            <a:schemeClr val="tx1"/>
                          </a:solidFill>
                          <a:effectLst/>
                          <a:latin typeface="Courier New" pitchFamily="49" charset="0"/>
                          <a:ea typeface="Calibri"/>
                          <a:cs typeface="Courier New" pitchFamily="49" charset="0"/>
                        </a:rPr>
                        <a:t>num</a:t>
                      </a:r>
                      <a:r>
                        <a:rPr lang="en-GB" sz="1400" b="1" dirty="0" smtClean="0">
                          <a:solidFill>
                            <a:schemeClr val="tx1"/>
                          </a:solidFill>
                          <a:effectLst/>
                          <a:latin typeface="Courier New" pitchFamily="49" charset="0"/>
                          <a:ea typeface="Calibri"/>
                          <a:cs typeface="Courier New" pitchFamily="49" charset="0"/>
                        </a:rPr>
                        <a:t>),</a:t>
                      </a: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11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		</a:t>
                      </a:r>
                      <a:r>
                        <a:rPr lang="en-GB" sz="1400" b="1" dirty="0" err="1" smtClean="0">
                          <a:solidFill>
                            <a:schemeClr val="tx1"/>
                          </a:solidFill>
                          <a:effectLst/>
                          <a:latin typeface="Courier New" pitchFamily="49" charset="0"/>
                          <a:ea typeface="Calibri"/>
                          <a:cs typeface="Courier New" pitchFamily="49" charset="0"/>
                        </a:rPr>
                        <a:t>m_Demominator</a:t>
                      </a:r>
                      <a:r>
                        <a:rPr lang="en-GB" sz="1400" b="1" dirty="0" smtClean="0">
                          <a:solidFill>
                            <a:schemeClr val="tx1"/>
                          </a:solidFill>
                          <a:effectLst/>
                          <a:latin typeface="Courier New" pitchFamily="49" charset="0"/>
                          <a:ea typeface="Calibri"/>
                          <a:cs typeface="Courier New" pitchFamily="49" charset="0"/>
                        </a:rPr>
                        <a:t>(</a:t>
                      </a:r>
                      <a:r>
                        <a:rPr lang="en-GB" sz="1400" b="1" dirty="0" err="1" smtClean="0">
                          <a:solidFill>
                            <a:schemeClr val="tx1"/>
                          </a:solidFill>
                          <a:effectLst/>
                          <a:latin typeface="Courier New" pitchFamily="49" charset="0"/>
                          <a:ea typeface="Calibri"/>
                          <a:cs typeface="Courier New" pitchFamily="49" charset="0"/>
                        </a:rPr>
                        <a:t>dem</a:t>
                      </a:r>
                      <a:r>
                        <a:rPr lang="en-GB" sz="1400" b="1" dirty="0" smtClean="0">
                          <a:solidFill>
                            <a:schemeClr val="tx1"/>
                          </a:solidFill>
                          <a:effectLst/>
                          <a:latin typeface="Courier New" pitchFamily="49" charset="0"/>
                          <a:ea typeface="Calibri"/>
                          <a:cs typeface="Courier New" pitchFamily="49" charset="0"/>
                        </a:rPr>
                        <a:t>)</a:t>
                      </a:r>
                      <a:r>
                        <a:rPr lang="en-GB" sz="1400" b="1" baseline="0" dirty="0" smtClean="0">
                          <a:solidFill>
                            <a:schemeClr val="tx1"/>
                          </a:solidFill>
                          <a:effectLst/>
                          <a:latin typeface="Courier New" pitchFamily="49" charset="0"/>
                          <a:ea typeface="Calibri"/>
                          <a:cs typeface="Courier New" pitchFamily="49" charset="0"/>
                        </a:rPr>
                        <a:t> {};</a:t>
                      </a: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14</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15999094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0" y="1"/>
            <a:ext cx="9144000" cy="5145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a:xfrm>
            <a:off x="467544" y="195486"/>
            <a:ext cx="3528391" cy="3024336"/>
          </a:xfrm>
          <a:prstGeom prst="roundRect">
            <a:avLst/>
          </a:prstGeom>
          <a:solidFill>
            <a:srgbClr val="000000">
              <a:alpha val="47059"/>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tx1"/>
                </a:solidFill>
              </a:ln>
              <a:solidFill>
                <a:schemeClr val="tx1"/>
              </a:solidFill>
            </a:endParaRPr>
          </a:p>
        </p:txBody>
      </p:sp>
      <p:sp>
        <p:nvSpPr>
          <p:cNvPr id="4" name="Title 1"/>
          <p:cNvSpPr txBox="1">
            <a:spLocks/>
          </p:cNvSpPr>
          <p:nvPr/>
        </p:nvSpPr>
        <p:spPr>
          <a:xfrm>
            <a:off x="467545" y="202332"/>
            <a:ext cx="3456383"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None/>
            </a:pPr>
            <a:r>
              <a:rPr lang="en-GB" dirty="0" smtClean="0">
                <a:solidFill>
                  <a:schemeClr val="bg1"/>
                </a:solidFill>
                <a:effectLst/>
                <a:latin typeface="Calibri" pitchFamily="34" charset="0"/>
              </a:rPr>
              <a:t>Copy and Assignment Object Construction</a:t>
            </a:r>
            <a:endParaRPr lang="en-GB" dirty="0">
              <a:solidFill>
                <a:schemeClr val="bg1"/>
              </a:solidFill>
              <a:effectLst/>
              <a:latin typeface="Calibri" pitchFamily="34" charset="0"/>
            </a:endParaRPr>
          </a:p>
        </p:txBody>
      </p:sp>
    </p:spTree>
    <p:extLst>
      <p:ext uri="{BB962C8B-B14F-4D97-AF65-F5344CB8AC3E}">
        <p14:creationId xmlns:p14="http://schemas.microsoft.com/office/powerpoint/2010/main" val="1022974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627534"/>
            <a:ext cx="3312368" cy="3016210"/>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Initialisation and assignment </a:t>
            </a:r>
            <a:r>
              <a:rPr lang="en-GB" sz="2000" dirty="0" smtClean="0">
                <a:solidFill>
                  <a:schemeClr val="tx1">
                    <a:lumMod val="85000"/>
                    <a:lumOff val="15000"/>
                  </a:schemeClr>
                </a:solidFill>
                <a:latin typeface="Calibri" pitchFamily="34" charset="0"/>
              </a:rPr>
              <a:t>are </a:t>
            </a:r>
            <a:r>
              <a:rPr lang="en-GB" sz="2000" dirty="0">
                <a:solidFill>
                  <a:schemeClr val="tx1">
                    <a:lumMod val="85000"/>
                    <a:lumOff val="15000"/>
                  </a:schemeClr>
                </a:solidFill>
                <a:latin typeface="Calibri" pitchFamily="34" charset="0"/>
              </a:rPr>
              <a:t>two different operations.</a:t>
            </a:r>
          </a:p>
          <a:p>
            <a:r>
              <a:rPr lang="en-GB" sz="1000" dirty="0">
                <a:solidFill>
                  <a:schemeClr val="tx1">
                    <a:lumMod val="85000"/>
                    <a:lumOff val="15000"/>
                  </a:schemeClr>
                </a:solidFill>
                <a:latin typeface="Calibri" pitchFamily="34" charset="0"/>
              </a:rPr>
              <a:t> </a:t>
            </a:r>
          </a:p>
          <a:p>
            <a:r>
              <a:rPr lang="en-GB" sz="2000" dirty="0">
                <a:solidFill>
                  <a:schemeClr val="tx1">
                    <a:lumMod val="85000"/>
                    <a:lumOff val="15000"/>
                  </a:schemeClr>
                </a:solidFill>
                <a:latin typeface="Calibri" pitchFamily="34" charset="0"/>
              </a:rPr>
              <a:t>Initialisation involves the creation of an object, whilst assignment does not create any new object, but rather copies values from one </a:t>
            </a:r>
            <a:r>
              <a:rPr lang="en-GB" sz="2000" dirty="0" smtClean="0">
                <a:solidFill>
                  <a:schemeClr val="tx1">
                    <a:lumMod val="85000"/>
                    <a:lumOff val="15000"/>
                  </a:schemeClr>
                </a:solidFill>
                <a:latin typeface="Calibri" pitchFamily="34" charset="0"/>
              </a:rPr>
              <a:t>created </a:t>
            </a:r>
            <a:r>
              <a:rPr lang="en-GB" sz="2000" dirty="0">
                <a:solidFill>
                  <a:schemeClr val="tx1">
                    <a:lumMod val="85000"/>
                    <a:lumOff val="15000"/>
                  </a:schemeClr>
                </a:solidFill>
                <a:latin typeface="Calibri" pitchFamily="34" charset="0"/>
              </a:rPr>
              <a:t>object into another created object.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891204"/>
            <a:ext cx="4762500" cy="283845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798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627534"/>
            <a:ext cx="3888432" cy="1938992"/>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If </a:t>
            </a:r>
            <a:r>
              <a:rPr lang="en-GB" b="1" dirty="0">
                <a:solidFill>
                  <a:schemeClr val="tx1">
                    <a:lumMod val="85000"/>
                    <a:lumOff val="15000"/>
                  </a:schemeClr>
                </a:solidFill>
                <a:latin typeface="Courier New" pitchFamily="49" charset="0"/>
                <a:cs typeface="Courier New" pitchFamily="49" charset="0"/>
              </a:rPr>
              <a:t>a</a:t>
            </a:r>
            <a:r>
              <a:rPr lang="en-GB" sz="2000" dirty="0">
                <a:solidFill>
                  <a:schemeClr val="tx1">
                    <a:lumMod val="85000"/>
                    <a:lumOff val="15000"/>
                  </a:schemeClr>
                </a:solidFill>
                <a:latin typeface="Calibri" pitchFamily="34" charset="0"/>
              </a:rPr>
              <a:t> and </a:t>
            </a:r>
            <a:r>
              <a:rPr lang="en-GB" b="1" dirty="0">
                <a:solidFill>
                  <a:schemeClr val="tx1">
                    <a:lumMod val="85000"/>
                    <a:lumOff val="15000"/>
                  </a:schemeClr>
                </a:solidFill>
                <a:latin typeface="Courier New" pitchFamily="49" charset="0"/>
                <a:cs typeface="Courier New" pitchFamily="49" charset="0"/>
              </a:rPr>
              <a:t>b</a:t>
            </a:r>
            <a:r>
              <a:rPr lang="en-GB" sz="2000" dirty="0">
                <a:solidFill>
                  <a:schemeClr val="tx1">
                    <a:lumMod val="85000"/>
                    <a:lumOff val="15000"/>
                  </a:schemeClr>
                </a:solidFill>
                <a:latin typeface="Calibri" pitchFamily="34" charset="0"/>
              </a:rPr>
              <a:t> are objects constructed from the same class, then </a:t>
            </a:r>
            <a:r>
              <a:rPr lang="en-GB" b="1" dirty="0">
                <a:solidFill>
                  <a:schemeClr val="tx1">
                    <a:lumMod val="85000"/>
                    <a:lumOff val="15000"/>
                  </a:schemeClr>
                </a:solidFill>
                <a:latin typeface="Courier New" pitchFamily="49" charset="0"/>
                <a:cs typeface="Courier New" pitchFamily="49" charset="0"/>
              </a:rPr>
              <a:t>a=b</a:t>
            </a:r>
            <a:r>
              <a:rPr lang="en-GB" sz="2000" dirty="0">
                <a:solidFill>
                  <a:schemeClr val="tx1">
                    <a:lumMod val="85000"/>
                    <a:lumOff val="15000"/>
                  </a:schemeClr>
                </a:solidFill>
                <a:latin typeface="Calibri" pitchFamily="34" charset="0"/>
              </a:rPr>
              <a:t> will set all of </a:t>
            </a:r>
            <a:r>
              <a:rPr lang="en-GB" b="1" dirty="0">
                <a:solidFill>
                  <a:schemeClr val="tx1">
                    <a:lumMod val="85000"/>
                    <a:lumOff val="15000"/>
                  </a:schemeClr>
                </a:solidFill>
                <a:latin typeface="Courier New" pitchFamily="49" charset="0"/>
                <a:cs typeface="Courier New" pitchFamily="49" charset="0"/>
              </a:rPr>
              <a:t>a</a:t>
            </a:r>
            <a:r>
              <a:rPr lang="en-GB" sz="2000" dirty="0">
                <a:solidFill>
                  <a:schemeClr val="tx1">
                    <a:lumMod val="85000"/>
                    <a:lumOff val="15000"/>
                  </a:schemeClr>
                </a:solidFill>
                <a:latin typeface="Calibri" pitchFamily="34" charset="0"/>
              </a:rPr>
              <a:t>’s data members equal to the corresponding member </a:t>
            </a:r>
            <a:r>
              <a:rPr lang="en-GB" sz="2000" dirty="0" smtClean="0">
                <a:solidFill>
                  <a:schemeClr val="tx1">
                    <a:lumMod val="85000"/>
                    <a:lumOff val="15000"/>
                  </a:schemeClr>
                </a:solidFill>
                <a:latin typeface="Calibri" pitchFamily="34" charset="0"/>
              </a:rPr>
              <a:t>values in </a:t>
            </a:r>
            <a:r>
              <a:rPr lang="en-GB" b="1" dirty="0">
                <a:solidFill>
                  <a:schemeClr val="tx1">
                    <a:lumMod val="85000"/>
                    <a:lumOff val="15000"/>
                  </a:schemeClr>
                </a:solidFill>
                <a:latin typeface="Courier New" pitchFamily="49" charset="0"/>
                <a:cs typeface="Courier New" pitchFamily="49" charset="0"/>
              </a:rPr>
              <a:t>b</a:t>
            </a:r>
            <a:r>
              <a:rPr lang="en-GB" sz="2000" dirty="0">
                <a:solidFill>
                  <a:schemeClr val="tx1">
                    <a:lumMod val="85000"/>
                    <a:lumOff val="15000"/>
                  </a:schemeClr>
                </a:solidFill>
                <a:latin typeface="Calibri" pitchFamily="34" charset="0"/>
              </a:rPr>
              <a:t> </a:t>
            </a:r>
            <a:r>
              <a:rPr lang="en-GB" sz="2000" dirty="0" smtClean="0">
                <a:solidFill>
                  <a:schemeClr val="tx1">
                    <a:lumMod val="85000"/>
                    <a:lumOff val="15000"/>
                  </a:schemeClr>
                </a:solidFill>
                <a:latin typeface="Calibri" pitchFamily="34" charset="0"/>
              </a:rPr>
              <a:t>(known </a:t>
            </a:r>
            <a:r>
              <a:rPr lang="en-GB" sz="2000" dirty="0">
                <a:solidFill>
                  <a:schemeClr val="tx1">
                    <a:lumMod val="85000"/>
                    <a:lumOff val="15000"/>
                  </a:schemeClr>
                </a:solidFill>
                <a:latin typeface="Calibri" pitchFamily="34" charset="0"/>
              </a:rPr>
              <a:t>as </a:t>
            </a:r>
            <a:r>
              <a:rPr lang="en-GB" sz="2000" dirty="0" err="1">
                <a:solidFill>
                  <a:schemeClr val="tx1">
                    <a:lumMod val="85000"/>
                    <a:lumOff val="15000"/>
                  </a:schemeClr>
                </a:solidFill>
                <a:latin typeface="Calibri" pitchFamily="34" charset="0"/>
              </a:rPr>
              <a:t>memberwise</a:t>
            </a:r>
            <a:r>
              <a:rPr lang="en-GB" sz="2000" dirty="0">
                <a:solidFill>
                  <a:schemeClr val="tx1">
                    <a:lumMod val="85000"/>
                    <a:lumOff val="15000"/>
                  </a:schemeClr>
                </a:solidFill>
                <a:latin typeface="Calibri" pitchFamily="34" charset="0"/>
              </a:rPr>
              <a:t> assignment</a:t>
            </a:r>
            <a:r>
              <a:rPr lang="en-GB" sz="2000" dirty="0" smtClean="0">
                <a:solidFill>
                  <a:schemeClr val="tx1">
                    <a:lumMod val="85000"/>
                    <a:lumOff val="15000"/>
                  </a:schemeClr>
                </a:solidFill>
                <a:latin typeface="Calibri" pitchFamily="34" charset="0"/>
              </a:rPr>
              <a:t>).</a:t>
            </a:r>
          </a:p>
        </p:txBody>
      </p:sp>
      <p:sp>
        <p:nvSpPr>
          <p:cNvPr id="4" name="TextBox 3"/>
          <p:cNvSpPr txBox="1"/>
          <p:nvPr/>
        </p:nvSpPr>
        <p:spPr>
          <a:xfrm>
            <a:off x="5868144" y="155416"/>
            <a:ext cx="3240360" cy="400110"/>
          </a:xfrm>
          <a:prstGeom prst="rect">
            <a:avLst/>
          </a:prstGeom>
          <a:noFill/>
        </p:spPr>
        <p:txBody>
          <a:bodyPr wrap="square" rtlCol="0">
            <a:spAutoFit/>
          </a:bodyPr>
          <a:lstStyle/>
          <a:p>
            <a:pPr algn="r"/>
            <a:r>
              <a:rPr lang="en-GB" sz="2000" cap="small" dirty="0" smtClean="0">
                <a:solidFill>
                  <a:schemeClr val="tx1">
                    <a:lumMod val="85000"/>
                    <a:lumOff val="15000"/>
                  </a:schemeClr>
                </a:solidFill>
                <a:latin typeface="Calibri" pitchFamily="34" charset="0"/>
              </a:rPr>
              <a:t>Assignment</a:t>
            </a:r>
            <a:endParaRPr lang="en-GB" sz="2000" cap="small" dirty="0">
              <a:solidFill>
                <a:schemeClr val="tx1">
                  <a:lumMod val="85000"/>
                  <a:lumOff val="15000"/>
                </a:schemeClr>
              </a:solidFill>
              <a:latin typeface="Calibri"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970854243"/>
              </p:ext>
            </p:extLst>
          </p:nvPr>
        </p:nvGraphicFramePr>
        <p:xfrm>
          <a:off x="4067944" y="771550"/>
          <a:ext cx="4752528" cy="1850898"/>
        </p:xfrm>
        <a:graphic>
          <a:graphicData uri="http://schemas.openxmlformats.org/drawingml/2006/table">
            <a:tbl>
              <a:tblPr firstRow="1" firstCol="1" bandRow="1">
                <a:tableStyleId>{3B4B98B0-60AC-42C2-AFA5-B58CD77FA1E5}</a:tableStyleId>
              </a:tblPr>
              <a:tblGrid>
                <a:gridCol w="398222"/>
                <a:gridCol w="4354306"/>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class</a:t>
                      </a:r>
                      <a:r>
                        <a:rPr lang="en-GB" sz="1400" b="1" dirty="0" smtClean="0">
                          <a:effectLst/>
                          <a:latin typeface="Courier New" pitchFamily="49" charset="0"/>
                          <a:ea typeface="Calibri"/>
                          <a:cs typeface="Courier New" pitchFamily="49" charset="0"/>
                        </a:rPr>
                        <a:t> Store</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3</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T>
                      <a:noFill/>
                    </a:lnT>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public:</a:t>
                      </a:r>
                      <a:endParaRPr lang="en-GB" sz="1400" b="1" dirty="0" smtClean="0">
                        <a:solidFill>
                          <a:schemeClr val="tx1"/>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4</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chemeClr val="tx1"/>
                          </a:solidFill>
                          <a:effectLst/>
                          <a:latin typeface="Courier New" pitchFamily="49" charset="0"/>
                          <a:ea typeface="Calibri"/>
                          <a:cs typeface="Courier New" pitchFamily="49" charset="0"/>
                        </a:rPr>
                        <a:t>	</a:t>
                      </a:r>
                      <a:r>
                        <a:rPr lang="en-GB" sz="1400" b="1" dirty="0" err="1" smtClean="0">
                          <a:solidFill>
                            <a:srgbClr val="0070C0"/>
                          </a:solidFill>
                          <a:effectLst/>
                          <a:latin typeface="Courier New" pitchFamily="49" charset="0"/>
                          <a:ea typeface="Calibri"/>
                          <a:cs typeface="Courier New" pitchFamily="49" charset="0"/>
                        </a:rPr>
                        <a:t>int</a:t>
                      </a:r>
                      <a:r>
                        <a:rPr lang="en-GB" sz="1400" b="1" baseline="0" dirty="0" smtClean="0">
                          <a:solidFill>
                            <a:srgbClr val="0070C0"/>
                          </a:solidFill>
                          <a:effectLst/>
                          <a:latin typeface="Courier New" pitchFamily="49" charset="0"/>
                          <a:ea typeface="Calibri"/>
                          <a:cs typeface="Courier New" pitchFamily="49" charset="0"/>
                        </a:rPr>
                        <a:t> </a:t>
                      </a:r>
                      <a:r>
                        <a:rPr lang="en-GB" sz="1400" b="1" baseline="0" dirty="0" smtClean="0">
                          <a:solidFill>
                            <a:schemeClr val="tx1"/>
                          </a:solidFill>
                          <a:effectLst/>
                          <a:latin typeface="Courier New" pitchFamily="49" charset="0"/>
                          <a:ea typeface="Calibri"/>
                          <a:cs typeface="Courier New" pitchFamily="49" charset="0"/>
                        </a:rPr>
                        <a:t>var1, var2;</a:t>
                      </a:r>
                      <a:endParaRPr lang="en-GB" sz="1400" b="1" dirty="0" smtClean="0">
                        <a:solidFill>
                          <a:schemeClr val="tx1"/>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5</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B>
                      <a:noFill/>
                    </a:lnB>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chemeClr val="tx1"/>
                          </a:solidFill>
                          <a:effectLst/>
                          <a:latin typeface="Courier New" pitchFamily="49" charset="0"/>
                          <a:ea typeface="Calibri"/>
                          <a:cs typeface="Courier New" pitchFamily="49" charset="0"/>
                        </a:rPr>
                        <a:t>	Store(</a:t>
                      </a:r>
                      <a:r>
                        <a:rPr lang="en-GB" sz="1400" b="1" dirty="0" err="1" smtClean="0">
                          <a:solidFill>
                            <a:srgbClr val="0070C0"/>
                          </a:solidFill>
                          <a:effectLst/>
                          <a:latin typeface="Courier New" pitchFamily="49" charset="0"/>
                          <a:ea typeface="Calibri"/>
                          <a:cs typeface="Courier New" pitchFamily="49" charset="0"/>
                        </a:rPr>
                        <a:t>int</a:t>
                      </a:r>
                      <a:r>
                        <a:rPr lang="en-GB" sz="1400" b="1" baseline="0" dirty="0" smtClean="0">
                          <a:solidFill>
                            <a:schemeClr val="tx1"/>
                          </a:solidFill>
                          <a:effectLst/>
                          <a:latin typeface="Courier New" pitchFamily="49" charset="0"/>
                          <a:ea typeface="Calibri"/>
                          <a:cs typeface="Courier New" pitchFamily="49" charset="0"/>
                        </a:rPr>
                        <a:t> v1, </a:t>
                      </a:r>
                      <a:r>
                        <a:rPr lang="en-GB" sz="1400" b="1" baseline="0" dirty="0" err="1" smtClean="0">
                          <a:solidFill>
                            <a:srgbClr val="0070C0"/>
                          </a:solidFill>
                          <a:effectLst/>
                          <a:latin typeface="Courier New" pitchFamily="49" charset="0"/>
                          <a:ea typeface="Calibri"/>
                          <a:cs typeface="Courier New" pitchFamily="49" charset="0"/>
                        </a:rPr>
                        <a:t>int</a:t>
                      </a:r>
                      <a:r>
                        <a:rPr lang="en-GB" sz="1400" b="1" baseline="0" dirty="0" smtClean="0">
                          <a:solidFill>
                            <a:schemeClr val="tx1"/>
                          </a:solidFill>
                          <a:effectLst/>
                          <a:latin typeface="Courier New" pitchFamily="49" charset="0"/>
                          <a:ea typeface="Calibri"/>
                          <a:cs typeface="Courier New" pitchFamily="49" charset="0"/>
                        </a:rPr>
                        <a:t> v2) :</a:t>
                      </a:r>
                      <a:endParaRPr lang="en-GB" sz="1400" b="1" dirty="0">
                        <a:solidFill>
                          <a:schemeClr val="tx1"/>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a:noFill/>
                    </a:lnB>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6</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baseline="0" dirty="0" smtClean="0">
                          <a:effectLst/>
                          <a:latin typeface="Courier New" pitchFamily="49" charset="0"/>
                          <a:ea typeface="Calibri"/>
                          <a:cs typeface="Courier New" pitchFamily="49" charset="0"/>
                        </a:rPr>
                        <a:t>		var1(v1), var2(v2) {}</a:t>
                      </a: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7</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97550923"/>
              </p:ext>
            </p:extLst>
          </p:nvPr>
        </p:nvGraphicFramePr>
        <p:xfrm>
          <a:off x="4067944" y="2750462"/>
          <a:ext cx="4752528" cy="1322070"/>
        </p:xfrm>
        <a:graphic>
          <a:graphicData uri="http://schemas.openxmlformats.org/drawingml/2006/table">
            <a:tbl>
              <a:tblPr firstRow="1" firstCol="1" bandRow="1">
                <a:tableStyleId>{3B4B98B0-60AC-42C2-AFA5-B58CD77FA1E5}</a:tableStyleId>
              </a:tblPr>
              <a:tblGrid>
                <a:gridCol w="385165"/>
                <a:gridCol w="4367363"/>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void</a:t>
                      </a:r>
                      <a:r>
                        <a:rPr lang="en-GB" sz="1400" b="1" dirty="0" smtClean="0">
                          <a:effectLst/>
                          <a:latin typeface="Courier New" pitchFamily="49" charset="0"/>
                          <a:ea typeface="Calibri"/>
                          <a:cs typeface="Courier New" pitchFamily="49" charset="0"/>
                        </a:rPr>
                        <a:t> foo()</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3</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T>
                      <a:noFill/>
                    </a:lnT>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	</a:t>
                      </a:r>
                      <a:r>
                        <a:rPr lang="en-GB" sz="1400" b="1" dirty="0" smtClean="0">
                          <a:solidFill>
                            <a:schemeClr val="tx1"/>
                          </a:solidFill>
                          <a:effectLst/>
                          <a:latin typeface="Courier New" pitchFamily="49" charset="0"/>
                          <a:ea typeface="Calibri"/>
                          <a:cs typeface="Courier New" pitchFamily="49" charset="0"/>
                        </a:rPr>
                        <a:t>Store</a:t>
                      </a:r>
                      <a:r>
                        <a:rPr lang="en-GB" sz="1400" b="1" baseline="0" dirty="0" smtClean="0">
                          <a:solidFill>
                            <a:schemeClr val="tx1"/>
                          </a:solidFill>
                          <a:effectLst/>
                          <a:latin typeface="Courier New" pitchFamily="49" charset="0"/>
                          <a:ea typeface="Calibri"/>
                          <a:cs typeface="Courier New" pitchFamily="49" charset="0"/>
                        </a:rPr>
                        <a:t> a(0,0), b(10,4);</a:t>
                      </a:r>
                      <a:endParaRPr lang="en-GB" sz="1400" b="1" dirty="0" smtClean="0">
                        <a:solidFill>
                          <a:schemeClr val="tx1"/>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4</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chemeClr val="tx1"/>
                          </a:solidFill>
                          <a:effectLst/>
                          <a:latin typeface="Courier New" pitchFamily="49" charset="0"/>
                          <a:ea typeface="Calibri"/>
                          <a:cs typeface="Courier New" pitchFamily="49" charset="0"/>
                        </a:rPr>
                        <a:t>	a = b</a:t>
                      </a:r>
                      <a:r>
                        <a:rPr lang="en-GB" sz="1400" b="1" dirty="0" smtClean="0">
                          <a:solidFill>
                            <a:srgbClr val="0070C0"/>
                          </a:solidFill>
                          <a:effectLst/>
                          <a:latin typeface="Courier New" pitchFamily="49" charset="0"/>
                          <a:ea typeface="Calibri"/>
                          <a:cs typeface="Courier New" pitchFamily="49" charset="0"/>
                        </a:rPr>
                        <a:t>; </a:t>
                      </a:r>
                      <a:r>
                        <a:rPr lang="en-GB" sz="1400" b="1" dirty="0" smtClean="0">
                          <a:solidFill>
                            <a:srgbClr val="00B050"/>
                          </a:solidFill>
                          <a:effectLst/>
                          <a:latin typeface="Courier New" pitchFamily="49" charset="0"/>
                          <a:ea typeface="Calibri"/>
                          <a:cs typeface="Courier New" pitchFamily="49" charset="0"/>
                        </a:rPr>
                        <a:t>// a.var1 = 10, a.var2</a:t>
                      </a:r>
                      <a:r>
                        <a:rPr lang="en-GB" sz="1400" b="1" baseline="0" dirty="0" smtClean="0">
                          <a:solidFill>
                            <a:srgbClr val="00B050"/>
                          </a:solidFill>
                          <a:effectLst/>
                          <a:latin typeface="Courier New" pitchFamily="49" charset="0"/>
                          <a:ea typeface="Calibri"/>
                          <a:cs typeface="Courier New" pitchFamily="49" charset="0"/>
                        </a:rPr>
                        <a:t> = 4</a:t>
                      </a:r>
                      <a:endParaRPr lang="en-GB" sz="1400" b="1" dirty="0" smtClean="0">
                        <a:solidFill>
                          <a:srgbClr val="00B05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5</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815285067"/>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627534"/>
            <a:ext cx="2376264" cy="1323439"/>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C++ </a:t>
            </a:r>
            <a:r>
              <a:rPr lang="en-GB" sz="2000" dirty="0" smtClean="0">
                <a:solidFill>
                  <a:schemeClr val="tx1">
                    <a:lumMod val="85000"/>
                    <a:lumOff val="15000"/>
                  </a:schemeClr>
                </a:solidFill>
                <a:latin typeface="Calibri" pitchFamily="34" charset="0"/>
              </a:rPr>
              <a:t>provides </a:t>
            </a:r>
            <a:r>
              <a:rPr lang="en-GB" sz="2000" dirty="0">
                <a:solidFill>
                  <a:schemeClr val="tx1">
                    <a:lumMod val="85000"/>
                    <a:lumOff val="15000"/>
                  </a:schemeClr>
                </a:solidFill>
                <a:latin typeface="Calibri" pitchFamily="34" charset="0"/>
              </a:rPr>
              <a:t>a default </a:t>
            </a:r>
            <a:r>
              <a:rPr lang="en-GB" sz="2000" dirty="0" err="1">
                <a:solidFill>
                  <a:schemeClr val="tx1">
                    <a:lumMod val="85000"/>
                    <a:lumOff val="15000"/>
                  </a:schemeClr>
                </a:solidFill>
                <a:latin typeface="Calibri" pitchFamily="34" charset="0"/>
              </a:rPr>
              <a:t>memberwise</a:t>
            </a:r>
            <a:r>
              <a:rPr lang="en-GB" sz="2000" dirty="0">
                <a:solidFill>
                  <a:schemeClr val="tx1">
                    <a:lumMod val="85000"/>
                    <a:lumOff val="15000"/>
                  </a:schemeClr>
                </a:solidFill>
                <a:latin typeface="Calibri" pitchFamily="34" charset="0"/>
              </a:rPr>
              <a:t> assignment operator for all </a:t>
            </a:r>
            <a:r>
              <a:rPr lang="en-GB" sz="2000" dirty="0" smtClean="0">
                <a:solidFill>
                  <a:schemeClr val="tx1">
                    <a:lumMod val="85000"/>
                    <a:lumOff val="15000"/>
                  </a:schemeClr>
                </a:solidFill>
                <a:latin typeface="Calibri" pitchFamily="34" charset="0"/>
              </a:rPr>
              <a:t>classes.</a:t>
            </a:r>
          </a:p>
        </p:txBody>
      </p:sp>
      <p:sp>
        <p:nvSpPr>
          <p:cNvPr id="4" name="TextBox 3"/>
          <p:cNvSpPr txBox="1"/>
          <p:nvPr/>
        </p:nvSpPr>
        <p:spPr>
          <a:xfrm>
            <a:off x="5868144" y="155416"/>
            <a:ext cx="3240360" cy="400110"/>
          </a:xfrm>
          <a:prstGeom prst="rect">
            <a:avLst/>
          </a:prstGeom>
          <a:noFill/>
        </p:spPr>
        <p:txBody>
          <a:bodyPr wrap="square" rtlCol="0">
            <a:spAutoFit/>
          </a:bodyPr>
          <a:lstStyle/>
          <a:p>
            <a:pPr algn="r"/>
            <a:r>
              <a:rPr lang="en-GB" sz="2000" cap="small" dirty="0" smtClean="0">
                <a:solidFill>
                  <a:schemeClr val="tx1">
                    <a:lumMod val="85000"/>
                    <a:lumOff val="15000"/>
                  </a:schemeClr>
                </a:solidFill>
                <a:latin typeface="Calibri" pitchFamily="34" charset="0"/>
              </a:rPr>
              <a:t>Assignment</a:t>
            </a:r>
            <a:endParaRPr lang="en-GB" sz="2000" cap="small" dirty="0">
              <a:solidFill>
                <a:schemeClr val="tx1">
                  <a:lumMod val="85000"/>
                  <a:lumOff val="15000"/>
                </a:schemeClr>
              </a:solidFill>
              <a:latin typeface="Calibri"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088528730"/>
              </p:ext>
            </p:extLst>
          </p:nvPr>
        </p:nvGraphicFramePr>
        <p:xfrm>
          <a:off x="3427975" y="2427734"/>
          <a:ext cx="5176473" cy="1384923"/>
        </p:xfrm>
        <a:graphic>
          <a:graphicData uri="http://schemas.openxmlformats.org/drawingml/2006/table">
            <a:tbl>
              <a:tblPr firstRow="1" firstCol="1" bandRow="1">
                <a:tableStyleId>{3B4B98B0-60AC-42C2-AFA5-B58CD77FA1E5}</a:tableStyleId>
              </a:tblPr>
              <a:tblGrid>
                <a:gridCol w="688088"/>
                <a:gridCol w="4488385"/>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chemeClr val="tx1"/>
                          </a:solidFill>
                          <a:effectLst/>
                          <a:latin typeface="Courier New" pitchFamily="49" charset="0"/>
                          <a:ea typeface="Calibri"/>
                          <a:cs typeface="Courier New" pitchFamily="49" charset="0"/>
                        </a:rPr>
                        <a:t>Foo&amp; Foo::</a:t>
                      </a:r>
                      <a:r>
                        <a:rPr lang="en-GB" sz="1400" b="1" dirty="0" smtClean="0">
                          <a:solidFill>
                            <a:srgbClr val="0070C0"/>
                          </a:solidFill>
                          <a:effectLst/>
                          <a:latin typeface="Courier New" pitchFamily="49" charset="0"/>
                          <a:ea typeface="Calibri"/>
                          <a:cs typeface="Courier New" pitchFamily="49" charset="0"/>
                        </a:rPr>
                        <a:t>operator</a:t>
                      </a:r>
                      <a:r>
                        <a:rPr lang="en-GB" sz="1400" b="1" dirty="0" smtClean="0">
                          <a:solidFill>
                            <a:schemeClr val="tx1"/>
                          </a:solidFill>
                          <a:effectLst/>
                          <a:latin typeface="Courier New" pitchFamily="49" charset="0"/>
                          <a:ea typeface="Calibri"/>
                          <a:cs typeface="Courier New" pitchFamily="49" charset="0"/>
                        </a:rPr>
                        <a:t>=(</a:t>
                      </a:r>
                      <a:r>
                        <a:rPr lang="en-GB" sz="1400" b="1" dirty="0" err="1" smtClean="0">
                          <a:solidFill>
                            <a:srgbClr val="0070C0"/>
                          </a:solidFill>
                          <a:effectLst/>
                          <a:latin typeface="Courier New" pitchFamily="49" charset="0"/>
                          <a:ea typeface="Calibri"/>
                          <a:cs typeface="Courier New" pitchFamily="49" charset="0"/>
                        </a:rPr>
                        <a:t>const</a:t>
                      </a:r>
                      <a:r>
                        <a:rPr lang="en-GB" sz="1400" b="1" dirty="0" smtClean="0">
                          <a:solidFill>
                            <a:srgbClr val="0070C0"/>
                          </a:solidFill>
                          <a:effectLst/>
                          <a:latin typeface="Courier New" pitchFamily="49" charset="0"/>
                          <a:ea typeface="Calibri"/>
                          <a:cs typeface="Courier New" pitchFamily="49" charset="0"/>
                        </a:rPr>
                        <a:t> </a:t>
                      </a:r>
                      <a:r>
                        <a:rPr lang="en-GB" sz="1400" b="1" dirty="0" smtClean="0">
                          <a:solidFill>
                            <a:schemeClr val="tx1"/>
                          </a:solidFill>
                          <a:effectLst/>
                          <a:latin typeface="Courier New" pitchFamily="49" charset="0"/>
                          <a:ea typeface="Calibri"/>
                          <a:cs typeface="Courier New" pitchFamily="49" charset="0"/>
                        </a:rPr>
                        <a:t>Foo&amp; source)</a:t>
                      </a:r>
                      <a:r>
                        <a:rPr lang="en-GB" sz="1400" b="1" dirty="0" smtClean="0">
                          <a:solidFill>
                            <a:srgbClr val="0070C0"/>
                          </a:solidFill>
                          <a:effectLst/>
                          <a:latin typeface="Courier New" pitchFamily="49" charset="0"/>
                          <a:ea typeface="Calibri"/>
                          <a:cs typeface="Courier New" pitchFamily="49" charset="0"/>
                        </a:rPr>
                        <a:t> </a:t>
                      </a:r>
                      <a:endParaRPr lang="en-GB" sz="1400" b="1" baseline="0" dirty="0" smtClean="0">
                        <a:solidFill>
                          <a:srgbClr val="00B05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baseline="0" dirty="0" smtClean="0">
                          <a:solidFill>
                            <a:schemeClr val="tx1"/>
                          </a:solidFill>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3</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baseline="0" dirty="0" smtClean="0">
                          <a:solidFill>
                            <a:srgbClr val="0070C0"/>
                          </a:solidFill>
                          <a:effectLst/>
                          <a:latin typeface="Courier New" pitchFamily="49" charset="0"/>
                          <a:ea typeface="Calibri"/>
                          <a:cs typeface="Courier New" pitchFamily="49" charset="0"/>
                        </a:rPr>
                        <a:t>	</a:t>
                      </a:r>
                      <a:r>
                        <a:rPr lang="en-GB" sz="1400" b="1" baseline="0" dirty="0" smtClean="0">
                          <a:solidFill>
                            <a:srgbClr val="00B050"/>
                          </a:solidFill>
                          <a:effectLst/>
                          <a:latin typeface="Courier New" pitchFamily="49" charset="0"/>
                          <a:ea typeface="Calibri"/>
                          <a:cs typeface="Courier New" pitchFamily="49" charset="0"/>
                        </a:rPr>
                        <a:t>// Copy values from source to this</a:t>
                      </a:r>
                      <a:endParaRPr lang="en-GB" sz="1400" b="1" baseline="0" dirty="0" smtClean="0">
                        <a:solidFill>
                          <a:schemeClr val="tx1"/>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27267">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4</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baseline="0" dirty="0" smtClean="0">
                          <a:solidFill>
                            <a:srgbClr val="0070C0"/>
                          </a:solidFill>
                          <a:effectLst/>
                          <a:latin typeface="Courier New" pitchFamily="49" charset="0"/>
                          <a:ea typeface="Calibri"/>
                          <a:cs typeface="Courier New" pitchFamily="49" charset="0"/>
                        </a:rPr>
                        <a:t>	return </a:t>
                      </a:r>
                      <a:r>
                        <a:rPr lang="en-GB" sz="1400" b="1" baseline="0" dirty="0" smtClean="0">
                          <a:solidFill>
                            <a:schemeClr val="tx1"/>
                          </a:solidFill>
                          <a:effectLst/>
                          <a:latin typeface="Courier New" pitchFamily="49" charset="0"/>
                          <a:ea typeface="Calibri"/>
                          <a:cs typeface="Courier New" pitchFamily="49" charset="0"/>
                        </a:rPr>
                        <a:t>*</a:t>
                      </a:r>
                      <a:r>
                        <a:rPr lang="en-GB" sz="1400" b="1" baseline="0" dirty="0" smtClean="0">
                          <a:solidFill>
                            <a:srgbClr val="0070C0"/>
                          </a:solidFill>
                          <a:effectLst/>
                          <a:latin typeface="Courier New" pitchFamily="49" charset="0"/>
                          <a:ea typeface="Calibri"/>
                          <a:cs typeface="Courier New" pitchFamily="49" charset="0"/>
                        </a:rPr>
                        <a:t>this</a:t>
                      </a:r>
                      <a:r>
                        <a:rPr lang="en-GB" sz="1400" b="1" baseline="0" dirty="0" smtClean="0">
                          <a:solidFill>
                            <a:schemeClr val="tx1"/>
                          </a:solidFill>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5</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baseline="0" dirty="0" smtClean="0">
                          <a:solidFill>
                            <a:schemeClr val="tx1"/>
                          </a:solidFill>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 name="TextBox 7"/>
          <p:cNvSpPr txBox="1"/>
          <p:nvPr/>
        </p:nvSpPr>
        <p:spPr>
          <a:xfrm>
            <a:off x="179512" y="2283718"/>
            <a:ext cx="3744416" cy="2092881"/>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The </a:t>
            </a:r>
            <a:r>
              <a:rPr lang="en-GB" sz="2000" dirty="0">
                <a:solidFill>
                  <a:schemeClr val="tx1">
                    <a:lumMod val="85000"/>
                    <a:lumOff val="15000"/>
                  </a:schemeClr>
                </a:solidFill>
                <a:latin typeface="Calibri" pitchFamily="34" charset="0"/>
              </a:rPr>
              <a:t>assignment operator can be overloaded </a:t>
            </a:r>
            <a:r>
              <a:rPr lang="en-GB" sz="2000" dirty="0" smtClean="0">
                <a:solidFill>
                  <a:schemeClr val="tx1">
                    <a:lumMod val="85000"/>
                    <a:lumOff val="15000"/>
                  </a:schemeClr>
                </a:solidFill>
                <a:latin typeface="Calibri" pitchFamily="34" charset="0"/>
              </a:rPr>
              <a:t>as shown:</a:t>
            </a:r>
            <a:endParaRPr lang="en-GB" sz="2000" dirty="0">
              <a:solidFill>
                <a:schemeClr val="tx1">
                  <a:lumMod val="85000"/>
                  <a:lumOff val="15000"/>
                </a:schemeClr>
              </a:solidFill>
              <a:latin typeface="Calibri" pitchFamily="34" charset="0"/>
            </a:endParaRPr>
          </a:p>
          <a:p>
            <a:endParaRPr lang="en-GB" sz="1000" dirty="0" smtClean="0">
              <a:solidFill>
                <a:schemeClr val="tx1">
                  <a:lumMod val="85000"/>
                  <a:lumOff val="15000"/>
                </a:schemeClr>
              </a:solidFill>
              <a:latin typeface="Calibri" pitchFamily="34" charset="0"/>
            </a:endParaRPr>
          </a:p>
          <a:p>
            <a:r>
              <a:rPr lang="en-GB" sz="2000" dirty="0" smtClean="0">
                <a:solidFill>
                  <a:schemeClr val="tx1">
                    <a:lumMod val="85000"/>
                    <a:lumOff val="15000"/>
                  </a:schemeClr>
                </a:solidFill>
                <a:latin typeface="Calibri" pitchFamily="34" charset="0"/>
              </a:rPr>
              <a:t>A </a:t>
            </a:r>
            <a:r>
              <a:rPr lang="en-GB" b="1" dirty="0" err="1">
                <a:solidFill>
                  <a:schemeClr val="tx1">
                    <a:lumMod val="85000"/>
                    <a:lumOff val="15000"/>
                  </a:schemeClr>
                </a:solidFill>
                <a:latin typeface="Courier New" pitchFamily="49" charset="0"/>
                <a:cs typeface="Courier New" pitchFamily="49" charset="0"/>
              </a:rPr>
              <a:t>const</a:t>
            </a:r>
            <a:r>
              <a:rPr lang="en-GB" sz="2000" dirty="0">
                <a:solidFill>
                  <a:schemeClr val="tx1">
                    <a:lumMod val="85000"/>
                    <a:lumOff val="15000"/>
                  </a:schemeClr>
                </a:solidFill>
                <a:latin typeface="Calibri" pitchFamily="34" charset="0"/>
              </a:rPr>
              <a:t> class reference is </a:t>
            </a:r>
            <a:r>
              <a:rPr lang="en-GB" sz="2000" dirty="0" smtClean="0">
                <a:solidFill>
                  <a:schemeClr val="tx1">
                    <a:lumMod val="85000"/>
                    <a:lumOff val="15000"/>
                  </a:schemeClr>
                </a:solidFill>
                <a:latin typeface="Calibri" pitchFamily="34" charset="0"/>
              </a:rPr>
              <a:t>provided (i.e</a:t>
            </a:r>
            <a:r>
              <a:rPr lang="en-GB" sz="2000" dirty="0">
                <a:solidFill>
                  <a:schemeClr val="tx1">
                    <a:lumMod val="85000"/>
                    <a:lumOff val="15000"/>
                  </a:schemeClr>
                </a:solidFill>
                <a:latin typeface="Calibri" pitchFamily="34" charset="0"/>
              </a:rPr>
              <a:t>. </a:t>
            </a:r>
            <a:r>
              <a:rPr lang="en-GB" sz="2000" dirty="0" smtClean="0">
                <a:solidFill>
                  <a:schemeClr val="tx1">
                    <a:lumMod val="85000"/>
                    <a:lumOff val="15000"/>
                  </a:schemeClr>
                </a:solidFill>
                <a:latin typeface="Calibri" pitchFamily="34" charset="0"/>
              </a:rPr>
              <a:t>reference cannot </a:t>
            </a:r>
            <a:r>
              <a:rPr lang="en-GB" sz="2000" dirty="0">
                <a:solidFill>
                  <a:schemeClr val="tx1">
                    <a:lumMod val="85000"/>
                    <a:lumOff val="15000"/>
                  </a:schemeClr>
                </a:solidFill>
                <a:latin typeface="Calibri" pitchFamily="34" charset="0"/>
              </a:rPr>
              <a:t>be changed). The return type is </a:t>
            </a:r>
            <a:r>
              <a:rPr lang="en-GB" b="1" dirty="0" smtClean="0">
                <a:solidFill>
                  <a:schemeClr val="tx1">
                    <a:lumMod val="85000"/>
                    <a:lumOff val="15000"/>
                  </a:schemeClr>
                </a:solidFill>
                <a:latin typeface="Courier New" pitchFamily="49" charset="0"/>
                <a:cs typeface="Courier New" pitchFamily="49" charset="0"/>
              </a:rPr>
              <a:t>Foo&amp;</a:t>
            </a:r>
            <a:r>
              <a:rPr lang="en-GB" sz="2000" dirty="0" smtClean="0">
                <a:solidFill>
                  <a:schemeClr val="tx1">
                    <a:lumMod val="85000"/>
                    <a:lumOff val="15000"/>
                  </a:schemeClr>
                </a:solidFill>
                <a:latin typeface="Calibri" pitchFamily="34" charset="0"/>
              </a:rPr>
              <a:t> to permit chain assignments.</a:t>
            </a:r>
            <a:endParaRPr lang="en-GB" sz="2000" dirty="0">
              <a:solidFill>
                <a:schemeClr val="tx1">
                  <a:lumMod val="85000"/>
                  <a:lumOff val="15000"/>
                </a:schemeClr>
              </a:solidFill>
              <a:latin typeface="Calibri" pitchFamily="34" charset="0"/>
            </a:endParaRPr>
          </a:p>
        </p:txBody>
      </p:sp>
      <p:cxnSp>
        <p:nvCxnSpPr>
          <p:cNvPr id="6" name="Straight Connector 5"/>
          <p:cNvCxnSpPr/>
          <p:nvPr/>
        </p:nvCxnSpPr>
        <p:spPr>
          <a:xfrm flipH="1">
            <a:off x="2144554" y="2067694"/>
            <a:ext cx="5019734" cy="0"/>
          </a:xfrm>
          <a:prstGeom prst="line">
            <a:avLst/>
          </a:prstGeom>
        </p:spPr>
        <p:style>
          <a:lnRef idx="2">
            <a:schemeClr val="accent3"/>
          </a:lnRef>
          <a:fillRef idx="0">
            <a:schemeClr val="accent3"/>
          </a:fillRef>
          <a:effectRef idx="1">
            <a:schemeClr val="accent3"/>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823363490"/>
              </p:ext>
            </p:extLst>
          </p:nvPr>
        </p:nvGraphicFramePr>
        <p:xfrm>
          <a:off x="3419873" y="3939902"/>
          <a:ext cx="5184576" cy="264414"/>
        </p:xfrm>
        <a:graphic>
          <a:graphicData uri="http://schemas.openxmlformats.org/drawingml/2006/table">
            <a:tbl>
              <a:tblPr firstRow="1" firstCol="1" bandRow="1">
                <a:tableStyleId>{3B4B98B0-60AC-42C2-AFA5-B58CD77FA1E5}</a:tableStyleId>
              </a:tblPr>
              <a:tblGrid>
                <a:gridCol w="689165"/>
                <a:gridCol w="4495411"/>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baseline="0" dirty="0" smtClean="0">
                          <a:solidFill>
                            <a:schemeClr val="tx1"/>
                          </a:solidFill>
                          <a:effectLst/>
                          <a:latin typeface="Courier New" pitchFamily="49" charset="0"/>
                          <a:ea typeface="Calibri"/>
                          <a:cs typeface="Courier New" pitchFamily="49" charset="0"/>
                        </a:rPr>
                        <a:t>a = b = c; 	</a:t>
                      </a:r>
                      <a:r>
                        <a:rPr lang="en-GB" sz="1400" b="1" baseline="0" dirty="0" smtClean="0">
                          <a:solidFill>
                            <a:srgbClr val="00B050"/>
                          </a:solidFill>
                          <a:effectLst/>
                          <a:latin typeface="Courier New" pitchFamily="49" charset="0"/>
                          <a:ea typeface="Calibri"/>
                          <a:cs typeface="Courier New" pitchFamily="49" charset="0"/>
                        </a:rPr>
                        <a:t>// Chain assignment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2987824" y="627534"/>
            <a:ext cx="5688632" cy="1323439"/>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This </a:t>
            </a:r>
            <a:r>
              <a:rPr lang="en-GB" sz="2000" dirty="0">
                <a:solidFill>
                  <a:schemeClr val="tx1">
                    <a:lumMod val="85000"/>
                    <a:lumOff val="15000"/>
                  </a:schemeClr>
                </a:solidFill>
                <a:latin typeface="Calibri" pitchFamily="34" charset="0"/>
              </a:rPr>
              <a:t>works well unless the class has pointer data members. Often, whatever </a:t>
            </a:r>
            <a:r>
              <a:rPr lang="en-GB" sz="2000" dirty="0" smtClean="0">
                <a:solidFill>
                  <a:schemeClr val="tx1">
                    <a:lumMod val="85000"/>
                    <a:lumOff val="15000"/>
                  </a:schemeClr>
                </a:solidFill>
                <a:latin typeface="Calibri" pitchFamily="34" charset="0"/>
              </a:rPr>
              <a:t>is </a:t>
            </a:r>
            <a:r>
              <a:rPr lang="en-GB" sz="2000" dirty="0">
                <a:solidFill>
                  <a:schemeClr val="tx1">
                    <a:lumMod val="85000"/>
                    <a:lumOff val="15000"/>
                  </a:schemeClr>
                </a:solidFill>
                <a:latin typeface="Calibri" pitchFamily="34" charset="0"/>
              </a:rPr>
              <a:t>pointed to (e.g. array of data) also needs to be </a:t>
            </a:r>
            <a:r>
              <a:rPr lang="en-GB" sz="2000" dirty="0" smtClean="0">
                <a:solidFill>
                  <a:schemeClr val="tx1">
                    <a:lumMod val="85000"/>
                    <a:lumOff val="15000"/>
                  </a:schemeClr>
                </a:solidFill>
                <a:latin typeface="Calibri" pitchFamily="34" charset="0"/>
              </a:rPr>
              <a:t>duplicated to provide a </a:t>
            </a:r>
            <a:r>
              <a:rPr lang="en-GB" sz="2000" dirty="0">
                <a:solidFill>
                  <a:schemeClr val="tx1">
                    <a:lumMod val="85000"/>
                    <a:lumOff val="15000"/>
                  </a:schemeClr>
                </a:solidFill>
                <a:latin typeface="Calibri" pitchFamily="34" charset="0"/>
              </a:rPr>
              <a:t>unique copy </a:t>
            </a:r>
            <a:r>
              <a:rPr lang="en-GB" sz="2000" dirty="0" smtClean="0">
                <a:solidFill>
                  <a:schemeClr val="tx1">
                    <a:lumMod val="85000"/>
                    <a:lumOff val="15000"/>
                  </a:schemeClr>
                </a:solidFill>
                <a:latin typeface="Calibri" pitchFamily="34" charset="0"/>
              </a:rPr>
              <a:t>within </a:t>
            </a:r>
            <a:r>
              <a:rPr lang="en-GB" sz="2000" dirty="0">
                <a:solidFill>
                  <a:schemeClr val="tx1">
                    <a:lumMod val="85000"/>
                    <a:lumOff val="15000"/>
                  </a:schemeClr>
                </a:solidFill>
                <a:latin typeface="Calibri" pitchFamily="34" charset="0"/>
              </a:rPr>
              <a:t>each object</a:t>
            </a:r>
            <a:r>
              <a:rPr lang="en-GB" sz="2000" dirty="0" smtClean="0">
                <a:solidFill>
                  <a:schemeClr val="tx1">
                    <a:lumMod val="85000"/>
                    <a:lumOff val="15000"/>
                  </a:schemeClr>
                </a:solidFill>
                <a:latin typeface="Calibri" pitchFamily="34" charset="0"/>
              </a:rPr>
              <a:t>.</a:t>
            </a:r>
            <a:endParaRPr lang="en-GB" sz="2000" dirty="0">
              <a:solidFill>
                <a:schemeClr val="tx1">
                  <a:lumMod val="85000"/>
                  <a:lumOff val="15000"/>
                </a:schemeClr>
              </a:solidFill>
              <a:latin typeface="Calibri" pitchFamily="34" charset="0"/>
            </a:endParaRPr>
          </a:p>
        </p:txBody>
      </p:sp>
    </p:spTree>
    <p:extLst>
      <p:ext uri="{BB962C8B-B14F-4D97-AF65-F5344CB8AC3E}">
        <p14:creationId xmlns:p14="http://schemas.microsoft.com/office/powerpoint/2010/main" val="239998694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Slipstream">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7013C18A35F34ABB124A623B7462F5" ma:contentTypeVersion="0" ma:contentTypeDescription="Create a new document." ma:contentTypeScope="" ma:versionID="c8b53229ef314644a75f5a9f7c013cc0">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23548DC-637D-475D-B2B6-6625509E6209}"/>
</file>

<file path=customXml/itemProps2.xml><?xml version="1.0" encoding="utf-8"?>
<ds:datastoreItem xmlns:ds="http://schemas.openxmlformats.org/officeDocument/2006/customXml" ds:itemID="{A6FE922F-BCAA-41DF-8ACA-B3488E11CFA6}"/>
</file>

<file path=customXml/itemProps3.xml><?xml version="1.0" encoding="utf-8"?>
<ds:datastoreItem xmlns:ds="http://schemas.openxmlformats.org/officeDocument/2006/customXml" ds:itemID="{A42D1514-39A5-477F-852C-1D8890B36001}"/>
</file>

<file path=docProps/app.xml><?xml version="1.0" encoding="utf-8"?>
<Properties xmlns="http://schemas.openxmlformats.org/officeDocument/2006/extended-properties" xmlns:vt="http://schemas.openxmlformats.org/officeDocument/2006/docPropsVTypes">
  <Template>Slipstream</Template>
  <TotalTime>0</TotalTime>
  <Words>1323</Words>
  <Application>Microsoft Office PowerPoint</Application>
  <PresentationFormat>On-screen Show (16:9)</PresentationFormat>
  <Paragraphs>319</Paragraphs>
  <Slides>17</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Courier New</vt:lpstr>
      <vt:lpstr>Georgia</vt:lpstr>
      <vt:lpstr>Times New Roman</vt:lpstr>
      <vt:lpstr>Trebuchet MS</vt:lpstr>
      <vt:lpstr>Slipstream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2013-01-08T13:39:25Z</dcterms:created>
  <dcterms:modified xsi:type="dcterms:W3CDTF">2015-01-14T09:04:28Z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ContentTypeId">
    <vt:lpwstr>0x010100E77013C18A35F34ABB124A623B7462F5</vt:lpwstr>
  </property>
</Properties>
</file>