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6"/>
  </p:notesMasterIdLst>
  <p:handoutMasterIdLst>
    <p:handoutMasterId r:id="rId17"/>
  </p:handoutMasterIdLst>
  <p:sldIdLst>
    <p:sldId id="256" r:id="rId2"/>
    <p:sldId id="387" r:id="rId3"/>
    <p:sldId id="388" r:id="rId4"/>
    <p:sldId id="415" r:id="rId5"/>
    <p:sldId id="416" r:id="rId6"/>
    <p:sldId id="417" r:id="rId7"/>
    <p:sldId id="418" r:id="rId8"/>
    <p:sldId id="419" r:id="rId9"/>
    <p:sldId id="420" r:id="rId10"/>
    <p:sldId id="421" r:id="rId11"/>
    <p:sldId id="422" r:id="rId12"/>
    <p:sldId id="423" r:id="rId13"/>
    <p:sldId id="424" r:id="rId14"/>
    <p:sldId id="414" r:id="rId1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a:srgbClr val="000000"/>
    <a:srgbClr val="47899B"/>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79731" autoAdjust="0"/>
  </p:normalViewPr>
  <p:slideViewPr>
    <p:cSldViewPr>
      <p:cViewPr varScale="1">
        <p:scale>
          <a:sx n="124" d="100"/>
          <a:sy n="124" d="100"/>
        </p:scale>
        <p:origin x="108" y="3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6"/>
    </p:cViewPr>
  </p:sorterViewPr>
  <p:notesViewPr>
    <p:cSldViewPr>
      <p:cViewPr varScale="1">
        <p:scale>
          <a:sx n="80" d="100"/>
          <a:sy n="80" d="100"/>
        </p:scale>
        <p:origin x="-26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14/01/2015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66812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destructor provides a means of controlling how a class instance is freed from memory. They are defined in the same way as constructors except the </a:t>
            </a:r>
            <a:r>
              <a:rPr lang="en-GB" sz="1200" kern="1200" dirty="0" err="1" smtClean="0">
                <a:solidFill>
                  <a:schemeClr val="tx1"/>
                </a:solidFill>
                <a:effectLst/>
                <a:latin typeface="+mn-lt"/>
                <a:ea typeface="+mn-ea"/>
                <a:cs typeface="+mn-cs"/>
              </a:rPr>
              <a:t>classname</a:t>
            </a:r>
            <a:r>
              <a:rPr lang="en-GB" sz="1200" kern="1200" dirty="0" smtClean="0">
                <a:solidFill>
                  <a:schemeClr val="tx1"/>
                </a:solidFill>
                <a:effectLst/>
                <a:latin typeface="+mn-lt"/>
                <a:ea typeface="+mn-ea"/>
                <a:cs typeface="+mn-cs"/>
              </a:rPr>
              <a:t> is preceded by a tilde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SomeClass</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 do-nothing destructor is provided by the compiler in the absence of an explicit destructor. Unlike constructors, there can only be one destructor per class.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Destructors are automatically called whenever an object goes out of scope and are meant to permit the clean removal of the object. Destructors are typically used whenever an object is attached to additional dynamically allocated memory or makes use of external resources.</a:t>
            </a:r>
          </a:p>
          <a:p>
            <a:r>
              <a:rPr lang="en-GB"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35556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Consider the following:</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class Foo</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public:</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*data;</a:t>
            </a:r>
          </a:p>
          <a:p>
            <a:r>
              <a:rPr lang="en-GB" sz="1200" kern="1200" dirty="0" smtClean="0">
                <a:solidFill>
                  <a:schemeClr val="tx1"/>
                </a:solidFill>
                <a:effectLst/>
                <a:latin typeface="+mn-lt"/>
                <a:ea typeface="+mn-ea"/>
                <a:cs typeface="+mn-cs"/>
              </a:rPr>
              <a:t>	Foo(</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 size) { data = new </a:t>
            </a:r>
            <a:r>
              <a:rPr lang="en-GB" sz="1200" kern="1200" dirty="0" err="1" smtClean="0">
                <a:solidFill>
                  <a:schemeClr val="tx1"/>
                </a:solidFill>
                <a:effectLst/>
                <a:latin typeface="+mn-lt"/>
                <a:ea typeface="+mn-ea"/>
                <a:cs typeface="+mn-cs"/>
              </a:rPr>
              <a:t>int</a:t>
            </a:r>
            <a:r>
              <a:rPr lang="en-GB" sz="1200" kern="1200" dirty="0" smtClean="0">
                <a:solidFill>
                  <a:schemeClr val="tx1"/>
                </a:solidFill>
                <a:effectLst/>
                <a:latin typeface="+mn-lt"/>
                <a:ea typeface="+mn-ea"/>
                <a:cs typeface="+mn-cs"/>
              </a:rPr>
              <a:t>[size]; }</a:t>
            </a:r>
          </a:p>
          <a:p>
            <a:r>
              <a:rPr lang="en-GB" sz="1200" kern="1200" dirty="0" smtClean="0">
                <a:solidFill>
                  <a:schemeClr val="tx1"/>
                </a:solidFill>
                <a:effectLst/>
                <a:latin typeface="+mn-lt"/>
                <a:ea typeface="+mn-ea"/>
                <a:cs typeface="+mn-cs"/>
              </a:rPr>
              <a:t>	~Foo() { delete [] data; }</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void </a:t>
            </a:r>
            <a:r>
              <a:rPr lang="en-GB" sz="1200" kern="1200" dirty="0" err="1" smtClean="0">
                <a:solidFill>
                  <a:schemeClr val="tx1"/>
                </a:solidFill>
                <a:effectLst/>
                <a:latin typeface="+mn-lt"/>
                <a:ea typeface="+mn-ea"/>
                <a:cs typeface="+mn-cs"/>
              </a:rPr>
              <a:t>fooT</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	Foo a(10); // Create a</a:t>
            </a:r>
          </a:p>
          <a:p>
            <a:r>
              <a:rPr lang="en-GB" sz="1200" kern="1200" dirty="0" smtClean="0">
                <a:solidFill>
                  <a:schemeClr val="tx1"/>
                </a:solidFill>
                <a:effectLst/>
                <a:latin typeface="+mn-lt"/>
                <a:ea typeface="+mn-ea"/>
                <a:cs typeface="+mn-cs"/>
              </a:rPr>
              <a:t>	Foo b(a); // Copy construct b with a</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a.data</a:t>
            </a:r>
            <a:r>
              <a:rPr lang="en-GB" sz="1200" kern="1200" dirty="0" smtClean="0">
                <a:solidFill>
                  <a:schemeClr val="tx1"/>
                </a:solidFill>
                <a:effectLst/>
                <a:latin typeface="+mn-lt"/>
                <a:ea typeface="+mn-ea"/>
                <a:cs typeface="+mn-cs"/>
              </a:rPr>
              <a:t>[0] = 12;</a:t>
            </a:r>
          </a:p>
          <a:p>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std</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cout</a:t>
            </a:r>
            <a:r>
              <a:rPr lang="en-GB" sz="1200" kern="1200" dirty="0" smtClean="0">
                <a:solidFill>
                  <a:schemeClr val="tx1"/>
                </a:solidFill>
                <a:effectLst/>
                <a:latin typeface="+mn-lt"/>
                <a:ea typeface="+mn-ea"/>
                <a:cs typeface="+mn-cs"/>
              </a:rPr>
              <a:t> &lt;&lt; </a:t>
            </a:r>
            <a:r>
              <a:rPr lang="en-GB" sz="1200" kern="1200" dirty="0" err="1" smtClean="0">
                <a:solidFill>
                  <a:schemeClr val="tx1"/>
                </a:solidFill>
                <a:effectLst/>
                <a:latin typeface="+mn-lt"/>
                <a:ea typeface="+mn-ea"/>
                <a:cs typeface="+mn-cs"/>
              </a:rPr>
              <a:t>b.data</a:t>
            </a:r>
            <a:r>
              <a:rPr lang="en-GB" sz="1200" kern="1200" dirty="0" smtClean="0">
                <a:solidFill>
                  <a:schemeClr val="tx1"/>
                </a:solidFill>
                <a:effectLst/>
                <a:latin typeface="+mn-lt"/>
                <a:ea typeface="+mn-ea"/>
                <a:cs typeface="+mn-cs"/>
              </a:rPr>
              <a:t>[0]; // Will output 12 </a:t>
            </a:r>
          </a:p>
          <a:p>
            <a:r>
              <a:rPr lang="en-GB" sz="1200" kern="1200" dirty="0" smtClean="0">
                <a:solidFill>
                  <a:schemeClr val="tx1"/>
                </a:solidFill>
                <a:effectLst/>
                <a:latin typeface="+mn-lt"/>
                <a:ea typeface="+mn-ea"/>
                <a:cs typeface="+mn-cs"/>
              </a:rPr>
              <a:t>} // Will also crash here!</a:t>
            </a:r>
          </a:p>
          <a:p>
            <a:r>
              <a:rPr lang="en-GB" sz="1200" b="1" i="1"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Both a and b will point to the same chunk of memory (originally allocated when a was created). Modifications made through b will also effect that of a.</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81907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Worst, whenever a and b go out of scope their destructors will be called. This will result in two calls to delete the allocated array. The second call to delete already deleted memory is obviously madness.</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73744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Amazingly assignment is actually worse than copying!</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043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Whenever you use dynamically allocated memory with</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class data members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provide your own copy constructor, assignment operator to provide an appropriate deep copy of object data alongside a destructor to free up allocated memory.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Whenever you find yourself writing one of those methods you should write all of them.</a:t>
            </a:r>
          </a:p>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09825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1/14/2015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Reference Type vs Value Typ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Value</a:t>
            </a:r>
            <a:r>
              <a:rPr lang="en-US" sz="2800" cap="small" baseline="0" dirty="0" smtClean="0">
                <a:solidFill>
                  <a:schemeClr val="tx1">
                    <a:lumMod val="85000"/>
                    <a:lumOff val="15000"/>
                  </a:schemeClr>
                </a:solidFill>
                <a:latin typeface="Calibri" pitchFamily="34" charset="0"/>
              </a:rPr>
              <a:t> Type vs. Reference Type</a:t>
            </a:r>
            <a:endParaRPr lang="en-US" sz="2800" cap="small" dirty="0">
              <a:solidFill>
                <a:schemeClr val="tx1">
                  <a:lumMod val="85000"/>
                  <a:lumOff val="15000"/>
                </a:schemeClr>
              </a:solidFill>
              <a:latin typeface="Calibri" pitchFamily="34" charset="0"/>
            </a:endParaRPr>
          </a:p>
        </p:txBody>
      </p:sp>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4058" y="4582266"/>
            <a:ext cx="452438"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lass Structur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Class Structure</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328" y="4347194"/>
            <a:ext cx="762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027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nstructors and Destructo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4896544"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Constructors</a:t>
            </a:r>
            <a:r>
              <a:rPr lang="en-US" sz="2800" cap="small" baseline="0" dirty="0" smtClean="0">
                <a:solidFill>
                  <a:schemeClr val="tx1">
                    <a:lumMod val="85000"/>
                    <a:lumOff val="15000"/>
                  </a:schemeClr>
                </a:solidFill>
                <a:latin typeface="Calibri" pitchFamily="34" charset="0"/>
              </a:rPr>
              <a:t> and Destructors</a:t>
            </a:r>
            <a:endParaRPr lang="en-US" sz="2800" cap="small" dirty="0">
              <a:solidFill>
                <a:schemeClr val="tx1">
                  <a:lumMod val="85000"/>
                  <a:lumOff val="15000"/>
                </a:schemeClr>
              </a:solidFill>
              <a:latin typeface="Calibri" pitchFamily="34" charset="0"/>
            </a:endParaRPr>
          </a:p>
        </p:txBody>
      </p:sp>
      <p:pic>
        <p:nvPicPr>
          <p:cNvPr id="717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4399641"/>
            <a:ext cx="816864" cy="69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8734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 and Assignment Constructor">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Copy Constructor and Copy Assignment </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60432" y="4558371"/>
            <a:ext cx="573450" cy="45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7692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estructo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Destructors</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2238" y="4083918"/>
            <a:ext cx="970393" cy="83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7046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onstructing and Destruct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cap="small" dirty="0" smtClean="0">
                <a:solidFill>
                  <a:schemeClr val="tx1">
                    <a:lumMod val="85000"/>
                    <a:lumOff val="15000"/>
                  </a:schemeClr>
                </a:solidFill>
                <a:latin typeface="Calibri" pitchFamily="34" charset="0"/>
              </a:rPr>
              <a:t>Constructing and</a:t>
            </a:r>
            <a:r>
              <a:rPr lang="en-US" sz="2800" cap="small" baseline="0" dirty="0" smtClean="0">
                <a:solidFill>
                  <a:schemeClr val="tx1">
                    <a:lumMod val="85000"/>
                    <a:lumOff val="15000"/>
                  </a:schemeClr>
                </a:solidFill>
                <a:latin typeface="Calibri" pitchFamily="34" charset="0"/>
              </a:rPr>
              <a:t> Destructing</a:t>
            </a:r>
            <a:endParaRPr lang="en-US" sz="2800" cap="small" dirty="0" smtClean="0">
              <a:solidFill>
                <a:schemeClr val="tx1">
                  <a:lumMod val="85000"/>
                  <a:lumOff val="15000"/>
                </a:schemeClr>
              </a:solidFill>
              <a:latin typeface="Calibri" pitchFamily="34" charset="0"/>
            </a:endParaRPr>
          </a:p>
          <a:p>
            <a:pPr marL="0" indent="0">
              <a:buFont typeface="Arial" pitchFamily="34" charset="0"/>
              <a:buNone/>
            </a:pPr>
            <a:endParaRPr lang="en-US" sz="2800" cap="small" dirty="0">
              <a:solidFill>
                <a:schemeClr val="tx1">
                  <a:lumMod val="85000"/>
                  <a:lumOff val="15000"/>
                </a:schemeClr>
              </a:solidFill>
              <a:latin typeface="Calibri" pitchFamily="34" charset="0"/>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8384" y="4454881"/>
            <a:ext cx="10001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784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xampl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Bringing</a:t>
            </a:r>
            <a:r>
              <a:rPr lang="en-US" sz="2800" cap="small" baseline="0" dirty="0" smtClean="0">
                <a:solidFill>
                  <a:schemeClr val="tx1">
                    <a:lumMod val="85000"/>
                    <a:lumOff val="15000"/>
                  </a:schemeClr>
                </a:solidFill>
                <a:latin typeface="Calibri" pitchFamily="34" charset="0"/>
              </a:rPr>
              <a:t> it All Together</a:t>
            </a:r>
            <a:endParaRPr lang="en-US" sz="2800" cap="small" dirty="0">
              <a:solidFill>
                <a:schemeClr val="tx1">
                  <a:lumMod val="85000"/>
                  <a:lumOff val="15000"/>
                </a:schemeClr>
              </a:solidFill>
              <a:latin typeface="Calibri" pitchFamily="34" charset="0"/>
            </a:endParaRPr>
          </a:p>
        </p:txBody>
      </p:sp>
      <p:pic>
        <p:nvPicPr>
          <p:cNvPr id="4"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2885" y="4357264"/>
            <a:ext cx="777627" cy="73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9135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haring Method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Sharing</a:t>
            </a:r>
            <a:r>
              <a:rPr lang="en-US" sz="2800" cap="small" baseline="0" dirty="0" smtClean="0">
                <a:solidFill>
                  <a:schemeClr val="tx1">
                    <a:lumMod val="85000"/>
                    <a:lumOff val="15000"/>
                  </a:schemeClr>
                </a:solidFill>
                <a:latin typeface="Calibri" pitchFamily="34" charset="0"/>
              </a:rPr>
              <a:t> Methods</a:t>
            </a:r>
            <a:endParaRPr lang="en-US" sz="2800" cap="small" dirty="0">
              <a:solidFill>
                <a:schemeClr val="tx1">
                  <a:lumMod val="85000"/>
                  <a:lumOff val="15000"/>
                </a:schemeClr>
              </a:solidFill>
              <a:latin typeface="Calibri" pitchFamily="34" charset="0"/>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31621" y="4120480"/>
            <a:ext cx="9048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776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sting">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6408712"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Casting</a:t>
            </a:r>
            <a:endParaRPr lang="en-US" sz="2800" cap="small" dirty="0">
              <a:solidFill>
                <a:schemeClr val="tx1">
                  <a:lumMod val="85000"/>
                  <a:lumOff val="15000"/>
                </a:schemeClr>
              </a:solidFill>
              <a:latin typeface="Calibri" pitchFamily="34" charset="0"/>
            </a:endParaRPr>
          </a:p>
        </p:txBody>
      </p:sp>
      <p:pic>
        <p:nvPicPr>
          <p:cNvPr id="71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26129" y="4160412"/>
            <a:ext cx="1097558" cy="94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6764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1/14/2015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1/14/2015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704" r:id="rId12"/>
    <p:sldLayoutId id="2147484705" r:id="rId13"/>
    <p:sldLayoutId id="2147484706" r:id="rId14"/>
    <p:sldLayoutId id="2147484707" r:id="rId15"/>
    <p:sldLayoutId id="2147484708" r:id="rId16"/>
    <p:sldLayoutId id="2147484709" r:id="rId17"/>
    <p:sldLayoutId id="2147484710" r:id="rId18"/>
    <p:sldLayoutId id="2147484711" r:id="rId19"/>
    <p:sldLayoutId id="2147484712" r:id="rId20"/>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5" name="Rectangle 3"/>
          <p:cNvSpPr txBox="1">
            <a:spLocks/>
          </p:cNvSpPr>
          <p:nvPr/>
        </p:nvSpPr>
        <p:spPr>
          <a:xfrm>
            <a:off x="4860032" y="1370891"/>
            <a:ext cx="4104456" cy="1344875"/>
          </a:xfrm>
          <a:prstGeom prst="rect">
            <a:avLst/>
          </a:prstGeom>
          <a:effectLst/>
        </p:spPr>
        <p:txBody>
          <a:bodyPr vert="horz" lIns="91440" tIns="45720" rIns="91440" bIns="45720" rtlCol="0" anchor="t" anchorCtr="0">
            <a:norm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US" smtClean="0">
                <a:solidFill>
                  <a:schemeClr val="tx1"/>
                </a:solidFill>
                <a:effectLst/>
              </a:rPr>
              <a:t>Classes</a:t>
            </a:r>
            <a:endParaRPr lang="en-US" dirty="0">
              <a:solidFill>
                <a:schemeClr val="tx1"/>
              </a:solidFill>
              <a:effectLst/>
            </a:endParaRPr>
          </a:p>
        </p:txBody>
      </p:sp>
      <p:sp>
        <p:nvSpPr>
          <p:cNvPr id="8" name="TextBox 7"/>
          <p:cNvSpPr txBox="1"/>
          <p:nvPr/>
        </p:nvSpPr>
        <p:spPr>
          <a:xfrm>
            <a:off x="5292080" y="2427734"/>
            <a:ext cx="3600400" cy="1600438"/>
          </a:xfrm>
          <a:prstGeom prst="rect">
            <a:avLst/>
          </a:prstGeom>
          <a:noFill/>
        </p:spPr>
        <p:txBody>
          <a:bodyPr wrap="square" rtlCol="0">
            <a:spAutoFit/>
          </a:bodyPr>
          <a:lstStyle/>
          <a:p>
            <a:pPr algn="ctr"/>
            <a:endParaRPr lang="en-US" sz="2000" dirty="0"/>
          </a:p>
          <a:p>
            <a:pPr algn="ctr"/>
            <a:r>
              <a:rPr lang="en-US" sz="2000" b="1" dirty="0" smtClean="0"/>
              <a:t>Part </a:t>
            </a:r>
            <a:r>
              <a:rPr lang="en-US" sz="2000" b="1" dirty="0" smtClean="0"/>
              <a:t>3 </a:t>
            </a:r>
            <a:r>
              <a:rPr lang="en-US" sz="2000" b="1" dirty="0" smtClean="0"/>
              <a:t>– </a:t>
            </a:r>
            <a:r>
              <a:rPr lang="en-US" sz="2000" b="1" dirty="0" smtClean="0"/>
              <a:t>Constructors and Destructors II</a:t>
            </a:r>
            <a:endParaRPr lang="en-US" sz="2000" b="1" dirty="0"/>
          </a:p>
          <a:p>
            <a:pPr algn="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85173" y="627534"/>
          <a:ext cx="8529581" cy="3966210"/>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SomeClass</a:t>
                      </a:r>
                      <a:r>
                        <a:rPr lang="en-GB" sz="1400" b="1" baseline="0" dirty="0" smtClean="0">
                          <a:solidFill>
                            <a:schemeClr val="tx1"/>
                          </a:solidFill>
                          <a:effectLst/>
                          <a:latin typeface="Courier New" pitchFamily="49" charset="0"/>
                          <a:ea typeface="Calibri"/>
                          <a:cs typeface="Courier New" pitchFamily="49" charset="0"/>
                        </a:rPr>
                        <a:t>(</a:t>
                      </a:r>
                      <a:r>
                        <a:rPr lang="en-GB" sz="1400" b="1" baseline="0" dirty="0" err="1" smtClean="0">
                          <a:solidFill>
                            <a:schemeClr val="tx1"/>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size = 10);                     </a:t>
                      </a:r>
                      <a:r>
                        <a:rPr lang="en-GB" sz="1400" b="1" baseline="0" dirty="0" smtClean="0">
                          <a:solidFill>
                            <a:srgbClr val="00B050"/>
                          </a:solidFill>
                          <a:effectLst/>
                          <a:latin typeface="Courier New" pitchFamily="49" charset="0"/>
                          <a:ea typeface="Calibri"/>
                          <a:cs typeface="Courier New" pitchFamily="49" charset="0"/>
                        </a:rPr>
                        <a:t>// Default constructor</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SomeClass</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SomeClass</a:t>
                      </a:r>
                      <a:r>
                        <a:rPr lang="en-GB" sz="1400" b="1" dirty="0" smtClean="0">
                          <a:solidFill>
                            <a:schemeClr val="tx1"/>
                          </a:solidFill>
                          <a:effectLst/>
                          <a:latin typeface="Courier New" pitchFamily="49" charset="0"/>
                          <a:ea typeface="Calibri"/>
                          <a:cs typeface="Courier New" pitchFamily="49" charset="0"/>
                        </a:rPr>
                        <a:t>&amp;</a:t>
                      </a:r>
                      <a:r>
                        <a:rPr lang="en-GB" sz="1400" b="1" baseline="0" dirty="0" smtClean="0">
                          <a:solidFill>
                            <a:schemeClr val="tx1"/>
                          </a:solidFill>
                          <a:effectLst/>
                          <a:latin typeface="Courier New" pitchFamily="49" charset="0"/>
                          <a:ea typeface="Calibri"/>
                          <a:cs typeface="Courier New" pitchFamily="49" charset="0"/>
                        </a:rPr>
                        <a:t> other</a:t>
                      </a: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Copy constructor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&amp;&amp; other);                 </a:t>
                      </a:r>
                      <a:r>
                        <a:rPr lang="en-GB" sz="1400" b="1" dirty="0" smtClean="0">
                          <a:solidFill>
                            <a:srgbClr val="00B050"/>
                          </a:solidFill>
                          <a:effectLst/>
                          <a:latin typeface="Courier New" pitchFamily="49" charset="0"/>
                          <a:ea typeface="Calibri"/>
                          <a:cs typeface="Courier New" pitchFamily="49" charset="0"/>
                        </a:rPr>
                        <a:t>// Move</a:t>
                      </a:r>
                      <a:r>
                        <a:rPr lang="en-GB" sz="1400" b="1" baseline="0" dirty="0" smtClean="0">
                          <a:solidFill>
                            <a:srgbClr val="00B050"/>
                          </a:solidFill>
                          <a:effectLst/>
                          <a:latin typeface="Courier New" pitchFamily="49" charset="0"/>
                          <a:ea typeface="Calibri"/>
                          <a:cs typeface="Courier New" pitchFamily="49" charset="0"/>
                        </a:rPr>
                        <a:t> constructor</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baseline="0" dirty="0" err="1" smtClean="0">
                          <a:effectLst/>
                          <a:latin typeface="Courier New" pitchFamily="49" charset="0"/>
                          <a:ea typeface="Calibri"/>
                          <a:cs typeface="Courier New" pitchFamily="49" charset="0"/>
                        </a:rPr>
                        <a:t>SomeClass</a:t>
                      </a:r>
                      <a:r>
                        <a:rPr lang="en-GB" sz="1400" b="1" baseline="0" dirty="0" smtClean="0">
                          <a:effectLst/>
                          <a:latin typeface="Courier New" pitchFamily="49" charset="0"/>
                          <a:ea typeface="Calibri"/>
                          <a:cs typeface="Courier New" pitchFamily="49" charset="0"/>
                        </a:rPr>
                        <a:t>&amp; </a:t>
                      </a:r>
                      <a:r>
                        <a:rPr lang="en-GB" sz="1400" b="1" baseline="0" dirty="0" smtClean="0">
                          <a:solidFill>
                            <a:srgbClr val="0070C0"/>
                          </a:solidFill>
                          <a:effectLst/>
                          <a:latin typeface="Courier New" pitchFamily="49" charset="0"/>
                          <a:ea typeface="Calibri"/>
                          <a:cs typeface="Courier New" pitchFamily="49" charset="0"/>
                        </a:rPr>
                        <a:t>operator</a:t>
                      </a:r>
                      <a:r>
                        <a:rPr lang="en-GB" sz="1400" b="1" baseline="0" dirty="0" smtClean="0">
                          <a:effectLst/>
                          <a:latin typeface="Courier New" pitchFamily="49" charset="0"/>
                          <a:ea typeface="Calibri"/>
                          <a:cs typeface="Courier New" pitchFamily="49" charset="0"/>
                        </a:rPr>
                        <a:t>=(</a:t>
                      </a:r>
                      <a:r>
                        <a:rPr lang="en-GB" sz="1400" b="1" baseline="0" dirty="0" err="1" smtClean="0">
                          <a:solidFill>
                            <a:srgbClr val="0070C0"/>
                          </a:solidFill>
                          <a:effectLst/>
                          <a:latin typeface="Courier New" pitchFamily="49" charset="0"/>
                          <a:ea typeface="Calibri"/>
                          <a:cs typeface="Courier New" pitchFamily="49" charset="0"/>
                        </a:rPr>
                        <a:t>const</a:t>
                      </a:r>
                      <a:r>
                        <a:rPr lang="en-GB" sz="1400" b="1" baseline="0" dirty="0" smtClean="0">
                          <a:effectLst/>
                          <a:latin typeface="Courier New" pitchFamily="49" charset="0"/>
                          <a:ea typeface="Calibri"/>
                          <a:cs typeface="Courier New" pitchFamily="49" charset="0"/>
                        </a:rPr>
                        <a:t> </a:t>
                      </a:r>
                      <a:r>
                        <a:rPr lang="en-GB" sz="1400" b="1" baseline="0" dirty="0" err="1" smtClean="0">
                          <a:effectLst/>
                          <a:latin typeface="Courier New" pitchFamily="49" charset="0"/>
                          <a:ea typeface="Calibri"/>
                          <a:cs typeface="Courier New" pitchFamily="49" charset="0"/>
                        </a:rPr>
                        <a:t>SomeClass</a:t>
                      </a:r>
                      <a:r>
                        <a:rPr lang="en-GB" sz="1400" b="1" baseline="0" dirty="0" smtClean="0">
                          <a:effectLst/>
                          <a:latin typeface="Courier New" pitchFamily="49" charset="0"/>
                          <a:ea typeface="Calibri"/>
                          <a:cs typeface="Courier New" pitchFamily="49" charset="0"/>
                        </a:rPr>
                        <a:t>&amp; other); </a:t>
                      </a:r>
                      <a:r>
                        <a:rPr lang="en-GB" sz="1400" b="1" baseline="0" dirty="0" smtClean="0">
                          <a:solidFill>
                            <a:srgbClr val="00B050"/>
                          </a:solidFill>
                          <a:effectLst/>
                          <a:latin typeface="Courier New" pitchFamily="49" charset="0"/>
                          <a:ea typeface="Calibri"/>
                          <a:cs typeface="Courier New" pitchFamily="49" charset="0"/>
                        </a:rPr>
                        <a:t>// Copy assignment</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data,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size);         </a:t>
                      </a:r>
                      <a:r>
                        <a:rPr lang="en-GB" sz="1400" b="1" dirty="0" smtClean="0">
                          <a:solidFill>
                            <a:srgbClr val="00B050"/>
                          </a:solidFill>
                          <a:effectLst/>
                          <a:latin typeface="Courier New" pitchFamily="49" charset="0"/>
                          <a:ea typeface="Calibri"/>
                          <a:cs typeface="Courier New" pitchFamily="49" charset="0"/>
                        </a:rPr>
                        <a:t>// Parameterised</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(void</a:t>
                      </a:r>
                      <a:r>
                        <a:rPr lang="en-GB" sz="1400" b="1" smtClean="0">
                          <a:effectLst/>
                          <a:latin typeface="Courier New" pitchFamily="49" charset="0"/>
                          <a:ea typeface="Calibri"/>
                          <a:cs typeface="Courier New" pitchFamily="49" charset="0"/>
                        </a:rPr>
                        <a:t>);                             </a:t>
                      </a:r>
                      <a:r>
                        <a:rPr lang="en-GB" sz="1400" b="1" smtClean="0">
                          <a:solidFill>
                            <a:srgbClr val="00B050"/>
                          </a:solidFill>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Destructor</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private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m_size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rgbClr val="0070C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538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85173" y="627534"/>
          <a:ext cx="8529581" cy="793242"/>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Default constructor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int</a:t>
                      </a:r>
                      <a:r>
                        <a:rPr lang="en-GB" sz="1400" b="1" smtClean="0">
                          <a:effectLst/>
                          <a:latin typeface="Courier New" pitchFamily="49" charset="0"/>
                          <a:ea typeface="Calibri"/>
                          <a:cs typeface="Courier New" pitchFamily="49" charset="0"/>
                        </a:rPr>
                        <a:t> size = 10)</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m_size</a:t>
                      </a:r>
                      <a:r>
                        <a:rPr lang="en-GB" sz="1400" b="1" dirty="0" smtClean="0">
                          <a:solidFill>
                            <a:schemeClr val="tx1"/>
                          </a:solidFill>
                          <a:effectLst/>
                          <a:latin typeface="Courier New" pitchFamily="49" charset="0"/>
                          <a:ea typeface="Calibri"/>
                          <a:cs typeface="Courier New" pitchFamily="49" charset="0"/>
                        </a:rPr>
                        <a:t>(size),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r>
                        <a:rPr lang="en-GB" sz="1400" b="1" dirty="0" smtClean="0">
                          <a:solidFill>
                            <a:srgbClr val="0070C0"/>
                          </a:solidFill>
                          <a:effectLst/>
                          <a:latin typeface="Courier New" pitchFamily="49" charset="0"/>
                          <a:ea typeface="Calibri"/>
                          <a:cs typeface="Courier New" pitchFamily="49" charset="0"/>
                        </a:rPr>
                        <a:t>new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[size])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 name="Table 2"/>
          <p:cNvGraphicFramePr>
            <a:graphicFrameLocks noGrp="1"/>
          </p:cNvGraphicFramePr>
          <p:nvPr>
            <p:extLst/>
          </p:nvPr>
        </p:nvGraphicFramePr>
        <p:xfrm>
          <a:off x="-285173" y="1635646"/>
          <a:ext cx="8529581" cy="1586484"/>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Parameterised constructor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data,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effectLst/>
                          <a:latin typeface="Courier New" pitchFamily="49" charset="0"/>
                          <a:ea typeface="Calibri"/>
                          <a:cs typeface="Courier New" pitchFamily="49" charset="0"/>
                        </a:rPr>
                        <a:t> size) </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m_size</a:t>
                      </a:r>
                      <a:r>
                        <a:rPr lang="en-GB" sz="1400" b="1" dirty="0" smtClean="0">
                          <a:solidFill>
                            <a:schemeClr val="tx1"/>
                          </a:solidFill>
                          <a:effectLst/>
                          <a:latin typeface="Courier New" pitchFamily="49" charset="0"/>
                          <a:ea typeface="Calibri"/>
                          <a:cs typeface="Courier New" pitchFamily="49" charset="0"/>
                        </a:rPr>
                        <a:t>(size),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r>
                        <a:rPr lang="en-GB" sz="1400" b="1" dirty="0" smtClean="0">
                          <a:solidFill>
                            <a:srgbClr val="0070C0"/>
                          </a:solidFill>
                          <a:effectLst/>
                          <a:latin typeface="Courier New" pitchFamily="49" charset="0"/>
                          <a:ea typeface="Calibri"/>
                          <a:cs typeface="Courier New" pitchFamily="49" charset="0"/>
                        </a:rPr>
                        <a:t>new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[size])</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it-IT" sz="1400" b="1" dirty="0" smtClean="0">
                          <a:solidFill>
                            <a:schemeClr val="tx1"/>
                          </a:solidFill>
                          <a:effectLst/>
                          <a:latin typeface="Courier New" pitchFamily="49" charset="0"/>
                          <a:ea typeface="Calibri"/>
                          <a:cs typeface="Courier New" pitchFamily="49" charset="0"/>
                        </a:rPr>
                        <a:t>   std::copy(data, data + size, m_data);</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5080615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5173" y="2425426"/>
          <a:ext cx="8529581" cy="1586484"/>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Move constructor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&amp;&amp; other)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m_size</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other.m_data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it-IT" sz="1400" b="1" dirty="0" smtClean="0">
                          <a:solidFill>
                            <a:schemeClr val="tx1"/>
                          </a:solidFill>
                          <a:effectLst/>
                          <a:latin typeface="Courier New" pitchFamily="49" charset="0"/>
                          <a:ea typeface="Calibri"/>
                          <a:cs typeface="Courier New" pitchFamily="49" charset="0"/>
                        </a:rPr>
                        <a:t>   other.m_data = 0;</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 name="Table 3"/>
          <p:cNvGraphicFramePr>
            <a:graphicFrameLocks noGrp="1"/>
          </p:cNvGraphicFramePr>
          <p:nvPr>
            <p:extLst/>
          </p:nvPr>
        </p:nvGraphicFramePr>
        <p:xfrm>
          <a:off x="-285173" y="625226"/>
          <a:ext cx="8529581" cy="1586484"/>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Copy constructor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&amp; other)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m_size</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r>
                        <a:rPr lang="en-GB" sz="1400" b="1" dirty="0" smtClean="0">
                          <a:solidFill>
                            <a:srgbClr val="0070C0"/>
                          </a:solidFill>
                          <a:effectLst/>
                          <a:latin typeface="Courier New" pitchFamily="49" charset="0"/>
                          <a:ea typeface="Calibri"/>
                          <a:cs typeface="Courier New" pitchFamily="49" charset="0"/>
                        </a:rPr>
                        <a:t>new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it-IT"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::copy(</a:t>
                      </a:r>
                      <a:r>
                        <a:rPr lang="en-GB" sz="1400" b="1" dirty="0" err="1" smtClean="0">
                          <a:solidFill>
                            <a:schemeClr val="tx1"/>
                          </a:solidFill>
                          <a:effectLst/>
                          <a:latin typeface="Courier New" pitchFamily="49" charset="0"/>
                          <a:ea typeface="Calibri"/>
                          <a:cs typeface="Courier New" pitchFamily="49" charset="0"/>
                        </a:rPr>
                        <a:t>other.m_data</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other.m_data</a:t>
                      </a: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this</a:t>
                      </a:r>
                      <a:r>
                        <a:rPr lang="en-GB" sz="1400" b="1" dirty="0" smtClean="0">
                          <a:solidFill>
                            <a:schemeClr val="tx1"/>
                          </a:solidFill>
                          <a:effectLst/>
                          <a:latin typeface="Courier New" pitchFamily="49" charset="0"/>
                          <a:ea typeface="Calibri"/>
                          <a:cs typeface="Courier New" pitchFamily="49" charset="0"/>
                        </a:rPr>
                        <a:t>-&gt;</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541109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5173" y="3363838"/>
          <a:ext cx="8529581" cy="1322070"/>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Destructor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delete</a:t>
                      </a: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 name="Table 3"/>
          <p:cNvGraphicFramePr>
            <a:graphicFrameLocks noGrp="1"/>
          </p:cNvGraphicFramePr>
          <p:nvPr>
            <p:extLst/>
          </p:nvPr>
        </p:nvGraphicFramePr>
        <p:xfrm>
          <a:off x="-285173" y="625226"/>
          <a:ext cx="8529581" cy="2644140"/>
        </p:xfrm>
        <a:graphic>
          <a:graphicData uri="http://schemas.openxmlformats.org/drawingml/2006/table">
            <a:tbl>
              <a:tblPr firstRow="1" firstCol="1" bandRow="1">
                <a:tableStyleId>{3B4B98B0-60AC-42C2-AFA5-B58CD77FA1E5}</a:tableStyleId>
              </a:tblPr>
              <a:tblGrid>
                <a:gridCol w="714706"/>
                <a:gridCol w="7814875"/>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B050"/>
                          </a:solidFill>
                          <a:effectLst/>
                          <a:latin typeface="Courier New" pitchFamily="49" charset="0"/>
                          <a:ea typeface="Calibri"/>
                          <a:cs typeface="Courier New" pitchFamily="49" charset="0"/>
                        </a:rPr>
                        <a:t>// Copy assignment operator</a:t>
                      </a:r>
                      <a:endParaRPr lang="en-GB" sz="1400" b="1" dirty="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inline</a:t>
                      </a:r>
                      <a:r>
                        <a:rPr lang="en-GB" sz="1400" b="1"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&amp;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t>
                      </a:r>
                      <a:r>
                        <a:rPr lang="en-GB" sz="1400" b="1" dirty="0" smtClean="0">
                          <a:solidFill>
                            <a:srgbClr val="0070C0"/>
                          </a:solidFill>
                          <a:effectLst/>
                          <a:latin typeface="Courier New" pitchFamily="49" charset="0"/>
                          <a:ea typeface="Calibri"/>
                          <a:cs typeface="Courier New" pitchFamily="49" charset="0"/>
                        </a:rPr>
                        <a:t>operator</a:t>
                      </a:r>
                      <a:r>
                        <a:rPr lang="en-GB" sz="1400" b="1" dirty="0" smtClean="0">
                          <a:effectLst/>
                          <a:latin typeface="Courier New" pitchFamily="49" charset="0"/>
                          <a:ea typeface="Calibri"/>
                          <a:cs typeface="Courier New" pitchFamily="49" charset="0"/>
                        </a:rPr>
                        <a:t>=(</a:t>
                      </a:r>
                      <a:r>
                        <a:rPr lang="en-GB" sz="1400" b="1" dirty="0" err="1" smtClean="0">
                          <a:solidFill>
                            <a:srgbClr val="0070C0"/>
                          </a:solidFill>
                          <a:effectLst/>
                          <a:latin typeface="Courier New" pitchFamily="49" charset="0"/>
                          <a:ea typeface="Calibri"/>
                          <a:cs typeface="Courier New" pitchFamily="49" charset="0"/>
                        </a:rPr>
                        <a:t>const</a:t>
                      </a:r>
                      <a:r>
                        <a:rPr lang="en-GB" sz="1400" b="1" dirty="0" smtClean="0">
                          <a:solidFill>
                            <a:srgbClr val="0070C0"/>
                          </a:solidFill>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SomeClass</a:t>
                      </a:r>
                      <a:r>
                        <a:rPr lang="en-GB" sz="1400" b="1" dirty="0" smtClean="0">
                          <a:effectLst/>
                          <a:latin typeface="Courier New" pitchFamily="49" charset="0"/>
                          <a:ea typeface="Calibri"/>
                          <a:cs typeface="Courier New" pitchFamily="49" charset="0"/>
                        </a:rPr>
                        <a:t>&amp; other)</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3</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4</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delete</a:t>
                      </a: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5</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it-IT" sz="1400" b="1" dirty="0" smtClean="0">
                          <a:solidFill>
                            <a:schemeClr val="tx1"/>
                          </a:solidFill>
                          <a:effectLst/>
                          <a:latin typeface="Courier New" pitchFamily="49" charset="0"/>
                          <a:ea typeface="Calibri"/>
                          <a:cs typeface="Courier New" pitchFamily="49" charset="0"/>
                        </a:rPr>
                        <a:t>   </a:t>
                      </a:r>
                      <a:r>
                        <a:rPr lang="it-IT" sz="1400" b="1" dirty="0" smtClean="0">
                          <a:solidFill>
                            <a:srgbClr val="0070C0"/>
                          </a:solidFill>
                          <a:effectLst/>
                          <a:latin typeface="Courier New" pitchFamily="49" charset="0"/>
                          <a:ea typeface="Calibri"/>
                          <a:cs typeface="Courier New" pitchFamily="49" charset="0"/>
                        </a:rPr>
                        <a:t>this</a:t>
                      </a:r>
                      <a:r>
                        <a:rPr lang="it-IT" sz="1400" b="1" dirty="0" smtClean="0">
                          <a:solidFill>
                            <a:schemeClr val="tx1"/>
                          </a:solidFill>
                          <a:effectLst/>
                          <a:latin typeface="Courier New" pitchFamily="49" charset="0"/>
                          <a:ea typeface="Calibri"/>
                          <a:cs typeface="Courier New" pitchFamily="49" charset="0"/>
                        </a:rPr>
                        <a:t>-&gt;m_size = other.m_size;</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this</a:t>
                      </a:r>
                      <a:r>
                        <a:rPr lang="en-GB" sz="1400" b="1" dirty="0" smtClean="0">
                          <a:solidFill>
                            <a:schemeClr val="tx1"/>
                          </a:solidFill>
                          <a:effectLst/>
                          <a:latin typeface="Courier New" pitchFamily="49" charset="0"/>
                          <a:ea typeface="Calibri"/>
                          <a:cs typeface="Courier New" pitchFamily="49" charset="0"/>
                        </a:rPr>
                        <a:t>-&gt;</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 = </a:t>
                      </a:r>
                      <a:r>
                        <a:rPr lang="en-GB" sz="1400" b="1" dirty="0" smtClean="0">
                          <a:solidFill>
                            <a:srgbClr val="0070C0"/>
                          </a:solidFill>
                          <a:effectLst/>
                          <a:latin typeface="Courier New" pitchFamily="49" charset="0"/>
                          <a:ea typeface="Calibri"/>
                          <a:cs typeface="Courier New" pitchFamily="49" charset="0"/>
                        </a:rPr>
                        <a:t>new </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std</a:t>
                      </a:r>
                      <a:r>
                        <a:rPr lang="en-GB" sz="1400" b="1" dirty="0" smtClean="0">
                          <a:solidFill>
                            <a:schemeClr val="tx1"/>
                          </a:solidFill>
                          <a:effectLst/>
                          <a:latin typeface="Courier New" pitchFamily="49" charset="0"/>
                          <a:ea typeface="Calibri"/>
                          <a:cs typeface="Courier New" pitchFamily="49" charset="0"/>
                        </a:rPr>
                        <a:t>::copy(</a:t>
                      </a:r>
                      <a:r>
                        <a:rPr lang="en-GB" sz="1400" b="1" dirty="0" err="1" smtClean="0">
                          <a:solidFill>
                            <a:schemeClr val="tx1"/>
                          </a:solidFill>
                          <a:effectLst/>
                          <a:latin typeface="Courier New" pitchFamily="49" charset="0"/>
                          <a:ea typeface="Calibri"/>
                          <a:cs typeface="Courier New" pitchFamily="49" charset="0"/>
                        </a:rPr>
                        <a:t>other.m_data</a:t>
                      </a:r>
                      <a:r>
                        <a:rPr lang="en-GB" sz="1400" b="1" dirty="0" smtClean="0">
                          <a:solidFill>
                            <a:schemeClr val="tx1"/>
                          </a:solidFill>
                          <a:effectLst/>
                          <a:latin typeface="Courier New" pitchFamily="49" charset="0"/>
                          <a:ea typeface="Calibri"/>
                          <a:cs typeface="Courier New" pitchFamily="49" charset="0"/>
                        </a:rPr>
                        <a:t>, </a:t>
                      </a:r>
                      <a:r>
                        <a:rPr lang="en-GB" sz="1400" b="1" dirty="0" err="1" smtClean="0">
                          <a:solidFill>
                            <a:schemeClr val="tx1"/>
                          </a:solidFill>
                          <a:effectLst/>
                          <a:latin typeface="Courier New" pitchFamily="49" charset="0"/>
                          <a:ea typeface="Calibri"/>
                          <a:cs typeface="Courier New" pitchFamily="49" charset="0"/>
                        </a:rPr>
                        <a:t>other.m_data</a:t>
                      </a:r>
                      <a:r>
                        <a:rPr lang="en-GB" sz="1400" b="1" dirty="0" smtClean="0">
                          <a:solidFill>
                            <a:schemeClr val="tx1"/>
                          </a:solidFill>
                          <a:effectLst/>
                          <a:latin typeface="Courier New" pitchFamily="49" charset="0"/>
                          <a:ea typeface="Calibri"/>
                          <a:cs typeface="Courier New" pitchFamily="49" charset="0"/>
                        </a:rPr>
                        <a:t> + </a:t>
                      </a:r>
                      <a:r>
                        <a:rPr lang="en-GB" sz="1400" b="1" dirty="0" err="1" smtClean="0">
                          <a:solidFill>
                            <a:schemeClr val="tx1"/>
                          </a:solidFill>
                          <a:effectLst/>
                          <a:latin typeface="Courier New" pitchFamily="49" charset="0"/>
                          <a:ea typeface="Calibri"/>
                          <a:cs typeface="Courier New" pitchFamily="49" charset="0"/>
                        </a:rPr>
                        <a:t>other.m_size</a:t>
                      </a: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this</a:t>
                      </a:r>
                      <a:r>
                        <a:rPr lang="en-GB" sz="1400" b="1" dirty="0" smtClean="0">
                          <a:solidFill>
                            <a:schemeClr val="tx1"/>
                          </a:solidFill>
                          <a:effectLst/>
                          <a:latin typeface="Courier New" pitchFamily="49" charset="0"/>
                          <a:ea typeface="Calibri"/>
                          <a:cs typeface="Courier New" pitchFamily="49" charset="0"/>
                        </a:rPr>
                        <a:t>-&gt;</a:t>
                      </a:r>
                      <a:r>
                        <a:rPr lang="en-GB" sz="1400" b="1" dirty="0" err="1" smtClean="0">
                          <a:solidFill>
                            <a:schemeClr val="tx1"/>
                          </a:solidFill>
                          <a:effectLst/>
                          <a:latin typeface="Courier New" pitchFamily="49" charset="0"/>
                          <a:ea typeface="Calibri"/>
                          <a:cs typeface="Courier New" pitchFamily="49" charset="0"/>
                        </a:rPr>
                        <a:t>m_data</a:t>
                      </a: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8</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9</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return</a:t>
                      </a:r>
                      <a:r>
                        <a:rPr lang="en-GB" sz="1400" b="1" dirty="0" smtClean="0">
                          <a:solidFill>
                            <a:schemeClr val="tx1"/>
                          </a:solidFill>
                          <a:effectLst/>
                          <a:latin typeface="Courier New" pitchFamily="49" charset="0"/>
                          <a:ea typeface="Calibri"/>
                          <a:cs typeface="Courier New" pitchFamily="49" charset="0"/>
                        </a:rPr>
                        <a:t> *</a:t>
                      </a:r>
                      <a:r>
                        <a:rPr lang="en-GB" sz="1400" b="1" dirty="0" smtClean="0">
                          <a:solidFill>
                            <a:srgbClr val="0070C0"/>
                          </a:solidFill>
                          <a:effectLst/>
                          <a:latin typeface="Courier New" pitchFamily="49" charset="0"/>
                          <a:ea typeface="Calibri"/>
                          <a:cs typeface="Courier New" pitchFamily="49" charset="0"/>
                        </a:rPr>
                        <a:t>this</a:t>
                      </a:r>
                      <a:r>
                        <a:rPr lang="en-GB" sz="1400" b="1" dirty="0" smtClean="0">
                          <a:solidFill>
                            <a:schemeClr val="tx1"/>
                          </a:solidFill>
                          <a:effectLst/>
                          <a:latin typeface="Courier New" pitchFamily="49" charset="0"/>
                          <a:ea typeface="Calibri"/>
                          <a:cs typeface="Courier New" pitchFamily="49" charset="0"/>
                        </a:rPr>
                        <a:t>;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10</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7390595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788024" y="267494"/>
            <a:ext cx="406423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You </a:t>
            </a:r>
            <a:r>
              <a:rPr lang="en-GB" sz="1800" dirty="0" smtClean="0">
                <a:solidFill>
                  <a:schemeClr val="tx1"/>
                </a:solidFill>
                <a:effectLst/>
                <a:latin typeface="Calibri" pitchFamily="34" charset="0"/>
              </a:rPr>
              <a:t>should adhere to The Rule of Three.</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Destructors are also important within C++ given the lack of automatic garbage </a:t>
            </a:r>
            <a:r>
              <a:rPr lang="en-GB" sz="1800" smtClean="0">
                <a:solidFill>
                  <a:schemeClr val="tx1"/>
                </a:solidFill>
                <a:effectLst/>
                <a:latin typeface="Calibri" pitchFamily="34" charset="0"/>
              </a:rPr>
              <a:t>collection</a:t>
            </a:r>
            <a:r>
              <a:rPr lang="en-GB" sz="1800" smtClean="0">
                <a:solidFill>
                  <a:schemeClr val="tx1"/>
                </a:solidFill>
                <a:effectLst/>
                <a:latin typeface="Calibri" pitchFamily="34" charset="0"/>
              </a:rPr>
              <a:t>.</a:t>
            </a:r>
            <a:endParaRPr lang="en-GB" sz="1800" dirty="0" smtClean="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23019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9134319" cy="530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96552" y="274340"/>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dirty="0" smtClean="0">
                <a:solidFill>
                  <a:schemeClr val="tx1"/>
                </a:solidFill>
                <a:effectLst/>
                <a:latin typeface="Calibri" pitchFamily="34" charset="0"/>
              </a:rPr>
              <a:t>Destructors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94738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627534"/>
            <a:ext cx="5040561" cy="4247317"/>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Destructors control how </a:t>
            </a:r>
            <a:r>
              <a:rPr lang="en-GB" sz="2000" dirty="0">
                <a:solidFill>
                  <a:schemeClr val="tx1">
                    <a:lumMod val="85000"/>
                    <a:lumOff val="15000"/>
                  </a:schemeClr>
                </a:solidFill>
                <a:latin typeface="Calibri" pitchFamily="34" charset="0"/>
              </a:rPr>
              <a:t>a class instance is freed from memory. They are defined </a:t>
            </a:r>
            <a:r>
              <a:rPr lang="en-GB" sz="2000" dirty="0" smtClean="0">
                <a:solidFill>
                  <a:schemeClr val="tx1">
                    <a:lumMod val="85000"/>
                    <a:lumOff val="15000"/>
                  </a:schemeClr>
                </a:solidFill>
                <a:latin typeface="Calibri" pitchFamily="34" charset="0"/>
              </a:rPr>
              <a:t>as follows:</a:t>
            </a:r>
            <a:endParaRPr lang="en-GB" sz="2000" dirty="0">
              <a:solidFill>
                <a:schemeClr val="tx1">
                  <a:lumMod val="85000"/>
                  <a:lumOff val="15000"/>
                </a:schemeClr>
              </a:solidFill>
              <a:latin typeface="Calibri" pitchFamily="34" charset="0"/>
            </a:endParaRPr>
          </a:p>
          <a:p>
            <a:r>
              <a:rPr lang="en-GB" sz="1000" dirty="0">
                <a:solidFill>
                  <a:schemeClr val="tx1">
                    <a:lumMod val="85000"/>
                    <a:lumOff val="15000"/>
                  </a:schemeClr>
                </a:solidFill>
                <a:latin typeface="Calibri" pitchFamily="34" charset="0"/>
              </a:rPr>
              <a:t> </a:t>
            </a:r>
          </a:p>
          <a:p>
            <a:r>
              <a:rPr lang="en-GB" sz="1000" dirty="0">
                <a:solidFill>
                  <a:schemeClr val="tx1">
                    <a:lumMod val="85000"/>
                    <a:lumOff val="15000"/>
                  </a:schemeClr>
                </a:solidFill>
                <a:latin typeface="Calibri" pitchFamily="34" charset="0"/>
              </a:rPr>
              <a:t> </a:t>
            </a:r>
          </a:p>
          <a:p>
            <a:r>
              <a:rPr lang="en-GB" sz="2000" dirty="0">
                <a:solidFill>
                  <a:schemeClr val="tx1">
                    <a:lumMod val="85000"/>
                    <a:lumOff val="15000"/>
                  </a:schemeClr>
                </a:solidFill>
                <a:latin typeface="Calibri" pitchFamily="34" charset="0"/>
              </a:rPr>
              <a:t>A </a:t>
            </a:r>
            <a:r>
              <a:rPr lang="en-GB" sz="2000" dirty="0" smtClean="0">
                <a:solidFill>
                  <a:schemeClr val="tx1">
                    <a:lumMod val="85000"/>
                    <a:lumOff val="15000"/>
                  </a:schemeClr>
                </a:solidFill>
                <a:latin typeface="Calibri" pitchFamily="34" charset="0"/>
              </a:rPr>
              <a:t>default do-nothing destructor is provided as needed. There </a:t>
            </a:r>
            <a:r>
              <a:rPr lang="en-GB" sz="2000" dirty="0">
                <a:solidFill>
                  <a:schemeClr val="tx1">
                    <a:lumMod val="85000"/>
                    <a:lumOff val="15000"/>
                  </a:schemeClr>
                </a:solidFill>
                <a:latin typeface="Calibri" pitchFamily="34" charset="0"/>
              </a:rPr>
              <a:t>can only be one destructor per class.</a:t>
            </a:r>
          </a:p>
          <a:p>
            <a:r>
              <a:rPr lang="en-GB" sz="1000" dirty="0">
                <a:solidFill>
                  <a:schemeClr val="tx1">
                    <a:lumMod val="85000"/>
                    <a:lumOff val="15000"/>
                  </a:schemeClr>
                </a:solidFill>
                <a:latin typeface="Calibri" pitchFamily="34" charset="0"/>
              </a:rPr>
              <a:t> </a:t>
            </a:r>
          </a:p>
          <a:p>
            <a:r>
              <a:rPr lang="en-GB" sz="2000" dirty="0" smtClean="0">
                <a:solidFill>
                  <a:schemeClr val="tx1">
                    <a:lumMod val="85000"/>
                    <a:lumOff val="15000"/>
                  </a:schemeClr>
                </a:solidFill>
                <a:latin typeface="Calibri" pitchFamily="34" charset="0"/>
              </a:rPr>
              <a:t>An object’s destructor is automatically </a:t>
            </a:r>
            <a:r>
              <a:rPr lang="en-GB" sz="2000" dirty="0">
                <a:solidFill>
                  <a:schemeClr val="tx1">
                    <a:lumMod val="85000"/>
                    <a:lumOff val="15000"/>
                  </a:schemeClr>
                </a:solidFill>
                <a:latin typeface="Calibri" pitchFamily="34" charset="0"/>
              </a:rPr>
              <a:t>called whenever </a:t>
            </a:r>
            <a:r>
              <a:rPr lang="en-GB" sz="2000" dirty="0" smtClean="0">
                <a:solidFill>
                  <a:schemeClr val="tx1">
                    <a:lumMod val="85000"/>
                    <a:lumOff val="15000"/>
                  </a:schemeClr>
                </a:solidFill>
                <a:latin typeface="Calibri" pitchFamily="34" charset="0"/>
              </a:rPr>
              <a:t>the object </a:t>
            </a:r>
            <a:r>
              <a:rPr lang="en-GB" sz="2000" dirty="0">
                <a:solidFill>
                  <a:schemeClr val="tx1">
                    <a:lumMod val="85000"/>
                    <a:lumOff val="15000"/>
                  </a:schemeClr>
                </a:solidFill>
                <a:latin typeface="Calibri" pitchFamily="34" charset="0"/>
              </a:rPr>
              <a:t>goes out of </a:t>
            </a:r>
            <a:r>
              <a:rPr lang="en-GB" sz="2000" dirty="0" smtClean="0">
                <a:solidFill>
                  <a:schemeClr val="tx1">
                    <a:lumMod val="85000"/>
                    <a:lumOff val="15000"/>
                  </a:schemeClr>
                </a:solidFill>
                <a:latin typeface="Calibri" pitchFamily="34" charset="0"/>
              </a:rPr>
              <a:t>scope. Most often destructors are used to free dynamically </a:t>
            </a:r>
            <a:r>
              <a:rPr lang="en-GB" sz="2000" dirty="0">
                <a:solidFill>
                  <a:schemeClr val="tx1">
                    <a:lumMod val="85000"/>
                    <a:lumOff val="15000"/>
                  </a:schemeClr>
                </a:solidFill>
                <a:latin typeface="Calibri" pitchFamily="34" charset="0"/>
              </a:rPr>
              <a:t>allocated memory </a:t>
            </a:r>
            <a:r>
              <a:rPr lang="en-GB" sz="2000" dirty="0" smtClean="0">
                <a:solidFill>
                  <a:schemeClr val="tx1">
                    <a:lumMod val="85000"/>
                    <a:lumOff val="15000"/>
                  </a:schemeClr>
                </a:solidFill>
                <a:latin typeface="Calibri" pitchFamily="34" charset="0"/>
              </a:rPr>
              <a:t>used by the object. They can also be used to disconnect network connections, close opened files, etc.</a:t>
            </a:r>
            <a:endParaRPr lang="en-GB" sz="2000" dirty="0">
              <a:solidFill>
                <a:schemeClr val="tx1">
                  <a:lumMod val="85000"/>
                  <a:lumOff val="15000"/>
                </a:schemeClr>
              </a:solidFill>
              <a:latin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2019833"/>
              </p:ext>
            </p:extLst>
          </p:nvPr>
        </p:nvGraphicFramePr>
        <p:xfrm>
          <a:off x="899592" y="1491630"/>
          <a:ext cx="3312368" cy="264414"/>
        </p:xfrm>
        <a:graphic>
          <a:graphicData uri="http://schemas.openxmlformats.org/drawingml/2006/table">
            <a:tbl>
              <a:tblPr firstRow="1" firstCol="1" bandRow="1">
                <a:tableStyleId>{3B4B98B0-60AC-42C2-AFA5-B58CD77FA1E5}</a:tableStyleId>
              </a:tblPr>
              <a:tblGrid>
                <a:gridCol w="440300"/>
                <a:gridCol w="2872068"/>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Foo::~Foo() { </a:t>
                      </a:r>
                      <a:r>
                        <a:rPr lang="en-GB" sz="1400" b="1" baseline="0" dirty="0" smtClean="0">
                          <a:solidFill>
                            <a:srgbClr val="00B050"/>
                          </a:solidFill>
                          <a:effectLst/>
                          <a:latin typeface="Courier New" pitchFamily="49" charset="0"/>
                          <a:ea typeface="Calibri"/>
                          <a:cs typeface="Courier New" pitchFamily="49" charset="0"/>
                        </a:rPr>
                        <a:t>// … </a:t>
                      </a:r>
                      <a:r>
                        <a:rPr lang="en-GB" sz="1400" b="1" baseline="0" dirty="0" smtClean="0">
                          <a:solidFill>
                            <a:schemeClr val="tx1"/>
                          </a:solidFill>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34739">
            <a:off x="5495585" y="543006"/>
            <a:ext cx="3173275" cy="31732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8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6512" y="-10571"/>
            <a:ext cx="9180512" cy="529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827584" y="915566"/>
            <a:ext cx="2448272" cy="1440160"/>
          </a:xfrm>
          <a:prstGeom prst="roundRect">
            <a:avLst/>
          </a:prstGeom>
          <a:solidFill>
            <a:schemeClr val="accent5">
              <a:lumMod val="75000"/>
              <a:alpha val="4902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p:cNvSpPr txBox="1">
            <a:spLocks/>
          </p:cNvSpPr>
          <p:nvPr/>
        </p:nvSpPr>
        <p:spPr>
          <a:xfrm>
            <a:off x="539552" y="843558"/>
            <a:ext cx="3024336"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GB" sz="2400" dirty="0" smtClean="0">
                <a:solidFill>
                  <a:schemeClr val="tx1"/>
                </a:solidFill>
                <a:effectLst/>
                <a:latin typeface="Calibri" pitchFamily="34" charset="0"/>
              </a:rPr>
              <a:t>Here there be monsters: Constructing and Destructing </a:t>
            </a:r>
            <a:endParaRPr lang="en-GB" sz="2400" dirty="0">
              <a:solidFill>
                <a:schemeClr val="tx1"/>
              </a:solidFill>
              <a:effectLst/>
              <a:latin typeface="Calibri" pitchFamily="34" charset="0"/>
            </a:endParaRPr>
          </a:p>
        </p:txBody>
      </p:sp>
    </p:spTree>
    <p:extLst>
      <p:ext uri="{BB962C8B-B14F-4D97-AF65-F5344CB8AC3E}">
        <p14:creationId xmlns:p14="http://schemas.microsoft.com/office/powerpoint/2010/main" val="28525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627534"/>
            <a:ext cx="5040561"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Consider the following:</a:t>
            </a:r>
          </a:p>
        </p:txBody>
      </p:sp>
      <p:sp>
        <p:nvSpPr>
          <p:cNvPr id="3" name="TextBox 2"/>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 Default Copy Constructors</a:t>
            </a:r>
            <a:endParaRPr lang="en-GB" sz="2000" cap="small" dirty="0">
              <a:solidFill>
                <a:schemeClr val="tx1">
                  <a:lumMod val="85000"/>
                  <a:lumOff val="15000"/>
                </a:schemeClr>
              </a:solidFill>
              <a:latin typeface="Calibri" pitchFamily="34" charset="0"/>
            </a:endParaRPr>
          </a:p>
        </p:txBody>
      </p:sp>
      <p:sp>
        <p:nvSpPr>
          <p:cNvPr id="6" name="TextBox 5"/>
          <p:cNvSpPr txBox="1"/>
          <p:nvPr/>
        </p:nvSpPr>
        <p:spPr>
          <a:xfrm>
            <a:off x="5076056" y="1080120"/>
            <a:ext cx="3816424" cy="163121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Both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 and </a:t>
            </a:r>
            <a:r>
              <a:rPr lang="en-GB" b="1" dirty="0">
                <a:solidFill>
                  <a:schemeClr val="tx1">
                    <a:lumMod val="85000"/>
                    <a:lumOff val="15000"/>
                  </a:schemeClr>
                </a:solidFill>
                <a:latin typeface="Courier New" pitchFamily="49" charset="0"/>
                <a:cs typeface="Courier New" pitchFamily="49" charset="0"/>
              </a:rPr>
              <a:t>b</a:t>
            </a:r>
            <a:r>
              <a:rPr lang="en-GB" sz="2000" dirty="0">
                <a:solidFill>
                  <a:schemeClr val="tx1">
                    <a:lumMod val="85000"/>
                    <a:lumOff val="15000"/>
                  </a:schemeClr>
                </a:solidFill>
                <a:latin typeface="Calibri" pitchFamily="34" charset="0"/>
              </a:rPr>
              <a:t> will point to the same chunk of memory (originally allocated when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 was created). Modifications made through </a:t>
            </a:r>
            <a:r>
              <a:rPr lang="en-GB" b="1" dirty="0">
                <a:solidFill>
                  <a:schemeClr val="tx1">
                    <a:lumMod val="85000"/>
                    <a:lumOff val="15000"/>
                  </a:schemeClr>
                </a:solidFill>
                <a:latin typeface="Courier New" pitchFamily="49" charset="0"/>
                <a:cs typeface="Courier New" pitchFamily="49" charset="0"/>
              </a:rPr>
              <a:t>b</a:t>
            </a:r>
            <a:r>
              <a:rPr lang="en-GB" sz="2000" dirty="0">
                <a:solidFill>
                  <a:schemeClr val="tx1">
                    <a:lumMod val="85000"/>
                    <a:lumOff val="15000"/>
                  </a:schemeClr>
                </a:solidFill>
                <a:latin typeface="Calibri" pitchFamily="34" charset="0"/>
              </a:rPr>
              <a:t> will also effect that of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a:t>
            </a:r>
          </a:p>
        </p:txBody>
      </p:sp>
      <p:sp>
        <p:nvSpPr>
          <p:cNvPr id="7" name="Rounded Rectangle 6"/>
          <p:cNvSpPr/>
          <p:nvPr/>
        </p:nvSpPr>
        <p:spPr>
          <a:xfrm>
            <a:off x="7253306" y="2913863"/>
            <a:ext cx="1584176" cy="1080119"/>
          </a:xfrm>
          <a:prstGeom prst="roundRect">
            <a:avLst>
              <a:gd name="adj" fmla="val 6993"/>
            </a:avLst>
          </a:prstGeom>
          <a:solidFill>
            <a:schemeClr val="accent3">
              <a:lumMod val="20000"/>
              <a:lumOff val="8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8" name="Rounded Rectangle 7"/>
          <p:cNvSpPr/>
          <p:nvPr/>
        </p:nvSpPr>
        <p:spPr>
          <a:xfrm>
            <a:off x="5165074" y="2913863"/>
            <a:ext cx="1584176" cy="1746119"/>
          </a:xfrm>
          <a:prstGeom prst="roundRect">
            <a:avLst>
              <a:gd name="adj" fmla="val 6993"/>
            </a:avLst>
          </a:prstGeom>
          <a:solidFill>
            <a:schemeClr val="accent3">
              <a:lumMod val="40000"/>
              <a:lumOff val="6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9" name="Rounded Rectangle 8"/>
          <p:cNvSpPr/>
          <p:nvPr/>
        </p:nvSpPr>
        <p:spPr>
          <a:xfrm>
            <a:off x="5381098" y="3456384"/>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0" name="TextBox 9"/>
          <p:cNvSpPr txBox="1"/>
          <p:nvPr/>
        </p:nvSpPr>
        <p:spPr>
          <a:xfrm>
            <a:off x="5453106" y="3456384"/>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11" name="TextBox 10"/>
          <p:cNvSpPr txBox="1"/>
          <p:nvPr/>
        </p:nvSpPr>
        <p:spPr>
          <a:xfrm>
            <a:off x="5309090" y="3168352"/>
            <a:ext cx="1296144" cy="338554"/>
          </a:xfrm>
          <a:prstGeom prst="rect">
            <a:avLst/>
          </a:prstGeom>
          <a:noFill/>
        </p:spPr>
        <p:txBody>
          <a:bodyPr wrap="square" rtlCol="0">
            <a:spAutoFit/>
          </a:bodyPr>
          <a:lstStyle/>
          <a:p>
            <a:r>
              <a:rPr lang="en-GB" sz="1600" b="1" dirty="0" smtClean="0">
                <a:latin typeface="Courier New" pitchFamily="49" charset="0"/>
                <a:cs typeface="Courier New" pitchFamily="49" charset="0"/>
              </a:rPr>
              <a:t>a</a:t>
            </a:r>
            <a:endParaRPr lang="en-GB" b="1" dirty="0">
              <a:latin typeface="Courier New" pitchFamily="49" charset="0"/>
              <a:cs typeface="Courier New" pitchFamily="49" charset="0"/>
            </a:endParaRPr>
          </a:p>
        </p:txBody>
      </p:sp>
      <p:sp>
        <p:nvSpPr>
          <p:cNvPr id="12" name="Rounded Rectangle 11"/>
          <p:cNvSpPr/>
          <p:nvPr/>
        </p:nvSpPr>
        <p:spPr>
          <a:xfrm>
            <a:off x="7397322" y="3456384"/>
            <a:ext cx="129614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3" name="TextBox 12"/>
          <p:cNvSpPr txBox="1"/>
          <p:nvPr/>
        </p:nvSpPr>
        <p:spPr>
          <a:xfrm>
            <a:off x="7397322" y="3456384"/>
            <a:ext cx="1296144" cy="338554"/>
          </a:xfrm>
          <a:prstGeom prst="rect">
            <a:avLst/>
          </a:prstGeom>
          <a:noFill/>
        </p:spPr>
        <p:txBody>
          <a:bodyPr wrap="square" rtlCol="0">
            <a:spAutoFit/>
          </a:bodyPr>
          <a:lstStyle/>
          <a:p>
            <a:r>
              <a:rPr lang="en-GB" sz="1600" b="1" dirty="0" err="1" smtClean="0">
                <a:solidFill>
                  <a:schemeClr val="bg1"/>
                </a:solidFill>
                <a:latin typeface="Courier New" pitchFamily="49" charset="0"/>
                <a:cs typeface="Courier New" pitchFamily="49" charset="0"/>
              </a:rPr>
              <a:t>int</a:t>
            </a:r>
            <a:r>
              <a:rPr lang="en-GB" sz="1600" b="1" dirty="0" smtClean="0">
                <a:solidFill>
                  <a:schemeClr val="bg1"/>
                </a:solidFill>
                <a:latin typeface="Courier New" pitchFamily="49" charset="0"/>
                <a:cs typeface="Courier New" pitchFamily="49" charset="0"/>
              </a:rPr>
              <a:t>[10]</a:t>
            </a:r>
            <a:endParaRPr lang="en-GB" sz="1600" b="1" dirty="0">
              <a:solidFill>
                <a:schemeClr val="bg1"/>
              </a:solidFill>
              <a:latin typeface="Courier New" pitchFamily="49" charset="0"/>
              <a:cs typeface="Courier New" pitchFamily="49" charset="0"/>
            </a:endParaRPr>
          </a:p>
        </p:txBody>
      </p:sp>
      <p:cxnSp>
        <p:nvCxnSpPr>
          <p:cNvPr id="14" name="Straight Arrow Connector 13"/>
          <p:cNvCxnSpPr/>
          <p:nvPr/>
        </p:nvCxnSpPr>
        <p:spPr>
          <a:xfrm>
            <a:off x="6245194" y="3672408"/>
            <a:ext cx="1008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165074" y="2880320"/>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Stack</a:t>
            </a:r>
          </a:p>
        </p:txBody>
      </p:sp>
      <p:sp>
        <p:nvSpPr>
          <p:cNvPr id="16" name="TextBox 15"/>
          <p:cNvSpPr txBox="1"/>
          <p:nvPr/>
        </p:nvSpPr>
        <p:spPr>
          <a:xfrm>
            <a:off x="7325314" y="2880320"/>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Heap</a:t>
            </a:r>
          </a:p>
        </p:txBody>
      </p:sp>
      <p:sp>
        <p:nvSpPr>
          <p:cNvPr id="27" name="Rounded Rectangle 26"/>
          <p:cNvSpPr/>
          <p:nvPr/>
        </p:nvSpPr>
        <p:spPr>
          <a:xfrm>
            <a:off x="5389200" y="4176464"/>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8" name="TextBox 27"/>
          <p:cNvSpPr txBox="1"/>
          <p:nvPr/>
        </p:nvSpPr>
        <p:spPr>
          <a:xfrm>
            <a:off x="5461208" y="4176464"/>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29" name="TextBox 28"/>
          <p:cNvSpPr txBox="1"/>
          <p:nvPr/>
        </p:nvSpPr>
        <p:spPr>
          <a:xfrm>
            <a:off x="5317192" y="3888432"/>
            <a:ext cx="1296144" cy="338554"/>
          </a:xfrm>
          <a:prstGeom prst="rect">
            <a:avLst/>
          </a:prstGeom>
          <a:noFill/>
        </p:spPr>
        <p:txBody>
          <a:bodyPr wrap="square" rtlCol="0">
            <a:spAutoFit/>
          </a:bodyPr>
          <a:lstStyle/>
          <a:p>
            <a:r>
              <a:rPr lang="en-GB" sz="1600" b="1" dirty="0">
                <a:latin typeface="Courier New" pitchFamily="49" charset="0"/>
                <a:cs typeface="Courier New" pitchFamily="49" charset="0"/>
              </a:rPr>
              <a:t>b</a:t>
            </a:r>
            <a:endParaRPr lang="en-GB" b="1" dirty="0">
              <a:latin typeface="Courier New" pitchFamily="49" charset="0"/>
              <a:cs typeface="Courier New" pitchFamily="49" charset="0"/>
            </a:endParaRPr>
          </a:p>
        </p:txBody>
      </p:sp>
      <p:cxnSp>
        <p:nvCxnSpPr>
          <p:cNvPr id="30" name="Straight Arrow Connector 29"/>
          <p:cNvCxnSpPr/>
          <p:nvPr/>
        </p:nvCxnSpPr>
        <p:spPr>
          <a:xfrm flipV="1">
            <a:off x="6253296" y="3794938"/>
            <a:ext cx="1000010" cy="5975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31" name="Table 30"/>
          <p:cNvGraphicFramePr>
            <a:graphicFrameLocks noGrp="1"/>
          </p:cNvGraphicFramePr>
          <p:nvPr>
            <p:extLst/>
          </p:nvPr>
        </p:nvGraphicFramePr>
        <p:xfrm>
          <a:off x="-69149" y="1059582"/>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a:t>
                      </a: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*data;</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Foo(</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size</a:t>
                      </a:r>
                      <a:r>
                        <a:rPr lang="en-GB" sz="1400" b="1" baseline="0" dirty="0" smtClean="0">
                          <a:solidFill>
                            <a:schemeClr val="tx1"/>
                          </a:solidFill>
                          <a:effectLst/>
                          <a:latin typeface="Courier New" pitchFamily="49" charset="0"/>
                          <a:ea typeface="Calibri"/>
                          <a:cs typeface="Courier New" pitchFamily="49" charset="0"/>
                        </a:rPr>
                        <a:t>) : </a:t>
                      </a:r>
                      <a:r>
                        <a:rPr lang="en-GB" sz="1400" b="1" dirty="0" smtClean="0">
                          <a:effectLst/>
                          <a:latin typeface="Courier New" pitchFamily="49" charset="0"/>
                          <a:ea typeface="Calibri"/>
                          <a:cs typeface="Courier New" pitchFamily="49" charset="0"/>
                        </a:rPr>
                        <a:t>data(</a:t>
                      </a:r>
                      <a:r>
                        <a:rPr lang="en-GB" sz="1400" b="1" baseline="0" dirty="0" smtClean="0">
                          <a:solidFill>
                            <a:srgbClr val="0070C0"/>
                          </a:solidFill>
                          <a:effectLst/>
                          <a:latin typeface="Courier New" pitchFamily="49" charset="0"/>
                          <a:ea typeface="Calibri"/>
                          <a:cs typeface="Courier New" pitchFamily="49" charset="0"/>
                        </a:rPr>
                        <a:t>new </a:t>
                      </a:r>
                      <a:r>
                        <a:rPr lang="en-GB" sz="1400" b="1" baseline="0" dirty="0" err="1" smtClean="0">
                          <a:solidFill>
                            <a:srgbClr val="0070C0"/>
                          </a:solidFill>
                          <a:effectLst/>
                          <a:latin typeface="Courier New" pitchFamily="49" charset="0"/>
                          <a:ea typeface="Calibri"/>
                          <a:cs typeface="Courier New" pitchFamily="49" charset="0"/>
                        </a:rPr>
                        <a:t>int</a:t>
                      </a:r>
                      <a:r>
                        <a:rPr lang="en-GB" sz="1400" b="1" baseline="0" dirty="0" smtClean="0">
                          <a:effectLst/>
                          <a:latin typeface="Courier New" pitchFamily="49" charset="0"/>
                          <a:ea typeface="Calibri"/>
                          <a:cs typeface="Courier New" pitchFamily="49" charset="0"/>
                        </a:rPr>
                        <a:t>[size]) {}</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~Foo() { </a:t>
                      </a:r>
                      <a:r>
                        <a:rPr lang="en-GB" sz="1400" b="1" dirty="0" smtClean="0">
                          <a:solidFill>
                            <a:srgbClr val="0070C0"/>
                          </a:solidFill>
                          <a:effectLst/>
                          <a:latin typeface="Courier New" pitchFamily="49" charset="0"/>
                          <a:ea typeface="Calibri"/>
                          <a:cs typeface="Courier New" pitchFamily="49" charset="0"/>
                        </a:rPr>
                        <a:t>delete</a:t>
                      </a:r>
                      <a:r>
                        <a:rPr lang="en-GB" sz="1400" b="1" baseline="0" dirty="0" smtClean="0">
                          <a:effectLst/>
                          <a:latin typeface="Courier New" pitchFamily="49" charset="0"/>
                          <a:ea typeface="Calibri"/>
                          <a:cs typeface="Courier New" pitchFamily="49" charset="0"/>
                        </a:rPr>
                        <a:t> [] data;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2" name="Table 31"/>
          <p:cNvGraphicFramePr>
            <a:graphicFrameLocks noGrp="1"/>
          </p:cNvGraphicFramePr>
          <p:nvPr>
            <p:extLst/>
          </p:nvPr>
        </p:nvGraphicFramePr>
        <p:xfrm>
          <a:off x="-69149" y="3003798"/>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solidFill>
                            <a:schemeClr val="tx1"/>
                          </a:solidFill>
                          <a:effectLst/>
                          <a:latin typeface="Courier New" pitchFamily="49" charset="0"/>
                          <a:ea typeface="Calibri"/>
                          <a:cs typeface="Courier New" pitchFamily="49" charset="0"/>
                        </a:rPr>
                        <a:t>test()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Foo a(10);</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Foo b(a); </a:t>
                      </a:r>
                      <a:r>
                        <a:rPr lang="en-GB" sz="1400" b="1" baseline="0" dirty="0" smtClean="0">
                          <a:solidFill>
                            <a:srgbClr val="00B050"/>
                          </a:solidFill>
                          <a:effectLst/>
                          <a:latin typeface="Courier New" pitchFamily="49" charset="0"/>
                          <a:ea typeface="Calibri"/>
                          <a:cs typeface="Courier New" pitchFamily="49" charset="0"/>
                        </a:rPr>
                        <a:t>// Default copy constructor</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a.data</a:t>
                      </a:r>
                      <a:r>
                        <a:rPr lang="en-GB" sz="1400" b="1" baseline="0" dirty="0" smtClean="0">
                          <a:solidFill>
                            <a:schemeClr val="tx1"/>
                          </a:solidFill>
                          <a:effectLst/>
                          <a:latin typeface="Courier New" pitchFamily="49" charset="0"/>
                          <a:ea typeface="Calibri"/>
                          <a:cs typeface="Courier New" pitchFamily="49" charset="0"/>
                        </a:rPr>
                        <a:t>[0] = 12;</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std</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cout</a:t>
                      </a:r>
                      <a:r>
                        <a:rPr lang="en-GB" sz="1400" b="1" baseline="0" dirty="0" smtClean="0">
                          <a:effectLst/>
                          <a:latin typeface="Courier New" pitchFamily="49" charset="0"/>
                          <a:ea typeface="Calibri"/>
                          <a:cs typeface="Courier New" pitchFamily="49" charset="0"/>
                        </a:rPr>
                        <a:t> &lt;&lt; </a:t>
                      </a:r>
                      <a:r>
                        <a:rPr lang="en-GB" sz="1400" b="1" baseline="0" dirty="0" err="1" smtClean="0">
                          <a:effectLst/>
                          <a:latin typeface="Courier New" pitchFamily="49" charset="0"/>
                          <a:ea typeface="Calibri"/>
                          <a:cs typeface="Courier New" pitchFamily="49" charset="0"/>
                        </a:rPr>
                        <a:t>b.data</a:t>
                      </a:r>
                      <a:r>
                        <a:rPr lang="en-GB" sz="1400" b="1" baseline="0" dirty="0" smtClean="0">
                          <a:effectLst/>
                          <a:latin typeface="Courier New" pitchFamily="49" charset="0"/>
                          <a:ea typeface="Calibri"/>
                          <a:cs typeface="Courier New" pitchFamily="49" charset="0"/>
                        </a:rPr>
                        <a:t>[0]; </a:t>
                      </a:r>
                      <a:r>
                        <a:rPr lang="en-GB" sz="1400" b="1" baseline="0" dirty="0" smtClean="0">
                          <a:solidFill>
                            <a:srgbClr val="00B050"/>
                          </a:solidFill>
                          <a:effectLst/>
                          <a:latin typeface="Courier New" pitchFamily="49" charset="0"/>
                          <a:ea typeface="Calibri"/>
                          <a:cs typeface="Courier New" pitchFamily="49" charset="0"/>
                        </a:rPr>
                        <a:t>// Gives 12</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Will also crash</a:t>
                      </a:r>
                      <a:r>
                        <a:rPr lang="en-GB" sz="1400" b="1" baseline="0" dirty="0" smtClean="0">
                          <a:solidFill>
                            <a:srgbClr val="00B050"/>
                          </a:solidFill>
                          <a:effectLst/>
                          <a:latin typeface="Courier New" pitchFamily="49" charset="0"/>
                          <a:ea typeface="Calibri"/>
                          <a:cs typeface="Courier New" pitchFamily="49" charset="0"/>
                        </a:rPr>
                        <a:t> here!</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6747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p:bldP spid="11" grpId="0"/>
      <p:bldP spid="12" grpId="0" animBg="1"/>
      <p:bldP spid="13" grpId="0"/>
      <p:bldP spid="15" grpId="0"/>
      <p:bldP spid="16" grpId="0"/>
      <p:bldP spid="27" grpId="0" animBg="1"/>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627534"/>
            <a:ext cx="5040561"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Consider the following:</a:t>
            </a:r>
          </a:p>
        </p:txBody>
      </p:sp>
      <p:sp>
        <p:nvSpPr>
          <p:cNvPr id="3" name="TextBox 2"/>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 Default Copy Constructors</a:t>
            </a:r>
            <a:endParaRPr lang="en-GB" sz="2000" cap="small" dirty="0">
              <a:solidFill>
                <a:schemeClr val="tx1">
                  <a:lumMod val="85000"/>
                  <a:lumOff val="15000"/>
                </a:schemeClr>
              </a:solidFill>
              <a:latin typeface="Calibri" pitchFamily="34" charset="0"/>
            </a:endParaRPr>
          </a:p>
        </p:txBody>
      </p:sp>
      <p:graphicFrame>
        <p:nvGraphicFramePr>
          <p:cNvPr id="4" name="Table 3"/>
          <p:cNvGraphicFramePr>
            <a:graphicFrameLocks noGrp="1"/>
          </p:cNvGraphicFramePr>
          <p:nvPr>
            <p:extLst/>
          </p:nvPr>
        </p:nvGraphicFramePr>
        <p:xfrm>
          <a:off x="-69149" y="1059582"/>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a:t>
                      </a: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*data;</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Foo(</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size</a:t>
                      </a:r>
                      <a:r>
                        <a:rPr lang="en-GB" sz="1400" b="1" baseline="0" dirty="0" smtClean="0">
                          <a:solidFill>
                            <a:schemeClr val="tx1"/>
                          </a:solidFill>
                          <a:effectLst/>
                          <a:latin typeface="Courier New" pitchFamily="49" charset="0"/>
                          <a:ea typeface="Calibri"/>
                          <a:cs typeface="Courier New" pitchFamily="49" charset="0"/>
                        </a:rPr>
                        <a:t>) : </a:t>
                      </a:r>
                      <a:r>
                        <a:rPr lang="en-GB" sz="1400" b="1" dirty="0" smtClean="0">
                          <a:effectLst/>
                          <a:latin typeface="Courier New" pitchFamily="49" charset="0"/>
                          <a:ea typeface="Calibri"/>
                          <a:cs typeface="Courier New" pitchFamily="49" charset="0"/>
                        </a:rPr>
                        <a:t>data(</a:t>
                      </a:r>
                      <a:r>
                        <a:rPr lang="en-GB" sz="1400" b="1" baseline="0" dirty="0" smtClean="0">
                          <a:solidFill>
                            <a:srgbClr val="0070C0"/>
                          </a:solidFill>
                          <a:effectLst/>
                          <a:latin typeface="Courier New" pitchFamily="49" charset="0"/>
                          <a:ea typeface="Calibri"/>
                          <a:cs typeface="Courier New" pitchFamily="49" charset="0"/>
                        </a:rPr>
                        <a:t>new </a:t>
                      </a:r>
                      <a:r>
                        <a:rPr lang="en-GB" sz="1400" b="1" baseline="0" dirty="0" err="1" smtClean="0">
                          <a:solidFill>
                            <a:srgbClr val="0070C0"/>
                          </a:solidFill>
                          <a:effectLst/>
                          <a:latin typeface="Courier New" pitchFamily="49" charset="0"/>
                          <a:ea typeface="Calibri"/>
                          <a:cs typeface="Courier New" pitchFamily="49" charset="0"/>
                        </a:rPr>
                        <a:t>int</a:t>
                      </a:r>
                      <a:r>
                        <a:rPr lang="en-GB" sz="1400" b="1" baseline="0" dirty="0" smtClean="0">
                          <a:effectLst/>
                          <a:latin typeface="Courier New" pitchFamily="49" charset="0"/>
                          <a:ea typeface="Calibri"/>
                          <a:cs typeface="Courier New" pitchFamily="49" charset="0"/>
                        </a:rPr>
                        <a:t>[size]) {}</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~Foo() { </a:t>
                      </a:r>
                      <a:r>
                        <a:rPr lang="en-GB" sz="1400" b="1" dirty="0" smtClean="0">
                          <a:solidFill>
                            <a:srgbClr val="0070C0"/>
                          </a:solidFill>
                          <a:effectLst/>
                          <a:latin typeface="Courier New" pitchFamily="49" charset="0"/>
                          <a:ea typeface="Calibri"/>
                          <a:cs typeface="Courier New" pitchFamily="49" charset="0"/>
                        </a:rPr>
                        <a:t>delete</a:t>
                      </a:r>
                      <a:r>
                        <a:rPr lang="en-GB" sz="1400" b="1" baseline="0" dirty="0" smtClean="0">
                          <a:effectLst/>
                          <a:latin typeface="Courier New" pitchFamily="49" charset="0"/>
                          <a:ea typeface="Calibri"/>
                          <a:cs typeface="Courier New" pitchFamily="49" charset="0"/>
                        </a:rPr>
                        <a:t> [] data;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nvPr>
        </p:nvGraphicFramePr>
        <p:xfrm>
          <a:off x="-69149" y="3003798"/>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solidFill>
                            <a:schemeClr val="tx1"/>
                          </a:solidFill>
                          <a:effectLst/>
                          <a:latin typeface="Courier New" pitchFamily="49" charset="0"/>
                          <a:ea typeface="Calibri"/>
                          <a:cs typeface="Courier New" pitchFamily="49" charset="0"/>
                        </a:rPr>
                        <a:t>test()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Foo a(10);</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Foo b(a); </a:t>
                      </a:r>
                      <a:r>
                        <a:rPr lang="en-GB" sz="1400" b="1" baseline="0" dirty="0" smtClean="0">
                          <a:solidFill>
                            <a:srgbClr val="00B050"/>
                          </a:solidFill>
                          <a:effectLst/>
                          <a:latin typeface="Courier New" pitchFamily="49" charset="0"/>
                          <a:ea typeface="Calibri"/>
                          <a:cs typeface="Courier New" pitchFamily="49" charset="0"/>
                        </a:rPr>
                        <a:t>// Default copy constructor</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a.data</a:t>
                      </a:r>
                      <a:r>
                        <a:rPr lang="en-GB" sz="1400" b="1" baseline="0" dirty="0" smtClean="0">
                          <a:solidFill>
                            <a:schemeClr val="tx1"/>
                          </a:solidFill>
                          <a:effectLst/>
                          <a:latin typeface="Courier New" pitchFamily="49" charset="0"/>
                          <a:ea typeface="Calibri"/>
                          <a:cs typeface="Courier New" pitchFamily="49" charset="0"/>
                        </a:rPr>
                        <a:t>[0] = 12;</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std</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cout</a:t>
                      </a:r>
                      <a:r>
                        <a:rPr lang="en-GB" sz="1400" b="1" baseline="0" dirty="0" smtClean="0">
                          <a:effectLst/>
                          <a:latin typeface="Courier New" pitchFamily="49" charset="0"/>
                          <a:ea typeface="Calibri"/>
                          <a:cs typeface="Courier New" pitchFamily="49" charset="0"/>
                        </a:rPr>
                        <a:t> &lt;&lt; </a:t>
                      </a:r>
                      <a:r>
                        <a:rPr lang="en-GB" sz="1400" b="1" baseline="0" dirty="0" err="1" smtClean="0">
                          <a:effectLst/>
                          <a:latin typeface="Courier New" pitchFamily="49" charset="0"/>
                          <a:ea typeface="Calibri"/>
                          <a:cs typeface="Courier New" pitchFamily="49" charset="0"/>
                        </a:rPr>
                        <a:t>b.data</a:t>
                      </a:r>
                      <a:r>
                        <a:rPr lang="en-GB" sz="1400" b="1" baseline="0" dirty="0" smtClean="0">
                          <a:effectLst/>
                          <a:latin typeface="Courier New" pitchFamily="49" charset="0"/>
                          <a:ea typeface="Calibri"/>
                          <a:cs typeface="Courier New" pitchFamily="49" charset="0"/>
                        </a:rPr>
                        <a:t>[0]; </a:t>
                      </a:r>
                      <a:r>
                        <a:rPr lang="en-GB" sz="1400" b="1" baseline="0" dirty="0" smtClean="0">
                          <a:solidFill>
                            <a:srgbClr val="00B050"/>
                          </a:solidFill>
                          <a:effectLst/>
                          <a:latin typeface="Courier New" pitchFamily="49" charset="0"/>
                          <a:ea typeface="Calibri"/>
                          <a:cs typeface="Courier New" pitchFamily="49" charset="0"/>
                        </a:rPr>
                        <a:t>// Gives 12</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Will also crash</a:t>
                      </a:r>
                      <a:r>
                        <a:rPr lang="en-GB" sz="1400" b="1" baseline="0" dirty="0" smtClean="0">
                          <a:solidFill>
                            <a:srgbClr val="00B050"/>
                          </a:solidFill>
                          <a:effectLst/>
                          <a:latin typeface="Courier New" pitchFamily="49" charset="0"/>
                          <a:ea typeface="Calibri"/>
                          <a:cs typeface="Courier New" pitchFamily="49" charset="0"/>
                        </a:rPr>
                        <a:t> here!</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5076056" y="1080120"/>
            <a:ext cx="3816424" cy="1631216"/>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Worst, whenever </a:t>
            </a:r>
            <a:r>
              <a:rPr lang="en-GB" b="1" dirty="0">
                <a:solidFill>
                  <a:schemeClr val="tx1">
                    <a:lumMod val="85000"/>
                    <a:lumOff val="15000"/>
                  </a:schemeClr>
                </a:solidFill>
                <a:latin typeface="Courier New" pitchFamily="49" charset="0"/>
                <a:cs typeface="Courier New" pitchFamily="49" charset="0"/>
              </a:rPr>
              <a:t>a</a:t>
            </a:r>
            <a:r>
              <a:rPr lang="en-GB" sz="2000" dirty="0">
                <a:solidFill>
                  <a:schemeClr val="tx1">
                    <a:lumMod val="85000"/>
                    <a:lumOff val="15000"/>
                  </a:schemeClr>
                </a:solidFill>
                <a:latin typeface="Calibri" pitchFamily="34" charset="0"/>
              </a:rPr>
              <a:t> and </a:t>
            </a:r>
            <a:r>
              <a:rPr lang="en-GB" b="1" dirty="0">
                <a:solidFill>
                  <a:schemeClr val="tx1">
                    <a:lumMod val="85000"/>
                    <a:lumOff val="15000"/>
                  </a:schemeClr>
                </a:solidFill>
                <a:latin typeface="Courier New" pitchFamily="49" charset="0"/>
                <a:cs typeface="Courier New" pitchFamily="49" charset="0"/>
              </a:rPr>
              <a:t>b</a:t>
            </a:r>
            <a:r>
              <a:rPr lang="en-GB" sz="2000" dirty="0">
                <a:solidFill>
                  <a:schemeClr val="tx1">
                    <a:lumMod val="85000"/>
                    <a:lumOff val="15000"/>
                  </a:schemeClr>
                </a:solidFill>
                <a:latin typeface="Calibri" pitchFamily="34" charset="0"/>
              </a:rPr>
              <a:t> go out of scope their destructors will be called. This will result in two calls to delete the allocated array. </a:t>
            </a:r>
            <a:r>
              <a:rPr lang="en-GB" sz="2000" dirty="0" smtClean="0">
                <a:solidFill>
                  <a:schemeClr val="tx1">
                    <a:lumMod val="85000"/>
                    <a:lumOff val="15000"/>
                  </a:schemeClr>
                </a:solidFill>
                <a:latin typeface="Calibri" pitchFamily="34" charset="0"/>
              </a:rPr>
              <a:t> The second call will crash the program.</a:t>
            </a:r>
            <a:endParaRPr lang="en-GB" sz="2000" dirty="0">
              <a:solidFill>
                <a:schemeClr val="tx1">
                  <a:lumMod val="85000"/>
                  <a:lumOff val="15000"/>
                </a:schemeClr>
              </a:solidFill>
              <a:latin typeface="Calibri" pitchFamily="34" charset="0"/>
            </a:endParaRPr>
          </a:p>
        </p:txBody>
      </p:sp>
      <p:sp>
        <p:nvSpPr>
          <p:cNvPr id="7" name="Rounded Rectangle 6"/>
          <p:cNvSpPr/>
          <p:nvPr/>
        </p:nvSpPr>
        <p:spPr>
          <a:xfrm>
            <a:off x="7253306" y="2913863"/>
            <a:ext cx="1584176" cy="1080119"/>
          </a:xfrm>
          <a:prstGeom prst="roundRect">
            <a:avLst>
              <a:gd name="adj" fmla="val 6993"/>
            </a:avLst>
          </a:prstGeom>
          <a:solidFill>
            <a:schemeClr val="accent3">
              <a:lumMod val="20000"/>
              <a:lumOff val="8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8" name="Rounded Rectangle 7"/>
          <p:cNvSpPr/>
          <p:nvPr/>
        </p:nvSpPr>
        <p:spPr>
          <a:xfrm>
            <a:off x="5165074" y="2913863"/>
            <a:ext cx="1584176" cy="1746119"/>
          </a:xfrm>
          <a:prstGeom prst="roundRect">
            <a:avLst>
              <a:gd name="adj" fmla="val 6993"/>
            </a:avLst>
          </a:prstGeom>
          <a:solidFill>
            <a:schemeClr val="accent3">
              <a:lumMod val="40000"/>
              <a:lumOff val="6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3" name="TextBox 12"/>
          <p:cNvSpPr txBox="1"/>
          <p:nvPr/>
        </p:nvSpPr>
        <p:spPr>
          <a:xfrm>
            <a:off x="7397322" y="3579862"/>
            <a:ext cx="1296144" cy="338554"/>
          </a:xfrm>
          <a:prstGeom prst="rect">
            <a:avLst/>
          </a:prstGeom>
          <a:noFill/>
        </p:spPr>
        <p:txBody>
          <a:bodyPr wrap="square" rtlCol="0">
            <a:spAutoFit/>
          </a:bodyPr>
          <a:lstStyle/>
          <a:p>
            <a:r>
              <a:rPr lang="en-GB" sz="1600" b="1" dirty="0" smtClean="0">
                <a:solidFill>
                  <a:srgbClr val="FF0000"/>
                </a:solidFill>
                <a:latin typeface="Courier New" pitchFamily="49" charset="0"/>
                <a:cs typeface="Courier New" pitchFamily="49" charset="0"/>
              </a:rPr>
              <a:t>?????</a:t>
            </a:r>
            <a:endParaRPr lang="en-GB" sz="1600" b="1" dirty="0">
              <a:solidFill>
                <a:srgbClr val="FF0000"/>
              </a:solidFill>
              <a:latin typeface="Courier New" pitchFamily="49" charset="0"/>
              <a:cs typeface="Courier New" pitchFamily="49" charset="0"/>
            </a:endParaRPr>
          </a:p>
        </p:txBody>
      </p:sp>
      <p:sp>
        <p:nvSpPr>
          <p:cNvPr id="15" name="TextBox 14"/>
          <p:cNvSpPr txBox="1"/>
          <p:nvPr/>
        </p:nvSpPr>
        <p:spPr>
          <a:xfrm>
            <a:off x="5165074" y="2880320"/>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Stack</a:t>
            </a:r>
          </a:p>
        </p:txBody>
      </p:sp>
      <p:sp>
        <p:nvSpPr>
          <p:cNvPr id="16" name="TextBox 15"/>
          <p:cNvSpPr txBox="1"/>
          <p:nvPr/>
        </p:nvSpPr>
        <p:spPr>
          <a:xfrm>
            <a:off x="7325314" y="2880320"/>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Heap</a:t>
            </a:r>
          </a:p>
        </p:txBody>
      </p:sp>
      <p:sp>
        <p:nvSpPr>
          <p:cNvPr id="27" name="Rounded Rectangle 26"/>
          <p:cNvSpPr/>
          <p:nvPr/>
        </p:nvSpPr>
        <p:spPr>
          <a:xfrm>
            <a:off x="5389200" y="4176464"/>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8" name="TextBox 27"/>
          <p:cNvSpPr txBox="1"/>
          <p:nvPr/>
        </p:nvSpPr>
        <p:spPr>
          <a:xfrm>
            <a:off x="5461208" y="4176464"/>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29" name="TextBox 28"/>
          <p:cNvSpPr txBox="1"/>
          <p:nvPr/>
        </p:nvSpPr>
        <p:spPr>
          <a:xfrm>
            <a:off x="5317192" y="3888432"/>
            <a:ext cx="1296144" cy="338554"/>
          </a:xfrm>
          <a:prstGeom prst="rect">
            <a:avLst/>
          </a:prstGeom>
          <a:noFill/>
        </p:spPr>
        <p:txBody>
          <a:bodyPr wrap="square" rtlCol="0">
            <a:spAutoFit/>
          </a:bodyPr>
          <a:lstStyle/>
          <a:p>
            <a:r>
              <a:rPr lang="en-GB" sz="1600" b="1" dirty="0">
                <a:latin typeface="Courier New" pitchFamily="49" charset="0"/>
                <a:cs typeface="Courier New" pitchFamily="49" charset="0"/>
              </a:rPr>
              <a:t>b</a:t>
            </a:r>
            <a:endParaRPr lang="en-GB" b="1" dirty="0">
              <a:latin typeface="Courier New" pitchFamily="49" charset="0"/>
              <a:cs typeface="Courier New" pitchFamily="49" charset="0"/>
            </a:endParaRPr>
          </a:p>
        </p:txBody>
      </p:sp>
      <p:cxnSp>
        <p:nvCxnSpPr>
          <p:cNvPr id="30" name="Straight Arrow Connector 29"/>
          <p:cNvCxnSpPr/>
          <p:nvPr/>
        </p:nvCxnSpPr>
        <p:spPr>
          <a:xfrm flipV="1">
            <a:off x="6253296" y="3794938"/>
            <a:ext cx="1000010" cy="5975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486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627534"/>
            <a:ext cx="5904657" cy="40011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Assignment </a:t>
            </a:r>
            <a:r>
              <a:rPr lang="en-GB" sz="2000" dirty="0">
                <a:solidFill>
                  <a:schemeClr val="tx1">
                    <a:lumMod val="85000"/>
                    <a:lumOff val="15000"/>
                  </a:schemeClr>
                </a:solidFill>
                <a:latin typeface="Calibri" pitchFamily="34" charset="0"/>
              </a:rPr>
              <a:t>is actually </a:t>
            </a:r>
            <a:r>
              <a:rPr lang="en-GB" sz="2000" dirty="0" smtClean="0">
                <a:solidFill>
                  <a:schemeClr val="tx1">
                    <a:lumMod val="85000"/>
                    <a:lumOff val="15000"/>
                  </a:schemeClr>
                </a:solidFill>
                <a:latin typeface="Calibri" pitchFamily="34" charset="0"/>
              </a:rPr>
              <a:t>worse </a:t>
            </a:r>
            <a:r>
              <a:rPr lang="en-GB" sz="2000" dirty="0">
                <a:solidFill>
                  <a:schemeClr val="tx1">
                    <a:lumMod val="85000"/>
                    <a:lumOff val="15000"/>
                  </a:schemeClr>
                </a:solidFill>
                <a:latin typeface="Calibri" pitchFamily="34" charset="0"/>
              </a:rPr>
              <a:t>than copying!</a:t>
            </a:r>
          </a:p>
        </p:txBody>
      </p:sp>
      <p:sp>
        <p:nvSpPr>
          <p:cNvPr id="3" name="TextBox 2"/>
          <p:cNvSpPr txBox="1"/>
          <p:nvPr/>
        </p:nvSpPr>
        <p:spPr>
          <a:xfrm>
            <a:off x="5868144" y="155416"/>
            <a:ext cx="3240360" cy="400110"/>
          </a:xfrm>
          <a:prstGeom prst="rect">
            <a:avLst/>
          </a:prstGeom>
          <a:noFill/>
        </p:spPr>
        <p:txBody>
          <a:bodyPr wrap="square" rtlCol="0">
            <a:spAutoFit/>
          </a:bodyPr>
          <a:lstStyle/>
          <a:p>
            <a:pPr algn="r"/>
            <a:r>
              <a:rPr lang="en-GB" sz="2000" cap="small" dirty="0" smtClean="0">
                <a:solidFill>
                  <a:schemeClr val="tx1">
                    <a:lumMod val="85000"/>
                    <a:lumOff val="15000"/>
                  </a:schemeClr>
                </a:solidFill>
                <a:latin typeface="Calibri" pitchFamily="34" charset="0"/>
              </a:rPr>
              <a:t> Default Object Assignment</a:t>
            </a:r>
            <a:endParaRPr lang="en-GB" sz="2000" cap="small" dirty="0">
              <a:solidFill>
                <a:schemeClr val="tx1">
                  <a:lumMod val="85000"/>
                  <a:lumOff val="15000"/>
                </a:schemeClr>
              </a:solidFill>
              <a:latin typeface="Calibri" pitchFamily="34" charset="0"/>
            </a:endParaRPr>
          </a:p>
        </p:txBody>
      </p:sp>
      <p:graphicFrame>
        <p:nvGraphicFramePr>
          <p:cNvPr id="4" name="Table 3"/>
          <p:cNvGraphicFramePr>
            <a:graphicFrameLocks noGrp="1"/>
          </p:cNvGraphicFramePr>
          <p:nvPr>
            <p:extLst/>
          </p:nvPr>
        </p:nvGraphicFramePr>
        <p:xfrm>
          <a:off x="-69149" y="1059582"/>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class</a:t>
                      </a:r>
                      <a:r>
                        <a:rPr lang="en-GB" sz="1400" b="1" dirty="0" smtClean="0">
                          <a:effectLst/>
                          <a:latin typeface="Courier New" pitchFamily="49" charset="0"/>
                          <a:ea typeface="Calibri"/>
                          <a:cs typeface="Courier New" pitchFamily="49" charset="0"/>
                        </a:rPr>
                        <a:t> Foo</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solidFill>
                            <a:srgbClr val="0070C0"/>
                          </a:solidFill>
                          <a:effectLst/>
                          <a:latin typeface="Courier New" pitchFamily="49" charset="0"/>
                          <a:ea typeface="Calibri"/>
                          <a:cs typeface="Courier New" pitchFamily="49" charset="0"/>
                        </a:rPr>
                        <a:t>public:</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int</a:t>
                      </a:r>
                      <a:r>
                        <a:rPr lang="en-GB" sz="1400" b="1" baseline="0" dirty="0" smtClean="0">
                          <a:solidFill>
                            <a:schemeClr val="tx1"/>
                          </a:solidFill>
                          <a:effectLst/>
                          <a:latin typeface="Courier New" pitchFamily="49" charset="0"/>
                          <a:ea typeface="Calibri"/>
                          <a:cs typeface="Courier New" pitchFamily="49" charset="0"/>
                        </a:rPr>
                        <a:t> *data;</a:t>
                      </a:r>
                      <a:endParaRPr lang="en-GB" sz="1400" b="1" dirty="0" smtClean="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dirty="0" smtClean="0">
                          <a:solidFill>
                            <a:schemeClr val="tx1"/>
                          </a:solidFill>
                          <a:effectLst/>
                          <a:latin typeface="Courier New" pitchFamily="49" charset="0"/>
                          <a:ea typeface="Calibri"/>
                          <a:cs typeface="Courier New" pitchFamily="49" charset="0"/>
                        </a:rPr>
                        <a:t>Foo(</a:t>
                      </a:r>
                      <a:r>
                        <a:rPr lang="en-GB" sz="1400" b="1" dirty="0" err="1" smtClean="0">
                          <a:solidFill>
                            <a:srgbClr val="0070C0"/>
                          </a:solidFill>
                          <a:effectLst/>
                          <a:latin typeface="Courier New" pitchFamily="49" charset="0"/>
                          <a:ea typeface="Calibri"/>
                          <a:cs typeface="Courier New" pitchFamily="49" charset="0"/>
                        </a:rPr>
                        <a:t>int</a:t>
                      </a:r>
                      <a:r>
                        <a:rPr lang="en-GB" sz="1400" b="1" dirty="0" smtClean="0">
                          <a:solidFill>
                            <a:schemeClr val="tx1"/>
                          </a:solidFill>
                          <a:effectLst/>
                          <a:latin typeface="Courier New" pitchFamily="49" charset="0"/>
                          <a:ea typeface="Calibri"/>
                          <a:cs typeface="Courier New" pitchFamily="49" charset="0"/>
                        </a:rPr>
                        <a:t> size</a:t>
                      </a:r>
                      <a:r>
                        <a:rPr lang="en-GB" sz="1400" b="1" baseline="0" dirty="0" smtClean="0">
                          <a:solidFill>
                            <a:schemeClr val="tx1"/>
                          </a:solidFill>
                          <a:effectLst/>
                          <a:latin typeface="Courier New" pitchFamily="49" charset="0"/>
                          <a:ea typeface="Calibri"/>
                          <a:cs typeface="Courier New" pitchFamily="49" charset="0"/>
                        </a:rPr>
                        <a:t>) : </a:t>
                      </a:r>
                      <a:r>
                        <a:rPr lang="en-GB" sz="1400" b="1" dirty="0" smtClean="0">
                          <a:effectLst/>
                          <a:latin typeface="Courier New" pitchFamily="49" charset="0"/>
                          <a:ea typeface="Calibri"/>
                          <a:cs typeface="Courier New" pitchFamily="49" charset="0"/>
                        </a:rPr>
                        <a:t>data(</a:t>
                      </a:r>
                      <a:r>
                        <a:rPr lang="en-GB" sz="1400" b="1" baseline="0" dirty="0" smtClean="0">
                          <a:solidFill>
                            <a:srgbClr val="0070C0"/>
                          </a:solidFill>
                          <a:effectLst/>
                          <a:latin typeface="Courier New" pitchFamily="49" charset="0"/>
                          <a:ea typeface="Calibri"/>
                          <a:cs typeface="Courier New" pitchFamily="49" charset="0"/>
                        </a:rPr>
                        <a:t>new </a:t>
                      </a:r>
                      <a:r>
                        <a:rPr lang="en-GB" sz="1400" b="1" baseline="0" dirty="0" err="1" smtClean="0">
                          <a:solidFill>
                            <a:srgbClr val="0070C0"/>
                          </a:solidFill>
                          <a:effectLst/>
                          <a:latin typeface="Courier New" pitchFamily="49" charset="0"/>
                          <a:ea typeface="Calibri"/>
                          <a:cs typeface="Courier New" pitchFamily="49" charset="0"/>
                        </a:rPr>
                        <a:t>int</a:t>
                      </a:r>
                      <a:r>
                        <a:rPr lang="en-GB" sz="1400" b="1" baseline="0" dirty="0" smtClean="0">
                          <a:effectLst/>
                          <a:latin typeface="Courier New" pitchFamily="49" charset="0"/>
                          <a:ea typeface="Calibri"/>
                          <a:cs typeface="Courier New" pitchFamily="49" charset="0"/>
                        </a:rPr>
                        <a:t>[size]) {}</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smtClean="0">
                          <a:effectLst/>
                          <a:latin typeface="Courier New" pitchFamily="49" charset="0"/>
                          <a:ea typeface="Calibri"/>
                          <a:cs typeface="Courier New" pitchFamily="49" charset="0"/>
                        </a:rPr>
                        <a:t>~Foo() { </a:t>
                      </a:r>
                      <a:r>
                        <a:rPr lang="en-GB" sz="1400" b="1" dirty="0" smtClean="0">
                          <a:solidFill>
                            <a:srgbClr val="0070C0"/>
                          </a:solidFill>
                          <a:effectLst/>
                          <a:latin typeface="Courier New" pitchFamily="49" charset="0"/>
                          <a:ea typeface="Calibri"/>
                          <a:cs typeface="Courier New" pitchFamily="49" charset="0"/>
                        </a:rPr>
                        <a:t>delete</a:t>
                      </a:r>
                      <a:r>
                        <a:rPr lang="en-GB" sz="1400" b="1" baseline="0" dirty="0" smtClean="0">
                          <a:effectLst/>
                          <a:latin typeface="Courier New" pitchFamily="49" charset="0"/>
                          <a:ea typeface="Calibri"/>
                          <a:cs typeface="Courier New" pitchFamily="49" charset="0"/>
                        </a:rPr>
                        <a:t> [] data; }</a:t>
                      </a:r>
                      <a:endParaRPr lang="en-GB" sz="1400" b="1" dirty="0" smtClean="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nvPr>
        </p:nvGraphicFramePr>
        <p:xfrm>
          <a:off x="-69149" y="3003798"/>
          <a:ext cx="4785165" cy="1850898"/>
        </p:xfrm>
        <a:graphic>
          <a:graphicData uri="http://schemas.openxmlformats.org/drawingml/2006/table">
            <a:tbl>
              <a:tblPr firstRow="1" firstCol="1" bandRow="1">
                <a:tableStyleId>{3B4B98B0-60AC-42C2-AFA5-B58CD77FA1E5}</a:tableStyleId>
              </a:tblPr>
              <a:tblGrid>
                <a:gridCol w="400956"/>
                <a:gridCol w="4384209"/>
              </a:tblGrid>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000" b="0" dirty="0" smtClean="0">
                          <a:solidFill>
                            <a:schemeClr val="bg1">
                              <a:lumMod val="65000"/>
                            </a:schemeClr>
                          </a:solidFill>
                          <a:effectLst/>
                        </a:rPr>
                        <a:t>1</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solidFill>
                            <a:srgbClr val="0070C0"/>
                          </a:solidFill>
                          <a:effectLst/>
                          <a:latin typeface="Courier New" pitchFamily="49" charset="0"/>
                          <a:ea typeface="Calibri"/>
                          <a:cs typeface="Courier New" pitchFamily="49" charset="0"/>
                        </a:rPr>
                        <a:t>void </a:t>
                      </a:r>
                      <a:r>
                        <a:rPr lang="en-GB" sz="1400" b="1" dirty="0" smtClean="0">
                          <a:solidFill>
                            <a:schemeClr val="tx1"/>
                          </a:solidFill>
                          <a:effectLst/>
                          <a:latin typeface="Courier New" pitchFamily="49" charset="0"/>
                          <a:ea typeface="Calibri"/>
                          <a:cs typeface="Courier New" pitchFamily="49" charset="0"/>
                        </a:rPr>
                        <a:t>test()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2</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dirty="0" smtClean="0">
                          <a:effectLst/>
                          <a:latin typeface="Courier New" pitchFamily="49" charset="0"/>
                          <a:ea typeface="Calibri"/>
                          <a:cs typeface="Courier New" pitchFamily="49" charset="0"/>
                        </a:rPr>
                        <a:t>{</a:t>
                      </a:r>
                      <a:endParaRPr lang="en-GB" sz="1400" b="1" dirty="0">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3</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T>
                      <a:noFill/>
                    </a:lnT>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solidFill>
                            <a:schemeClr val="tx1"/>
                          </a:solidFill>
                          <a:effectLst/>
                          <a:latin typeface="Courier New" pitchFamily="49" charset="0"/>
                          <a:ea typeface="Calibri"/>
                          <a:cs typeface="Courier New" pitchFamily="49" charset="0"/>
                        </a:rPr>
                        <a:t>  Foo a(10), b(10); </a:t>
                      </a:r>
                      <a:r>
                        <a:rPr lang="en-GB" sz="1400" b="1" baseline="0" dirty="0" smtClean="0">
                          <a:solidFill>
                            <a:srgbClr val="00B050"/>
                          </a:solidFill>
                          <a:effectLst/>
                          <a:latin typeface="Courier New" pitchFamily="49" charset="0"/>
                          <a:ea typeface="Calibri"/>
                          <a:cs typeface="Courier New" pitchFamily="49" charset="0"/>
                        </a:rPr>
                        <a:t>// Create a and b</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4</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chemeClr val="tx1"/>
                          </a:solidFill>
                          <a:effectLst/>
                          <a:latin typeface="Courier New" pitchFamily="49" charset="0"/>
                          <a:ea typeface="Calibri"/>
                          <a:cs typeface="Courier New" pitchFamily="49" charset="0"/>
                        </a:rPr>
                        <a:t>  b = a; </a:t>
                      </a:r>
                      <a:r>
                        <a:rPr lang="en-GB" sz="1400" b="1" baseline="0" dirty="0" smtClean="0">
                          <a:solidFill>
                            <a:srgbClr val="00B050"/>
                          </a:solidFill>
                          <a:effectLst/>
                          <a:latin typeface="Courier New" pitchFamily="49" charset="0"/>
                          <a:ea typeface="Calibri"/>
                          <a:cs typeface="Courier New" pitchFamily="49" charset="0"/>
                        </a:rPr>
                        <a:t>// Copy a to b</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5</a:t>
                      </a:r>
                      <a:endParaRPr lang="en-GB" sz="1100" b="0" dirty="0">
                        <a:solidFill>
                          <a:schemeClr val="bg1">
                            <a:lumMod val="65000"/>
                          </a:schemeClr>
                        </a:solidFill>
                        <a:effectLst/>
                        <a:latin typeface="Calibri"/>
                        <a:ea typeface="Calibri"/>
                        <a:cs typeface="Times New Roman"/>
                      </a:endParaRPr>
                    </a:p>
                  </a:txBody>
                  <a:tcPr marL="9525" marR="9525" marT="9525" marB="9525">
                    <a:lnR w="12700" cap="flat" cmpd="sng" algn="ctr">
                      <a:solidFill>
                        <a:schemeClr val="tx1"/>
                      </a:solidFill>
                      <a:prstDash val="solid"/>
                      <a:round/>
                      <a:headEnd type="none" w="med" len="med"/>
                      <a:tailEnd type="none" w="med" len="med"/>
                    </a:lnR>
                    <a:lnB>
                      <a:noFill/>
                    </a:lnB>
                    <a:noFill/>
                  </a:tcPr>
                </a:tc>
                <a:tc>
                  <a:txBody>
                    <a:bodyPr/>
                    <a:lstStyle/>
                    <a:p>
                      <a:pPr marL="85725" indent="0">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400" b="1" baseline="0" dirty="0" smtClean="0">
                          <a:solidFill>
                            <a:srgbClr val="00B050"/>
                          </a:solidFill>
                          <a:effectLst/>
                          <a:latin typeface="Courier New" pitchFamily="49" charset="0"/>
                          <a:ea typeface="Calibri"/>
                          <a:cs typeface="Courier New" pitchFamily="49" charset="0"/>
                        </a:rPr>
                        <a:t>  </a:t>
                      </a:r>
                      <a:r>
                        <a:rPr lang="en-GB" sz="1400" b="1" baseline="0" dirty="0" err="1" smtClean="0">
                          <a:solidFill>
                            <a:schemeClr val="tx1"/>
                          </a:solidFill>
                          <a:effectLst/>
                          <a:latin typeface="Courier New" pitchFamily="49" charset="0"/>
                          <a:ea typeface="Calibri"/>
                          <a:cs typeface="Courier New" pitchFamily="49" charset="0"/>
                        </a:rPr>
                        <a:t>a.data</a:t>
                      </a:r>
                      <a:r>
                        <a:rPr lang="en-GB" sz="1400" b="1" baseline="0" dirty="0" smtClean="0">
                          <a:solidFill>
                            <a:schemeClr val="tx1"/>
                          </a:solidFill>
                          <a:effectLst/>
                          <a:latin typeface="Courier New" pitchFamily="49" charset="0"/>
                          <a:ea typeface="Calibri"/>
                          <a:cs typeface="Courier New" pitchFamily="49" charset="0"/>
                        </a:rPr>
                        <a:t>[0] = 12;</a:t>
                      </a:r>
                      <a:endParaRPr lang="en-GB" sz="1400" b="1" dirty="0">
                        <a:solidFill>
                          <a:schemeClr val="tx1"/>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mn-lt"/>
                          <a:ea typeface="+mn-ea"/>
                          <a:cs typeface="+mn-cs"/>
                        </a:rPr>
                        <a:t>6</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baseline="0" dirty="0" smtClean="0">
                          <a:effectLst/>
                          <a:latin typeface="Courier New" pitchFamily="49" charset="0"/>
                          <a:ea typeface="Calibri"/>
                          <a:cs typeface="Courier New" pitchFamily="49" charset="0"/>
                        </a:rPr>
                        <a:t>  </a:t>
                      </a:r>
                      <a:r>
                        <a:rPr lang="en-GB" sz="1400" b="1" dirty="0" err="1" smtClean="0">
                          <a:effectLst/>
                          <a:latin typeface="Courier New" pitchFamily="49" charset="0"/>
                          <a:ea typeface="Calibri"/>
                          <a:cs typeface="Courier New" pitchFamily="49" charset="0"/>
                        </a:rPr>
                        <a:t>std</a:t>
                      </a:r>
                      <a:r>
                        <a:rPr lang="en-GB" sz="1400" b="1" dirty="0" smtClean="0">
                          <a:effectLst/>
                          <a:latin typeface="Courier New" pitchFamily="49" charset="0"/>
                          <a:ea typeface="Calibri"/>
                          <a:cs typeface="Courier New" pitchFamily="49" charset="0"/>
                        </a:rPr>
                        <a:t>::</a:t>
                      </a:r>
                      <a:r>
                        <a:rPr lang="en-GB" sz="1400" b="1" dirty="0" err="1" smtClean="0">
                          <a:effectLst/>
                          <a:latin typeface="Courier New" pitchFamily="49" charset="0"/>
                          <a:ea typeface="Calibri"/>
                          <a:cs typeface="Courier New" pitchFamily="49" charset="0"/>
                        </a:rPr>
                        <a:t>cout</a:t>
                      </a:r>
                      <a:r>
                        <a:rPr lang="en-GB" sz="1400" b="1" baseline="0" dirty="0" smtClean="0">
                          <a:effectLst/>
                          <a:latin typeface="Courier New" pitchFamily="49" charset="0"/>
                          <a:ea typeface="Calibri"/>
                          <a:cs typeface="Courier New" pitchFamily="49" charset="0"/>
                        </a:rPr>
                        <a:t> &lt;&lt; </a:t>
                      </a:r>
                      <a:r>
                        <a:rPr lang="en-GB" sz="1400" b="1" baseline="0" dirty="0" err="1" smtClean="0">
                          <a:effectLst/>
                          <a:latin typeface="Courier New" pitchFamily="49" charset="0"/>
                          <a:ea typeface="Calibri"/>
                          <a:cs typeface="Courier New" pitchFamily="49" charset="0"/>
                        </a:rPr>
                        <a:t>b.data</a:t>
                      </a:r>
                      <a:r>
                        <a:rPr lang="en-GB" sz="1400" b="1" baseline="0" dirty="0" smtClean="0">
                          <a:effectLst/>
                          <a:latin typeface="Courier New" pitchFamily="49" charset="0"/>
                          <a:ea typeface="Calibri"/>
                          <a:cs typeface="Courier New" pitchFamily="49" charset="0"/>
                        </a:rPr>
                        <a:t>[0]; </a:t>
                      </a:r>
                      <a:r>
                        <a:rPr lang="en-GB" sz="1400" b="1" baseline="0" dirty="0" smtClean="0">
                          <a:solidFill>
                            <a:srgbClr val="00B050"/>
                          </a:solidFill>
                          <a:effectLst/>
                          <a:latin typeface="Courier New" pitchFamily="49" charset="0"/>
                          <a:ea typeface="Calibri"/>
                          <a:cs typeface="Courier New" pitchFamily="49" charset="0"/>
                        </a:rPr>
                        <a:t>// Gives 12</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100" b="0" dirty="0" smtClean="0">
                          <a:solidFill>
                            <a:schemeClr val="bg1">
                              <a:lumMod val="65000"/>
                            </a:schemeClr>
                          </a:solidFill>
                          <a:effectLst/>
                          <a:latin typeface="Calibri"/>
                          <a:ea typeface="Calibri"/>
                          <a:cs typeface="Times New Roman"/>
                        </a:rPr>
                        <a:t>7</a:t>
                      </a:r>
                      <a:endParaRPr lang="en-GB" sz="1100" b="0" dirty="0">
                        <a:solidFill>
                          <a:schemeClr val="bg1">
                            <a:lumMod val="65000"/>
                          </a:schemeClr>
                        </a:solidFill>
                        <a:effectLst/>
                        <a:latin typeface="Calibri"/>
                        <a:ea typeface="Calibri"/>
                        <a:cs typeface="Times New Roman"/>
                      </a:endParaRPr>
                    </a:p>
                  </a:txBody>
                  <a:tcPr marL="9525" marR="9525" marT="9525" marB="9525">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marL="85725" marR="0" indent="0" algn="l" defTabSz="914400" rtl="0" eaLnBrk="1" fontAlgn="auto" latinLnBrk="0" hangingPunct="1">
                        <a:lnSpc>
                          <a:spcPct val="115000"/>
                        </a:lnSpc>
                        <a:spcBef>
                          <a:spcPts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GB" sz="1400" b="1" dirty="0" smtClean="0">
                          <a:effectLst/>
                          <a:latin typeface="Courier New" pitchFamily="49" charset="0"/>
                          <a:ea typeface="Calibri"/>
                          <a:cs typeface="Courier New" pitchFamily="49" charset="0"/>
                        </a:rPr>
                        <a:t>} </a:t>
                      </a:r>
                      <a:r>
                        <a:rPr lang="en-GB" sz="1400" b="1" dirty="0" smtClean="0">
                          <a:solidFill>
                            <a:srgbClr val="00B050"/>
                          </a:solidFill>
                          <a:effectLst/>
                          <a:latin typeface="Courier New" pitchFamily="49" charset="0"/>
                          <a:ea typeface="Calibri"/>
                          <a:cs typeface="Courier New" pitchFamily="49" charset="0"/>
                        </a:rPr>
                        <a:t>// Will also crash</a:t>
                      </a:r>
                      <a:r>
                        <a:rPr lang="en-GB" sz="1400" b="1" baseline="0" dirty="0" smtClean="0">
                          <a:solidFill>
                            <a:srgbClr val="00B050"/>
                          </a:solidFill>
                          <a:effectLst/>
                          <a:latin typeface="Courier New" pitchFamily="49" charset="0"/>
                          <a:ea typeface="Calibri"/>
                          <a:cs typeface="Courier New" pitchFamily="49" charset="0"/>
                        </a:rPr>
                        <a:t> here!</a:t>
                      </a:r>
                      <a:endParaRPr lang="en-GB" sz="1400" b="1" dirty="0" smtClean="0">
                        <a:solidFill>
                          <a:srgbClr val="00B050"/>
                        </a:solidFill>
                        <a:effectLst/>
                        <a:latin typeface="Courier New" pitchFamily="49" charset="0"/>
                        <a:ea typeface="Calibri"/>
                        <a:cs typeface="Courier New" pitchFamily="49"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oup 6"/>
          <p:cNvGrpSpPr/>
          <p:nvPr/>
        </p:nvGrpSpPr>
        <p:grpSpPr>
          <a:xfrm>
            <a:off x="5076056" y="659472"/>
            <a:ext cx="3816424" cy="1912278"/>
            <a:chOff x="5076056" y="659472"/>
            <a:chExt cx="3816424" cy="1912278"/>
          </a:xfrm>
        </p:grpSpPr>
        <p:sp>
          <p:nvSpPr>
            <p:cNvPr id="6" name="TextBox 5"/>
            <p:cNvSpPr txBox="1"/>
            <p:nvPr/>
          </p:nvSpPr>
          <p:spPr>
            <a:xfrm>
              <a:off x="5076056" y="659472"/>
              <a:ext cx="3816424" cy="40011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Create </a:t>
              </a:r>
              <a:r>
                <a:rPr lang="en-GB" b="1" dirty="0" smtClean="0">
                  <a:solidFill>
                    <a:schemeClr val="tx1">
                      <a:lumMod val="85000"/>
                      <a:lumOff val="15000"/>
                    </a:schemeClr>
                  </a:solidFill>
                  <a:latin typeface="Courier New" pitchFamily="49" charset="0"/>
                  <a:cs typeface="Courier New" pitchFamily="49" charset="0"/>
                </a:rPr>
                <a:t>a</a:t>
              </a:r>
              <a:r>
                <a:rPr lang="en-GB" sz="2000" dirty="0" smtClean="0">
                  <a:solidFill>
                    <a:schemeClr val="tx1">
                      <a:lumMod val="85000"/>
                      <a:lumOff val="15000"/>
                    </a:schemeClr>
                  </a:solidFill>
                  <a:latin typeface="Calibri" pitchFamily="34" charset="0"/>
                </a:rPr>
                <a:t> and </a:t>
              </a:r>
              <a:r>
                <a:rPr lang="en-GB" b="1" dirty="0" smtClean="0">
                  <a:solidFill>
                    <a:schemeClr val="tx1">
                      <a:lumMod val="85000"/>
                      <a:lumOff val="15000"/>
                    </a:schemeClr>
                  </a:solidFill>
                  <a:latin typeface="Courier New" pitchFamily="49" charset="0"/>
                  <a:cs typeface="Courier New" pitchFamily="49" charset="0"/>
                </a:rPr>
                <a:t>b</a:t>
              </a:r>
              <a:r>
                <a:rPr lang="en-GB" sz="2000" dirty="0" smtClean="0">
                  <a:solidFill>
                    <a:schemeClr val="tx1">
                      <a:lumMod val="85000"/>
                      <a:lumOff val="15000"/>
                    </a:schemeClr>
                  </a:solidFill>
                  <a:latin typeface="Calibri" pitchFamily="34" charset="0"/>
                </a:rPr>
                <a:t>. </a:t>
              </a:r>
              <a:endParaRPr lang="en-GB" sz="2000" dirty="0">
                <a:solidFill>
                  <a:schemeClr val="tx1">
                    <a:lumMod val="85000"/>
                    <a:lumOff val="15000"/>
                  </a:schemeClr>
                </a:solidFill>
                <a:latin typeface="Calibri" pitchFamily="34" charset="0"/>
              </a:endParaRPr>
            </a:p>
          </p:txBody>
        </p:sp>
        <p:sp>
          <p:nvSpPr>
            <p:cNvPr id="17" name="Rounded Rectangle 16"/>
            <p:cNvSpPr/>
            <p:nvPr/>
          </p:nvSpPr>
          <p:spPr>
            <a:xfrm>
              <a:off x="7253306" y="1041655"/>
              <a:ext cx="1584176" cy="1530095"/>
            </a:xfrm>
            <a:prstGeom prst="roundRect">
              <a:avLst>
                <a:gd name="adj" fmla="val 6993"/>
              </a:avLst>
            </a:prstGeom>
            <a:solidFill>
              <a:schemeClr val="accent3">
                <a:lumMod val="20000"/>
                <a:lumOff val="8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8" name="Rounded Rectangle 17"/>
            <p:cNvSpPr/>
            <p:nvPr/>
          </p:nvSpPr>
          <p:spPr>
            <a:xfrm>
              <a:off x="5165074" y="1041655"/>
              <a:ext cx="1584176" cy="1530095"/>
            </a:xfrm>
            <a:prstGeom prst="roundRect">
              <a:avLst>
                <a:gd name="adj" fmla="val 6993"/>
              </a:avLst>
            </a:prstGeom>
            <a:solidFill>
              <a:schemeClr val="accent3">
                <a:lumMod val="40000"/>
                <a:lumOff val="6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9" name="Rounded Rectangle 18"/>
            <p:cNvSpPr/>
            <p:nvPr/>
          </p:nvSpPr>
          <p:spPr>
            <a:xfrm>
              <a:off x="5381098" y="1584176"/>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0" name="TextBox 19"/>
            <p:cNvSpPr txBox="1"/>
            <p:nvPr/>
          </p:nvSpPr>
          <p:spPr>
            <a:xfrm>
              <a:off x="5453106" y="1584176"/>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21" name="TextBox 20"/>
            <p:cNvSpPr txBox="1"/>
            <p:nvPr/>
          </p:nvSpPr>
          <p:spPr>
            <a:xfrm>
              <a:off x="5148064" y="1491630"/>
              <a:ext cx="1296144" cy="338554"/>
            </a:xfrm>
            <a:prstGeom prst="rect">
              <a:avLst/>
            </a:prstGeom>
            <a:noFill/>
          </p:spPr>
          <p:txBody>
            <a:bodyPr wrap="square" rtlCol="0">
              <a:spAutoFit/>
            </a:bodyPr>
            <a:lstStyle/>
            <a:p>
              <a:r>
                <a:rPr lang="en-GB" sz="1600" b="1" dirty="0" smtClean="0">
                  <a:latin typeface="Courier New" pitchFamily="49" charset="0"/>
                  <a:cs typeface="Courier New" pitchFamily="49" charset="0"/>
                </a:rPr>
                <a:t>a</a:t>
              </a:r>
              <a:endParaRPr lang="en-GB" b="1" dirty="0">
                <a:latin typeface="Courier New" pitchFamily="49" charset="0"/>
                <a:cs typeface="Courier New" pitchFamily="49" charset="0"/>
              </a:endParaRPr>
            </a:p>
          </p:txBody>
        </p:sp>
        <p:sp>
          <p:nvSpPr>
            <p:cNvPr id="22" name="Rounded Rectangle 21"/>
            <p:cNvSpPr/>
            <p:nvPr/>
          </p:nvSpPr>
          <p:spPr>
            <a:xfrm>
              <a:off x="7397322" y="1584176"/>
              <a:ext cx="129614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3" name="TextBox 22"/>
            <p:cNvSpPr txBox="1"/>
            <p:nvPr/>
          </p:nvSpPr>
          <p:spPr>
            <a:xfrm>
              <a:off x="7397322" y="1584176"/>
              <a:ext cx="1296144" cy="338554"/>
            </a:xfrm>
            <a:prstGeom prst="rect">
              <a:avLst/>
            </a:prstGeom>
            <a:noFill/>
          </p:spPr>
          <p:txBody>
            <a:bodyPr wrap="square" rtlCol="0">
              <a:spAutoFit/>
            </a:bodyPr>
            <a:lstStyle/>
            <a:p>
              <a:r>
                <a:rPr lang="en-GB" sz="1600" b="1" dirty="0" err="1" smtClean="0">
                  <a:solidFill>
                    <a:schemeClr val="bg1"/>
                  </a:solidFill>
                  <a:latin typeface="Courier New" pitchFamily="49" charset="0"/>
                  <a:cs typeface="Courier New" pitchFamily="49" charset="0"/>
                </a:rPr>
                <a:t>int</a:t>
              </a:r>
              <a:r>
                <a:rPr lang="en-GB" sz="1600" b="1" dirty="0" smtClean="0">
                  <a:solidFill>
                    <a:schemeClr val="bg1"/>
                  </a:solidFill>
                  <a:latin typeface="Courier New" pitchFamily="49" charset="0"/>
                  <a:cs typeface="Courier New" pitchFamily="49" charset="0"/>
                </a:rPr>
                <a:t>[10]</a:t>
              </a:r>
              <a:endParaRPr lang="en-GB" sz="1600" b="1" dirty="0">
                <a:solidFill>
                  <a:schemeClr val="bg1"/>
                </a:solidFill>
                <a:latin typeface="Courier New" pitchFamily="49" charset="0"/>
                <a:cs typeface="Courier New" pitchFamily="49" charset="0"/>
              </a:endParaRPr>
            </a:p>
          </p:txBody>
        </p:sp>
        <p:cxnSp>
          <p:nvCxnSpPr>
            <p:cNvPr id="24" name="Straight Arrow Connector 23"/>
            <p:cNvCxnSpPr/>
            <p:nvPr/>
          </p:nvCxnSpPr>
          <p:spPr>
            <a:xfrm>
              <a:off x="6245194" y="1800200"/>
              <a:ext cx="1008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5165074" y="1008112"/>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Stack</a:t>
              </a:r>
            </a:p>
          </p:txBody>
        </p:sp>
        <p:sp>
          <p:nvSpPr>
            <p:cNvPr id="26" name="TextBox 25"/>
            <p:cNvSpPr txBox="1"/>
            <p:nvPr/>
          </p:nvSpPr>
          <p:spPr>
            <a:xfrm>
              <a:off x="7325314" y="1008112"/>
              <a:ext cx="1512168" cy="400110"/>
            </a:xfrm>
            <a:prstGeom prst="rect">
              <a:avLst/>
            </a:prstGeom>
            <a:noFill/>
          </p:spPr>
          <p:txBody>
            <a:bodyPr wrap="square" rtlCol="0">
              <a:spAutoFit/>
            </a:bodyPr>
            <a:lstStyle/>
            <a:p>
              <a:r>
                <a:rPr lang="en-GB" sz="2000" b="1" dirty="0" smtClean="0">
                  <a:solidFill>
                    <a:schemeClr val="tx1">
                      <a:lumMod val="85000"/>
                      <a:lumOff val="15000"/>
                    </a:schemeClr>
                  </a:solidFill>
                  <a:latin typeface="Calibri" pitchFamily="34" charset="0"/>
                </a:rPr>
                <a:t>Heap</a:t>
              </a:r>
            </a:p>
          </p:txBody>
        </p:sp>
        <p:sp>
          <p:nvSpPr>
            <p:cNvPr id="31" name="Rounded Rectangle 30"/>
            <p:cNvSpPr/>
            <p:nvPr/>
          </p:nvSpPr>
          <p:spPr>
            <a:xfrm>
              <a:off x="5389200" y="2066746"/>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32" name="TextBox 31"/>
            <p:cNvSpPr txBox="1"/>
            <p:nvPr/>
          </p:nvSpPr>
          <p:spPr>
            <a:xfrm>
              <a:off x="5461208" y="2066746"/>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33" name="TextBox 32"/>
            <p:cNvSpPr txBox="1"/>
            <p:nvPr/>
          </p:nvSpPr>
          <p:spPr>
            <a:xfrm>
              <a:off x="5148064" y="1995686"/>
              <a:ext cx="1296144" cy="338554"/>
            </a:xfrm>
            <a:prstGeom prst="rect">
              <a:avLst/>
            </a:prstGeom>
            <a:noFill/>
          </p:spPr>
          <p:txBody>
            <a:bodyPr wrap="square" rtlCol="0">
              <a:spAutoFit/>
            </a:bodyPr>
            <a:lstStyle/>
            <a:p>
              <a:r>
                <a:rPr lang="en-GB" sz="1600" b="1" dirty="0">
                  <a:latin typeface="Courier New" pitchFamily="49" charset="0"/>
                  <a:cs typeface="Courier New" pitchFamily="49" charset="0"/>
                </a:rPr>
                <a:t>b</a:t>
              </a:r>
              <a:endParaRPr lang="en-GB" b="1" dirty="0">
                <a:latin typeface="Courier New" pitchFamily="49" charset="0"/>
                <a:cs typeface="Courier New" pitchFamily="49" charset="0"/>
              </a:endParaRPr>
            </a:p>
          </p:txBody>
        </p:sp>
        <p:cxnSp>
          <p:nvCxnSpPr>
            <p:cNvPr id="34" name="Straight Arrow Connector 33"/>
            <p:cNvCxnSpPr/>
            <p:nvPr/>
          </p:nvCxnSpPr>
          <p:spPr>
            <a:xfrm>
              <a:off x="6253296" y="2282770"/>
              <a:ext cx="10000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Rounded Rectangle 34"/>
            <p:cNvSpPr/>
            <p:nvPr/>
          </p:nvSpPr>
          <p:spPr>
            <a:xfrm>
              <a:off x="7380312" y="2067694"/>
              <a:ext cx="129614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36" name="TextBox 35"/>
            <p:cNvSpPr txBox="1"/>
            <p:nvPr/>
          </p:nvSpPr>
          <p:spPr>
            <a:xfrm>
              <a:off x="7380312" y="2067694"/>
              <a:ext cx="1296144" cy="338554"/>
            </a:xfrm>
            <a:prstGeom prst="rect">
              <a:avLst/>
            </a:prstGeom>
            <a:noFill/>
          </p:spPr>
          <p:txBody>
            <a:bodyPr wrap="square" rtlCol="0">
              <a:spAutoFit/>
            </a:bodyPr>
            <a:lstStyle/>
            <a:p>
              <a:r>
                <a:rPr lang="en-GB" sz="1600" b="1" dirty="0" err="1" smtClean="0">
                  <a:solidFill>
                    <a:schemeClr val="bg1"/>
                  </a:solidFill>
                  <a:latin typeface="Courier New" pitchFamily="49" charset="0"/>
                  <a:cs typeface="Courier New" pitchFamily="49" charset="0"/>
                </a:rPr>
                <a:t>int</a:t>
              </a:r>
              <a:r>
                <a:rPr lang="en-GB" sz="1600" b="1" dirty="0" smtClean="0">
                  <a:solidFill>
                    <a:schemeClr val="bg1"/>
                  </a:solidFill>
                  <a:latin typeface="Courier New" pitchFamily="49" charset="0"/>
                  <a:cs typeface="Courier New" pitchFamily="49" charset="0"/>
                </a:rPr>
                <a:t>[10]</a:t>
              </a:r>
              <a:endParaRPr lang="en-GB" sz="1600" b="1" dirty="0">
                <a:solidFill>
                  <a:schemeClr val="bg1"/>
                </a:solidFill>
                <a:latin typeface="Courier New" pitchFamily="49" charset="0"/>
                <a:cs typeface="Courier New" pitchFamily="49" charset="0"/>
              </a:endParaRPr>
            </a:p>
          </p:txBody>
        </p:sp>
      </p:grpSp>
      <p:grpSp>
        <p:nvGrpSpPr>
          <p:cNvPr id="8" name="Group 7"/>
          <p:cNvGrpSpPr/>
          <p:nvPr/>
        </p:nvGrpSpPr>
        <p:grpSpPr>
          <a:xfrm>
            <a:off x="5076056" y="2819712"/>
            <a:ext cx="3816424" cy="1552238"/>
            <a:chOff x="5076056" y="2819712"/>
            <a:chExt cx="3816424" cy="1552238"/>
          </a:xfrm>
        </p:grpSpPr>
        <p:sp>
          <p:nvSpPr>
            <p:cNvPr id="37" name="TextBox 36"/>
            <p:cNvSpPr txBox="1"/>
            <p:nvPr/>
          </p:nvSpPr>
          <p:spPr>
            <a:xfrm>
              <a:off x="5076056" y="2819712"/>
              <a:ext cx="3816424" cy="40011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Copy </a:t>
              </a:r>
              <a:r>
                <a:rPr lang="en-GB" b="1" dirty="0" smtClean="0">
                  <a:solidFill>
                    <a:schemeClr val="tx1">
                      <a:lumMod val="85000"/>
                      <a:lumOff val="15000"/>
                    </a:schemeClr>
                  </a:solidFill>
                  <a:latin typeface="Courier New" pitchFamily="49" charset="0"/>
                  <a:cs typeface="Courier New" pitchFamily="49" charset="0"/>
                </a:rPr>
                <a:t>a</a:t>
              </a:r>
              <a:r>
                <a:rPr lang="en-GB" sz="2000" dirty="0" smtClean="0">
                  <a:solidFill>
                    <a:schemeClr val="tx1">
                      <a:lumMod val="85000"/>
                      <a:lumOff val="15000"/>
                    </a:schemeClr>
                  </a:solidFill>
                  <a:latin typeface="Calibri" pitchFamily="34" charset="0"/>
                </a:rPr>
                <a:t> to </a:t>
              </a:r>
              <a:r>
                <a:rPr lang="en-GB" b="1" dirty="0" smtClean="0">
                  <a:solidFill>
                    <a:schemeClr val="tx1">
                      <a:lumMod val="85000"/>
                      <a:lumOff val="15000"/>
                    </a:schemeClr>
                  </a:solidFill>
                  <a:latin typeface="Courier New" pitchFamily="49" charset="0"/>
                  <a:cs typeface="Courier New" pitchFamily="49" charset="0"/>
                </a:rPr>
                <a:t>b</a:t>
              </a:r>
              <a:r>
                <a:rPr lang="en-GB" sz="2000" dirty="0" smtClean="0">
                  <a:solidFill>
                    <a:schemeClr val="tx1">
                      <a:lumMod val="85000"/>
                      <a:lumOff val="15000"/>
                    </a:schemeClr>
                  </a:solidFill>
                  <a:latin typeface="Calibri" pitchFamily="34" charset="0"/>
                </a:rPr>
                <a:t>. Orphaned memory!</a:t>
              </a:r>
              <a:endParaRPr lang="en-GB" sz="2000" dirty="0">
                <a:solidFill>
                  <a:schemeClr val="tx1">
                    <a:lumMod val="85000"/>
                    <a:lumOff val="15000"/>
                  </a:schemeClr>
                </a:solidFill>
                <a:latin typeface="Calibri" pitchFamily="34" charset="0"/>
              </a:endParaRPr>
            </a:p>
          </p:txBody>
        </p:sp>
        <p:sp>
          <p:nvSpPr>
            <p:cNvPr id="54" name="Rounded Rectangle 53"/>
            <p:cNvSpPr/>
            <p:nvPr/>
          </p:nvSpPr>
          <p:spPr>
            <a:xfrm>
              <a:off x="7253306" y="3240360"/>
              <a:ext cx="1584176" cy="1131590"/>
            </a:xfrm>
            <a:prstGeom prst="roundRect">
              <a:avLst>
                <a:gd name="adj" fmla="val 6993"/>
              </a:avLst>
            </a:prstGeom>
            <a:solidFill>
              <a:schemeClr val="accent3">
                <a:lumMod val="20000"/>
                <a:lumOff val="8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55" name="Rounded Rectangle 54"/>
            <p:cNvSpPr/>
            <p:nvPr/>
          </p:nvSpPr>
          <p:spPr>
            <a:xfrm>
              <a:off x="5165074" y="3240360"/>
              <a:ext cx="1584176" cy="1131590"/>
            </a:xfrm>
            <a:prstGeom prst="roundRect">
              <a:avLst>
                <a:gd name="adj" fmla="val 6993"/>
              </a:avLst>
            </a:prstGeom>
            <a:solidFill>
              <a:schemeClr val="accent3">
                <a:lumMod val="40000"/>
                <a:lumOff val="60000"/>
              </a:schemeClr>
            </a:solidFill>
            <a:ln>
              <a:solidFill>
                <a:schemeClr val="accent3">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56" name="Rounded Rectangle 55"/>
            <p:cNvSpPr/>
            <p:nvPr/>
          </p:nvSpPr>
          <p:spPr>
            <a:xfrm>
              <a:off x="5381098" y="3384376"/>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57" name="TextBox 56"/>
            <p:cNvSpPr txBox="1"/>
            <p:nvPr/>
          </p:nvSpPr>
          <p:spPr>
            <a:xfrm>
              <a:off x="5453106" y="3384376"/>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58" name="TextBox 57"/>
            <p:cNvSpPr txBox="1"/>
            <p:nvPr/>
          </p:nvSpPr>
          <p:spPr>
            <a:xfrm>
              <a:off x="5148064" y="3291830"/>
              <a:ext cx="1296144" cy="338554"/>
            </a:xfrm>
            <a:prstGeom prst="rect">
              <a:avLst/>
            </a:prstGeom>
            <a:noFill/>
          </p:spPr>
          <p:txBody>
            <a:bodyPr wrap="square" rtlCol="0">
              <a:spAutoFit/>
            </a:bodyPr>
            <a:lstStyle/>
            <a:p>
              <a:r>
                <a:rPr lang="en-GB" sz="1600" b="1" dirty="0" smtClean="0">
                  <a:latin typeface="Courier New" pitchFamily="49" charset="0"/>
                  <a:cs typeface="Courier New" pitchFamily="49" charset="0"/>
                </a:rPr>
                <a:t>a</a:t>
              </a:r>
              <a:endParaRPr lang="en-GB" b="1" dirty="0">
                <a:latin typeface="Courier New" pitchFamily="49" charset="0"/>
                <a:cs typeface="Courier New" pitchFamily="49" charset="0"/>
              </a:endParaRPr>
            </a:p>
          </p:txBody>
        </p:sp>
        <p:sp>
          <p:nvSpPr>
            <p:cNvPr id="59" name="Rounded Rectangle 58"/>
            <p:cNvSpPr/>
            <p:nvPr/>
          </p:nvSpPr>
          <p:spPr>
            <a:xfrm>
              <a:off x="7397322" y="3384376"/>
              <a:ext cx="129614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60" name="TextBox 59"/>
            <p:cNvSpPr txBox="1"/>
            <p:nvPr/>
          </p:nvSpPr>
          <p:spPr>
            <a:xfrm>
              <a:off x="7397322" y="3384376"/>
              <a:ext cx="1296144" cy="338554"/>
            </a:xfrm>
            <a:prstGeom prst="rect">
              <a:avLst/>
            </a:prstGeom>
            <a:noFill/>
          </p:spPr>
          <p:txBody>
            <a:bodyPr wrap="square" rtlCol="0">
              <a:spAutoFit/>
            </a:bodyPr>
            <a:lstStyle/>
            <a:p>
              <a:r>
                <a:rPr lang="en-GB" sz="1600" b="1" dirty="0" err="1" smtClean="0">
                  <a:solidFill>
                    <a:schemeClr val="bg1"/>
                  </a:solidFill>
                  <a:latin typeface="Courier New" pitchFamily="49" charset="0"/>
                  <a:cs typeface="Courier New" pitchFamily="49" charset="0"/>
                </a:rPr>
                <a:t>int</a:t>
              </a:r>
              <a:r>
                <a:rPr lang="en-GB" sz="1600" b="1" dirty="0" smtClean="0">
                  <a:solidFill>
                    <a:schemeClr val="bg1"/>
                  </a:solidFill>
                  <a:latin typeface="Courier New" pitchFamily="49" charset="0"/>
                  <a:cs typeface="Courier New" pitchFamily="49" charset="0"/>
                </a:rPr>
                <a:t>[10]</a:t>
              </a:r>
              <a:endParaRPr lang="en-GB" sz="1600" b="1" dirty="0">
                <a:solidFill>
                  <a:schemeClr val="bg1"/>
                </a:solidFill>
                <a:latin typeface="Courier New" pitchFamily="49" charset="0"/>
                <a:cs typeface="Courier New" pitchFamily="49" charset="0"/>
              </a:endParaRPr>
            </a:p>
          </p:txBody>
        </p:sp>
        <p:cxnSp>
          <p:nvCxnSpPr>
            <p:cNvPr id="61" name="Straight Arrow Connector 60"/>
            <p:cNvCxnSpPr/>
            <p:nvPr/>
          </p:nvCxnSpPr>
          <p:spPr>
            <a:xfrm>
              <a:off x="6245194" y="3600400"/>
              <a:ext cx="1008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Rounded Rectangle 63"/>
            <p:cNvSpPr/>
            <p:nvPr/>
          </p:nvSpPr>
          <p:spPr>
            <a:xfrm>
              <a:off x="5389200" y="3866946"/>
              <a:ext cx="93610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65" name="TextBox 64"/>
            <p:cNvSpPr txBox="1"/>
            <p:nvPr/>
          </p:nvSpPr>
          <p:spPr>
            <a:xfrm>
              <a:off x="5461208" y="3866946"/>
              <a:ext cx="720080" cy="338554"/>
            </a:xfrm>
            <a:prstGeom prst="rect">
              <a:avLst/>
            </a:prstGeom>
            <a:noFill/>
          </p:spPr>
          <p:txBody>
            <a:bodyPr wrap="square" rtlCol="0">
              <a:spAutoFit/>
            </a:bodyPr>
            <a:lstStyle/>
            <a:p>
              <a:r>
                <a:rPr lang="en-GB" sz="1600" b="1" dirty="0" smtClean="0">
                  <a:solidFill>
                    <a:schemeClr val="bg1"/>
                  </a:solidFill>
                  <a:latin typeface="Courier New" pitchFamily="49" charset="0"/>
                  <a:cs typeface="Courier New" pitchFamily="49" charset="0"/>
                </a:rPr>
                <a:t>data</a:t>
              </a:r>
              <a:endParaRPr lang="en-GB" sz="1600" b="1" dirty="0">
                <a:solidFill>
                  <a:schemeClr val="bg1"/>
                </a:solidFill>
                <a:latin typeface="Courier New" pitchFamily="49" charset="0"/>
                <a:cs typeface="Courier New" pitchFamily="49" charset="0"/>
              </a:endParaRPr>
            </a:p>
          </p:txBody>
        </p:sp>
        <p:sp>
          <p:nvSpPr>
            <p:cNvPr id="66" name="TextBox 65"/>
            <p:cNvSpPr txBox="1"/>
            <p:nvPr/>
          </p:nvSpPr>
          <p:spPr>
            <a:xfrm>
              <a:off x="5148064" y="3795886"/>
              <a:ext cx="1296144" cy="338554"/>
            </a:xfrm>
            <a:prstGeom prst="rect">
              <a:avLst/>
            </a:prstGeom>
            <a:noFill/>
          </p:spPr>
          <p:txBody>
            <a:bodyPr wrap="square" rtlCol="0">
              <a:spAutoFit/>
            </a:bodyPr>
            <a:lstStyle/>
            <a:p>
              <a:r>
                <a:rPr lang="en-GB" sz="1600" b="1" dirty="0">
                  <a:latin typeface="Courier New" pitchFamily="49" charset="0"/>
                  <a:cs typeface="Courier New" pitchFamily="49" charset="0"/>
                </a:rPr>
                <a:t>b</a:t>
              </a:r>
              <a:endParaRPr lang="en-GB" b="1" dirty="0">
                <a:latin typeface="Courier New" pitchFamily="49" charset="0"/>
                <a:cs typeface="Courier New" pitchFamily="49" charset="0"/>
              </a:endParaRPr>
            </a:p>
          </p:txBody>
        </p:sp>
        <p:cxnSp>
          <p:nvCxnSpPr>
            <p:cNvPr id="67" name="Straight Arrow Connector 66"/>
            <p:cNvCxnSpPr/>
            <p:nvPr/>
          </p:nvCxnSpPr>
          <p:spPr>
            <a:xfrm flipV="1">
              <a:off x="6253296" y="3722930"/>
              <a:ext cx="1000010" cy="3600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8" name="Rounded Rectangle 67"/>
            <p:cNvSpPr/>
            <p:nvPr/>
          </p:nvSpPr>
          <p:spPr>
            <a:xfrm>
              <a:off x="7380312" y="3867894"/>
              <a:ext cx="1296144" cy="3385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69" name="TextBox 68"/>
            <p:cNvSpPr txBox="1"/>
            <p:nvPr/>
          </p:nvSpPr>
          <p:spPr>
            <a:xfrm>
              <a:off x="7380312" y="3867894"/>
              <a:ext cx="1296144" cy="338554"/>
            </a:xfrm>
            <a:prstGeom prst="rect">
              <a:avLst/>
            </a:prstGeom>
            <a:noFill/>
          </p:spPr>
          <p:txBody>
            <a:bodyPr wrap="square" rtlCol="0">
              <a:spAutoFit/>
            </a:bodyPr>
            <a:lstStyle/>
            <a:p>
              <a:r>
                <a:rPr lang="en-GB" sz="1600" b="1" dirty="0" err="1" smtClean="0">
                  <a:solidFill>
                    <a:srgbClr val="FF0000"/>
                  </a:solidFill>
                  <a:latin typeface="Courier New" pitchFamily="49" charset="0"/>
                  <a:cs typeface="Courier New" pitchFamily="49" charset="0"/>
                </a:rPr>
                <a:t>int</a:t>
              </a:r>
              <a:r>
                <a:rPr lang="en-GB" sz="1600" b="1" dirty="0" smtClean="0">
                  <a:solidFill>
                    <a:srgbClr val="FF0000"/>
                  </a:solidFill>
                  <a:latin typeface="Courier New" pitchFamily="49" charset="0"/>
                  <a:cs typeface="Courier New" pitchFamily="49" charset="0"/>
                </a:rPr>
                <a:t>[10]</a:t>
              </a:r>
              <a:endParaRPr lang="en-GB" sz="1600" b="1" dirty="0">
                <a:solidFill>
                  <a:srgbClr val="FF0000"/>
                </a:solidFill>
                <a:latin typeface="Courier New" pitchFamily="49" charset="0"/>
                <a:cs typeface="Courier New" pitchFamily="49" charset="0"/>
              </a:endParaRPr>
            </a:p>
          </p:txBody>
        </p:sp>
      </p:grpSp>
    </p:spTree>
    <p:extLst>
      <p:ext uri="{BB962C8B-B14F-4D97-AF65-F5344CB8AC3E}">
        <p14:creationId xmlns:p14="http://schemas.microsoft.com/office/powerpoint/2010/main" val="333039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2" y="0"/>
            <a:ext cx="9150382" cy="51435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2" y="123478"/>
            <a:ext cx="857238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3140262"/>
            <a:ext cx="3076878" cy="1015663"/>
          </a:xfrm>
          <a:prstGeom prst="rect">
            <a:avLst/>
          </a:prstGeom>
          <a:noFill/>
        </p:spPr>
        <p:txBody>
          <a:bodyPr wrap="square" rtlCol="0">
            <a:spAutoFit/>
          </a:bodyPr>
          <a:lstStyle/>
          <a:p>
            <a:r>
              <a:rPr lang="en-GB" sz="2000" dirty="0">
                <a:solidFill>
                  <a:schemeClr val="bg1"/>
                </a:solidFill>
                <a:latin typeface="Calibri" pitchFamily="34" charset="0"/>
              </a:rPr>
              <a:t>If a class defines one of </a:t>
            </a:r>
            <a:r>
              <a:rPr lang="en-GB" sz="2000" dirty="0" smtClean="0">
                <a:solidFill>
                  <a:schemeClr val="bg1"/>
                </a:solidFill>
                <a:latin typeface="Calibri" pitchFamily="34" charset="0"/>
              </a:rPr>
              <a:t>these, it </a:t>
            </a:r>
            <a:r>
              <a:rPr lang="en-GB" sz="2000" dirty="0">
                <a:solidFill>
                  <a:schemeClr val="bg1"/>
                </a:solidFill>
                <a:latin typeface="Calibri" pitchFamily="34" charset="0"/>
              </a:rPr>
              <a:t>should probably define all </a:t>
            </a:r>
            <a:r>
              <a:rPr lang="en-GB" sz="2000" dirty="0" smtClean="0">
                <a:solidFill>
                  <a:schemeClr val="bg1"/>
                </a:solidFill>
                <a:latin typeface="Calibri" pitchFamily="34" charset="0"/>
              </a:rPr>
              <a:t>three:</a:t>
            </a:r>
            <a:endParaRPr lang="en-GB" sz="2000" dirty="0">
              <a:solidFill>
                <a:schemeClr val="bg1"/>
              </a:solidFill>
              <a:latin typeface="Calibri" pitchFamily="34" charset="0"/>
            </a:endParaRPr>
          </a:p>
        </p:txBody>
      </p:sp>
      <p:sp>
        <p:nvSpPr>
          <p:cNvPr id="5" name="TextBox 4"/>
          <p:cNvSpPr txBox="1"/>
          <p:nvPr/>
        </p:nvSpPr>
        <p:spPr>
          <a:xfrm>
            <a:off x="4283968" y="3140263"/>
            <a:ext cx="3816424" cy="1015663"/>
          </a:xfrm>
          <a:prstGeom prst="rect">
            <a:avLst/>
          </a:prstGeom>
          <a:noFill/>
        </p:spPr>
        <p:txBody>
          <a:bodyPr wrap="square" rtlCol="0">
            <a:spAutoFit/>
          </a:bodyPr>
          <a:lstStyle/>
          <a:p>
            <a:pPr marL="180975" indent="-180975">
              <a:buFont typeface="Arial" pitchFamily="34" charset="0"/>
              <a:buChar char="•"/>
            </a:pPr>
            <a:r>
              <a:rPr lang="en-GB" sz="2000" dirty="0" smtClean="0">
                <a:solidFill>
                  <a:schemeClr val="bg1"/>
                </a:solidFill>
                <a:latin typeface="Calibri" pitchFamily="34" charset="0"/>
              </a:rPr>
              <a:t>destructor</a:t>
            </a:r>
            <a:endParaRPr lang="en-GB" sz="2000" dirty="0">
              <a:solidFill>
                <a:schemeClr val="bg1"/>
              </a:solidFill>
              <a:latin typeface="Calibri" pitchFamily="34" charset="0"/>
            </a:endParaRPr>
          </a:p>
          <a:p>
            <a:pPr marL="180975" indent="-180975">
              <a:buFont typeface="Arial" pitchFamily="34" charset="0"/>
              <a:buChar char="•"/>
            </a:pPr>
            <a:r>
              <a:rPr lang="en-GB" sz="2000" dirty="0" smtClean="0">
                <a:solidFill>
                  <a:schemeClr val="bg1"/>
                </a:solidFill>
                <a:latin typeface="Calibri" pitchFamily="34" charset="0"/>
              </a:rPr>
              <a:t>copy </a:t>
            </a:r>
            <a:r>
              <a:rPr lang="en-GB" sz="2000" dirty="0">
                <a:solidFill>
                  <a:schemeClr val="bg1"/>
                </a:solidFill>
                <a:latin typeface="Calibri" pitchFamily="34" charset="0"/>
              </a:rPr>
              <a:t>constructor</a:t>
            </a:r>
          </a:p>
          <a:p>
            <a:pPr marL="180975" indent="-180975">
              <a:buFont typeface="Arial" pitchFamily="34" charset="0"/>
              <a:buChar char="•"/>
            </a:pPr>
            <a:r>
              <a:rPr lang="en-GB" sz="2000" dirty="0" smtClean="0">
                <a:solidFill>
                  <a:schemeClr val="bg1"/>
                </a:solidFill>
                <a:latin typeface="Calibri" pitchFamily="34" charset="0"/>
              </a:rPr>
              <a:t>copy </a:t>
            </a:r>
            <a:r>
              <a:rPr lang="en-GB" sz="2000" dirty="0">
                <a:solidFill>
                  <a:schemeClr val="bg1"/>
                </a:solidFill>
                <a:latin typeface="Calibri" pitchFamily="34" charset="0"/>
              </a:rPr>
              <a:t>assignment operator</a:t>
            </a:r>
          </a:p>
        </p:txBody>
      </p:sp>
    </p:spTree>
    <p:extLst>
      <p:ext uri="{BB962C8B-B14F-4D97-AF65-F5344CB8AC3E}">
        <p14:creationId xmlns:p14="http://schemas.microsoft.com/office/powerpoint/2010/main" val="229515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20538"/>
            <a:ext cx="9728769" cy="51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1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638626-0DB8-4AAA-9B5B-563C0BF0222B}"/>
</file>

<file path=customXml/itemProps2.xml><?xml version="1.0" encoding="utf-8"?>
<ds:datastoreItem xmlns:ds="http://schemas.openxmlformats.org/officeDocument/2006/customXml" ds:itemID="{0D67FCC4-0B54-4A18-9627-40435AE7BBBB}"/>
</file>

<file path=customXml/itemProps3.xml><?xml version="1.0" encoding="utf-8"?>
<ds:datastoreItem xmlns:ds="http://schemas.openxmlformats.org/officeDocument/2006/customXml" ds:itemID="{4401369D-5284-4638-A171-4590F66B538A}"/>
</file>

<file path=docProps/app.xml><?xml version="1.0" encoding="utf-8"?>
<Properties xmlns="http://schemas.openxmlformats.org/officeDocument/2006/extended-properties" xmlns:vt="http://schemas.openxmlformats.org/officeDocument/2006/docPropsVTypes">
  <Template>Slipstream</Template>
  <TotalTime>0</TotalTime>
  <Words>919</Words>
  <Application>Microsoft Office PowerPoint</Application>
  <PresentationFormat>On-screen Show (16:9)</PresentationFormat>
  <Paragraphs>278</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Georgia</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2015-01-14T09:04:46Z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