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4"/>
  </p:notesMasterIdLst>
  <p:handoutMasterIdLst>
    <p:handoutMasterId r:id="rId15"/>
  </p:handoutMasterIdLst>
  <p:sldIdLst>
    <p:sldId id="411" r:id="rId2"/>
    <p:sldId id="379" r:id="rId3"/>
    <p:sldId id="396" r:id="rId4"/>
    <p:sldId id="395" r:id="rId5"/>
    <p:sldId id="394" r:id="rId6"/>
    <p:sldId id="399" r:id="rId7"/>
    <p:sldId id="400" r:id="rId8"/>
    <p:sldId id="402" r:id="rId9"/>
    <p:sldId id="397" r:id="rId10"/>
    <p:sldId id="366" r:id="rId11"/>
    <p:sldId id="403" r:id="rId12"/>
    <p:sldId id="339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0044" autoAdjust="0"/>
  </p:normalViewPr>
  <p:slideViewPr>
    <p:cSldViewPr>
      <p:cViewPr varScale="1">
        <p:scale>
          <a:sx n="75" d="100"/>
          <a:sy n="75" d="100"/>
        </p:scale>
        <p:origin x="204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0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1/27/2015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1/27/2015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1/27/2015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ow_People_Th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1206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How People Think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2320" y="4299942"/>
            <a:ext cx="1558108" cy="6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6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1206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Motivation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1546" y="4227934"/>
            <a:ext cx="1342454" cy="8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eing Laz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1206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Being Lazy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2400" y="4371950"/>
            <a:ext cx="871101" cy="6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7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1/27/2015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1/27/2015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713" r:id="rId12"/>
    <p:sldLayoutId id="2147484714" r:id="rId13"/>
    <p:sldLayoutId id="2147484715" r:id="rId14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88024" y="627534"/>
            <a:ext cx="4104456" cy="1344875"/>
          </a:xfrm>
        </p:spPr>
        <p:txBody>
          <a:bodyPr>
            <a:normAutofit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UX Design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64088" y="1567120"/>
            <a:ext cx="30963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Designing with the user’s experience in mind.</a:t>
            </a:r>
          </a:p>
          <a:p>
            <a:pPr algn="ctr"/>
            <a:endParaRPr lang="en-US" sz="2000" dirty="0"/>
          </a:p>
          <a:p>
            <a:pPr algn="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64088" y="3149894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Part 5 – Thinking</a:t>
            </a:r>
          </a:p>
        </p:txBody>
      </p:sp>
    </p:spTree>
    <p:extLst>
      <p:ext uri="{BB962C8B-B14F-4D97-AF65-F5344CB8AC3E}">
        <p14:creationId xmlns:p14="http://schemas.microsoft.com/office/powerpoint/2010/main" val="2067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685021"/>
            <a:ext cx="3600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Don’t assume that users will consider all options that are available and choose the best option.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Most of the time we choose the first adequate option that we encounter. Known as satisficing (satisfy + suffice).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</a:rPr>
              <a:t>Aside: </a:t>
            </a:r>
            <a:r>
              <a:rPr lang="en-GB" sz="2000" dirty="0">
                <a:latin typeface="Calibri" panose="020F0502020204030204" pitchFamily="34" charset="0"/>
              </a:rPr>
              <a:t>Blame evolution where a quick decision making that avoid ‘bad outcomes’ was typically more important that an ‘optimal’ outcome.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67494"/>
            <a:ext cx="3350072" cy="4649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0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703590"/>
            <a:ext cx="5507782" cy="17665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685021"/>
            <a:ext cx="288032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Don’t make me think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The title of a well known book by Steve </a:t>
            </a:r>
            <a:r>
              <a:rPr lang="en-GB" sz="2000" dirty="0" err="1" smtClean="0">
                <a:latin typeface="Calibri" panose="020F0502020204030204" pitchFamily="34" charset="0"/>
              </a:rPr>
              <a:t>Kurg</a:t>
            </a:r>
            <a:r>
              <a:rPr lang="en-GB" sz="2000" dirty="0" smtClean="0">
                <a:latin typeface="Calibri" panose="020F0502020204030204" pitchFamily="34" charset="0"/>
              </a:rPr>
              <a:t> and also one of the best ways you can help your user.</a:t>
            </a:r>
          </a:p>
        </p:txBody>
      </p:sp>
    </p:spTree>
    <p:extLst>
      <p:ext uri="{BB962C8B-B14F-4D97-AF65-F5344CB8AC3E}">
        <p14:creationId xmlns:p14="http://schemas.microsoft.com/office/powerpoint/2010/main" val="285369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Calibri" pitchFamily="34" charset="0"/>
              </a:rPr>
              <a:t>We tend to satisfice – picking the first plausible option 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that we find.</a:t>
            </a: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We tend to like interactions that are intuitive (they don’t require us to think).</a:t>
            </a: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Let users focus on one task at a time. Given them only the information they need at this point in time. Let them know how close they are to completing the task.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5040"/>
            <a:ext cx="9144718" cy="51384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256585" y="3363838"/>
            <a:ext cx="3600400" cy="1484556"/>
          </a:xfrm>
          <a:prstGeom prst="roundRect">
            <a:avLst>
              <a:gd name="adj" fmla="val 8550"/>
            </a:avLst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17442" y="3363838"/>
            <a:ext cx="4235078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How People Think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4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411510"/>
            <a:ext cx="3560459" cy="44790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520" y="685021"/>
            <a:ext cx="367240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Using mental models</a:t>
            </a:r>
          </a:p>
          <a:p>
            <a:endParaRPr lang="en-GB" sz="1000" dirty="0" smtClean="0">
              <a:latin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People create </a:t>
            </a:r>
            <a:r>
              <a:rPr lang="en-GB" sz="2000" dirty="0">
                <a:latin typeface="Calibri" panose="020F0502020204030204" pitchFamily="34" charset="0"/>
              </a:rPr>
              <a:t>and use mental models. The models establish </a:t>
            </a:r>
            <a:r>
              <a:rPr lang="en-GB" sz="2000" dirty="0" smtClean="0">
                <a:latin typeface="Calibri" panose="020F0502020204030204" pitchFamily="34" charset="0"/>
              </a:rPr>
              <a:t>user expectations </a:t>
            </a:r>
            <a:r>
              <a:rPr lang="en-GB" sz="2000" dirty="0">
                <a:latin typeface="Calibri" panose="020F0502020204030204" pitchFamily="34" charset="0"/>
              </a:rPr>
              <a:t>and are based on the user’s knowledge and prior experience of related/similar things.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An intuitive interface helps the user by adhering to common mental models (of how software is used). </a:t>
            </a:r>
          </a:p>
        </p:txBody>
      </p:sp>
    </p:spTree>
    <p:extLst>
      <p:ext uri="{BB962C8B-B14F-4D97-AF65-F5344CB8AC3E}">
        <p14:creationId xmlns:p14="http://schemas.microsoft.com/office/powerpoint/2010/main" val="108884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411510"/>
            <a:ext cx="4200525" cy="3638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520" y="685021"/>
            <a:ext cx="381642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We can’t really multitask</a:t>
            </a:r>
          </a:p>
          <a:p>
            <a:endParaRPr lang="en-GB" sz="1000" dirty="0" smtClean="0">
              <a:latin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We like to think we can multitask. The reality is that we can only attend to one task at a time. 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Directing our attention between tasks is what we term multi-tasking. Doing this require effort.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000" b="1" dirty="0" smtClean="0">
                <a:latin typeface="Calibri" panose="020F0502020204030204" pitchFamily="34" charset="0"/>
              </a:rPr>
              <a:t>Aside: </a:t>
            </a:r>
            <a:r>
              <a:rPr lang="en-GB" sz="2000" dirty="0" smtClean="0">
                <a:latin typeface="Calibri" panose="020F0502020204030204" pitchFamily="34" charset="0"/>
              </a:rPr>
              <a:t>An often repeated physical activity (controlling a car) can often be carried out alongside a mental task.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2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39502"/>
            <a:ext cx="3238864" cy="4507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520" y="685021"/>
            <a:ext cx="33123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Progressive Disclosure</a:t>
            </a:r>
          </a:p>
          <a:p>
            <a:endParaRPr lang="en-GB" sz="1000" dirty="0" smtClean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Giving all the information at once can often be a bad idea (it can overwhelm the user).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Progressive disclosure means providing only the information that is needed at the </a:t>
            </a:r>
            <a:r>
              <a:rPr lang="en-GB" sz="2000" dirty="0" smtClean="0">
                <a:latin typeface="Calibri" panose="020F0502020204030204" pitchFamily="34" charset="0"/>
              </a:rPr>
              <a:t>moment (bit-by-bit).</a:t>
            </a:r>
            <a:endParaRPr lang="en-GB" sz="2000" dirty="0">
              <a:latin typeface="Calibri" panose="020F0502020204030204" pitchFamily="34" charset="0"/>
            </a:endParaRPr>
          </a:p>
          <a:p>
            <a:endParaRPr lang="en-GB" sz="1000" dirty="0" smtClean="0">
              <a:latin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Progressive </a:t>
            </a:r>
            <a:r>
              <a:rPr lang="en-GB" sz="2000" dirty="0">
                <a:latin typeface="Calibri" panose="020F0502020204030204" pitchFamily="34" charset="0"/>
              </a:rPr>
              <a:t>disclosure </a:t>
            </a:r>
            <a:r>
              <a:rPr lang="en-GB" sz="2000" dirty="0" smtClean="0">
                <a:latin typeface="Calibri" panose="020F0502020204030204" pitchFamily="34" charset="0"/>
              </a:rPr>
              <a:t>works if </a:t>
            </a:r>
            <a:r>
              <a:rPr lang="en-GB" sz="2000" dirty="0">
                <a:latin typeface="Calibri" panose="020F0502020204030204" pitchFamily="34" charset="0"/>
              </a:rPr>
              <a:t>you know </a:t>
            </a:r>
            <a:r>
              <a:rPr lang="en-GB" sz="2000" dirty="0" smtClean="0">
                <a:latin typeface="Calibri" panose="020F0502020204030204" pitchFamily="34" charset="0"/>
              </a:rPr>
              <a:t>what the </a:t>
            </a:r>
            <a:r>
              <a:rPr lang="en-GB" sz="2000" dirty="0">
                <a:latin typeface="Calibri" panose="020F0502020204030204" pitchFamily="34" charset="0"/>
              </a:rPr>
              <a:t>user will need or be seeking </a:t>
            </a:r>
            <a:r>
              <a:rPr lang="en-GB" sz="2000" dirty="0" smtClean="0">
                <a:latin typeface="Calibri" panose="020F0502020204030204" pitchFamily="34" charset="0"/>
              </a:rPr>
              <a:t>for at </a:t>
            </a:r>
            <a:r>
              <a:rPr lang="en-GB" sz="2000" dirty="0">
                <a:latin typeface="Calibri" panose="020F0502020204030204" pitchFamily="34" charset="0"/>
              </a:rPr>
              <a:t>each stage. </a:t>
            </a:r>
            <a:endParaRPr lang="en-GB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685021"/>
            <a:ext cx="37444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Recognition is Easy; Recall is Hard</a:t>
            </a:r>
          </a:p>
          <a:p>
            <a:r>
              <a:rPr lang="en-GB" sz="1000" dirty="0">
                <a:latin typeface="Calibri" panose="020F0502020204030204" pitchFamily="34" charset="0"/>
              </a:rPr>
              <a:t> </a:t>
            </a:r>
          </a:p>
          <a:p>
            <a:r>
              <a:rPr lang="en-GB" sz="2000" dirty="0">
                <a:latin typeface="Calibri" panose="020F0502020204030204" pitchFamily="34" charset="0"/>
              </a:rPr>
              <a:t>We can recognise things quickly. Recalling things, without any perceptual cues, typically requires a lot more effort. 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Where possible use pictures to convey function. We recognise pictures very quickly, with recognition facilitating the recall of the associated function.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987574"/>
            <a:ext cx="4756693" cy="30646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520" y="4240128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Aside: </a:t>
            </a:r>
            <a:r>
              <a:rPr lang="en-GB" sz="2000" dirty="0">
                <a:latin typeface="Calibri" panose="020F0502020204030204" pitchFamily="34" charset="0"/>
              </a:rPr>
              <a:t>People recognise and remember objects faster if shown in a canonical perspective (tilted and at a slight angle above).</a:t>
            </a:r>
          </a:p>
        </p:txBody>
      </p:sp>
    </p:spTree>
    <p:extLst>
      <p:ext uri="{BB962C8B-B14F-4D97-AF65-F5344CB8AC3E}">
        <p14:creationId xmlns:p14="http://schemas.microsoft.com/office/powerpoint/2010/main" val="153052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685021"/>
            <a:ext cx="302433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Feeling Motivated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We tend to be motivated if we feel we are in control and making good progress towards something we want to achieve.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The shorter the distance to the goal, the more motivated we tend to become.</a:t>
            </a:r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 smtClean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555526"/>
            <a:ext cx="5238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3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685021"/>
            <a:ext cx="26642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Small Signs of Progress Can Have </a:t>
            </a:r>
            <a:r>
              <a:rPr lang="en-GB" sz="2000" b="1" smtClean="0">
                <a:latin typeface="Calibri" panose="020F0502020204030204" pitchFamily="34" charset="0"/>
              </a:rPr>
              <a:t>a </a:t>
            </a:r>
            <a:r>
              <a:rPr lang="en-GB" sz="2000" b="1" smtClean="0">
                <a:latin typeface="Calibri" panose="020F0502020204030204" pitchFamily="34" charset="0"/>
              </a:rPr>
              <a:t>Big </a:t>
            </a:r>
            <a:r>
              <a:rPr lang="en-GB" sz="2000" b="1" dirty="0" smtClean="0">
                <a:latin typeface="Calibri" panose="020F0502020204030204" pitchFamily="34" charset="0"/>
              </a:rPr>
              <a:t>Effect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Showing the user the progress they are making towards the end goal can have keep the user motivated.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275606"/>
            <a:ext cx="5592713" cy="170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753"/>
            <a:ext cx="9144000" cy="5181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123728" y="555526"/>
            <a:ext cx="4896544" cy="4320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We are inherently lazy</a:t>
            </a:r>
          </a:p>
          <a:p>
            <a:pPr marL="4572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solidFill>
                  <a:schemeClr val="bg1"/>
                </a:solidFill>
                <a:latin typeface="Calibri" pitchFamily="34" charset="0"/>
              </a:rPr>
              <a:t> (efficiently so…)</a:t>
            </a:r>
            <a:endParaRPr lang="en-GB" sz="3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2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7D7571-DC35-4960-8D9C-B9E243499809}"/>
</file>

<file path=customXml/itemProps2.xml><?xml version="1.0" encoding="utf-8"?>
<ds:datastoreItem xmlns:ds="http://schemas.openxmlformats.org/officeDocument/2006/customXml" ds:itemID="{F100104B-F4C7-4E07-B011-22DC1F63938E}"/>
</file>

<file path=customXml/itemProps3.xml><?xml version="1.0" encoding="utf-8"?>
<ds:datastoreItem xmlns:ds="http://schemas.openxmlformats.org/officeDocument/2006/customXml" ds:itemID="{A889FF10-895A-428B-8650-A5EADB85999D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457</Words>
  <Application>Microsoft Office PowerPoint</Application>
  <PresentationFormat>On-screen Show (16:9)</PresentationFormat>
  <Paragraphs>62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</vt:lpstr>
      <vt:lpstr>Trebuchet MS</vt:lpstr>
      <vt:lpstr>Slipstream</vt:lpstr>
      <vt:lpstr>UX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2015-01-27T09:20:46Z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