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679" r:id="rId1"/>
  </p:sldMasterIdLst>
  <p:notesMasterIdLst>
    <p:notesMasterId r:id="rId13"/>
  </p:notesMasterIdLst>
  <p:handoutMasterIdLst>
    <p:handoutMasterId r:id="rId14"/>
  </p:handoutMasterIdLst>
  <p:sldIdLst>
    <p:sldId id="502" r:id="rId2"/>
    <p:sldId id="478" r:id="rId3"/>
    <p:sldId id="479" r:id="rId4"/>
    <p:sldId id="504" r:id="rId5"/>
    <p:sldId id="503" r:id="rId6"/>
    <p:sldId id="480" r:id="rId7"/>
    <p:sldId id="505" r:id="rId8"/>
    <p:sldId id="506" r:id="rId9"/>
    <p:sldId id="486" r:id="rId10"/>
    <p:sldId id="507" r:id="rId11"/>
    <p:sldId id="512" r:id="rId1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6699"/>
    <a:srgbClr val="99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0044" autoAdjust="0"/>
  </p:normalViewPr>
  <p:slideViewPr>
    <p:cSldViewPr>
      <p:cViewPr varScale="1">
        <p:scale>
          <a:sx n="145" d="100"/>
          <a:sy n="145" d="100"/>
        </p:scale>
        <p:origin x="948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3" d="100"/>
          <a:sy n="103" d="100"/>
        </p:scale>
        <p:origin x="4128" y="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D9B9B-D8FE-409C-B8BF-65411F3CEDDE}" type="datetimeFigureOut">
              <a:rPr lang="en-GB" smtClean="0"/>
              <a:t>18/09/2014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60687-CB50-4C61-B502-E8FA3905E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77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1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2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3789409"/>
            <a:ext cx="5637010" cy="66158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9/18/2014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2" y="2349218"/>
            <a:ext cx="7175351" cy="1344875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548639"/>
            <a:ext cx="6400800" cy="2606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9/18/2014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282388"/>
            <a:ext cx="2057400" cy="3928754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4" y="548640"/>
            <a:ext cx="4829287" cy="36710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9/18/2014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cr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Scrum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04448" y="4731990"/>
            <a:ext cx="419100" cy="33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91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ser Sto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Backlogs</a:t>
            </a:r>
            <a:r>
              <a:rPr lang="en-US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and </a:t>
            </a: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User</a:t>
            </a:r>
            <a:r>
              <a:rPr lang="en-US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Stories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0432" y="4443958"/>
            <a:ext cx="545440" cy="57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50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r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Sprints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04448" y="4515966"/>
            <a:ext cx="462873" cy="47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34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rs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</a:t>
            </a:r>
            <a:r>
              <a:rPr lang="en-US" altLang="x-none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First Steps: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04448" y="4731990"/>
            <a:ext cx="419100" cy="33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07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9/18/2014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548640"/>
            <a:ext cx="6400800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1629486"/>
            <a:ext cx="5966666" cy="1817510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3455633"/>
            <a:ext cx="5970494" cy="626595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548639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548640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050245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49274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9/18/2014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9/18/2014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9/18/2014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6" y="1657350"/>
            <a:ext cx="3636085" cy="943870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6" y="548640"/>
            <a:ext cx="4017085" cy="3671048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2623351"/>
            <a:ext cx="3388660" cy="16046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857250"/>
            <a:ext cx="4114800" cy="2345855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757865"/>
            <a:ext cx="3694114" cy="1622265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3348316"/>
            <a:ext cx="6383538" cy="85725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29050"/>
            <a:ext cx="9144000" cy="131445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290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826228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3279126"/>
            <a:ext cx="651251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9195"/>
            <a:ext cx="640080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4606EA6-EFEA-4C30-9264-4F9291A5780D}" type="datetime1">
              <a:rPr lang="en-US" smtClean="0"/>
              <a:pPr/>
              <a:t>9/18/2014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629150"/>
            <a:ext cx="33528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0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706" r:id="rId12"/>
    <p:sldLayoutId id="2147484707" r:id="rId13"/>
    <p:sldLayoutId id="2147484708" r:id="rId14"/>
    <p:sldLayoutId id="2147484709" r:id="rId15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5557879" y="267494"/>
            <a:ext cx="2852777" cy="1344875"/>
          </a:xfrm>
        </p:spPr>
        <p:txBody>
          <a:bodyPr>
            <a:normAutofit fontScale="90000"/>
          </a:bodyPr>
          <a:lstStyle>
            <a:extLst/>
          </a:lstStyle>
          <a:p>
            <a:pPr marL="182880" indent="0" algn="ctr">
              <a:buNone/>
            </a:pPr>
            <a:r>
              <a:rPr lang="en-US" dirty="0" smtClean="0">
                <a:solidFill>
                  <a:schemeClr val="tx1"/>
                </a:solidFill>
                <a:effectLst/>
              </a:rPr>
              <a:t>Agile and Lean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 descr="C:\Resources\Docs\3. Education\Modules\CSC2021-22\Development\CSC2021 Module Tit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771552"/>
            <a:ext cx="4200635" cy="14679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C:\Resources\Docs\3. Education\Modules\CSC2021-22\Development\CSC2022 Module Titl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615981"/>
            <a:ext cx="4200635" cy="1467937"/>
          </a:xfrm>
          <a:prstGeom prst="round2DiagRect">
            <a:avLst>
              <a:gd name="adj1" fmla="val 0"/>
              <a:gd name="adj2" fmla="val 20924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436096" y="2787774"/>
            <a:ext cx="309634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Introduction to the principles behind agile and lean software development.</a:t>
            </a:r>
          </a:p>
          <a:p>
            <a:pPr algn="ctr"/>
            <a:endParaRPr lang="en-US" sz="2000" dirty="0"/>
          </a:p>
          <a:p>
            <a:pPr algn="r"/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436096" y="4371950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Part 2 – Scrum</a:t>
            </a:r>
          </a:p>
        </p:txBody>
      </p:sp>
    </p:spTree>
    <p:extLst>
      <p:ext uri="{BB962C8B-B14F-4D97-AF65-F5344CB8AC3E}">
        <p14:creationId xmlns:p14="http://schemas.microsoft.com/office/powerpoint/2010/main" val="197391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02" y="539045"/>
            <a:ext cx="5215754" cy="380874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61172" y="627534"/>
            <a:ext cx="4464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Once started the Sprint backlog cannot change (user stories added or removed) – other than in exceptional circumstances.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9894" y="2894622"/>
            <a:ext cx="32316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A burn-down chart tracks </a:t>
            </a:r>
            <a:r>
              <a:rPr lang="en-GB" dirty="0">
                <a:latin typeface="Calibri" panose="020F0502020204030204" pitchFamily="34" charset="0"/>
              </a:rPr>
              <a:t>how much work </a:t>
            </a:r>
            <a:r>
              <a:rPr lang="en-GB" dirty="0" smtClean="0">
                <a:latin typeface="Calibri" panose="020F0502020204030204" pitchFamily="34" charset="0"/>
              </a:rPr>
              <a:t>remains. Short </a:t>
            </a:r>
            <a:r>
              <a:rPr lang="en-GB" dirty="0">
                <a:latin typeface="Calibri" panose="020F0502020204030204" pitchFamily="34" charset="0"/>
              </a:rPr>
              <a:t>stand-up meetings are held each morning </a:t>
            </a:r>
            <a:r>
              <a:rPr lang="en-GB" dirty="0" smtClean="0">
                <a:latin typeface="Calibri" panose="020F0502020204030204" pitchFamily="34" charset="0"/>
              </a:rPr>
              <a:t>to review progress.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2591" y="1635646"/>
            <a:ext cx="43910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Unlike </a:t>
            </a:r>
            <a:r>
              <a:rPr lang="en-GB" dirty="0" smtClean="0">
                <a:latin typeface="Calibri" panose="020F0502020204030204" pitchFamily="34" charset="0"/>
              </a:rPr>
              <a:t>traditional </a:t>
            </a:r>
            <a:r>
              <a:rPr lang="en-GB" dirty="0">
                <a:latin typeface="Calibri" panose="020F0502020204030204" pitchFamily="34" charset="0"/>
              </a:rPr>
              <a:t>project management (</a:t>
            </a:r>
            <a:r>
              <a:rPr lang="en-GB" dirty="0" smtClean="0">
                <a:latin typeface="Calibri" panose="020F0502020204030204" pitchFamily="34" charset="0"/>
              </a:rPr>
              <a:t>centralised control), </a:t>
            </a:r>
            <a:r>
              <a:rPr lang="en-GB" dirty="0">
                <a:latin typeface="Calibri" panose="020F0502020204030204" pitchFamily="34" charset="0"/>
              </a:rPr>
              <a:t>the Scrum team </a:t>
            </a:r>
            <a:r>
              <a:rPr lang="en-GB" dirty="0" smtClean="0">
                <a:latin typeface="Calibri" panose="020F0502020204030204" pitchFamily="34" charset="0"/>
              </a:rPr>
              <a:t>manages </a:t>
            </a:r>
            <a:r>
              <a:rPr lang="en-GB" dirty="0">
                <a:latin typeface="Calibri" panose="020F0502020204030204" pitchFamily="34" charset="0"/>
              </a:rPr>
              <a:t>their own progress (devolved control). </a:t>
            </a:r>
          </a:p>
        </p:txBody>
      </p:sp>
    </p:spTree>
    <p:extLst>
      <p:ext uri="{BB962C8B-B14F-4D97-AF65-F5344CB8AC3E}">
        <p14:creationId xmlns:p14="http://schemas.microsoft.com/office/powerpoint/2010/main" val="314255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6746"/>
            <a:ext cx="3744416" cy="480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148064" y="267494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Scrum is one of the more popular agile approaches.</a:t>
            </a: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Scrum offers a devolved form of project management where the development team and product owner manage their own time.</a:t>
            </a:r>
          </a:p>
          <a:p>
            <a:pPr marL="0" indent="0">
              <a:buFont typeface="Georgia" pitchFamily="18" charset="0"/>
              <a:buNone/>
            </a:pPr>
            <a:endParaRPr lang="en-GB" sz="1800" dirty="0" smtClean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 smtClean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7504" y="110293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GB" sz="2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Key takeaways:</a:t>
            </a:r>
            <a:endParaRPr lang="en-GB" sz="28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26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42036" cy="51435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139952" y="3795886"/>
            <a:ext cx="4320480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en-GB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Scrum</a:t>
            </a:r>
            <a:endParaRPr lang="en-GB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32040" y="4371950"/>
            <a:ext cx="4752528" cy="43204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Georgia" pitchFamily="18" charset="0"/>
              <a:buNone/>
            </a:pPr>
            <a:r>
              <a:rPr lang="en-GB" sz="3200" dirty="0" smtClean="0">
                <a:solidFill>
                  <a:schemeClr val="bg1"/>
                </a:solidFill>
                <a:latin typeface="Calibri" pitchFamily="34" charset="0"/>
              </a:rPr>
              <a:t>Software Development</a:t>
            </a:r>
            <a:endParaRPr lang="en-GB" sz="32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30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685021"/>
            <a:ext cx="2664296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Calibri" panose="020F0502020204030204" pitchFamily="34" charset="0"/>
              </a:rPr>
              <a:t>Scrum is a popular </a:t>
            </a:r>
            <a:r>
              <a:rPr lang="en-GB" sz="2000" dirty="0">
                <a:latin typeface="Calibri" panose="020F0502020204030204" pitchFamily="34" charset="0"/>
              </a:rPr>
              <a:t>agile </a:t>
            </a:r>
            <a:r>
              <a:rPr lang="en-GB" sz="2000" dirty="0" smtClean="0">
                <a:latin typeface="Calibri" panose="020F0502020204030204" pitchFamily="34" charset="0"/>
              </a:rPr>
              <a:t>software development methodology.</a:t>
            </a:r>
          </a:p>
          <a:p>
            <a:endParaRPr lang="en-GB" sz="1000" dirty="0" smtClean="0">
              <a:latin typeface="Calibri" panose="020F0502020204030204" pitchFamily="34" charset="0"/>
            </a:endParaRPr>
          </a:p>
          <a:p>
            <a:r>
              <a:rPr lang="en-GB" sz="2000" dirty="0" smtClean="0">
                <a:latin typeface="Calibri" panose="020F0502020204030204" pitchFamily="34" charset="0"/>
              </a:rPr>
              <a:t>Scrum projects move forward through a series of iterations, called sprints.</a:t>
            </a:r>
            <a:endParaRPr lang="en-GB" sz="2000" dirty="0">
              <a:latin typeface="Calibri" panose="020F0502020204030204" pitchFamily="34" charset="0"/>
            </a:endParaRPr>
          </a:p>
          <a:p>
            <a:endParaRPr lang="en-GB" sz="2000" dirty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375617"/>
            <a:ext cx="5299630" cy="399633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1520" y="4371950"/>
            <a:ext cx="6192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alibri" panose="020F0502020204030204" pitchFamily="34" charset="0"/>
              </a:rPr>
              <a:t>Aside: </a:t>
            </a:r>
            <a:r>
              <a:rPr lang="en-GB" dirty="0" smtClean="0">
                <a:latin typeface="Calibri" panose="020F0502020204030204" pitchFamily="34" charset="0"/>
              </a:rPr>
              <a:t>Scrum gets its </a:t>
            </a:r>
            <a:r>
              <a:rPr lang="en-GB" dirty="0">
                <a:latin typeface="Calibri" panose="020F0502020204030204" pitchFamily="34" charset="0"/>
              </a:rPr>
              <a:t>name from </a:t>
            </a:r>
            <a:r>
              <a:rPr lang="en-GB" dirty="0" smtClean="0">
                <a:latin typeface="Calibri" panose="020F0502020204030204" pitchFamily="34" charset="0"/>
              </a:rPr>
              <a:t>rugby – the event that occurs when players group to restart the game after a minor infraction.</a:t>
            </a:r>
          </a:p>
        </p:txBody>
      </p:sp>
    </p:spTree>
    <p:extLst>
      <p:ext uri="{BB962C8B-B14F-4D97-AF65-F5344CB8AC3E}">
        <p14:creationId xmlns:p14="http://schemas.microsoft.com/office/powerpoint/2010/main" val="48809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39502"/>
            <a:ext cx="7999524" cy="4464496"/>
          </a:xfrm>
          <a:prstGeom prst="rect">
            <a:avLst/>
          </a:prstGeom>
        </p:spPr>
      </p:pic>
      <p:sp>
        <p:nvSpPr>
          <p:cNvPr id="9" name="Rectangle 2"/>
          <p:cNvSpPr txBox="1">
            <a:spLocks/>
          </p:cNvSpPr>
          <p:nvPr/>
        </p:nvSpPr>
        <p:spPr>
          <a:xfrm>
            <a:off x="973832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</a:t>
            </a:r>
            <a:r>
              <a:rPr lang="en-US" altLang="x-none" sz="24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Elements</a:t>
            </a:r>
            <a:endParaRPr lang="en-US" sz="24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80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2745234" y="699542"/>
            <a:ext cx="3554957" cy="38164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6444208" y="720041"/>
            <a:ext cx="2376264" cy="38164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251520" y="699542"/>
            <a:ext cx="2376264" cy="38164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251520" y="1817993"/>
            <a:ext cx="22322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alibri" panose="020F0502020204030204" pitchFamily="34" charset="0"/>
              </a:rPr>
              <a:t>The product owner has the vision of what needs to be developed and conveys this to the scrum team. </a:t>
            </a:r>
          </a:p>
        </p:txBody>
      </p:sp>
      <p:sp>
        <p:nvSpPr>
          <p:cNvPr id="9" name="Rectangle 2"/>
          <p:cNvSpPr txBox="1">
            <a:spLocks/>
          </p:cNvSpPr>
          <p:nvPr/>
        </p:nvSpPr>
        <p:spPr>
          <a:xfrm>
            <a:off x="973832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</a:t>
            </a:r>
            <a:r>
              <a:rPr lang="en-US" altLang="x-none" sz="24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Scrum Team</a:t>
            </a:r>
            <a:endParaRPr lang="en-US" sz="24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312" y="928745"/>
            <a:ext cx="503163" cy="8474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578" y="928745"/>
            <a:ext cx="1064586" cy="7415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940" y="928745"/>
            <a:ext cx="1085772" cy="69913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771800" y="1812181"/>
            <a:ext cx="3473818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alibri" panose="020F0502020204030204" pitchFamily="34" charset="0"/>
              </a:rPr>
              <a:t>The development team delivers the vision (in </a:t>
            </a:r>
            <a:r>
              <a:rPr lang="en-GB" sz="2000" dirty="0" smtClean="0">
                <a:latin typeface="Calibri" panose="020F0502020204030204" pitchFamily="34" charset="0"/>
              </a:rPr>
              <a:t>PSIs - potentially </a:t>
            </a:r>
            <a:r>
              <a:rPr lang="en-GB" sz="2000" dirty="0" err="1" smtClean="0">
                <a:latin typeface="Calibri" panose="020F0502020204030204" pitchFamily="34" charset="0"/>
              </a:rPr>
              <a:t>shipable</a:t>
            </a:r>
            <a:r>
              <a:rPr lang="en-GB" sz="2000" dirty="0" smtClean="0">
                <a:latin typeface="Calibri" panose="020F0502020204030204" pitchFamily="34" charset="0"/>
              </a:rPr>
              <a:t> increments).</a:t>
            </a:r>
            <a:endParaRPr lang="en-GB" sz="2000" dirty="0">
              <a:latin typeface="Calibri" panose="020F0502020204030204" pitchFamily="34" charset="0"/>
            </a:endParaRPr>
          </a:p>
          <a:p>
            <a:endParaRPr lang="en-GB" sz="1000" dirty="0">
              <a:latin typeface="Calibri" panose="020F0502020204030204" pitchFamily="34" charset="0"/>
            </a:endParaRPr>
          </a:p>
          <a:p>
            <a:r>
              <a:rPr lang="en-GB" sz="2000" dirty="0">
                <a:latin typeface="Calibri" panose="020F0502020204030204" pitchFamily="34" charset="0"/>
              </a:rPr>
              <a:t>The team comprises several individuals with </a:t>
            </a:r>
            <a:r>
              <a:rPr lang="en-GB" sz="2000" dirty="0" smtClean="0">
                <a:latin typeface="Calibri" panose="020F0502020204030204" pitchFamily="34" charset="0"/>
              </a:rPr>
              <a:t>cross-functional </a:t>
            </a:r>
            <a:r>
              <a:rPr lang="en-GB" sz="2000" dirty="0">
                <a:latin typeface="Calibri" panose="020F0502020204030204" pitchFamily="34" charset="0"/>
              </a:rPr>
              <a:t>skills (analysis, </a:t>
            </a:r>
            <a:r>
              <a:rPr lang="en-GB" sz="2000" dirty="0" smtClean="0">
                <a:latin typeface="Calibri" panose="020F0502020204030204" pitchFamily="34" charset="0"/>
              </a:rPr>
              <a:t>development</a:t>
            </a:r>
            <a:r>
              <a:rPr lang="en-GB" sz="2000" dirty="0">
                <a:latin typeface="Calibri" panose="020F0502020204030204" pitchFamily="34" charset="0"/>
              </a:rPr>
              <a:t>, testing, etc.).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44208" y="1812181"/>
            <a:ext cx="24482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alibri" panose="020F0502020204030204" pitchFamily="34" charset="0"/>
              </a:rPr>
              <a:t>The Scrum Master </a:t>
            </a:r>
            <a:r>
              <a:rPr lang="en-GB" sz="2000" dirty="0" smtClean="0">
                <a:latin typeface="Calibri" panose="020F0502020204030204" pitchFamily="34" charset="0"/>
              </a:rPr>
              <a:t>enforces </a:t>
            </a:r>
            <a:r>
              <a:rPr lang="en-GB" sz="2000" dirty="0">
                <a:latin typeface="Calibri" panose="020F0502020204030204" pitchFamily="34" charset="0"/>
              </a:rPr>
              <a:t>the rules of scrum and </a:t>
            </a:r>
            <a:r>
              <a:rPr lang="en-GB" sz="2000" dirty="0" smtClean="0">
                <a:latin typeface="Calibri" panose="020F0502020204030204" pitchFamily="34" charset="0"/>
              </a:rPr>
              <a:t>acts </a:t>
            </a:r>
            <a:r>
              <a:rPr lang="en-GB" sz="2000" dirty="0">
                <a:latin typeface="Calibri" panose="020F0502020204030204" pitchFamily="34" charset="0"/>
              </a:rPr>
              <a:t>as a buffer </a:t>
            </a:r>
            <a:r>
              <a:rPr lang="en-GB" sz="2000" dirty="0" smtClean="0">
                <a:latin typeface="Calibri" panose="020F0502020204030204" pitchFamily="34" charset="0"/>
              </a:rPr>
              <a:t>to any </a:t>
            </a:r>
            <a:r>
              <a:rPr lang="en-GB" sz="2000" dirty="0">
                <a:latin typeface="Calibri" panose="020F0502020204030204" pitchFamily="34" charset="0"/>
              </a:rPr>
              <a:t>distracting </a:t>
            </a:r>
            <a:r>
              <a:rPr lang="en-GB" sz="2000" dirty="0" smtClean="0">
                <a:latin typeface="Calibri" panose="020F0502020204030204" pitchFamily="34" charset="0"/>
              </a:rPr>
              <a:t>influences (they facilitate, not manage).</a:t>
            </a:r>
            <a:endParaRPr lang="en-GB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28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15" grpId="0" animBg="1"/>
      <p:bldP spid="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685021"/>
            <a:ext cx="61926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Calibri" panose="020F0502020204030204" pitchFamily="34" charset="0"/>
              </a:rPr>
              <a:t>What needs to be delivered is stored within an evolving </a:t>
            </a:r>
            <a:r>
              <a:rPr lang="en-GB" sz="2000" b="1" dirty="0" smtClean="0">
                <a:latin typeface="Calibri" panose="020F0502020204030204" pitchFamily="34" charset="0"/>
              </a:rPr>
              <a:t>product backlog </a:t>
            </a:r>
            <a:r>
              <a:rPr lang="en-GB" sz="2000" dirty="0">
                <a:latin typeface="Calibri" panose="020F0502020204030204" pitchFamily="34" charset="0"/>
              </a:rPr>
              <a:t>- a </a:t>
            </a:r>
            <a:r>
              <a:rPr lang="en-GB" sz="2000" i="1" dirty="0" smtClean="0">
                <a:latin typeface="Calibri" panose="020F0502020204030204" pitchFamily="34" charset="0"/>
              </a:rPr>
              <a:t>prioritised </a:t>
            </a:r>
            <a:r>
              <a:rPr lang="en-GB" sz="2000" dirty="0">
                <a:latin typeface="Calibri" panose="020F0502020204030204" pitchFamily="34" charset="0"/>
              </a:rPr>
              <a:t>list of </a:t>
            </a:r>
            <a:r>
              <a:rPr lang="en-GB" sz="2000" dirty="0" smtClean="0">
                <a:latin typeface="Calibri" panose="020F0502020204030204" pitchFamily="34" charset="0"/>
              </a:rPr>
              <a:t>requirements</a:t>
            </a:r>
            <a:r>
              <a:rPr lang="en-GB" sz="2000" dirty="0">
                <a:latin typeface="Calibri" panose="020F0502020204030204" pitchFamily="34" charset="0"/>
              </a:rPr>
              <a:t>, which can include everything from business features to </a:t>
            </a:r>
            <a:r>
              <a:rPr lang="en-GB" sz="2000" dirty="0" smtClean="0">
                <a:latin typeface="Calibri" panose="020F0502020204030204" pitchFamily="34" charset="0"/>
              </a:rPr>
              <a:t>technical issues or bugs.</a:t>
            </a:r>
            <a:endParaRPr lang="en-GB" sz="2000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88" y="627534"/>
            <a:ext cx="1754510" cy="20311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2499742"/>
            <a:ext cx="3476625" cy="2400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1520" y="2067694"/>
            <a:ext cx="44644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Calibri" panose="020F0502020204030204" pitchFamily="34" charset="0"/>
              </a:rPr>
              <a:t>The </a:t>
            </a:r>
            <a:r>
              <a:rPr lang="en-GB" sz="2000" dirty="0">
                <a:latin typeface="Calibri" panose="020F0502020204030204" pitchFamily="34" charset="0"/>
              </a:rPr>
              <a:t>requirements are </a:t>
            </a:r>
            <a:r>
              <a:rPr lang="en-GB" sz="2000" dirty="0" smtClean="0">
                <a:latin typeface="Calibri" panose="020F0502020204030204" pitchFamily="34" charset="0"/>
              </a:rPr>
              <a:t>concisely captured </a:t>
            </a:r>
            <a:r>
              <a:rPr lang="en-GB" sz="2000" dirty="0">
                <a:latin typeface="Calibri" panose="020F0502020204030204" pitchFamily="34" charset="0"/>
              </a:rPr>
              <a:t>on sticky notes or on index </a:t>
            </a:r>
            <a:r>
              <a:rPr lang="en-GB" sz="2000" dirty="0" smtClean="0">
                <a:latin typeface="Calibri" panose="020F0502020204030204" pitchFamily="34" charset="0"/>
              </a:rPr>
              <a:t>cards</a:t>
            </a:r>
            <a:r>
              <a:rPr lang="en-GB" sz="2000" dirty="0">
                <a:latin typeface="Calibri" panose="020F0502020204030204" pitchFamily="34" charset="0"/>
              </a:rPr>
              <a:t> </a:t>
            </a:r>
            <a:r>
              <a:rPr lang="en-GB" sz="2000" dirty="0" smtClean="0">
                <a:latin typeface="Calibri" panose="020F0502020204030204" pitchFamily="34" charset="0"/>
              </a:rPr>
              <a:t>in the form of </a:t>
            </a:r>
            <a:r>
              <a:rPr lang="en-GB" sz="2000" b="1" dirty="0" smtClean="0">
                <a:latin typeface="Calibri" panose="020F0502020204030204" pitchFamily="34" charset="0"/>
              </a:rPr>
              <a:t>user stories</a:t>
            </a:r>
            <a:r>
              <a:rPr lang="en-GB" sz="2000" dirty="0" smtClean="0"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29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685021"/>
            <a:ext cx="4032448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Calibri" panose="020F0502020204030204" pitchFamily="34" charset="0"/>
              </a:rPr>
              <a:t>Each user </a:t>
            </a:r>
            <a:r>
              <a:rPr lang="en-GB" sz="2000" dirty="0">
                <a:latin typeface="Calibri" panose="020F0502020204030204" pitchFamily="34" charset="0"/>
              </a:rPr>
              <a:t>story </a:t>
            </a:r>
            <a:r>
              <a:rPr lang="en-GB" sz="2000" dirty="0" smtClean="0">
                <a:latin typeface="Calibri" panose="020F0502020204030204" pitchFamily="34" charset="0"/>
              </a:rPr>
              <a:t>is </a:t>
            </a:r>
            <a:r>
              <a:rPr lang="en-GB" sz="2000" dirty="0">
                <a:latin typeface="Calibri" panose="020F0502020204030204" pitchFamily="34" charset="0"/>
              </a:rPr>
              <a:t>concise and written from the perspective of customer interaction with the product. </a:t>
            </a:r>
            <a:endParaRPr lang="en-GB" sz="2000" dirty="0" smtClean="0">
              <a:latin typeface="Calibri" panose="020F0502020204030204" pitchFamily="34" charset="0"/>
            </a:endParaRPr>
          </a:p>
          <a:p>
            <a:endParaRPr lang="en-GB" sz="1000" dirty="0">
              <a:latin typeface="Calibri" panose="020F0502020204030204" pitchFamily="34" charset="0"/>
            </a:endParaRPr>
          </a:p>
          <a:p>
            <a:r>
              <a:rPr lang="en-GB" sz="2000" dirty="0" smtClean="0">
                <a:latin typeface="Calibri" panose="020F0502020204030204" pitchFamily="34" charset="0"/>
              </a:rPr>
              <a:t>It is a short and clear statement of who, what and why.</a:t>
            </a:r>
            <a:endParaRPr lang="en-GB" sz="2000" dirty="0">
              <a:latin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918920"/>
            <a:ext cx="1657350" cy="1343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55526"/>
            <a:ext cx="3706419" cy="37064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5057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685021"/>
            <a:ext cx="85689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Calibri" panose="020F0502020204030204" pitchFamily="34" charset="0"/>
              </a:rPr>
              <a:t>Each sprint is preceded by a </a:t>
            </a:r>
            <a:r>
              <a:rPr lang="en-GB" sz="2000" b="1" dirty="0" smtClean="0">
                <a:latin typeface="Calibri" panose="020F0502020204030204" pitchFamily="34" charset="0"/>
              </a:rPr>
              <a:t>sprint planning meeting </a:t>
            </a:r>
            <a:r>
              <a:rPr lang="en-GB" sz="2000" dirty="0" smtClean="0">
                <a:latin typeface="Calibri" panose="020F0502020204030204" pitchFamily="34" charset="0"/>
              </a:rPr>
              <a:t>to select which user stories will be implemented.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491630"/>
            <a:ext cx="5082651" cy="20410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1519" y="1419622"/>
            <a:ext cx="3317605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The product owner, with input from the team, will prioritise the user stories to be next completed.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The development team will then decide how much time and effort is needed to deliver the story.</a:t>
            </a:r>
          </a:p>
        </p:txBody>
      </p:sp>
      <p:sp>
        <p:nvSpPr>
          <p:cNvPr id="9" name="Rectangle 8"/>
          <p:cNvSpPr/>
          <p:nvPr/>
        </p:nvSpPr>
        <p:spPr>
          <a:xfrm>
            <a:off x="251520" y="4587974"/>
            <a:ext cx="85689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Calibri" panose="020F0502020204030204" pitchFamily="34" charset="0"/>
              </a:rPr>
              <a:t>This process continues </a:t>
            </a:r>
            <a:r>
              <a:rPr lang="en-GB" sz="2000" dirty="0">
                <a:latin typeface="Calibri" panose="020F0502020204030204" pitchFamily="34" charset="0"/>
              </a:rPr>
              <a:t>until all the available sprint time has been allocated.</a:t>
            </a:r>
          </a:p>
        </p:txBody>
      </p:sp>
    </p:spTree>
    <p:extLst>
      <p:ext uri="{BB962C8B-B14F-4D97-AF65-F5344CB8AC3E}">
        <p14:creationId xmlns:p14="http://schemas.microsoft.com/office/powerpoint/2010/main" val="257357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83244"/>
            <a:ext cx="7704856" cy="477701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79512" y="267494"/>
            <a:ext cx="2880320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en-GB" dirty="0" smtClean="0">
                <a:solidFill>
                  <a:schemeClr val="tx1"/>
                </a:solidFill>
                <a:effectLst/>
                <a:latin typeface="Calibri" pitchFamily="34" charset="0"/>
              </a:rPr>
              <a:t>The Sprint</a:t>
            </a:r>
            <a:endParaRPr lang="en-GB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98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7013C18A35F34ABB124A623B7462F5" ma:contentTypeVersion="0" ma:contentTypeDescription="Create a new document." ma:contentTypeScope="" ma:versionID="c8b53229ef314644a75f5a9f7c013cc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77BB4F-5A50-4247-BAAD-E76C9874B37C}"/>
</file>

<file path=customXml/itemProps2.xml><?xml version="1.0" encoding="utf-8"?>
<ds:datastoreItem xmlns:ds="http://schemas.openxmlformats.org/officeDocument/2006/customXml" ds:itemID="{E0384B1C-ED6B-45C4-9760-7B5517452AFB}"/>
</file>

<file path=customXml/itemProps3.xml><?xml version="1.0" encoding="utf-8"?>
<ds:datastoreItem xmlns:ds="http://schemas.openxmlformats.org/officeDocument/2006/customXml" ds:itemID="{B1C19491-5924-4F3A-B875-45B078EE2463}"/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0</TotalTime>
  <Words>379</Words>
  <Application>Microsoft Office PowerPoint</Application>
  <PresentationFormat>On-screen Show (16:9)</PresentationFormat>
  <Paragraphs>40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Georgia</vt:lpstr>
      <vt:lpstr>Trebuchet MS</vt:lpstr>
      <vt:lpstr>Slipstream</vt:lpstr>
      <vt:lpstr>Agile and Lean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2013-01-08T13:39:25Z</dcterms:created>
  <dcterms:modified xsi:type="dcterms:W3CDTF">2014-09-18T19:54:21Z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  <property fmtid="{D5CDD505-2E9C-101B-9397-08002B2CF9AE}" pid="4" name="ContentTypeId">
    <vt:lpwstr>0x010100E77013C18A35F34ABB124A623B7462F5</vt:lpwstr>
  </property>
</Properties>
</file>