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7" r:id="rId3"/>
    <p:sldId id="348" r:id="rId4"/>
    <p:sldId id="344" r:id="rId5"/>
    <p:sldId id="343" r:id="rId6"/>
    <p:sldId id="350" r:id="rId7"/>
    <p:sldId id="345" r:id="rId8"/>
    <p:sldId id="346" r:id="rId9"/>
    <p:sldId id="353" r:id="rId10"/>
    <p:sldId id="352" r:id="rId11"/>
    <p:sldId id="341" r:id="rId12"/>
    <p:sldId id="339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70C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044" autoAdjust="0"/>
  </p:normalViewPr>
  <p:slideViewPr>
    <p:cSldViewPr>
      <p:cViewPr varScale="1">
        <p:scale>
          <a:sx n="123" d="100"/>
          <a:sy n="123" d="100"/>
        </p:scale>
        <p:origin x="22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956" y="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7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9/18/2014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mon Game Compon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3204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Common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Game Components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00392" y="4299942"/>
            <a:ext cx="820346" cy="7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me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3204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Architectural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Views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4368" y="4155926"/>
            <a:ext cx="1085106" cy="8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0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xampl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3204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Design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0432" y="4299942"/>
            <a:ext cx="545473" cy="75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9/18/2014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  <p:sldLayoutId id="2147484702" r:id="rId14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16016" y="915566"/>
            <a:ext cx="4248472" cy="1344875"/>
          </a:xfrm>
        </p:spPr>
        <p:txBody>
          <a:bodyPr>
            <a:normAutofit fontScale="90000"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Architectural Design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2643758"/>
            <a:ext cx="30963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Identifying and putting together the components of your game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b="1" dirty="0"/>
              <a:t>Part </a:t>
            </a:r>
            <a:r>
              <a:rPr lang="en-GB" b="1" dirty="0" smtClean="0"/>
              <a:t>1- Principles</a:t>
            </a:r>
            <a:endParaRPr lang="en-GB" b="1" dirty="0"/>
          </a:p>
          <a:p>
            <a:pPr algn="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46946" y="765892"/>
            <a:ext cx="2089150" cy="1589834"/>
            <a:chOff x="3714744" y="1533464"/>
            <a:chExt cx="2089150" cy="1589834"/>
          </a:xfrm>
        </p:grpSpPr>
        <p:sp>
          <p:nvSpPr>
            <p:cNvPr id="6" name="AutoShape 64"/>
            <p:cNvSpPr>
              <a:spLocks noChangeArrowheads="1"/>
            </p:cNvSpPr>
            <p:nvPr/>
          </p:nvSpPr>
          <p:spPr bwMode="auto">
            <a:xfrm>
              <a:off x="3714744" y="1533464"/>
              <a:ext cx="1857388" cy="1589834"/>
            </a:xfrm>
            <a:prstGeom prst="roundRect">
              <a:avLst>
                <a:gd name="adj" fmla="val 6023"/>
              </a:avLst>
            </a:prstGeom>
            <a:solidFill>
              <a:srgbClr val="FFFF66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Rectangle 80"/>
            <p:cNvSpPr>
              <a:spLocks noChangeArrowheads="1"/>
            </p:cNvSpPr>
            <p:nvPr/>
          </p:nvSpPr>
          <p:spPr bwMode="auto">
            <a:xfrm>
              <a:off x="3786182" y="1562089"/>
              <a:ext cx="20177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180975" indent="-180975">
                <a:spcAft>
                  <a:spcPct val="50000"/>
                </a:spcAft>
                <a:tabLst>
                  <a:tab pos="180975" algn="l"/>
                  <a:tab pos="361950" algn="l"/>
                </a:tabLst>
              </a:pPr>
              <a:r>
                <a:rPr lang="en-GB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Update Process</a:t>
              </a:r>
              <a:endPara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3696205" y="1304106"/>
            <a:ext cx="1150939" cy="396875"/>
          </a:xfrm>
          <a:prstGeom prst="rect">
            <a:avLst/>
          </a:prstGeom>
          <a:solidFill>
            <a:srgbClr val="FF99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O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bject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96205" y="1804172"/>
            <a:ext cx="1150939" cy="396875"/>
            <a:chOff x="4064003" y="2571744"/>
            <a:chExt cx="1150939" cy="396875"/>
          </a:xfrm>
        </p:grpSpPr>
        <p:sp>
          <p:nvSpPr>
            <p:cNvPr id="10" name="AutoShape 53"/>
            <p:cNvSpPr>
              <a:spLocks noChangeArrowheads="1"/>
            </p:cNvSpPr>
            <p:nvPr/>
          </p:nvSpPr>
          <p:spPr bwMode="auto">
            <a:xfrm>
              <a:off x="4064003" y="2571744"/>
              <a:ext cx="863600" cy="352431"/>
            </a:xfrm>
            <a:prstGeom prst="roundRect">
              <a:avLst>
                <a:gd name="adj" fmla="val 6023"/>
              </a:avLst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Rectangle 54"/>
            <p:cNvSpPr>
              <a:spLocks noChangeArrowheads="1"/>
            </p:cNvSpPr>
            <p:nvPr/>
          </p:nvSpPr>
          <p:spPr bwMode="auto">
            <a:xfrm>
              <a:off x="4064003" y="2571744"/>
              <a:ext cx="1150939" cy="396875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O</a:t>
              </a:r>
              <a:r>
                <a:rPr lang="en-GB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bject</a:t>
              </a:r>
              <a:endPara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3435832" y="2531284"/>
            <a:ext cx="1714512" cy="707886"/>
          </a:xfrm>
          <a:prstGeom prst="rect">
            <a:avLst/>
          </a:prstGeom>
          <a:solidFill>
            <a:srgbClr val="FF99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Object</a:t>
            </a:r>
          </a:p>
          <a:p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41422" y="2944665"/>
            <a:ext cx="1571636" cy="357190"/>
            <a:chOff x="3786182" y="4210299"/>
            <a:chExt cx="1571636" cy="357190"/>
          </a:xfrm>
        </p:grpSpPr>
        <p:sp>
          <p:nvSpPr>
            <p:cNvPr id="14" name="AutoShape 64"/>
            <p:cNvSpPr>
              <a:spLocks noChangeArrowheads="1"/>
            </p:cNvSpPr>
            <p:nvPr/>
          </p:nvSpPr>
          <p:spPr bwMode="auto">
            <a:xfrm>
              <a:off x="3803630" y="4210299"/>
              <a:ext cx="1428760" cy="357190"/>
            </a:xfrm>
            <a:prstGeom prst="roundRect">
              <a:avLst>
                <a:gd name="adj" fmla="val 41578"/>
              </a:avLst>
            </a:prstGeom>
            <a:solidFill>
              <a:srgbClr val="FFFF66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3786182" y="4210299"/>
              <a:ext cx="15716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180975" indent="-180975">
                <a:spcAft>
                  <a:spcPct val="50000"/>
                </a:spcAft>
                <a:tabLst>
                  <a:tab pos="180975" algn="l"/>
                  <a:tab pos="361950" algn="l"/>
                </a:tabLst>
              </a:pPr>
              <a:r>
                <a:rPr lang="en-GB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Update Process</a:t>
              </a:r>
              <a:endPara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16" name="Text Placeholder 5"/>
          <p:cNvSpPr txBox="1">
            <a:spLocks/>
          </p:cNvSpPr>
          <p:nvPr/>
        </p:nvSpPr>
        <p:spPr>
          <a:xfrm>
            <a:off x="5426282" y="934376"/>
            <a:ext cx="3538206" cy="23574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064" indent="-457200">
              <a:buClr>
                <a:srgbClr val="00B050"/>
              </a:buClr>
              <a:buSzPct val="150000"/>
              <a:buFont typeface="Wingdings" pitchFamily="2" charset="2"/>
              <a:buChar char="ü"/>
            </a:pPr>
            <a:r>
              <a:rPr lang="en-GB" sz="1800" dirty="0" smtClean="0">
                <a:solidFill>
                  <a:schemeClr val="tx1"/>
                </a:solidFill>
              </a:rPr>
              <a:t>Easy to coordinate  behaviour between multiple objects</a:t>
            </a:r>
            <a:endParaRPr lang="en-GB" sz="600" dirty="0" smtClean="0">
              <a:solidFill>
                <a:schemeClr val="tx1"/>
              </a:solidFill>
            </a:endParaRPr>
          </a:p>
          <a:p>
            <a:pPr marL="512064" indent="-457200">
              <a:buClr>
                <a:schemeClr val="accent1"/>
              </a:buClr>
              <a:buSzPct val="200000"/>
              <a:buFont typeface="Corbel" pitchFamily="34" charset="0"/>
              <a:buChar char="×"/>
            </a:pPr>
            <a:r>
              <a:rPr lang="en-GB" sz="1800" dirty="0" smtClean="0">
                <a:solidFill>
                  <a:schemeClr val="tx1"/>
                </a:solidFill>
              </a:rPr>
              <a:t>Can be cumbersome to manage if objects differ in their update behaviour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5437237" y="2715766"/>
            <a:ext cx="3383235" cy="21431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064" indent="-457200">
              <a:buClr>
                <a:srgbClr val="00B050"/>
              </a:buClr>
              <a:buSzPct val="150000"/>
              <a:buFont typeface="Wingdings" pitchFamily="2" charset="2"/>
              <a:buChar char="ü"/>
            </a:pPr>
            <a:r>
              <a:rPr lang="en-GB" sz="1800" dirty="0" smtClean="0">
                <a:solidFill>
                  <a:schemeClr val="tx1"/>
                </a:solidFill>
              </a:rPr>
              <a:t>Easy to isolate object specific updating  </a:t>
            </a:r>
            <a:endParaRPr lang="en-GB" sz="600" dirty="0" smtClean="0">
              <a:solidFill>
                <a:schemeClr val="tx1"/>
              </a:solidFill>
            </a:endParaRPr>
          </a:p>
          <a:p>
            <a:pPr marL="512064" indent="-457200">
              <a:buClr>
                <a:schemeClr val="accent1"/>
              </a:buClr>
              <a:buSzPct val="200000"/>
              <a:buFont typeface="Corbel" pitchFamily="34" charset="0"/>
              <a:buChar char="×"/>
            </a:pPr>
            <a:r>
              <a:rPr lang="en-GB" sz="1800" dirty="0" smtClean="0">
                <a:solidFill>
                  <a:schemeClr val="tx1"/>
                </a:solidFill>
              </a:rPr>
              <a:t>Can be difficult to manage inter-object interaction</a:t>
            </a:r>
          </a:p>
        </p:txBody>
      </p:sp>
      <p:sp>
        <p:nvSpPr>
          <p:cNvPr id="23" name="Rectangle 2"/>
          <p:cNvSpPr txBox="1">
            <a:spLocks/>
          </p:cNvSpPr>
          <p:nvPr/>
        </p:nvSpPr>
        <p:spPr>
          <a:xfrm>
            <a:off x="2843808" y="51470"/>
            <a:ext cx="576064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Devolved vs. Centralised Control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1784" y="619983"/>
            <a:ext cx="281804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Centralised Control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One central process (e.g.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defined within a layer)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updates a number of game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objects</a:t>
            </a:r>
            <a:endParaRPr lang="en-GB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0" y="4371950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solidFill>
                  <a:srgbClr val="00B050"/>
                </a:solidFill>
                <a:latin typeface="Calibri" pitchFamily="34" charset="0"/>
              </a:rPr>
              <a:t>Or both!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–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options are not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mutually exclusive and can be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combined (common update followed by devolved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per-object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update).</a:t>
            </a:r>
            <a:endParaRPr lang="en-GB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6" name="Rectangle 50"/>
          <p:cNvSpPr>
            <a:spLocks noChangeArrowheads="1"/>
          </p:cNvSpPr>
          <p:nvPr/>
        </p:nvSpPr>
        <p:spPr bwMode="auto">
          <a:xfrm>
            <a:off x="3420477" y="3400640"/>
            <a:ext cx="1714512" cy="707886"/>
          </a:xfrm>
          <a:prstGeom prst="rect">
            <a:avLst/>
          </a:prstGeom>
          <a:solidFill>
            <a:srgbClr val="FF99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Object</a:t>
            </a:r>
          </a:p>
          <a:p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626067" y="3814021"/>
            <a:ext cx="1571636" cy="357190"/>
            <a:chOff x="3786182" y="4210299"/>
            <a:chExt cx="1571636" cy="357190"/>
          </a:xfrm>
        </p:grpSpPr>
        <p:sp>
          <p:nvSpPr>
            <p:cNvPr id="28" name="AutoShape 64"/>
            <p:cNvSpPr>
              <a:spLocks noChangeArrowheads="1"/>
            </p:cNvSpPr>
            <p:nvPr/>
          </p:nvSpPr>
          <p:spPr bwMode="auto">
            <a:xfrm>
              <a:off x="3803630" y="4210299"/>
              <a:ext cx="1428760" cy="357190"/>
            </a:xfrm>
            <a:prstGeom prst="roundRect">
              <a:avLst>
                <a:gd name="adj" fmla="val 41578"/>
              </a:avLst>
            </a:prstGeom>
            <a:solidFill>
              <a:srgbClr val="FFFF66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Rectangle 80"/>
            <p:cNvSpPr>
              <a:spLocks noChangeArrowheads="1"/>
            </p:cNvSpPr>
            <p:nvPr/>
          </p:nvSpPr>
          <p:spPr bwMode="auto">
            <a:xfrm>
              <a:off x="3786182" y="4210299"/>
              <a:ext cx="15716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180975" indent="-180975">
                <a:spcAft>
                  <a:spcPct val="50000"/>
                </a:spcAft>
                <a:tabLst>
                  <a:tab pos="180975" algn="l"/>
                  <a:tab pos="361950" algn="l"/>
                </a:tabLst>
              </a:pPr>
              <a:r>
                <a:rPr lang="en-GB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Update Process</a:t>
              </a:r>
              <a:endPara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1784" y="2499742"/>
            <a:ext cx="281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Decentralised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Control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Each game object updates itself</a:t>
            </a:r>
          </a:p>
          <a:p>
            <a:pPr>
              <a:spcAft>
                <a:spcPts val="600"/>
              </a:spcAft>
            </a:pPr>
            <a:endParaRPr lang="en-GB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4" grpId="0"/>
      <p:bldP spid="25" grpId="0"/>
      <p:bldP spid="26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creenshot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691832" y="689198"/>
            <a:ext cx="5200648" cy="4114800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7192294" y="1617892"/>
            <a:ext cx="1597213" cy="2503788"/>
            <a:chOff x="7000892" y="2571744"/>
            <a:chExt cx="1597213" cy="2503788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7000892" y="2571744"/>
              <a:ext cx="1597213" cy="1200329"/>
            </a:xfrm>
            <a:prstGeom prst="rect">
              <a:avLst/>
            </a:prstGeom>
            <a:solidFill>
              <a:srgbClr val="FFFFFF">
                <a:alpha val="67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>
                  <a:latin typeface="Calibri" panose="020F0502020204030204" pitchFamily="34" charset="0"/>
                </a:rPr>
                <a:t>Castle wall drawn in front of background scenery</a:t>
              </a: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7432517" y="4578327"/>
              <a:ext cx="470406" cy="497205"/>
            </a:xfrm>
            <a:prstGeom prst="ellips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8" name="AutoShape 13"/>
            <p:cNvCxnSpPr>
              <a:cxnSpLocks noChangeShapeType="1"/>
              <a:stCxn id="7" idx="2"/>
              <a:endCxn id="6" idx="2"/>
            </p:cNvCxnSpPr>
            <p:nvPr/>
          </p:nvCxnSpPr>
          <p:spPr bwMode="auto">
            <a:xfrm rot="10800000" flipH="1">
              <a:off x="7432517" y="3772074"/>
              <a:ext cx="366982" cy="1054857"/>
            </a:xfrm>
            <a:prstGeom prst="curvedConnector4">
              <a:avLst>
                <a:gd name="adj1" fmla="val -62292"/>
                <a:gd name="adj2" fmla="val 61784"/>
              </a:avLst>
            </a:prstGeom>
            <a:noFill/>
            <a:ln w="31750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5120592" y="3546718"/>
            <a:ext cx="2952967" cy="1179799"/>
            <a:chOff x="4929190" y="4500570"/>
            <a:chExt cx="2952967" cy="11797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4929190" y="4500570"/>
              <a:ext cx="1857388" cy="646331"/>
            </a:xfrm>
            <a:prstGeom prst="rect">
              <a:avLst/>
            </a:prstGeom>
            <a:solidFill>
              <a:srgbClr val="FFFFFF">
                <a:alpha val="67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 err="1">
                  <a:latin typeface="Calibri" panose="020F0502020204030204" pitchFamily="34" charset="0"/>
                </a:rPr>
                <a:t>Hud</a:t>
              </a:r>
              <a:r>
                <a:rPr lang="en-GB" dirty="0">
                  <a:latin typeface="Calibri" panose="020F0502020204030204" pitchFamily="34" charset="0"/>
                </a:rPr>
                <a:t> drawn on top of everything</a:t>
              </a:r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7411751" y="5183164"/>
              <a:ext cx="470406" cy="497205"/>
            </a:xfrm>
            <a:prstGeom prst="ellips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12" name="AutoShape 16"/>
            <p:cNvCxnSpPr>
              <a:cxnSpLocks noChangeShapeType="1"/>
              <a:stCxn id="11" idx="2"/>
              <a:endCxn id="10" idx="2"/>
            </p:cNvCxnSpPr>
            <p:nvPr/>
          </p:nvCxnSpPr>
          <p:spPr bwMode="auto">
            <a:xfrm rot="10800000">
              <a:off x="5857885" y="5146901"/>
              <a:ext cx="1553867" cy="284866"/>
            </a:xfrm>
            <a:prstGeom prst="curvedConnector2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3834708" y="1189264"/>
            <a:ext cx="2764430" cy="1917051"/>
            <a:chOff x="3643306" y="2143116"/>
            <a:chExt cx="2764430" cy="1917051"/>
          </a:xfrm>
        </p:grpSpPr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643306" y="2143116"/>
              <a:ext cx="2143140" cy="1200329"/>
            </a:xfrm>
            <a:prstGeom prst="rect">
              <a:avLst/>
            </a:prstGeom>
            <a:solidFill>
              <a:srgbClr val="FFFFFF">
                <a:alpha val="67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>
                  <a:latin typeface="Calibri" panose="020F0502020204030204" pitchFamily="34" charset="0"/>
                </a:rPr>
                <a:t>Player drawn in front of background and castle wall, but behind rope bridge.</a:t>
              </a: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793771" y="3412467"/>
              <a:ext cx="613965" cy="647700"/>
            </a:xfrm>
            <a:prstGeom prst="ellips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16" name="AutoShape 19"/>
            <p:cNvCxnSpPr>
              <a:cxnSpLocks noChangeShapeType="1"/>
              <a:stCxn id="15" idx="2"/>
              <a:endCxn id="14" idx="2"/>
            </p:cNvCxnSpPr>
            <p:nvPr/>
          </p:nvCxnSpPr>
          <p:spPr bwMode="auto">
            <a:xfrm rot="10800000">
              <a:off x="4714877" y="3343445"/>
              <a:ext cx="1078895" cy="392872"/>
            </a:xfrm>
            <a:prstGeom prst="curvedConnector2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sp>
        <p:nvSpPr>
          <p:cNvPr id="18" name="Rectangle 2"/>
          <p:cNvSpPr txBox="1">
            <a:spLocks/>
          </p:cNvSpPr>
          <p:nvPr/>
        </p:nvSpPr>
        <p:spPr>
          <a:xfrm>
            <a:off x="2843808" y="51470"/>
            <a:ext cx="54006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Doing Things in the Right Order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783" y="619983"/>
            <a:ext cx="33466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Ordered Drawing</a:t>
            </a:r>
          </a:p>
          <a:p>
            <a:pPr>
              <a:spcAft>
                <a:spcPts val="600"/>
              </a:spcAft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2D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games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it is important to draw game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objects in the right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depth order (background vs. foreground objects).</a:t>
            </a:r>
          </a:p>
          <a:p>
            <a:pPr>
              <a:spcAft>
                <a:spcPts val="600"/>
              </a:spcAft>
            </a:pP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Ordered Updating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It is normally useful to update game objects in a certain order (e.g.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first check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for collisions,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then resolve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collisions,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then update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score, etc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.)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88024" y="267494"/>
            <a:ext cx="4064239" cy="468052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Identify the objects (interactive, informative, decorative) in your game</a:t>
            </a: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Ask: </a:t>
            </a:r>
            <a:r>
              <a:rPr lang="en-GB" sz="1800" dirty="0">
                <a:solidFill>
                  <a:schemeClr val="tx1"/>
                </a:solidFill>
                <a:effectLst/>
                <a:latin typeface="Calibri" pitchFamily="34" charset="0"/>
              </a:rPr>
              <a:t>W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hat properties does the object have? What does it do (update)? How is it drawn (render)?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Ask: Are objects related? How are objects grouped</a:t>
            </a:r>
            <a:r>
              <a:rPr lang="en-GB" sz="1800" dirty="0">
                <a:solidFill>
                  <a:schemeClr val="tx1"/>
                </a:solidFill>
                <a:effectLst/>
                <a:latin typeface="Calibri" pitchFamily="34" charset="0"/>
              </a:rPr>
              <a:t>?</a:t>
            </a: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7959" cy="51435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483768" y="1779662"/>
            <a:ext cx="4320480" cy="1253246"/>
          </a:xfrm>
          <a:prstGeom prst="roundRect">
            <a:avLst>
              <a:gd name="adj" fmla="val 8550"/>
            </a:avLst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83768" y="1808772"/>
            <a:ext cx="4320480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Components</a:t>
            </a:r>
          </a:p>
          <a:p>
            <a:pPr marL="0" indent="0" algn="ctr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(in 2D Games)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4722" y="1105718"/>
            <a:ext cx="1684389" cy="1121165"/>
          </a:xfrm>
          <a:prstGeom prst="roundRect">
            <a:avLst>
              <a:gd name="adj" fmla="val 1044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 Box 21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524055" y="3296770"/>
            <a:ext cx="136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7524055" y="3673007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10 mins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7524055" y="3673007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9 mins</a:t>
            </a: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7524055" y="3673007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8 mins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7524055" y="3673007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7 mins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7524055" y="3673007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6 mins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7524055" y="3673007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5 mins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7524055" y="3673007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4 mins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7524055" y="3673007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3 mins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7524055" y="3673007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2 mins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24055" y="3673007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 1 min</a:t>
            </a: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524055" y="3673007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 30 sec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7524055" y="3673007"/>
            <a:ext cx="1368425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bg1"/>
                </a:solidFill>
                <a:latin typeface="Arial Black" pitchFamily="34" charset="0"/>
              </a:rPr>
              <a:t>Finished</a:t>
            </a:r>
          </a:p>
        </p:txBody>
      </p:sp>
      <p:pic>
        <p:nvPicPr>
          <p:cNvPr id="18" name="Picture 7" descr="kings-quest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073" y="3650201"/>
            <a:ext cx="1899262" cy="11872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2" descr="http://www.gametunnel.com/images/editorials/ed_turboslider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5191" y="426959"/>
            <a:ext cx="1582821" cy="11871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4" descr="http://i106.photobucket.com/albums/m275/jogi21/random/guitar-online-gam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73620" y="1263965"/>
            <a:ext cx="1730963" cy="1253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Text Placeholder 5"/>
          <p:cNvSpPr txBox="1">
            <a:spLocks/>
          </p:cNvSpPr>
          <p:nvPr/>
        </p:nvSpPr>
        <p:spPr>
          <a:xfrm>
            <a:off x="5385826" y="370498"/>
            <a:ext cx="1571636" cy="11430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chemeClr val="tx1"/>
                </a:solidFill>
              </a:rPr>
              <a:t>Easy: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pPr marL="54864"/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4321663" y="2945835"/>
            <a:ext cx="1571636" cy="4356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chemeClr val="tx1"/>
                </a:solidFill>
              </a:rPr>
              <a:t>Hard: </a:t>
            </a:r>
          </a:p>
          <a:p>
            <a:pPr marL="54864"/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6205034" y="4605385"/>
            <a:ext cx="1317480" cy="571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</a:rPr>
              <a:t>Puzzle game</a:t>
            </a:r>
            <a:endParaRPr lang="it-IT" sz="1600" dirty="0" smtClean="0">
              <a:solidFill>
                <a:schemeClr val="tx1"/>
              </a:solidFill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4331911" y="3315517"/>
            <a:ext cx="1928826" cy="571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</a:rPr>
              <a:t>Adventure game</a:t>
            </a:r>
            <a:endParaRPr lang="it-IT" sz="1600" dirty="0" smtClean="0">
              <a:solidFill>
                <a:schemeClr val="tx1"/>
              </a:solidFill>
            </a:endParaRP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7164288" y="133332"/>
            <a:ext cx="1928826" cy="571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</a:rPr>
              <a:t>Racing game</a:t>
            </a:r>
            <a:endParaRPr lang="it-IT" sz="1600" dirty="0" smtClean="0">
              <a:solidFill>
                <a:schemeClr val="tx1"/>
              </a:solidFill>
            </a:endParaRPr>
          </a:p>
        </p:txBody>
      </p:sp>
      <p:sp>
        <p:nvSpPr>
          <p:cNvPr id="26" name="Text Placeholder 5"/>
          <p:cNvSpPr txBox="1">
            <a:spLocks/>
          </p:cNvSpPr>
          <p:nvPr/>
        </p:nvSpPr>
        <p:spPr>
          <a:xfrm>
            <a:off x="5385826" y="784824"/>
            <a:ext cx="1526648" cy="10001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</a:rPr>
              <a:t>Platform game</a:t>
            </a:r>
            <a:endParaRPr lang="it-IT" sz="1600" dirty="0" smtClean="0">
              <a:solidFill>
                <a:schemeClr val="tx1"/>
              </a:solidFill>
            </a:endParaRPr>
          </a:p>
        </p:txBody>
      </p:sp>
      <p:sp>
        <p:nvSpPr>
          <p:cNvPr id="27" name="Text Placeholder 5"/>
          <p:cNvSpPr txBox="1">
            <a:spLocks/>
          </p:cNvSpPr>
          <p:nvPr/>
        </p:nvSpPr>
        <p:spPr>
          <a:xfrm>
            <a:off x="7190925" y="2507459"/>
            <a:ext cx="1928826" cy="571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</a:rPr>
              <a:t>Rhythm game</a:t>
            </a:r>
            <a:endParaRPr lang="it-IT" sz="1600" dirty="0" smtClean="0">
              <a:solidFill>
                <a:schemeClr val="tx1"/>
              </a:solidFill>
            </a:endParaRPr>
          </a:p>
        </p:txBody>
      </p:sp>
      <p:pic>
        <p:nvPicPr>
          <p:cNvPr id="28" name="Picture 3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81442" y="2945835"/>
            <a:ext cx="1067669" cy="1679600"/>
          </a:xfrm>
          <a:prstGeom prst="roundRect">
            <a:avLst>
              <a:gd name="adj" fmla="val 885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8"/>
          <p:cNvSpPr txBox="1"/>
          <p:nvPr/>
        </p:nvSpPr>
        <p:spPr>
          <a:xfrm>
            <a:off x="241784" y="619983"/>
            <a:ext cx="384378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Distilling Key Components/Actions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Select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game genre (assuming a 2D game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Think about games in this genre; how do they look; what features do they have; what things do they do.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Try to identify common aspects that most games in the genre will share in terms of features and behaviour.</a:t>
            </a:r>
          </a:p>
        </p:txBody>
      </p:sp>
    </p:spTree>
    <p:extLst>
      <p:ext uri="{BB962C8B-B14F-4D97-AF65-F5344CB8AC3E}">
        <p14:creationId xmlns:p14="http://schemas.microsoft.com/office/powerpoint/2010/main" val="38665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80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40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000"/>
                            </p:stCondLst>
                            <p:childTnLst>
                              <p:par>
                                <p:cTn id="82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00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80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4000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7000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205">
            <a:off x="288036" y="558961"/>
            <a:ext cx="5256584" cy="3936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120" y="555526"/>
            <a:ext cx="3312368" cy="3816424"/>
          </a:xfrm>
          <a:prstGeom prst="rect">
            <a:avLst/>
          </a:prstGeom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07815" y="4396362"/>
            <a:ext cx="78057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Note</a:t>
            </a:r>
            <a:r>
              <a:rPr lang="en-GB" sz="2000" dirty="0">
                <a:latin typeface="Calibri" panose="020F0502020204030204" pitchFamily="34" charset="0"/>
              </a:rPr>
              <a:t>: There is no correct </a:t>
            </a:r>
            <a:r>
              <a:rPr lang="en-GB" sz="2000" dirty="0" smtClean="0">
                <a:latin typeface="Calibri" panose="020F0502020204030204" pitchFamily="34" charset="0"/>
              </a:rPr>
              <a:t>answer. </a:t>
            </a:r>
            <a:r>
              <a:rPr lang="en-GB" sz="2000" dirty="0">
                <a:latin typeface="Calibri" panose="020F0502020204030204" pitchFamily="34" charset="0"/>
              </a:rPr>
              <a:t>Each model will impose a certain set of </a:t>
            </a:r>
            <a:r>
              <a:rPr lang="en-GB" sz="2000" dirty="0" smtClean="0">
                <a:latin typeface="Calibri" panose="020F0502020204030204" pitchFamily="34" charset="0"/>
              </a:rPr>
              <a:t>assumptions, suiting </a:t>
            </a:r>
            <a:r>
              <a:rPr lang="en-GB" sz="2000" dirty="0">
                <a:latin typeface="Calibri" panose="020F0502020204030204" pitchFamily="34" charset="0"/>
              </a:rPr>
              <a:t>some types of game </a:t>
            </a:r>
            <a:r>
              <a:rPr lang="en-GB" sz="2000" dirty="0" smtClean="0">
                <a:latin typeface="Calibri" panose="020F0502020204030204" pitchFamily="34" charset="0"/>
              </a:rPr>
              <a:t>but not others.</a:t>
            </a: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742364"/>
            <a:ext cx="5040560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Things most 2D game have...</a:t>
            </a:r>
          </a:p>
          <a:p>
            <a:pPr marL="180975" indent="-180975">
              <a:spcAft>
                <a:spcPts val="3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Front-end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(titles, menus) </a:t>
            </a:r>
          </a:p>
          <a:p>
            <a:pPr marL="180975" indent="-180975">
              <a:spcAft>
                <a:spcPts val="3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Assets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Graphical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assets	(animations, 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png’s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</a:t>
            </a:r>
          </a:p>
          <a:p>
            <a:pPr marL="742950" lvl="1" indent="-285750">
              <a:spcAft>
                <a:spcPts val="300"/>
              </a:spcAft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Sound assets 	(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sfx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music)</a:t>
            </a:r>
          </a:p>
          <a:p>
            <a:pPr marL="180975" indent="-180975">
              <a:spcAft>
                <a:spcPts val="3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Objects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In-game objects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	(sprites, platforms)</a:t>
            </a:r>
          </a:p>
          <a:p>
            <a:pPr marL="742950" lvl="1" indent="-285750">
              <a:spcAft>
                <a:spcPts val="300"/>
              </a:spcAft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HUD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objects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	(score, lives)</a:t>
            </a:r>
          </a:p>
          <a:p>
            <a:pPr marL="180975" indent="-180975">
              <a:spcAft>
                <a:spcPts val="3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 Containers</a:t>
            </a:r>
          </a:p>
          <a:p>
            <a:pPr marL="742950" lvl="1" indent="-285750">
              <a:spcAft>
                <a:spcPts val="300"/>
              </a:spcAft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Levels, Areas, Maps</a:t>
            </a:r>
          </a:p>
          <a:p>
            <a:pPr marL="180975" indent="-180975">
              <a:spcAft>
                <a:spcPts val="3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Input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Events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9128" y="843558"/>
            <a:ext cx="3311344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Things most 2D game </a:t>
            </a:r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do...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180975" indent="-180975">
              <a:spcAft>
                <a:spcPts val="3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Once per game/per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level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Load assets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Construct objects</a:t>
            </a:r>
          </a:p>
          <a:p>
            <a:pPr marL="742950" lvl="1" indent="-285750">
              <a:spcAft>
                <a:spcPts val="300"/>
              </a:spcAft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Populate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containers</a:t>
            </a:r>
          </a:p>
          <a:p>
            <a:pPr marL="180975" indent="-180975">
              <a:spcAft>
                <a:spcPts val="3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Lots of times each second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Consider input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events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Update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objects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Draw graphics</a:t>
            </a:r>
          </a:p>
          <a:p>
            <a:pPr marL="742950" lvl="1" indent="-285750">
              <a:spcAft>
                <a:spcPts val="300"/>
              </a:spcAft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Consider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sounds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5763"/>
            <a:ext cx="9144000" cy="5155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5" y="743119"/>
            <a:ext cx="5508105" cy="44064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3528" y="314494"/>
            <a:ext cx="4355976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GB" sz="4000" dirty="0">
                <a:solidFill>
                  <a:schemeClr val="tx1"/>
                </a:solidFill>
                <a:effectLst/>
                <a:latin typeface="Calibri" pitchFamily="34" charset="0"/>
              </a:rPr>
              <a:t>Game </a:t>
            </a:r>
            <a:r>
              <a:rPr lang="en-GB" sz="40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Architecture </a:t>
            </a: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(</a:t>
            </a:r>
            <a:r>
              <a:rPr lang="en-GB" sz="2400" dirty="0">
                <a:solidFill>
                  <a:schemeClr val="tx1"/>
                </a:solidFill>
                <a:effectLst/>
                <a:latin typeface="Calibri" pitchFamily="34" charset="0"/>
              </a:rPr>
              <a:t>In the Abstract)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20626"/>
            <a:ext cx="3648919" cy="27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976" y="3752954"/>
            <a:ext cx="1628936" cy="12435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784" y="619983"/>
            <a:ext cx="33941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Abstraction and Encapsulation</a:t>
            </a:r>
          </a:p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What properties define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game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object?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>
              <a:buClr>
                <a:srgbClr val="C00000"/>
              </a:buClr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What functionality is offered by the game object?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Rectangle 2"/>
          <p:cNvSpPr txBox="1">
            <a:spLocks/>
          </p:cNvSpPr>
          <p:nvPr/>
        </p:nvSpPr>
        <p:spPr>
          <a:xfrm>
            <a:off x="2843808" y="51470"/>
            <a:ext cx="381642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Object-Oriented Design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60" y="2098466"/>
            <a:ext cx="33843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Where does this object live (which collection).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Is this object part of an inheritance hierarchy.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Which other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objects will need to communicate with this object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?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3779912" y="771550"/>
            <a:ext cx="360040" cy="1368152"/>
          </a:xfrm>
          <a:prstGeom prst="leftBrace">
            <a:avLst>
              <a:gd name="adj1" fmla="val 8333"/>
              <a:gd name="adj2" fmla="val 5974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/>
          <p:cNvSpPr/>
          <p:nvPr/>
        </p:nvSpPr>
        <p:spPr>
          <a:xfrm>
            <a:off x="3780098" y="2499742"/>
            <a:ext cx="360040" cy="2232248"/>
          </a:xfrm>
          <a:prstGeom prst="leftBrace">
            <a:avLst>
              <a:gd name="adj1" fmla="val 8333"/>
              <a:gd name="adj2" fmla="val 3237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1784" y="2587714"/>
            <a:ext cx="33941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Inheritance and Composition</a:t>
            </a:r>
          </a:p>
          <a:p>
            <a:pPr>
              <a:buClr>
                <a:srgbClr val="C00000"/>
              </a:buClr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How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does the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game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 relate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other game objects?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1960" y="78054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Which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assets are needed (images, sounds).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How is the object updated.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How is the object drawn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7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4" grpId="0" animBg="1"/>
      <p:bldP spid="8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7704" y="699542"/>
            <a:ext cx="3929090" cy="3643338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836794" y="699542"/>
            <a:ext cx="1714512" cy="3643338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 rot="1406879">
            <a:off x="3415795" y="1134411"/>
            <a:ext cx="1712120" cy="2908405"/>
          </a:xfrm>
          <a:prstGeom prst="roundRect">
            <a:avLst>
              <a:gd name="adj" fmla="val 50000"/>
            </a:avLst>
          </a:prstGeom>
          <a:gradFill>
            <a:gsLst>
              <a:gs pos="20000">
                <a:schemeClr val="accent3">
                  <a:tint val="9000"/>
                  <a:alpha val="50000"/>
                </a:schemeClr>
              </a:gs>
              <a:gs pos="100000">
                <a:schemeClr val="accent3">
                  <a:tint val="70000"/>
                  <a:satMod val="10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 rot="1477757">
            <a:off x="2064094" y="2440482"/>
            <a:ext cx="2386592" cy="928694"/>
          </a:xfrm>
          <a:prstGeom prst="roundRect">
            <a:avLst>
              <a:gd name="adj" fmla="val 50000"/>
            </a:avLst>
          </a:prstGeom>
          <a:gradFill>
            <a:gsLst>
              <a:gs pos="20000">
                <a:schemeClr val="accent3">
                  <a:tint val="9000"/>
                  <a:alpha val="50000"/>
                </a:schemeClr>
              </a:gs>
              <a:gs pos="100000">
                <a:schemeClr val="accent3">
                  <a:tint val="70000"/>
                  <a:satMod val="10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3995936" y="1594415"/>
            <a:ext cx="857256" cy="292388"/>
          </a:xfrm>
          <a:prstGeom prst="rect">
            <a:avLst/>
          </a:prstGeom>
          <a:solidFill>
            <a:srgbClr val="FF99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anchor="ctr">
            <a:spAutoFit/>
          </a:bodyPr>
          <a:lstStyle/>
          <a:p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4630" y="699543"/>
            <a:ext cx="1571635" cy="3643338"/>
            <a:chOff x="357158" y="2272721"/>
            <a:chExt cx="1571635" cy="3643338"/>
          </a:xfrm>
        </p:grpSpPr>
        <p:sp>
          <p:nvSpPr>
            <p:cNvPr id="9" name="AutoShape 87"/>
            <p:cNvSpPr>
              <a:spLocks/>
            </p:cNvSpPr>
            <p:nvPr/>
          </p:nvSpPr>
          <p:spPr bwMode="auto">
            <a:xfrm rot="10800000" flipH="1" flipV="1">
              <a:off x="1643040" y="2272721"/>
              <a:ext cx="285753" cy="3643338"/>
            </a:xfrm>
            <a:prstGeom prst="leftBrace">
              <a:avLst>
                <a:gd name="adj1" fmla="val 26770"/>
                <a:gd name="adj2" fmla="val 50000"/>
              </a:avLst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Rectangle 86"/>
            <p:cNvSpPr>
              <a:spLocks noChangeArrowheads="1"/>
            </p:cNvSpPr>
            <p:nvPr/>
          </p:nvSpPr>
          <p:spPr bwMode="auto">
            <a:xfrm>
              <a:off x="357158" y="3152847"/>
              <a:ext cx="1428760" cy="2062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600" dirty="0" smtClean="0">
                  <a:latin typeface="Calibri" panose="020F0502020204030204" pitchFamily="34" charset="0"/>
                </a:rPr>
                <a:t>The collective property set of all game objects defines the game state at an instance in time</a:t>
              </a:r>
              <a:endParaRPr lang="en-GB" sz="16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2264894" y="2444832"/>
            <a:ext cx="857256" cy="292388"/>
          </a:xfrm>
          <a:prstGeom prst="rect">
            <a:avLst/>
          </a:prstGeom>
          <a:solidFill>
            <a:srgbClr val="FF99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anchor="ctr">
            <a:spAutoFit/>
          </a:bodyPr>
          <a:lstStyle/>
          <a:p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4193720" y="2373394"/>
            <a:ext cx="857256" cy="292388"/>
          </a:xfrm>
          <a:prstGeom prst="rect">
            <a:avLst/>
          </a:prstGeom>
          <a:solidFill>
            <a:srgbClr val="FF99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anchor="ctr">
            <a:spAutoFit/>
          </a:bodyPr>
          <a:lstStyle/>
          <a:p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45"/>
          <p:cNvSpPr>
            <a:spLocks noChangeArrowheads="1"/>
          </p:cNvSpPr>
          <p:nvPr/>
        </p:nvSpPr>
        <p:spPr bwMode="auto">
          <a:xfrm>
            <a:off x="3407902" y="3087774"/>
            <a:ext cx="857256" cy="292388"/>
          </a:xfrm>
          <a:prstGeom prst="rect">
            <a:avLst/>
          </a:prstGeom>
          <a:solidFill>
            <a:srgbClr val="FF99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anchor="ctr">
            <a:spAutoFit/>
          </a:bodyPr>
          <a:lstStyle/>
          <a:p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08034" y="2929254"/>
            <a:ext cx="2000264" cy="2099479"/>
            <a:chOff x="4500562" y="4502432"/>
            <a:chExt cx="2000264" cy="2099479"/>
          </a:xfrm>
        </p:grpSpPr>
        <p:cxnSp>
          <p:nvCxnSpPr>
            <p:cNvPr id="15" name="AutoShape 74"/>
            <p:cNvCxnSpPr>
              <a:cxnSpLocks noChangeShapeType="1"/>
              <a:stCxn id="16" idx="0"/>
              <a:endCxn id="5" idx="3"/>
            </p:cNvCxnSpPr>
            <p:nvPr/>
          </p:nvCxnSpPr>
          <p:spPr bwMode="auto">
            <a:xfrm rot="16200000" flipV="1">
              <a:off x="4567871" y="5084312"/>
              <a:ext cx="1514704" cy="350943"/>
            </a:xfrm>
            <a:prstGeom prst="curvedConnector2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" name="Rectangle 86"/>
            <p:cNvSpPr>
              <a:spLocks noChangeArrowheads="1"/>
            </p:cNvSpPr>
            <p:nvPr/>
          </p:nvSpPr>
          <p:spPr bwMode="auto">
            <a:xfrm>
              <a:off x="4500562" y="6017136"/>
              <a:ext cx="200026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600" dirty="0" smtClean="0">
                  <a:latin typeface="Calibri" panose="020F0502020204030204" pitchFamily="34" charset="0"/>
                </a:rPr>
                <a:t>Game objects can be grouped together</a:t>
              </a:r>
              <a:endParaRPr lang="en-GB" sz="16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17" name="Shape 110"/>
          <p:cNvCxnSpPr>
            <a:stCxn id="11" idx="3"/>
            <a:endCxn id="7" idx="2"/>
          </p:cNvCxnSpPr>
          <p:nvPr/>
        </p:nvCxnSpPr>
        <p:spPr>
          <a:xfrm flipV="1">
            <a:off x="3122150" y="1886803"/>
            <a:ext cx="1302414" cy="70422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98"/>
          <p:cNvCxnSpPr>
            <a:stCxn id="11" idx="3"/>
            <a:endCxn id="13" idx="0"/>
          </p:cNvCxnSpPr>
          <p:nvPr/>
        </p:nvCxnSpPr>
        <p:spPr>
          <a:xfrm>
            <a:off x="3122150" y="2591026"/>
            <a:ext cx="714380" cy="49674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036615" y="736050"/>
            <a:ext cx="2328561" cy="1077218"/>
            <a:chOff x="2129143" y="2309228"/>
            <a:chExt cx="2328561" cy="1077218"/>
          </a:xfrm>
        </p:grpSpPr>
        <p:sp>
          <p:nvSpPr>
            <p:cNvPr id="20" name="Rectangle 86"/>
            <p:cNvSpPr>
              <a:spLocks noChangeArrowheads="1"/>
            </p:cNvSpPr>
            <p:nvPr/>
          </p:nvSpPr>
          <p:spPr bwMode="auto">
            <a:xfrm>
              <a:off x="2129143" y="2309228"/>
              <a:ext cx="1887313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GB" sz="1600" dirty="0" smtClean="0">
                  <a:latin typeface="Calibri" panose="020F0502020204030204" pitchFamily="34" charset="0"/>
                </a:rPr>
                <a:t>Game objects have:</a:t>
              </a:r>
            </a:p>
            <a:p>
              <a:pPr>
                <a:buFont typeface="Arial" pitchFamily="34" charset="0"/>
                <a:buChar char="•"/>
              </a:pPr>
              <a:r>
                <a:rPr lang="en-GB" sz="1600" dirty="0" smtClean="0">
                  <a:latin typeface="Calibri" panose="020F0502020204030204" pitchFamily="34" charset="0"/>
                </a:rPr>
                <a:t> Defined type</a:t>
              </a:r>
            </a:p>
            <a:p>
              <a:pPr>
                <a:buFont typeface="Arial" pitchFamily="34" charset="0"/>
                <a:buChar char="•"/>
              </a:pPr>
              <a:r>
                <a:rPr lang="en-GB" sz="1600" dirty="0" smtClean="0">
                  <a:latin typeface="Calibri" panose="020F0502020204030204" pitchFamily="34" charset="0"/>
                </a:rPr>
                <a:t> Properties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sz="1600" dirty="0" smtClean="0">
                  <a:latin typeface="Calibri" panose="020F0502020204030204" pitchFamily="34" charset="0"/>
                </a:rPr>
                <a:t> Functionality</a:t>
              </a:r>
              <a:endParaRPr lang="en-GB" sz="1600" dirty="0">
                <a:latin typeface="Calibri" panose="020F0502020204030204" pitchFamily="34" charset="0"/>
              </a:endParaRPr>
            </a:p>
          </p:txBody>
        </p:sp>
        <p:cxnSp>
          <p:nvCxnSpPr>
            <p:cNvPr id="21" name="AutoShape 74"/>
            <p:cNvCxnSpPr>
              <a:cxnSpLocks noChangeShapeType="1"/>
            </p:cNvCxnSpPr>
            <p:nvPr/>
          </p:nvCxnSpPr>
          <p:spPr bwMode="auto">
            <a:xfrm>
              <a:off x="3441042" y="2804968"/>
              <a:ext cx="1016662" cy="238659"/>
            </a:xfrm>
            <a:prstGeom prst="curvedConnector2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781440" y="2931792"/>
            <a:ext cx="2926463" cy="2088230"/>
            <a:chOff x="873968" y="4504970"/>
            <a:chExt cx="2926463" cy="2088230"/>
          </a:xfrm>
        </p:grpSpPr>
        <p:sp>
          <p:nvSpPr>
            <p:cNvPr id="23" name="Rectangle 86"/>
            <p:cNvSpPr>
              <a:spLocks noChangeArrowheads="1"/>
            </p:cNvSpPr>
            <p:nvPr/>
          </p:nvSpPr>
          <p:spPr bwMode="auto">
            <a:xfrm>
              <a:off x="873968" y="6008425"/>
              <a:ext cx="250033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600" dirty="0" smtClean="0">
                  <a:latin typeface="Calibri" panose="020F0502020204030204" pitchFamily="34" charset="0"/>
                </a:rPr>
                <a:t>Game objects can interact with one another</a:t>
              </a:r>
              <a:endParaRPr lang="en-GB" sz="1600" dirty="0">
                <a:latin typeface="Calibri" panose="020F0502020204030204" pitchFamily="34" charset="0"/>
              </a:endParaRPr>
            </a:p>
          </p:txBody>
        </p:sp>
        <p:cxnSp>
          <p:nvCxnSpPr>
            <p:cNvPr id="24" name="AutoShape 74"/>
            <p:cNvCxnSpPr>
              <a:cxnSpLocks noChangeShapeType="1"/>
              <a:stCxn id="23" idx="0"/>
            </p:cNvCxnSpPr>
            <p:nvPr/>
          </p:nvCxnSpPr>
          <p:spPr bwMode="auto">
            <a:xfrm rot="5400000" flipH="1" flipV="1">
              <a:off x="2210554" y="4418548"/>
              <a:ext cx="1503456" cy="1676299"/>
            </a:xfrm>
            <a:prstGeom prst="curvedConnector2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5551042" y="925858"/>
            <a:ext cx="1643074" cy="2988394"/>
            <a:chOff x="5643570" y="2499036"/>
            <a:chExt cx="1643074" cy="2988394"/>
          </a:xfrm>
        </p:grpSpPr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>
              <a:off x="6286512" y="2535318"/>
              <a:ext cx="990235" cy="522091"/>
            </a:xfrm>
            <a:prstGeom prst="roundRect">
              <a:avLst>
                <a:gd name="adj" fmla="val 33333"/>
              </a:avLst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6348341" y="2499036"/>
              <a:ext cx="86686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 System</a:t>
              </a:r>
              <a:endParaRPr lang="en-GB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AutoShape 29"/>
            <p:cNvSpPr>
              <a:spLocks noChangeArrowheads="1"/>
            </p:cNvSpPr>
            <p:nvPr/>
          </p:nvSpPr>
          <p:spPr bwMode="auto">
            <a:xfrm>
              <a:off x="6286512" y="3321136"/>
              <a:ext cx="990235" cy="522091"/>
            </a:xfrm>
            <a:prstGeom prst="roundRect">
              <a:avLst>
                <a:gd name="adj" fmla="val 33333"/>
              </a:avLst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6286512" y="4106954"/>
              <a:ext cx="990235" cy="522091"/>
            </a:xfrm>
            <a:prstGeom prst="roundRect">
              <a:avLst>
                <a:gd name="adj" fmla="val 33333"/>
              </a:avLst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6286512" y="4964210"/>
              <a:ext cx="990235" cy="522091"/>
            </a:xfrm>
            <a:prstGeom prst="roundRect">
              <a:avLst>
                <a:gd name="adj" fmla="val 33333"/>
              </a:avLst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348341" y="3321136"/>
              <a:ext cx="86686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Input Devices</a:t>
              </a:r>
              <a:endParaRPr lang="en-GB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6296409" y="4106954"/>
              <a:ext cx="9902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Graphics Devices </a:t>
              </a:r>
              <a:endParaRPr lang="en-GB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357950" y="4964210"/>
              <a:ext cx="86686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Sound Devices</a:t>
              </a:r>
              <a:endParaRPr lang="en-GB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Left-Right Arrow 33"/>
            <p:cNvSpPr/>
            <p:nvPr/>
          </p:nvSpPr>
          <p:spPr>
            <a:xfrm>
              <a:off x="5643570" y="2643182"/>
              <a:ext cx="571504" cy="28575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Left-Right Arrow 34"/>
            <p:cNvSpPr/>
            <p:nvPr/>
          </p:nvSpPr>
          <p:spPr>
            <a:xfrm>
              <a:off x="5643570" y="3429000"/>
              <a:ext cx="571504" cy="28575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Left-Right Arrow 35"/>
            <p:cNvSpPr/>
            <p:nvPr/>
          </p:nvSpPr>
          <p:spPr>
            <a:xfrm>
              <a:off x="5643570" y="4214818"/>
              <a:ext cx="571504" cy="28575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Left-Right Arrow 36"/>
            <p:cNvSpPr/>
            <p:nvPr/>
          </p:nvSpPr>
          <p:spPr>
            <a:xfrm>
              <a:off x="5643570" y="5072074"/>
              <a:ext cx="571504" cy="28575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71" name="Rectangle 2"/>
          <p:cNvSpPr txBox="1">
            <a:spLocks/>
          </p:cNvSpPr>
          <p:nvPr/>
        </p:nvSpPr>
        <p:spPr>
          <a:xfrm>
            <a:off x="2843808" y="51470"/>
            <a:ext cx="381642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High-Level Groupings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98918" y="1158052"/>
            <a:ext cx="2425276" cy="3024008"/>
            <a:chOff x="4169296" y="1220767"/>
            <a:chExt cx="2880764" cy="3889376"/>
          </a:xfrm>
        </p:grpSpPr>
        <p:sp>
          <p:nvSpPr>
            <p:cNvPr id="3" name="AutoShape 32"/>
            <p:cNvSpPr>
              <a:spLocks noChangeArrowheads="1"/>
            </p:cNvSpPr>
            <p:nvPr/>
          </p:nvSpPr>
          <p:spPr bwMode="auto">
            <a:xfrm>
              <a:off x="4314797" y="1220767"/>
              <a:ext cx="2232025" cy="3744913"/>
            </a:xfrm>
            <a:prstGeom prst="roundRect">
              <a:avLst>
                <a:gd name="adj" fmla="val 6023"/>
              </a:avLst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AutoShape 63"/>
            <p:cNvSpPr>
              <a:spLocks noChangeArrowheads="1"/>
            </p:cNvSpPr>
            <p:nvPr/>
          </p:nvSpPr>
          <p:spPr bwMode="auto">
            <a:xfrm>
              <a:off x="4243360" y="1292205"/>
              <a:ext cx="2232025" cy="3744913"/>
            </a:xfrm>
            <a:prstGeom prst="roundRect">
              <a:avLst>
                <a:gd name="adj" fmla="val 6023"/>
              </a:avLst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AutoShape 64"/>
            <p:cNvSpPr>
              <a:spLocks noChangeArrowheads="1"/>
            </p:cNvSpPr>
            <p:nvPr/>
          </p:nvSpPr>
          <p:spPr bwMode="auto">
            <a:xfrm>
              <a:off x="4170335" y="1365230"/>
              <a:ext cx="2232025" cy="3744913"/>
            </a:xfrm>
            <a:prstGeom prst="roundRect">
              <a:avLst>
                <a:gd name="adj" fmla="val 6023"/>
              </a:avLst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Rectangle 80"/>
            <p:cNvSpPr>
              <a:spLocks noChangeArrowheads="1"/>
            </p:cNvSpPr>
            <p:nvPr/>
          </p:nvSpPr>
          <p:spPr bwMode="auto">
            <a:xfrm>
              <a:off x="4169296" y="1445932"/>
              <a:ext cx="2017712" cy="438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180975" indent="-180975">
                <a:spcAft>
                  <a:spcPct val="50000"/>
                </a:spcAft>
                <a:tabLst>
                  <a:tab pos="180975" algn="l"/>
                  <a:tab pos="361950" algn="l"/>
                </a:tabLst>
              </a:pPr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</a:rPr>
                <a:t>Game Layer</a:t>
              </a:r>
              <a:endPara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4313211" y="1833220"/>
              <a:ext cx="2017712" cy="3070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construct</a:t>
              </a:r>
              <a:r>
                <a: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 {</a:t>
              </a:r>
            </a:p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	Build objects()</a:t>
              </a:r>
            </a:p>
            <a:p>
              <a:pPr marL="180975" indent="-180975">
                <a:spcAft>
                  <a:spcPct val="50000"/>
                </a:spcAft>
                <a:tabLst>
                  <a:tab pos="180975" algn="l"/>
                  <a:tab pos="361950" algn="l"/>
                </a:tabLst>
              </a:pPr>
              <a:r>
                <a: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}</a:t>
              </a:r>
            </a:p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update</a:t>
              </a:r>
              <a:r>
                <a: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 {</a:t>
              </a:r>
            </a:p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	Update objects()</a:t>
              </a:r>
            </a:p>
            <a:p>
              <a:pPr marL="180975" indent="-180975">
                <a:spcAft>
                  <a:spcPct val="50000"/>
                </a:spcAft>
                <a:tabLst>
                  <a:tab pos="180975" algn="l"/>
                  <a:tab pos="361950" algn="l"/>
                </a:tabLst>
              </a:pPr>
              <a:r>
                <a: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}</a:t>
              </a:r>
            </a:p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draw</a:t>
              </a:r>
              <a:r>
                <a: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 {</a:t>
              </a:r>
            </a:p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	Draw objects()</a:t>
              </a:r>
            </a:p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}</a:t>
              </a:r>
            </a:p>
          </p:txBody>
        </p:sp>
        <p:sp>
          <p:nvSpPr>
            <p:cNvPr id="8" name="AutoShape 58"/>
            <p:cNvSpPr>
              <a:spLocks/>
            </p:cNvSpPr>
            <p:nvPr/>
          </p:nvSpPr>
          <p:spPr bwMode="auto">
            <a:xfrm>
              <a:off x="6691285" y="2087542"/>
              <a:ext cx="358775" cy="2159000"/>
            </a:xfrm>
            <a:prstGeom prst="leftBrace">
              <a:avLst>
                <a:gd name="adj1" fmla="val 50147"/>
                <a:gd name="adj2" fmla="val 50000"/>
              </a:avLst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AutoShape 65"/>
            <p:cNvSpPr>
              <a:spLocks/>
            </p:cNvSpPr>
            <p:nvPr/>
          </p:nvSpPr>
          <p:spPr bwMode="auto">
            <a:xfrm>
              <a:off x="6691285" y="2085954"/>
              <a:ext cx="358775" cy="2159000"/>
            </a:xfrm>
            <a:prstGeom prst="leftBrace">
              <a:avLst>
                <a:gd name="adj1" fmla="val 50147"/>
                <a:gd name="adj2" fmla="val 50000"/>
              </a:avLst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65001" y="1982907"/>
            <a:ext cx="932552" cy="1596955"/>
            <a:chOff x="7108006" y="2206432"/>
            <a:chExt cx="1107694" cy="1896875"/>
          </a:xfrm>
        </p:grpSpPr>
        <p:sp>
          <p:nvSpPr>
            <p:cNvPr id="11" name="AutoShape 37"/>
            <p:cNvSpPr>
              <a:spLocks noChangeArrowheads="1"/>
            </p:cNvSpPr>
            <p:nvPr/>
          </p:nvSpPr>
          <p:spPr bwMode="auto">
            <a:xfrm>
              <a:off x="7352100" y="2206432"/>
              <a:ext cx="863600" cy="431800"/>
            </a:xfrm>
            <a:prstGeom prst="roundRect">
              <a:avLst>
                <a:gd name="adj" fmla="val 6023"/>
              </a:avLst>
            </a:prstGeom>
            <a:solidFill>
              <a:srgbClr val="FF990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AutoShape 42"/>
            <p:cNvSpPr>
              <a:spLocks noChangeArrowheads="1"/>
            </p:cNvSpPr>
            <p:nvPr/>
          </p:nvSpPr>
          <p:spPr bwMode="auto">
            <a:xfrm>
              <a:off x="7194523" y="2303442"/>
              <a:ext cx="863600" cy="431800"/>
            </a:xfrm>
            <a:prstGeom prst="roundRect">
              <a:avLst>
                <a:gd name="adj" fmla="val 6023"/>
              </a:avLst>
            </a:prstGeom>
            <a:solidFill>
              <a:srgbClr val="FF990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7194523" y="2282531"/>
              <a:ext cx="936625" cy="438696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Arial Narrow" pitchFamily="34" charset="0"/>
                </a:rPr>
                <a:t>object</a:t>
              </a:r>
              <a:endParaRPr lang="en-GB" sz="2000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7" name="AutoShape 44"/>
            <p:cNvSpPr>
              <a:spLocks noChangeArrowheads="1"/>
            </p:cNvSpPr>
            <p:nvPr/>
          </p:nvSpPr>
          <p:spPr bwMode="auto">
            <a:xfrm>
              <a:off x="7123085" y="2374879"/>
              <a:ext cx="863600" cy="363534"/>
            </a:xfrm>
            <a:prstGeom prst="roundRect">
              <a:avLst>
                <a:gd name="adj" fmla="val 6023"/>
              </a:avLst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7123084" y="2353969"/>
              <a:ext cx="936625" cy="438697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r>
                <a:rPr lang="en-GB" b="1" dirty="0" smtClean="0">
                  <a:solidFill>
                    <a:schemeClr val="tx2"/>
                  </a:solidFill>
                  <a:latin typeface="Arial Narrow" pitchFamily="34" charset="0"/>
                </a:rPr>
                <a:t>object</a:t>
              </a:r>
              <a:endParaRPr lang="en-GB" sz="2000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9" name="AutoShape 47"/>
            <p:cNvSpPr>
              <a:spLocks noChangeArrowheads="1"/>
            </p:cNvSpPr>
            <p:nvPr/>
          </p:nvSpPr>
          <p:spPr bwMode="auto">
            <a:xfrm>
              <a:off x="7338982" y="3493551"/>
              <a:ext cx="863600" cy="431801"/>
            </a:xfrm>
            <a:prstGeom prst="roundRect">
              <a:avLst>
                <a:gd name="adj" fmla="val 6023"/>
              </a:avLst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AutoShape 49"/>
            <p:cNvSpPr>
              <a:spLocks noChangeArrowheads="1"/>
            </p:cNvSpPr>
            <p:nvPr/>
          </p:nvSpPr>
          <p:spPr bwMode="auto">
            <a:xfrm>
              <a:off x="7265958" y="3574941"/>
              <a:ext cx="863600" cy="431801"/>
            </a:xfrm>
            <a:prstGeom prst="roundRect">
              <a:avLst>
                <a:gd name="adj" fmla="val 6023"/>
              </a:avLst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AutoShape 53"/>
            <p:cNvSpPr>
              <a:spLocks noChangeArrowheads="1"/>
            </p:cNvSpPr>
            <p:nvPr/>
          </p:nvSpPr>
          <p:spPr bwMode="auto">
            <a:xfrm>
              <a:off x="7123085" y="3743304"/>
              <a:ext cx="863600" cy="352431"/>
            </a:xfrm>
            <a:prstGeom prst="roundRect">
              <a:avLst>
                <a:gd name="adj" fmla="val 6023"/>
              </a:avLst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Rectangle 54"/>
            <p:cNvSpPr>
              <a:spLocks noChangeArrowheads="1"/>
            </p:cNvSpPr>
            <p:nvPr/>
          </p:nvSpPr>
          <p:spPr bwMode="auto">
            <a:xfrm>
              <a:off x="7108006" y="3664611"/>
              <a:ext cx="936624" cy="438696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Arial Narrow" pitchFamily="34" charset="0"/>
                </a:rPr>
                <a:t>object</a:t>
              </a:r>
              <a:endParaRPr lang="en-GB" sz="2000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grpSp>
          <p:nvGrpSpPr>
            <p:cNvPr id="27" name="Group 62"/>
            <p:cNvGrpSpPr>
              <a:grpSpLocks/>
            </p:cNvGrpSpPr>
            <p:nvPr/>
          </p:nvGrpSpPr>
          <p:grpSpPr bwMode="auto">
            <a:xfrm>
              <a:off x="7626323" y="3022616"/>
              <a:ext cx="73025" cy="358778"/>
              <a:chOff x="5057" y="2750"/>
              <a:chExt cx="46" cy="226"/>
            </a:xfrm>
          </p:grpSpPr>
          <p:sp>
            <p:nvSpPr>
              <p:cNvPr id="29" name="Oval 59"/>
              <p:cNvSpPr>
                <a:spLocks noChangeArrowheads="1"/>
              </p:cNvSpPr>
              <p:nvPr/>
            </p:nvSpPr>
            <p:spPr bwMode="auto">
              <a:xfrm>
                <a:off x="5057" y="2750"/>
                <a:ext cx="46" cy="45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" name="Oval 60"/>
              <p:cNvSpPr>
                <a:spLocks noChangeArrowheads="1"/>
              </p:cNvSpPr>
              <p:nvPr/>
            </p:nvSpPr>
            <p:spPr bwMode="auto">
              <a:xfrm>
                <a:off x="5057" y="2840"/>
                <a:ext cx="46" cy="45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" name="Oval 61"/>
              <p:cNvSpPr>
                <a:spLocks noChangeArrowheads="1"/>
              </p:cNvSpPr>
              <p:nvPr/>
            </p:nvSpPr>
            <p:spPr bwMode="auto">
              <a:xfrm>
                <a:off x="5057" y="2931"/>
                <a:ext cx="46" cy="45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1173066" y="1015177"/>
            <a:ext cx="2849407" cy="3394697"/>
            <a:chOff x="642910" y="1077892"/>
            <a:chExt cx="3384550" cy="4032250"/>
          </a:xfrm>
        </p:grpSpPr>
        <p:sp>
          <p:nvSpPr>
            <p:cNvPr id="33" name="AutoShape 24"/>
            <p:cNvSpPr>
              <a:spLocks noChangeArrowheads="1"/>
            </p:cNvSpPr>
            <p:nvPr/>
          </p:nvSpPr>
          <p:spPr bwMode="auto">
            <a:xfrm>
              <a:off x="642910" y="1077892"/>
              <a:ext cx="2879725" cy="3827186"/>
            </a:xfrm>
            <a:prstGeom prst="roundRect">
              <a:avLst>
                <a:gd name="adj" fmla="val 6023"/>
              </a:avLst>
            </a:prstGeom>
            <a:solidFill>
              <a:srgbClr val="FFFF66"/>
            </a:soli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715935" y="1438161"/>
              <a:ext cx="2519362" cy="1425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180975" algn="l"/>
                </a:tabLst>
              </a:pPr>
              <a:r>
                <a:rPr lang="en-GB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construct</a:t>
              </a:r>
              <a:r>
                <a: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 {</a:t>
              </a:r>
            </a:p>
            <a:p>
              <a:pPr>
                <a:tabLst>
                  <a:tab pos="180975" algn="l"/>
                </a:tabLst>
              </a:pPr>
              <a:r>
                <a: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	Load </a:t>
              </a: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assets</a:t>
              </a:r>
              <a:r>
                <a: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()</a:t>
              </a:r>
            </a:p>
            <a:p>
              <a:pPr>
                <a:tabLst>
                  <a:tab pos="180975" algn="l"/>
                </a:tabLst>
              </a:pPr>
              <a:r>
                <a: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	Build </a:t>
              </a: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containers()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  <a:p>
              <a:pPr>
                <a:tabLst>
                  <a:tab pos="180975" algn="l"/>
                </a:tabLst>
              </a:pPr>
              <a:r>
                <a: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}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642910" y="1122074"/>
              <a:ext cx="1944688" cy="438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Game Engine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714347" y="2755739"/>
              <a:ext cx="2736850" cy="2083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run</a:t>
              </a:r>
              <a:r>
                <a: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 {</a:t>
              </a:r>
            </a:p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	loop {	</a:t>
              </a:r>
            </a:p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	</a:t>
              </a: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  Update </a:t>
              </a:r>
              <a:r>
                <a: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active layers()</a:t>
              </a:r>
            </a:p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	  Draw visible layers()</a:t>
              </a:r>
            </a:p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	}</a:t>
              </a:r>
            </a:p>
            <a:p>
              <a:pPr marL="180975" indent="-180975">
                <a:tabLst>
                  <a:tab pos="180975" algn="l"/>
                  <a:tab pos="361950" algn="l"/>
                </a:tabLst>
              </a:pPr>
              <a:r>
                <a: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}</a:t>
              </a:r>
            </a:p>
          </p:txBody>
        </p:sp>
        <p:sp>
          <p:nvSpPr>
            <p:cNvPr id="37" name="AutoShape 67"/>
            <p:cNvSpPr>
              <a:spLocks/>
            </p:cNvSpPr>
            <p:nvPr/>
          </p:nvSpPr>
          <p:spPr bwMode="auto">
            <a:xfrm>
              <a:off x="3668685" y="1222354"/>
              <a:ext cx="358775" cy="3887788"/>
            </a:xfrm>
            <a:prstGeom prst="leftBrace">
              <a:avLst>
                <a:gd name="adj1" fmla="val 90302"/>
                <a:gd name="adj2" fmla="val 50000"/>
              </a:avLst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8" name="Rectangle 78"/>
          <p:cNvSpPr>
            <a:spLocks noChangeArrowheads="1"/>
          </p:cNvSpPr>
          <p:nvPr/>
        </p:nvSpPr>
        <p:spPr bwMode="auto">
          <a:xfrm>
            <a:off x="7698861" y="2232616"/>
            <a:ext cx="144513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GB" sz="1600" dirty="0" smtClean="0">
                <a:latin typeface="Calibri" panose="020F0502020204030204" pitchFamily="34" charset="0"/>
              </a:rPr>
              <a:t>Game contains objects (player, collectables, score, etc.).</a:t>
            </a:r>
          </a:p>
          <a:p>
            <a:pPr algn="ctr"/>
            <a:endParaRPr lang="en-GB" sz="1600" dirty="0">
              <a:latin typeface="Calibri" panose="020F0502020204030204" pitchFamily="34" charset="0"/>
            </a:endParaRPr>
          </a:p>
        </p:txBody>
      </p:sp>
      <p:sp>
        <p:nvSpPr>
          <p:cNvPr id="39" name="Rectangle 85"/>
          <p:cNvSpPr>
            <a:spLocks noChangeArrowheads="1"/>
          </p:cNvSpPr>
          <p:nvPr/>
        </p:nvSpPr>
        <p:spPr bwMode="auto">
          <a:xfrm>
            <a:off x="335829" y="4227934"/>
            <a:ext cx="27960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GB" sz="1600" dirty="0" smtClean="0">
                <a:latin typeface="Calibri" panose="020F0502020204030204" pitchFamily="34" charset="0"/>
              </a:rPr>
              <a:t>Assets </a:t>
            </a:r>
            <a:r>
              <a:rPr lang="en-GB" sz="1600" dirty="0">
                <a:latin typeface="Calibri" panose="020F0502020204030204" pitchFamily="34" charset="0"/>
              </a:rPr>
              <a:t>are </a:t>
            </a:r>
            <a:r>
              <a:rPr lang="en-GB" sz="1600" dirty="0" smtClean="0">
                <a:latin typeface="Calibri" panose="020F0502020204030204" pitchFamily="34" charset="0"/>
              </a:rPr>
              <a:t>loaded at       runtime and should be managed via an </a:t>
            </a:r>
            <a:r>
              <a:rPr lang="en-GB" sz="1600" dirty="0">
                <a:latin typeface="Calibri" panose="020F0502020204030204" pitchFamily="34" charset="0"/>
              </a:rPr>
              <a:t>asset manager</a:t>
            </a:r>
          </a:p>
        </p:txBody>
      </p:sp>
      <p:sp>
        <p:nvSpPr>
          <p:cNvPr id="40" name="Rectangle 86"/>
          <p:cNvSpPr>
            <a:spLocks noChangeArrowheads="1"/>
          </p:cNvSpPr>
          <p:nvPr/>
        </p:nvSpPr>
        <p:spPr bwMode="auto">
          <a:xfrm>
            <a:off x="6451993" y="312207"/>
            <a:ext cx="18644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/>
            <a:r>
              <a:rPr lang="en-GB" sz="1600" dirty="0">
                <a:latin typeface="Calibri" panose="020F0502020204030204" pitchFamily="34" charset="0"/>
              </a:rPr>
              <a:t>Input events </a:t>
            </a:r>
            <a:r>
              <a:rPr lang="en-GB" sz="1600" dirty="0" smtClean="0">
                <a:latin typeface="Calibri" panose="020F0502020204030204" pitchFamily="34" charset="0"/>
              </a:rPr>
              <a:t>may be ‘consumed’ by the main game loop, </a:t>
            </a:r>
            <a:r>
              <a:rPr lang="en-GB" sz="1600" dirty="0">
                <a:latin typeface="Calibri" panose="020F0502020204030204" pitchFamily="34" charset="0"/>
              </a:rPr>
              <a:t>layers </a:t>
            </a:r>
            <a:r>
              <a:rPr lang="en-GB" sz="1600" dirty="0" smtClean="0">
                <a:latin typeface="Calibri" panose="020F0502020204030204" pitchFamily="34" charset="0"/>
              </a:rPr>
              <a:t>and/or </a:t>
            </a:r>
            <a:r>
              <a:rPr lang="en-GB" sz="1600" dirty="0">
                <a:latin typeface="Calibri" panose="020F0502020204030204" pitchFamily="34" charset="0"/>
              </a:rPr>
              <a:t>objects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385267" y="3723878"/>
            <a:ext cx="4980484" cy="1305443"/>
            <a:chOff x="2068290" y="3673072"/>
            <a:chExt cx="6135879" cy="1550613"/>
          </a:xfrm>
        </p:grpSpPr>
        <p:sp>
          <p:nvSpPr>
            <p:cNvPr id="43" name="AutoShape 76"/>
            <p:cNvSpPr>
              <a:spLocks/>
            </p:cNvSpPr>
            <p:nvPr/>
          </p:nvSpPr>
          <p:spPr bwMode="auto">
            <a:xfrm rot="16200000">
              <a:off x="7448518" y="3276198"/>
              <a:ext cx="358777" cy="1152525"/>
            </a:xfrm>
            <a:prstGeom prst="leftBrace">
              <a:avLst>
                <a:gd name="adj1" fmla="val 26770"/>
                <a:gd name="adj2" fmla="val 50000"/>
              </a:avLst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068290" y="4031851"/>
              <a:ext cx="5559617" cy="1191834"/>
              <a:chOff x="2068290" y="4031851"/>
              <a:chExt cx="5559617" cy="1191834"/>
            </a:xfrm>
          </p:grpSpPr>
          <p:sp>
            <p:nvSpPr>
              <p:cNvPr id="45" name="AutoShape 69"/>
              <p:cNvSpPr>
                <a:spLocks noChangeArrowheads="1"/>
              </p:cNvSpPr>
              <p:nvPr/>
            </p:nvSpPr>
            <p:spPr bwMode="auto">
              <a:xfrm>
                <a:off x="3214679" y="4790297"/>
                <a:ext cx="2879725" cy="433388"/>
              </a:xfrm>
              <a:prstGeom prst="roundRect">
                <a:avLst>
                  <a:gd name="adj" fmla="val 33333"/>
                </a:avLst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" name="Rectangle 28"/>
              <p:cNvSpPr>
                <a:spLocks noChangeArrowheads="1"/>
              </p:cNvSpPr>
              <p:nvPr/>
            </p:nvSpPr>
            <p:spPr bwMode="auto">
              <a:xfrm>
                <a:off x="3342907" y="4784981"/>
                <a:ext cx="2665414" cy="438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tx2"/>
                    </a:solidFill>
                    <a:latin typeface="Arial Narrow" pitchFamily="34" charset="0"/>
                  </a:rPr>
                  <a:t>Asset  Manager</a:t>
                </a:r>
                <a:endParaRPr lang="en-GB" dirty="0">
                  <a:solidFill>
                    <a:schemeClr val="tx2"/>
                  </a:solidFill>
                  <a:latin typeface="Arial Narrow" pitchFamily="34" charset="0"/>
                </a:endParaRPr>
              </a:p>
            </p:txBody>
          </p:sp>
          <p:cxnSp>
            <p:nvCxnSpPr>
              <p:cNvPr id="47" name="AutoShape 74"/>
              <p:cNvCxnSpPr>
                <a:cxnSpLocks noChangeShapeType="1"/>
                <a:stCxn id="45" idx="3"/>
                <a:endCxn id="43" idx="1"/>
              </p:cNvCxnSpPr>
              <p:nvPr/>
            </p:nvCxnSpPr>
            <p:spPr bwMode="auto">
              <a:xfrm flipV="1">
                <a:off x="6094404" y="4031851"/>
                <a:ext cx="1533503" cy="975141"/>
              </a:xfrm>
              <a:prstGeom prst="curvedConnector2">
                <a:avLst/>
              </a:prstGeom>
              <a:noFill/>
              <a:ln w="317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8" name="AutoShape 74"/>
              <p:cNvCxnSpPr>
                <a:cxnSpLocks noChangeShapeType="1"/>
                <a:stCxn id="45" idx="1"/>
                <a:endCxn id="33" idx="2"/>
              </p:cNvCxnSpPr>
              <p:nvPr/>
            </p:nvCxnSpPr>
            <p:spPr bwMode="auto">
              <a:xfrm rot="10800000">
                <a:off x="2068290" y="4282838"/>
                <a:ext cx="1146389" cy="724153"/>
              </a:xfrm>
              <a:prstGeom prst="curvedConnector2">
                <a:avLst/>
              </a:prstGeom>
              <a:noFill/>
              <a:ln w="317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49" name="Group 48"/>
          <p:cNvGrpSpPr/>
          <p:nvPr/>
        </p:nvGrpSpPr>
        <p:grpSpPr>
          <a:xfrm>
            <a:off x="2385267" y="555526"/>
            <a:ext cx="4980488" cy="1094136"/>
            <a:chOff x="2068290" y="695000"/>
            <a:chExt cx="6135883" cy="1299624"/>
          </a:xfrm>
        </p:grpSpPr>
        <p:sp>
          <p:nvSpPr>
            <p:cNvPr id="50" name="AutoShape 29"/>
            <p:cNvSpPr>
              <a:spLocks noChangeArrowheads="1"/>
            </p:cNvSpPr>
            <p:nvPr/>
          </p:nvSpPr>
          <p:spPr bwMode="auto">
            <a:xfrm>
              <a:off x="3214679" y="700308"/>
              <a:ext cx="2879725" cy="433388"/>
            </a:xfrm>
            <a:prstGeom prst="roundRect">
              <a:avLst>
                <a:gd name="adj" fmla="val 33333"/>
              </a:avLst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3428992" y="695000"/>
              <a:ext cx="2520950" cy="438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 dirty="0">
                  <a:solidFill>
                    <a:schemeClr val="tx2"/>
                  </a:solidFill>
                  <a:latin typeface="Arial Narrow" pitchFamily="34" charset="0"/>
                </a:rPr>
                <a:t>Input </a:t>
              </a:r>
              <a:r>
                <a:rPr lang="en-GB" b="1" dirty="0" smtClean="0">
                  <a:solidFill>
                    <a:schemeClr val="tx2"/>
                  </a:solidFill>
                  <a:latin typeface="Arial Narrow" pitchFamily="34" charset="0"/>
                </a:rPr>
                <a:t>Events</a:t>
              </a:r>
              <a:endParaRPr lang="en-GB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52" name="AutoShape 87"/>
            <p:cNvSpPr>
              <a:spLocks/>
            </p:cNvSpPr>
            <p:nvPr/>
          </p:nvSpPr>
          <p:spPr bwMode="auto">
            <a:xfrm rot="5400000" flipV="1">
              <a:off x="7448523" y="1238974"/>
              <a:ext cx="358775" cy="1152525"/>
            </a:xfrm>
            <a:prstGeom prst="leftBrace">
              <a:avLst>
                <a:gd name="adj1" fmla="val 26770"/>
                <a:gd name="adj2" fmla="val 50000"/>
              </a:avLst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53" name="AutoShape 74"/>
            <p:cNvCxnSpPr>
              <a:cxnSpLocks noChangeShapeType="1"/>
              <a:stCxn id="50" idx="3"/>
              <a:endCxn id="52" idx="1"/>
            </p:cNvCxnSpPr>
            <p:nvPr/>
          </p:nvCxnSpPr>
          <p:spPr bwMode="auto">
            <a:xfrm>
              <a:off x="6094404" y="917003"/>
              <a:ext cx="1533509" cy="718847"/>
            </a:xfrm>
            <a:prstGeom prst="curvedConnector2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74"/>
            <p:cNvCxnSpPr>
              <a:cxnSpLocks noChangeShapeType="1"/>
              <a:stCxn id="50" idx="1"/>
              <a:endCxn id="33" idx="0"/>
            </p:cNvCxnSpPr>
            <p:nvPr/>
          </p:nvCxnSpPr>
          <p:spPr bwMode="auto">
            <a:xfrm rot="10800000" flipV="1">
              <a:off x="2068290" y="917003"/>
              <a:ext cx="1146388" cy="323975"/>
            </a:xfrm>
            <a:prstGeom prst="curvedConnector2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7" name="Rectangle 2"/>
          <p:cNvSpPr txBox="1">
            <a:spLocks/>
          </p:cNvSpPr>
          <p:nvPr/>
        </p:nvSpPr>
        <p:spPr>
          <a:xfrm>
            <a:off x="2843808" y="51470"/>
            <a:ext cx="381642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Game Loop Linkage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536" y="659112"/>
            <a:ext cx="2714644" cy="3352798"/>
            <a:chOff x="642910" y="2928934"/>
            <a:chExt cx="2714644" cy="3500462"/>
          </a:xfrm>
        </p:grpSpPr>
        <p:sp>
          <p:nvSpPr>
            <p:cNvPr id="5" name="AutoShape 64"/>
            <p:cNvSpPr>
              <a:spLocks noChangeArrowheads="1"/>
            </p:cNvSpPr>
            <p:nvPr/>
          </p:nvSpPr>
          <p:spPr bwMode="auto">
            <a:xfrm>
              <a:off x="642910" y="2928934"/>
              <a:ext cx="2714644" cy="3500462"/>
            </a:xfrm>
            <a:prstGeom prst="roundRect">
              <a:avLst>
                <a:gd name="adj" fmla="val 6023"/>
              </a:avLst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6" name="Rectangle 80"/>
            <p:cNvSpPr>
              <a:spLocks noChangeArrowheads="1"/>
            </p:cNvSpPr>
            <p:nvPr/>
          </p:nvSpPr>
          <p:spPr bwMode="auto">
            <a:xfrm>
              <a:off x="691166" y="2984463"/>
              <a:ext cx="20177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180975" indent="-180975">
                <a:spcAft>
                  <a:spcPct val="50000"/>
                </a:spcAft>
                <a:tabLst>
                  <a:tab pos="180975" algn="l"/>
                  <a:tab pos="361950" algn="l"/>
                </a:tabLst>
              </a:pPr>
              <a:r>
                <a:rPr lang="en-GB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Game Layer</a:t>
              </a:r>
              <a:endPara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27" name="Text Placeholder 5"/>
          <p:cNvSpPr txBox="1">
            <a:spLocks/>
          </p:cNvSpPr>
          <p:nvPr/>
        </p:nvSpPr>
        <p:spPr>
          <a:xfrm>
            <a:off x="367890" y="4351892"/>
            <a:ext cx="7004987" cy="817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chemeClr val="tx1"/>
                </a:solidFill>
              </a:rPr>
              <a:t>Aside: </a:t>
            </a:r>
            <a:r>
              <a:rPr lang="en-GB" dirty="0" smtClean="0">
                <a:solidFill>
                  <a:schemeClr val="tx1"/>
                </a:solidFill>
              </a:rPr>
              <a:t>You will learn more about the ‘internal’ workings of the collection classes in the Data Structures and Algorithms module.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461504" y="1124039"/>
            <a:ext cx="3043369" cy="1015663"/>
            <a:chOff x="852363" y="3384224"/>
            <a:chExt cx="5076959" cy="1925212"/>
          </a:xfrm>
        </p:grpSpPr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2831850" y="3384224"/>
              <a:ext cx="3097472" cy="19252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lang="en-GB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Array / Dynamically Sized Array</a:t>
              </a:r>
              <a:endPara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30" name="Curved Connector 29"/>
            <p:cNvCxnSpPr>
              <a:stCxn id="29" idx="1"/>
            </p:cNvCxnSpPr>
            <p:nvPr/>
          </p:nvCxnSpPr>
          <p:spPr>
            <a:xfrm rot="10800000">
              <a:off x="852363" y="3808017"/>
              <a:ext cx="1979487" cy="53881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979712" y="2179928"/>
            <a:ext cx="3517166" cy="463247"/>
            <a:chOff x="2412156" y="4695796"/>
            <a:chExt cx="3517166" cy="463247"/>
          </a:xfrm>
        </p:grpSpPr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4071934" y="4758933"/>
              <a:ext cx="1857388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lang="en-GB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Hash Map</a:t>
              </a:r>
              <a:endPara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33" name="Curved Connector 32"/>
            <p:cNvCxnSpPr>
              <a:stCxn id="32" idx="1"/>
            </p:cNvCxnSpPr>
            <p:nvPr/>
          </p:nvCxnSpPr>
          <p:spPr>
            <a:xfrm rot="10800000">
              <a:off x="2412156" y="4695796"/>
              <a:ext cx="1659778" cy="26319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281238" y="2759141"/>
            <a:ext cx="3215640" cy="748767"/>
            <a:chOff x="-16682" y="5230481"/>
            <a:chExt cx="6849787" cy="752625"/>
          </a:xfrm>
        </p:grpSpPr>
        <p:sp>
          <p:nvSpPr>
            <p:cNvPr id="35" name="Rectangle 50"/>
            <p:cNvSpPr>
              <a:spLocks noChangeArrowheads="1"/>
            </p:cNvSpPr>
            <p:nvPr/>
          </p:nvSpPr>
          <p:spPr bwMode="auto">
            <a:xfrm>
              <a:off x="2824892" y="5230481"/>
              <a:ext cx="4008213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lang="en-GB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Linked List</a:t>
              </a:r>
              <a:endPara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36" name="Curved Connector 35"/>
            <p:cNvCxnSpPr>
              <a:stCxn id="35" idx="1"/>
            </p:cNvCxnSpPr>
            <p:nvPr/>
          </p:nvCxnSpPr>
          <p:spPr>
            <a:xfrm rot="10800000" flipV="1">
              <a:off x="-16682" y="5430535"/>
              <a:ext cx="2841574" cy="55257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7" name="Rectangle 2"/>
          <p:cNvSpPr txBox="1">
            <a:spLocks/>
          </p:cNvSpPr>
          <p:nvPr/>
        </p:nvSpPr>
        <p:spPr>
          <a:xfrm>
            <a:off x="2843808" y="51470"/>
            <a:ext cx="381642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Collections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7730" y="3363838"/>
            <a:ext cx="1553587" cy="288150"/>
            <a:chOff x="597730" y="3363838"/>
            <a:chExt cx="1553587" cy="288150"/>
          </a:xfrm>
        </p:grpSpPr>
        <p:sp>
          <p:nvSpPr>
            <p:cNvPr id="38" name="Rectangle 54"/>
            <p:cNvSpPr>
              <a:spLocks noChangeArrowheads="1"/>
            </p:cNvSpPr>
            <p:nvPr/>
          </p:nvSpPr>
          <p:spPr bwMode="auto">
            <a:xfrm>
              <a:off x="597730" y="3363841"/>
              <a:ext cx="287337" cy="288147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obj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025167" y="3363840"/>
              <a:ext cx="287337" cy="288147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obj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0" name="Rectangle 54"/>
            <p:cNvSpPr>
              <a:spLocks noChangeArrowheads="1"/>
            </p:cNvSpPr>
            <p:nvPr/>
          </p:nvSpPr>
          <p:spPr bwMode="auto">
            <a:xfrm>
              <a:off x="1446722" y="3363839"/>
              <a:ext cx="287337" cy="288147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obj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1" name="Rectangle 54"/>
            <p:cNvSpPr>
              <a:spLocks noChangeArrowheads="1"/>
            </p:cNvSpPr>
            <p:nvPr/>
          </p:nvSpPr>
          <p:spPr bwMode="auto">
            <a:xfrm>
              <a:off x="1863980" y="3363838"/>
              <a:ext cx="287337" cy="288147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obj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92429" y="3507911"/>
              <a:ext cx="1327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312504" y="3507911"/>
              <a:ext cx="1327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752858" y="3507911"/>
              <a:ext cx="1327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05092" y="1241784"/>
            <a:ext cx="1777243" cy="289263"/>
            <a:chOff x="605092" y="1241784"/>
            <a:chExt cx="1777243" cy="289263"/>
          </a:xfrm>
        </p:grpSpPr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605092" y="1242900"/>
              <a:ext cx="287337" cy="288147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obj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899592" y="1241784"/>
              <a:ext cx="287337" cy="288147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obj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1202795" y="1242900"/>
              <a:ext cx="287337" cy="288147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obj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1497295" y="1241784"/>
              <a:ext cx="287337" cy="288147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obj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800498" y="1242900"/>
              <a:ext cx="287337" cy="288147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 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2094998" y="1241784"/>
              <a:ext cx="287337" cy="288147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 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0169" y="1828050"/>
            <a:ext cx="1095527" cy="1247756"/>
            <a:chOff x="740169" y="1828050"/>
            <a:chExt cx="1095527" cy="1247756"/>
          </a:xfrm>
        </p:grpSpPr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548359" y="1846483"/>
              <a:ext cx="287337" cy="288147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obj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548358" y="2227604"/>
              <a:ext cx="287337" cy="288147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obj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548357" y="2787659"/>
              <a:ext cx="287337" cy="288147"/>
            </a:xfrm>
            <a:prstGeom prst="rect">
              <a:avLst/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itchFamily="34" charset="0"/>
                </a:rPr>
                <a:t>obj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0169" y="1828050"/>
              <a:ext cx="288032" cy="128455"/>
            </a:xfrm>
            <a:prstGeom prst="rect">
              <a:avLst/>
            </a:prstGeom>
            <a:solidFill>
              <a:srgbClr val="F4A7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0169" y="1971875"/>
              <a:ext cx="288032" cy="128455"/>
            </a:xfrm>
            <a:prstGeom prst="rect">
              <a:avLst/>
            </a:prstGeom>
            <a:solidFill>
              <a:srgbClr val="F4A7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0169" y="2115701"/>
              <a:ext cx="288032" cy="128455"/>
            </a:xfrm>
            <a:prstGeom prst="rect">
              <a:avLst/>
            </a:prstGeom>
            <a:solidFill>
              <a:srgbClr val="F4A7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Arrow Connector 60"/>
            <p:cNvCxnSpPr>
              <a:endCxn id="54" idx="1"/>
            </p:cNvCxnSpPr>
            <p:nvPr/>
          </p:nvCxnSpPr>
          <p:spPr>
            <a:xfrm>
              <a:off x="1028201" y="1894592"/>
              <a:ext cx="520158" cy="95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55" idx="1"/>
            </p:cNvCxnSpPr>
            <p:nvPr/>
          </p:nvCxnSpPr>
          <p:spPr>
            <a:xfrm>
              <a:off x="1035118" y="2036102"/>
              <a:ext cx="513240" cy="335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028201" y="2179928"/>
              <a:ext cx="520156" cy="7518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5736310" y="627534"/>
            <a:ext cx="33001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within a game layer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are often combined together into related groups.</a:t>
            </a:r>
          </a:p>
          <a:p>
            <a:pPr>
              <a:buClr>
                <a:srgbClr val="C00000"/>
              </a:buClr>
            </a:pPr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best way to group the objects depends upon the number of objects, the frequency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with which objects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are added or removed and the frequency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at which objects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are accessed.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0403E7-BC14-46FD-8F28-F66CAE2AF61A}"/>
</file>

<file path=customXml/itemProps2.xml><?xml version="1.0" encoding="utf-8"?>
<ds:datastoreItem xmlns:ds="http://schemas.openxmlformats.org/officeDocument/2006/customXml" ds:itemID="{1FB979F4-5F09-4E37-8475-480C97C31849}"/>
</file>

<file path=customXml/itemProps3.xml><?xml version="1.0" encoding="utf-8"?>
<ds:datastoreItem xmlns:ds="http://schemas.openxmlformats.org/officeDocument/2006/customXml" ds:itemID="{A66E8848-FBFA-498B-9718-516C2A1029A0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742</Words>
  <Application>Microsoft Office PowerPoint</Application>
  <PresentationFormat>On-screen Show (16:9)</PresentationFormat>
  <Paragraphs>183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Arial Narrow</vt:lpstr>
      <vt:lpstr>Calibri</vt:lpstr>
      <vt:lpstr>Corbel</vt:lpstr>
      <vt:lpstr>Georgia</vt:lpstr>
      <vt:lpstr>Trebuchet MS</vt:lpstr>
      <vt:lpstr>Wingdings</vt:lpstr>
      <vt:lpstr>Slipstream</vt:lpstr>
      <vt:lpstr>Architectural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2014-09-18T20:35:25Z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