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8" r:id="rId3"/>
    <p:sldId id="357" r:id="rId4"/>
    <p:sldId id="354" r:id="rId5"/>
    <p:sldId id="360" r:id="rId6"/>
    <p:sldId id="359" r:id="rId7"/>
    <p:sldId id="362" r:id="rId8"/>
    <p:sldId id="363" r:id="rId9"/>
    <p:sldId id="364" r:id="rId10"/>
    <p:sldId id="339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70C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0180" autoAdjust="0"/>
  </p:normalViewPr>
  <p:slideViewPr>
    <p:cSldViewPr>
      <p:cViewPr>
        <p:scale>
          <a:sx n="150" d="100"/>
          <a:sy n="150" d="100"/>
        </p:scale>
        <p:origin x="88" y="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956" y="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5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9/18/2014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mon Game Compon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3204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Common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Game Components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00392" y="4299942"/>
            <a:ext cx="820346" cy="7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ame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3204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Architectural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Views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4368" y="4155926"/>
            <a:ext cx="1085106" cy="8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0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xampl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43204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Example Design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0432" y="4299942"/>
            <a:ext cx="545473" cy="75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9/18/2014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  <p:sldLayoutId id="2147484702" r:id="rId14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emf"/><Relationship Id="rId9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16016" y="915566"/>
            <a:ext cx="4248472" cy="1344875"/>
          </a:xfrm>
        </p:spPr>
        <p:txBody>
          <a:bodyPr>
            <a:normAutofit fontScale="90000"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Architectural Design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2643758"/>
            <a:ext cx="30963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Identifying and putting together the components of your game</a:t>
            </a:r>
            <a:endParaRPr lang="en-US" sz="2000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GB" b="1" dirty="0" smtClean="0"/>
              <a:t>Part 2- Example</a:t>
            </a:r>
            <a:endParaRPr lang="en-GB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788024" y="267494"/>
            <a:ext cx="4064239" cy="468052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In doing this, you take a complex thing (a game) and break it up into more simple parts. Divide and conquer – the essence of all forms of software engineering. </a:t>
            </a: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30" y="0"/>
            <a:ext cx="9176930" cy="514428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396552" y="555526"/>
            <a:ext cx="4544416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Space Invaders</a:t>
            </a:r>
            <a:endParaRPr lang="en-GB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195486"/>
            <a:ext cx="3600400" cy="4320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GB" sz="3200" dirty="0" smtClean="0">
                <a:solidFill>
                  <a:schemeClr val="bg1"/>
                </a:solidFill>
              </a:rPr>
              <a:t>Example </a:t>
            </a:r>
            <a:r>
              <a:rPr lang="en-GB" sz="3200" dirty="0" smtClean="0">
                <a:solidFill>
                  <a:schemeClr val="bg1"/>
                </a:solidFill>
              </a:rPr>
              <a:t>Design: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0" y="0"/>
            <a:ext cx="9144000" cy="51338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458" y="72008"/>
            <a:ext cx="6640761" cy="49814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</p:pic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80532" y="2382516"/>
            <a:ext cx="1471466" cy="2257607"/>
            <a:chOff x="136" y="1615"/>
            <a:chExt cx="1138" cy="2246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21" y="2500"/>
              <a:ext cx="853" cy="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</a:rPr>
                <a:t>Background decoration</a:t>
              </a:r>
            </a:p>
          </p:txBody>
        </p:sp>
        <p:sp>
          <p:nvSpPr>
            <p:cNvPr id="7" name="Oval 15"/>
            <p:cNvSpPr>
              <a:spLocks noChangeArrowheads="1"/>
            </p:cNvSpPr>
            <p:nvPr/>
          </p:nvSpPr>
          <p:spPr bwMode="auto">
            <a:xfrm>
              <a:off x="181" y="1615"/>
              <a:ext cx="567" cy="454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136" y="3407"/>
              <a:ext cx="567" cy="454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9" name="AutoShape 17"/>
            <p:cNvCxnSpPr>
              <a:cxnSpLocks noChangeShapeType="1"/>
              <a:stCxn id="6" idx="0"/>
              <a:endCxn id="7" idx="6"/>
            </p:cNvCxnSpPr>
            <p:nvPr/>
          </p:nvCxnSpPr>
          <p:spPr bwMode="auto">
            <a:xfrm rot="16200000" flipV="1">
              <a:off x="469" y="2121"/>
              <a:ext cx="658" cy="100"/>
            </a:xfrm>
            <a:prstGeom prst="curvedConnector2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10" name="AutoShape 18"/>
            <p:cNvCxnSpPr>
              <a:cxnSpLocks noChangeShapeType="1"/>
              <a:stCxn id="8" idx="0"/>
              <a:endCxn id="6" idx="2"/>
            </p:cNvCxnSpPr>
            <p:nvPr/>
          </p:nvCxnSpPr>
          <p:spPr bwMode="auto">
            <a:xfrm rot="5400000" flipH="1" flipV="1">
              <a:off x="441" y="3000"/>
              <a:ext cx="386" cy="428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179512" y="51470"/>
            <a:ext cx="6657173" cy="966769"/>
            <a:chOff x="90" y="45"/>
            <a:chExt cx="5557" cy="807"/>
          </a:xfrm>
        </p:grpSpPr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1170" y="255"/>
              <a:ext cx="930" cy="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</a:rPr>
                <a:t>Overlay </a:t>
              </a:r>
              <a:r>
                <a:rPr lang="en-GB" sz="14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information / messages</a:t>
              </a:r>
              <a:endParaRPr lang="en-GB" sz="1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Oval 21"/>
            <p:cNvSpPr>
              <a:spLocks noChangeArrowheads="1"/>
            </p:cNvSpPr>
            <p:nvPr/>
          </p:nvSpPr>
          <p:spPr bwMode="auto">
            <a:xfrm>
              <a:off x="90" y="45"/>
              <a:ext cx="885" cy="278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Oval 22"/>
            <p:cNvSpPr>
              <a:spLocks noChangeArrowheads="1"/>
            </p:cNvSpPr>
            <p:nvPr/>
          </p:nvSpPr>
          <p:spPr bwMode="auto">
            <a:xfrm>
              <a:off x="4377" y="51"/>
              <a:ext cx="1270" cy="227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15" name="AutoShape 23"/>
            <p:cNvCxnSpPr>
              <a:cxnSpLocks noChangeShapeType="1"/>
              <a:stCxn id="12" idx="1"/>
              <a:endCxn id="13" idx="6"/>
            </p:cNvCxnSpPr>
            <p:nvPr/>
          </p:nvCxnSpPr>
          <p:spPr bwMode="auto">
            <a:xfrm rot="10800000">
              <a:off x="975" y="184"/>
              <a:ext cx="195" cy="37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4"/>
            <p:cNvCxnSpPr>
              <a:cxnSpLocks noChangeShapeType="1"/>
              <a:stCxn id="14" idx="2"/>
              <a:endCxn id="12" idx="3"/>
            </p:cNvCxnSpPr>
            <p:nvPr/>
          </p:nvCxnSpPr>
          <p:spPr bwMode="auto">
            <a:xfrm rot="10800000" flipV="1">
              <a:off x="2100" y="165"/>
              <a:ext cx="2277" cy="389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</p:cxnSp>
      </p:grpSp>
      <p:grpSp>
        <p:nvGrpSpPr>
          <p:cNvPr id="17" name="Group 49"/>
          <p:cNvGrpSpPr>
            <a:grpSpLocks/>
          </p:cNvGrpSpPr>
          <p:nvPr/>
        </p:nvGrpSpPr>
        <p:grpSpPr bwMode="auto">
          <a:xfrm>
            <a:off x="3718032" y="311229"/>
            <a:ext cx="2974460" cy="4822580"/>
            <a:chOff x="3128" y="278"/>
            <a:chExt cx="2428" cy="3960"/>
          </a:xfrm>
        </p:grpSpPr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3855" y="3770"/>
              <a:ext cx="884" cy="340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9" name="Group 48"/>
            <p:cNvGrpSpPr>
              <a:grpSpLocks/>
            </p:cNvGrpSpPr>
            <p:nvPr/>
          </p:nvGrpSpPr>
          <p:grpSpPr bwMode="auto">
            <a:xfrm>
              <a:off x="3128" y="278"/>
              <a:ext cx="2428" cy="3960"/>
              <a:chOff x="3128" y="278"/>
              <a:chExt cx="2428" cy="3960"/>
            </a:xfrm>
          </p:grpSpPr>
          <p:sp>
            <p:nvSpPr>
              <p:cNvPr id="20" name="Oval 31"/>
              <p:cNvSpPr>
                <a:spLocks noChangeArrowheads="1"/>
              </p:cNvSpPr>
              <p:nvPr/>
            </p:nvSpPr>
            <p:spPr bwMode="auto">
              <a:xfrm>
                <a:off x="3128" y="2134"/>
                <a:ext cx="182" cy="227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21" name="Group 44"/>
              <p:cNvGrpSpPr>
                <a:grpSpLocks/>
              </p:cNvGrpSpPr>
              <p:nvPr/>
            </p:nvGrpSpPr>
            <p:grpSpPr bwMode="auto">
              <a:xfrm>
                <a:off x="3182" y="278"/>
                <a:ext cx="2374" cy="3960"/>
                <a:chOff x="3182" y="278"/>
                <a:chExt cx="2374" cy="3960"/>
              </a:xfrm>
            </p:grpSpPr>
            <p:sp>
              <p:nvSpPr>
                <p:cNvPr id="2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490" y="2496"/>
                  <a:ext cx="1066" cy="2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400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Game Objects</a:t>
                  </a:r>
                </a:p>
              </p:txBody>
            </p:sp>
            <p:sp>
              <p:nvSpPr>
                <p:cNvPr id="23" name="Oval 26"/>
                <p:cNvSpPr>
                  <a:spLocks noChangeArrowheads="1"/>
                </p:cNvSpPr>
                <p:nvPr/>
              </p:nvSpPr>
              <p:spPr bwMode="auto">
                <a:xfrm>
                  <a:off x="4036" y="1684"/>
                  <a:ext cx="386" cy="363"/>
                </a:xfrm>
                <a:prstGeom prst="ellipse">
                  <a:avLst/>
                </a:prstGeom>
                <a:noFill/>
                <a:ln w="1587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cxnSp>
              <p:nvCxnSpPr>
                <p:cNvPr id="24" name="AutoShape 28"/>
                <p:cNvCxnSpPr>
                  <a:cxnSpLocks noChangeShapeType="1"/>
                  <a:stCxn id="22" idx="0"/>
                  <a:endCxn id="23" idx="6"/>
                </p:cNvCxnSpPr>
                <p:nvPr/>
              </p:nvCxnSpPr>
              <p:spPr bwMode="auto">
                <a:xfrm rot="16200000" flipV="1">
                  <a:off x="4407" y="1880"/>
                  <a:ext cx="630" cy="601"/>
                </a:xfrm>
                <a:prstGeom prst="curvedConnector2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25" name="AutoShape 29"/>
                <p:cNvCxnSpPr>
                  <a:cxnSpLocks noChangeShapeType="1"/>
                  <a:stCxn id="18" idx="0"/>
                  <a:endCxn id="22" idx="2"/>
                </p:cNvCxnSpPr>
                <p:nvPr/>
              </p:nvCxnSpPr>
              <p:spPr bwMode="auto">
                <a:xfrm rot="5400000" flipH="1" flipV="1">
                  <a:off x="4146" y="2893"/>
                  <a:ext cx="1029" cy="72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26" name="Oval 30"/>
                <p:cNvSpPr>
                  <a:spLocks noChangeArrowheads="1"/>
                </p:cNvSpPr>
                <p:nvPr/>
              </p:nvSpPr>
              <p:spPr bwMode="auto">
                <a:xfrm>
                  <a:off x="3182" y="3672"/>
                  <a:ext cx="363" cy="566"/>
                </a:xfrm>
                <a:prstGeom prst="ellipse">
                  <a:avLst/>
                </a:prstGeom>
                <a:noFill/>
                <a:ln w="1587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" name="Oval 33"/>
                <p:cNvSpPr>
                  <a:spLocks noChangeArrowheads="1"/>
                </p:cNvSpPr>
                <p:nvPr/>
              </p:nvSpPr>
              <p:spPr bwMode="auto">
                <a:xfrm>
                  <a:off x="4490" y="278"/>
                  <a:ext cx="363" cy="272"/>
                </a:xfrm>
                <a:prstGeom prst="ellipse">
                  <a:avLst/>
                </a:prstGeom>
                <a:noFill/>
                <a:ln w="1587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cxnSp>
              <p:nvCxnSpPr>
                <p:cNvPr id="28" name="AutoShape 34"/>
                <p:cNvCxnSpPr>
                  <a:cxnSpLocks noChangeShapeType="1"/>
                  <a:stCxn id="22" idx="0"/>
                  <a:endCxn id="27" idx="6"/>
                </p:cNvCxnSpPr>
                <p:nvPr/>
              </p:nvCxnSpPr>
              <p:spPr bwMode="auto">
                <a:xfrm rot="16200000" flipV="1">
                  <a:off x="3897" y="1370"/>
                  <a:ext cx="2082" cy="170"/>
                </a:xfrm>
                <a:prstGeom prst="curvedConnector2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29" name="AutoShape 35"/>
                <p:cNvCxnSpPr>
                  <a:cxnSpLocks noChangeShapeType="1"/>
                  <a:stCxn id="22" idx="0"/>
                  <a:endCxn id="20" idx="6"/>
                </p:cNvCxnSpPr>
                <p:nvPr/>
              </p:nvCxnSpPr>
              <p:spPr bwMode="auto">
                <a:xfrm rot="16200000" flipV="1">
                  <a:off x="4042" y="1515"/>
                  <a:ext cx="248" cy="1713"/>
                </a:xfrm>
                <a:prstGeom prst="curvedConnector2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0" name="AutoShape 36"/>
                <p:cNvCxnSpPr>
                  <a:cxnSpLocks noChangeShapeType="1"/>
                  <a:stCxn id="22" idx="1"/>
                  <a:endCxn id="26" idx="0"/>
                </p:cNvCxnSpPr>
                <p:nvPr/>
              </p:nvCxnSpPr>
              <p:spPr bwMode="auto">
                <a:xfrm rot="10800000" flipV="1">
                  <a:off x="3364" y="2619"/>
                  <a:ext cx="1126" cy="1053"/>
                </a:xfrm>
                <a:prstGeom prst="curvedConnector2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</p:cxnSp>
          </p:grpSp>
        </p:grpSp>
      </p:grpSp>
      <p:grpSp>
        <p:nvGrpSpPr>
          <p:cNvPr id="31" name="Group 45"/>
          <p:cNvGrpSpPr>
            <a:grpSpLocks/>
          </p:cNvGrpSpPr>
          <p:nvPr/>
        </p:nvGrpSpPr>
        <p:grpSpPr bwMode="auto">
          <a:xfrm>
            <a:off x="2284690" y="1563638"/>
            <a:ext cx="2134199" cy="990421"/>
            <a:chOff x="1890" y="1389"/>
            <a:chExt cx="1670" cy="775"/>
          </a:xfrm>
        </p:grpSpPr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3106" y="1389"/>
              <a:ext cx="454" cy="431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1890" y="1755"/>
              <a:ext cx="803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</a:rPr>
                <a:t>Decorative Effects</a:t>
              </a:r>
            </a:p>
          </p:txBody>
        </p:sp>
        <p:cxnSp>
          <p:nvCxnSpPr>
            <p:cNvPr id="34" name="AutoShape 38"/>
            <p:cNvCxnSpPr>
              <a:cxnSpLocks noChangeShapeType="1"/>
              <a:stCxn id="33" idx="3"/>
              <a:endCxn id="32" idx="4"/>
            </p:cNvCxnSpPr>
            <p:nvPr/>
          </p:nvCxnSpPr>
          <p:spPr bwMode="auto">
            <a:xfrm flipV="1">
              <a:off x="2693" y="1820"/>
              <a:ext cx="640" cy="140"/>
            </a:xfrm>
            <a:prstGeom prst="curvedConnector2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</p:cxnSp>
      </p:grpSp>
      <p:grpSp>
        <p:nvGrpSpPr>
          <p:cNvPr id="35" name="Group 47"/>
          <p:cNvGrpSpPr>
            <a:grpSpLocks/>
          </p:cNvGrpSpPr>
          <p:nvPr/>
        </p:nvGrpSpPr>
        <p:grpSpPr bwMode="auto">
          <a:xfrm>
            <a:off x="2000257" y="2114283"/>
            <a:ext cx="2056449" cy="2330315"/>
            <a:chOff x="1068" y="1968"/>
            <a:chExt cx="1284" cy="1444"/>
          </a:xfrm>
        </p:grpSpPr>
        <p:grpSp>
          <p:nvGrpSpPr>
            <p:cNvPr id="36" name="Group 46"/>
            <p:cNvGrpSpPr>
              <a:grpSpLocks/>
            </p:cNvGrpSpPr>
            <p:nvPr/>
          </p:nvGrpSpPr>
          <p:grpSpPr bwMode="auto">
            <a:xfrm>
              <a:off x="1068" y="1968"/>
              <a:ext cx="1284" cy="947"/>
              <a:chOff x="1068" y="1968"/>
              <a:chExt cx="1284" cy="947"/>
            </a:xfrm>
          </p:grpSpPr>
          <p:sp>
            <p:nvSpPr>
              <p:cNvPr id="38" name="Text Box 39"/>
              <p:cNvSpPr txBox="1">
                <a:spLocks noChangeArrowheads="1"/>
              </p:cNvSpPr>
              <p:nvPr/>
            </p:nvSpPr>
            <p:spPr bwMode="auto">
              <a:xfrm>
                <a:off x="1068" y="2585"/>
                <a:ext cx="119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Not forgetting sounds… but we will...</a:t>
                </a:r>
                <a:endParaRPr lang="en-GB" sz="14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39" name="AutoShape 40"/>
              <p:cNvCxnSpPr>
                <a:cxnSpLocks noChangeShapeType="1"/>
                <a:stCxn id="38" idx="0"/>
                <a:endCxn id="32" idx="4"/>
              </p:cNvCxnSpPr>
              <p:nvPr/>
            </p:nvCxnSpPr>
            <p:spPr bwMode="auto">
              <a:xfrm rot="5400000" flipH="1" flipV="1">
                <a:off x="1699" y="1932"/>
                <a:ext cx="617" cy="689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</p:cxnSp>
        </p:grpSp>
        <p:cxnSp>
          <p:nvCxnSpPr>
            <p:cNvPr id="37" name="AutoShape 41"/>
            <p:cNvCxnSpPr>
              <a:cxnSpLocks noChangeShapeType="1"/>
              <a:stCxn id="38" idx="2"/>
              <a:endCxn id="26" idx="0"/>
            </p:cNvCxnSpPr>
            <p:nvPr/>
          </p:nvCxnSpPr>
          <p:spPr bwMode="auto">
            <a:xfrm rot="16200000" flipH="1">
              <a:off x="1721" y="2857"/>
              <a:ext cx="497" cy="613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</p:cxnSp>
      </p:grp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41857" y="194628"/>
            <a:ext cx="1949327" cy="2723823"/>
          </a:xfrm>
          <a:prstGeom prst="rect">
            <a:avLst/>
          </a:prstGeom>
          <a:noFill/>
          <a:ln>
            <a:noFill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Aside</a:t>
            </a:r>
            <a:r>
              <a:rPr lang="en-GB" b="1" dirty="0" smtClean="0">
                <a:latin typeface="Calibri" panose="020F0502020204030204" pitchFamily="34" charset="0"/>
              </a:rPr>
              <a:t>: </a:t>
            </a:r>
            <a:r>
              <a:rPr lang="en-GB" dirty="0" smtClean="0">
                <a:latin typeface="Calibri" panose="020F0502020204030204" pitchFamily="34" charset="0"/>
              </a:rPr>
              <a:t>Space invaders is a simple example of a well defined and understood game. 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Calibri" panose="020F0502020204030204" pitchFamily="34" charset="0"/>
              </a:rPr>
              <a:t>The normal design process is typically highly iterative and exploratory. </a:t>
            </a:r>
          </a:p>
        </p:txBody>
      </p:sp>
    </p:spTree>
    <p:extLst>
      <p:ext uri="{BB962C8B-B14F-4D97-AF65-F5344CB8AC3E}">
        <p14:creationId xmlns:p14="http://schemas.microsoft.com/office/powerpoint/2010/main" val="266392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"/>
          <p:cNvSpPr txBox="1">
            <a:spLocks/>
          </p:cNvSpPr>
          <p:nvPr/>
        </p:nvSpPr>
        <p:spPr>
          <a:xfrm>
            <a:off x="2195736" y="51470"/>
            <a:ext cx="54006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Identifying Objects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0291" y="3909774"/>
            <a:ext cx="942975" cy="66675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154" y="2723317"/>
            <a:ext cx="792088" cy="21871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243" y="3444365"/>
            <a:ext cx="66675" cy="1809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8698" y="1715205"/>
            <a:ext cx="390525" cy="25717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2024" y="2540893"/>
            <a:ext cx="523875" cy="2762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230" y="3730443"/>
            <a:ext cx="608699" cy="32337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7449" y="2877255"/>
            <a:ext cx="95250" cy="47625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0440" y="2105368"/>
            <a:ext cx="400050" cy="28575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6482" y="1568417"/>
            <a:ext cx="523875" cy="75247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5874" y="2105368"/>
            <a:ext cx="400050" cy="3048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76724" y="3790955"/>
            <a:ext cx="675436" cy="79463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67544" y="1419622"/>
            <a:ext cx="198258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Core Objects</a:t>
            </a:r>
            <a:endParaRPr lang="en-GB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Player ship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Enemy ships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Mothership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Player missile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Enemy missile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Base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89649" y="1427173"/>
            <a:ext cx="3346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Temporal Objects</a:t>
            </a:r>
            <a:endParaRPr lang="en-GB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Explosions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97840" y="3515405"/>
            <a:ext cx="3346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Decorative Objects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spcAft>
                <a:spcPts val="600"/>
              </a:spcAft>
            </a:pP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154" y="3080670"/>
            <a:ext cx="792088" cy="21871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3789649" y="2321173"/>
            <a:ext cx="334662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Overlay Objects</a:t>
            </a:r>
            <a:endParaRPr lang="en-GB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Lifes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Score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1783" y="619983"/>
            <a:ext cx="857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Based on our understanding of the game, the following objects might be identified (some core game objects, others supporting objects):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2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2"/>
          <p:cNvGrpSpPr>
            <a:grpSpLocks/>
          </p:cNvGrpSpPr>
          <p:nvPr/>
        </p:nvGrpSpPr>
        <p:grpSpPr bwMode="auto">
          <a:xfrm>
            <a:off x="3491880" y="699542"/>
            <a:ext cx="3058020" cy="2878136"/>
            <a:chOff x="2903" y="1706"/>
            <a:chExt cx="2744" cy="2472"/>
          </a:xfrm>
        </p:grpSpPr>
        <p:sp>
          <p:nvSpPr>
            <p:cNvPr id="12" name="AutoShape 93"/>
            <p:cNvSpPr>
              <a:spLocks noChangeArrowheads="1"/>
            </p:cNvSpPr>
            <p:nvPr/>
          </p:nvSpPr>
          <p:spPr bwMode="auto">
            <a:xfrm>
              <a:off x="2903" y="1706"/>
              <a:ext cx="2744" cy="2472"/>
            </a:xfrm>
            <a:prstGeom prst="roundRect">
              <a:avLst>
                <a:gd name="adj" fmla="val 9366"/>
              </a:avLst>
            </a:prstGeom>
            <a:solidFill>
              <a:srgbClr val="FFCC99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3" name="Object 94"/>
            <p:cNvGraphicFramePr>
              <a:graphicFrameLocks noChangeAspect="1"/>
            </p:cNvGraphicFramePr>
            <p:nvPr/>
          </p:nvGraphicFramePr>
          <p:xfrm>
            <a:off x="2956" y="1759"/>
            <a:ext cx="2638" cy="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" name="Visio" r:id="rId3" imgW="2980745" imgH="2674620" progId="">
                    <p:embed/>
                  </p:oleObj>
                </mc:Choice>
                <mc:Fallback>
                  <p:oleObj name="Visio" r:id="rId3" imgW="2980745" imgH="26746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6" y="1759"/>
                          <a:ext cx="2638" cy="2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2"/>
          <p:cNvSpPr txBox="1">
            <a:spLocks/>
          </p:cNvSpPr>
          <p:nvPr/>
        </p:nvSpPr>
        <p:spPr>
          <a:xfrm>
            <a:off x="2195736" y="51470"/>
            <a:ext cx="54006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Object Hierarchies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783" y="619983"/>
            <a:ext cx="310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There are generally lots of different ways to group objects together. Exploit inheritance hierarchies to make development easier and help future expansion.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6405717" y="1172080"/>
            <a:ext cx="1901240" cy="1717249"/>
            <a:chOff x="4082" y="276"/>
            <a:chExt cx="1565" cy="1362"/>
          </a:xfrm>
        </p:grpSpPr>
        <p:sp>
          <p:nvSpPr>
            <p:cNvPr id="9" name="AutoShape 86"/>
            <p:cNvSpPr>
              <a:spLocks noChangeArrowheads="1"/>
            </p:cNvSpPr>
            <p:nvPr/>
          </p:nvSpPr>
          <p:spPr bwMode="auto">
            <a:xfrm>
              <a:off x="4082" y="276"/>
              <a:ext cx="1565" cy="1362"/>
            </a:xfrm>
            <a:prstGeom prst="roundRect">
              <a:avLst>
                <a:gd name="adj" fmla="val 9366"/>
              </a:avLst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4164" y="354"/>
            <a:ext cx="1401" cy="1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" name="Visio" r:id="rId5" imgW="1477949" imgH="1351722" progId="">
                    <p:embed/>
                  </p:oleObj>
                </mc:Choice>
                <mc:Fallback>
                  <p:oleObj name="Visio" r:id="rId5" imgW="1477949" imgH="135172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354"/>
                          <a:ext cx="1401" cy="1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" name="Picture 7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401" y="2641794"/>
            <a:ext cx="2672423" cy="223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5945688" y="2663296"/>
            <a:ext cx="1949305" cy="1697782"/>
            <a:chOff x="1157" y="2727"/>
            <a:chExt cx="1678" cy="1475"/>
          </a:xfrm>
        </p:grpSpPr>
        <p:sp>
          <p:nvSpPr>
            <p:cNvPr id="6" name="AutoShape 84"/>
            <p:cNvSpPr>
              <a:spLocks noChangeArrowheads="1"/>
            </p:cNvSpPr>
            <p:nvPr/>
          </p:nvSpPr>
          <p:spPr bwMode="auto">
            <a:xfrm>
              <a:off x="1157" y="2727"/>
              <a:ext cx="1678" cy="1475"/>
            </a:xfrm>
            <a:prstGeom prst="roundRect">
              <a:avLst>
                <a:gd name="adj" fmla="val 9366"/>
              </a:avLst>
            </a:prstGeom>
            <a:solidFill>
              <a:srgbClr val="C8980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7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9698746"/>
                </p:ext>
              </p:extLst>
            </p:nvPr>
          </p:nvGraphicFramePr>
          <p:xfrm>
            <a:off x="1241" y="2823"/>
            <a:ext cx="1539" cy="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" name="Visio" r:id="rId8" imgW="1595230" imgH="1322898" progId="">
                    <p:embed/>
                  </p:oleObj>
                </mc:Choice>
                <mc:Fallback>
                  <p:oleObj name="Visio" r:id="rId8" imgW="1595230" imgH="132289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2823"/>
                          <a:ext cx="1539" cy="1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343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4716774" y="1528336"/>
            <a:ext cx="3438600" cy="2054920"/>
            <a:chOff x="2392" y="935"/>
            <a:chExt cx="2587" cy="1546"/>
          </a:xfrm>
        </p:grpSpPr>
        <p:sp>
          <p:nvSpPr>
            <p:cNvPr id="13" name="AutoShape 44"/>
            <p:cNvSpPr>
              <a:spLocks noChangeArrowheads="1"/>
            </p:cNvSpPr>
            <p:nvPr/>
          </p:nvSpPr>
          <p:spPr bwMode="auto">
            <a:xfrm>
              <a:off x="4082" y="1866"/>
              <a:ext cx="884" cy="409"/>
            </a:xfrm>
            <a:prstGeom prst="roundRect">
              <a:avLst>
                <a:gd name="adj" fmla="val 13690"/>
              </a:avLst>
            </a:prstGeom>
            <a:solidFill>
              <a:srgbClr val="CCFFCC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AutoShape 43"/>
            <p:cNvSpPr>
              <a:spLocks noChangeArrowheads="1"/>
            </p:cNvSpPr>
            <p:nvPr/>
          </p:nvSpPr>
          <p:spPr bwMode="auto">
            <a:xfrm>
              <a:off x="4082" y="1412"/>
              <a:ext cx="884" cy="409"/>
            </a:xfrm>
            <a:prstGeom prst="roundRect">
              <a:avLst>
                <a:gd name="adj" fmla="val 13690"/>
              </a:avLst>
            </a:prstGeom>
            <a:solidFill>
              <a:srgbClr val="CCFFCC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AutoShape 27"/>
            <p:cNvSpPr>
              <a:spLocks noChangeArrowheads="1"/>
            </p:cNvSpPr>
            <p:nvPr/>
          </p:nvSpPr>
          <p:spPr bwMode="auto">
            <a:xfrm>
              <a:off x="4082" y="958"/>
              <a:ext cx="884" cy="409"/>
            </a:xfrm>
            <a:prstGeom prst="roundRect">
              <a:avLst>
                <a:gd name="adj" fmla="val 13690"/>
              </a:avLst>
            </a:prstGeom>
            <a:solidFill>
              <a:srgbClr val="CCFFCC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4072" y="1010"/>
              <a:ext cx="70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Bases </a:t>
              </a:r>
              <a:endPara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059" y="1487"/>
              <a:ext cx="90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AlienShips</a:t>
              </a:r>
              <a:endPara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4071" y="1940"/>
              <a:ext cx="90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AlienMissiles</a:t>
              </a:r>
              <a:r>
                <a:rPr lang="en-GB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 </a:t>
              </a:r>
              <a:endPara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19" name="AutoShape 50"/>
            <p:cNvSpPr>
              <a:spLocks/>
            </p:cNvSpPr>
            <p:nvPr/>
          </p:nvSpPr>
          <p:spPr bwMode="auto">
            <a:xfrm>
              <a:off x="3923" y="935"/>
              <a:ext cx="136" cy="1383"/>
            </a:xfrm>
            <a:prstGeom prst="leftBrace">
              <a:avLst>
                <a:gd name="adj1" fmla="val 84743"/>
                <a:gd name="adj2" fmla="val 50000"/>
              </a:avLst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Rectangle 56"/>
            <p:cNvSpPr>
              <a:spLocks noChangeArrowheads="1"/>
            </p:cNvSpPr>
            <p:nvPr/>
          </p:nvSpPr>
          <p:spPr bwMode="auto">
            <a:xfrm>
              <a:off x="3311" y="1289"/>
              <a:ext cx="597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rIns="18000" anchor="ctr">
              <a:spAutoFit/>
            </a:bodyPr>
            <a:lstStyle/>
            <a:p>
              <a:pPr marL="180975" indent="-180975" algn="r">
                <a:spcAft>
                  <a:spcPct val="50000"/>
                </a:spcAft>
              </a:pPr>
              <a:r>
                <a:rPr lang="en-GB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Dynamic Array of :</a:t>
              </a:r>
              <a:endPara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1" name="AutoShape 60"/>
            <p:cNvCxnSpPr>
              <a:cxnSpLocks noChangeShapeType="1"/>
              <a:stCxn id="20" idx="1"/>
            </p:cNvCxnSpPr>
            <p:nvPr/>
          </p:nvCxnSpPr>
          <p:spPr bwMode="auto">
            <a:xfrm rot="10800000" flipV="1">
              <a:off x="2392" y="1602"/>
              <a:ext cx="919" cy="879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2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22" name="Group 69"/>
          <p:cNvGrpSpPr>
            <a:grpSpLocks/>
          </p:cNvGrpSpPr>
          <p:nvPr/>
        </p:nvGrpSpPr>
        <p:grpSpPr bwMode="auto">
          <a:xfrm>
            <a:off x="4708800" y="3584334"/>
            <a:ext cx="3490438" cy="1145757"/>
            <a:chOff x="2386" y="2364"/>
            <a:chExt cx="2626" cy="862"/>
          </a:xfrm>
        </p:grpSpPr>
        <p:sp>
          <p:nvSpPr>
            <p:cNvPr id="23" name="AutoShape 45"/>
            <p:cNvSpPr>
              <a:spLocks noChangeArrowheads="1"/>
            </p:cNvSpPr>
            <p:nvPr/>
          </p:nvSpPr>
          <p:spPr bwMode="auto">
            <a:xfrm>
              <a:off x="4082" y="2409"/>
              <a:ext cx="884" cy="227"/>
            </a:xfrm>
            <a:prstGeom prst="roundRect">
              <a:avLst>
                <a:gd name="adj" fmla="val 11014"/>
              </a:avLst>
            </a:prstGeom>
            <a:solidFill>
              <a:srgbClr val="99CCFF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AutoShape 46"/>
            <p:cNvSpPr>
              <a:spLocks noChangeArrowheads="1"/>
            </p:cNvSpPr>
            <p:nvPr/>
          </p:nvSpPr>
          <p:spPr bwMode="auto">
            <a:xfrm>
              <a:off x="4082" y="2681"/>
              <a:ext cx="884" cy="227"/>
            </a:xfrm>
            <a:prstGeom prst="roundRect">
              <a:avLst>
                <a:gd name="adj" fmla="val 11014"/>
              </a:avLst>
            </a:prstGeom>
            <a:solidFill>
              <a:srgbClr val="99CCFF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AutoShape 47"/>
            <p:cNvSpPr>
              <a:spLocks noChangeArrowheads="1"/>
            </p:cNvSpPr>
            <p:nvPr/>
          </p:nvSpPr>
          <p:spPr bwMode="auto">
            <a:xfrm>
              <a:off x="4082" y="2954"/>
              <a:ext cx="884" cy="227"/>
            </a:xfrm>
            <a:prstGeom prst="roundRect">
              <a:avLst>
                <a:gd name="adj" fmla="val 11014"/>
              </a:avLst>
            </a:prstGeom>
            <a:solidFill>
              <a:srgbClr val="99CCFF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4037" y="2376"/>
              <a:ext cx="975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MotherShip</a:t>
              </a:r>
              <a:endPara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7" name="Rectangle 37"/>
            <p:cNvSpPr>
              <a:spLocks noChangeArrowheads="1"/>
            </p:cNvSpPr>
            <p:nvPr/>
          </p:nvSpPr>
          <p:spPr bwMode="auto">
            <a:xfrm>
              <a:off x="4037" y="2666"/>
              <a:ext cx="975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PlayerShip</a:t>
              </a:r>
              <a:endPara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4037" y="2920"/>
              <a:ext cx="975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PlayerMissile</a:t>
              </a:r>
              <a:endPara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29" name="AutoShape 51"/>
            <p:cNvSpPr>
              <a:spLocks/>
            </p:cNvSpPr>
            <p:nvPr/>
          </p:nvSpPr>
          <p:spPr bwMode="auto">
            <a:xfrm>
              <a:off x="3923" y="2364"/>
              <a:ext cx="136" cy="862"/>
            </a:xfrm>
            <a:prstGeom prst="leftBrace">
              <a:avLst>
                <a:gd name="adj1" fmla="val 52819"/>
                <a:gd name="adj2" fmla="val 50000"/>
              </a:avLst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311" y="2605"/>
              <a:ext cx="56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rIns="18000" anchor="ctr">
              <a:spAutoFit/>
            </a:bodyPr>
            <a:lstStyle/>
            <a:p>
              <a:pPr marL="180975" indent="-180975" algn="r">
                <a:spcAft>
                  <a:spcPct val="50000"/>
                </a:spcAft>
              </a:pPr>
              <a:r>
                <a:rPr lang="en-GB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0 or 1 of:</a:t>
              </a:r>
            </a:p>
          </p:txBody>
        </p:sp>
        <p:cxnSp>
          <p:nvCxnSpPr>
            <p:cNvPr id="31" name="AutoShape 61"/>
            <p:cNvCxnSpPr>
              <a:cxnSpLocks noChangeShapeType="1"/>
              <a:stCxn id="30" idx="1"/>
              <a:endCxn id="56" idx="3"/>
            </p:cNvCxnSpPr>
            <p:nvPr/>
          </p:nvCxnSpPr>
          <p:spPr bwMode="auto">
            <a:xfrm rot="10800000">
              <a:off x="2386" y="2365"/>
              <a:ext cx="925" cy="460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2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38" name="Group 74"/>
          <p:cNvGrpSpPr>
            <a:grpSpLocks/>
          </p:cNvGrpSpPr>
          <p:nvPr/>
        </p:nvGrpSpPr>
        <p:grpSpPr bwMode="auto">
          <a:xfrm>
            <a:off x="4708801" y="199958"/>
            <a:ext cx="3429296" cy="3384104"/>
            <a:chOff x="2386" y="278"/>
            <a:chExt cx="2580" cy="2546"/>
          </a:xfrm>
        </p:grpSpPr>
        <p:sp>
          <p:nvSpPr>
            <p:cNvPr id="39" name="AutoShape 42"/>
            <p:cNvSpPr>
              <a:spLocks noChangeArrowheads="1"/>
            </p:cNvSpPr>
            <p:nvPr/>
          </p:nvSpPr>
          <p:spPr bwMode="auto">
            <a:xfrm>
              <a:off x="4082" y="867"/>
              <a:ext cx="884" cy="227"/>
            </a:xfrm>
            <a:prstGeom prst="roundRect">
              <a:avLst>
                <a:gd name="adj" fmla="val 11014"/>
              </a:avLst>
            </a:prstGeom>
            <a:solidFill>
              <a:srgbClr val="FFFF99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4082" y="595"/>
              <a:ext cx="884" cy="227"/>
            </a:xfrm>
            <a:prstGeom prst="roundRect">
              <a:avLst>
                <a:gd name="adj" fmla="val 11014"/>
              </a:avLst>
            </a:prstGeom>
            <a:solidFill>
              <a:srgbClr val="FFFF99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Rectangle 25"/>
            <p:cNvSpPr>
              <a:spLocks noChangeArrowheads="1"/>
            </p:cNvSpPr>
            <p:nvPr/>
          </p:nvSpPr>
          <p:spPr bwMode="auto">
            <a:xfrm>
              <a:off x="4059" y="561"/>
              <a:ext cx="90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Lifes</a:t>
              </a:r>
              <a:r>
                <a:rPr lang="en-GB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 </a:t>
              </a:r>
              <a:endPara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4059" y="852"/>
              <a:ext cx="90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Score </a:t>
              </a:r>
              <a:endPara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43" name="AutoShape 49"/>
            <p:cNvSpPr>
              <a:spLocks/>
            </p:cNvSpPr>
            <p:nvPr/>
          </p:nvSpPr>
          <p:spPr bwMode="auto">
            <a:xfrm>
              <a:off x="3923" y="278"/>
              <a:ext cx="136" cy="861"/>
            </a:xfrm>
            <a:prstGeom prst="leftBrace">
              <a:avLst>
                <a:gd name="adj1" fmla="val 52757"/>
                <a:gd name="adj2" fmla="val 50000"/>
              </a:avLst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Rectangle 55"/>
            <p:cNvSpPr>
              <a:spLocks noChangeArrowheads="1"/>
            </p:cNvSpPr>
            <p:nvPr/>
          </p:nvSpPr>
          <p:spPr bwMode="auto">
            <a:xfrm>
              <a:off x="3311" y="550"/>
              <a:ext cx="56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rIns="18000" anchor="ctr">
              <a:spAutoFit/>
            </a:bodyPr>
            <a:lstStyle/>
            <a:p>
              <a:pPr marL="180975" indent="-180975" algn="r">
                <a:spcAft>
                  <a:spcPct val="50000"/>
                </a:spcAft>
              </a:pPr>
              <a:r>
                <a:rPr lang="en-GB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1 of:</a:t>
              </a:r>
            </a:p>
          </p:txBody>
        </p:sp>
        <p:cxnSp>
          <p:nvCxnSpPr>
            <p:cNvPr id="45" name="AutoShape 59"/>
            <p:cNvCxnSpPr>
              <a:cxnSpLocks noChangeShapeType="1"/>
              <a:stCxn id="44" idx="1"/>
              <a:endCxn id="56" idx="3"/>
            </p:cNvCxnSpPr>
            <p:nvPr/>
          </p:nvCxnSpPr>
          <p:spPr bwMode="auto">
            <a:xfrm rot="10800000" flipV="1">
              <a:off x="2386" y="677"/>
              <a:ext cx="925" cy="2147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2"/>
              </a:solidFill>
              <a:miter lim="800000"/>
              <a:headEnd/>
              <a:tailEnd/>
            </a:ln>
            <a:effectLst/>
          </p:spPr>
        </p:cxnSp>
        <p:sp>
          <p:nvSpPr>
            <p:cNvPr id="46" name="AutoShape 72"/>
            <p:cNvSpPr>
              <a:spLocks noChangeArrowheads="1"/>
            </p:cNvSpPr>
            <p:nvPr/>
          </p:nvSpPr>
          <p:spPr bwMode="auto">
            <a:xfrm>
              <a:off x="4082" y="323"/>
              <a:ext cx="884" cy="227"/>
            </a:xfrm>
            <a:prstGeom prst="roundRect">
              <a:avLst>
                <a:gd name="adj" fmla="val 11014"/>
              </a:avLst>
            </a:prstGeom>
            <a:solidFill>
              <a:srgbClr val="FFFF99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>
              <a:outerShdw dist="81320" dir="2319588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Rectangle 73"/>
            <p:cNvSpPr>
              <a:spLocks noChangeArrowheads="1"/>
            </p:cNvSpPr>
            <p:nvPr/>
          </p:nvSpPr>
          <p:spPr bwMode="auto">
            <a:xfrm>
              <a:off x="4059" y="289"/>
              <a:ext cx="90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Background </a:t>
              </a:r>
              <a:endPara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49" name="Rectangle 2"/>
          <p:cNvSpPr txBox="1">
            <a:spLocks/>
          </p:cNvSpPr>
          <p:nvPr/>
        </p:nvSpPr>
        <p:spPr>
          <a:xfrm>
            <a:off x="2195736" y="51470"/>
            <a:ext cx="54006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Grouping Objects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783" y="619983"/>
            <a:ext cx="432284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There are no particularly complex object groupings or interactions. </a:t>
            </a:r>
          </a:p>
          <a:p>
            <a:pPr>
              <a:spcAft>
                <a:spcPts val="600"/>
              </a:spcAft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We could use a dynamic array for the object groupings as objects are not added or removed every frame. 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55" name="Group 64"/>
          <p:cNvGrpSpPr>
            <a:grpSpLocks/>
          </p:cNvGrpSpPr>
          <p:nvPr/>
        </p:nvGrpSpPr>
        <p:grpSpPr bwMode="auto">
          <a:xfrm>
            <a:off x="318063" y="2706446"/>
            <a:ext cx="4391025" cy="1755775"/>
            <a:chOff x="113" y="2165"/>
            <a:chExt cx="2766" cy="1106"/>
          </a:xfrm>
        </p:grpSpPr>
        <p:sp>
          <p:nvSpPr>
            <p:cNvPr id="56" name="AutoShape 20"/>
            <p:cNvSpPr>
              <a:spLocks noChangeArrowheads="1"/>
            </p:cNvSpPr>
            <p:nvPr/>
          </p:nvSpPr>
          <p:spPr bwMode="auto">
            <a:xfrm>
              <a:off x="1700" y="2188"/>
              <a:ext cx="1179" cy="1061"/>
            </a:xfrm>
            <a:prstGeom prst="roundRect">
              <a:avLst>
                <a:gd name="adj" fmla="val 3301"/>
              </a:avLst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1813" y="2542"/>
              <a:ext cx="9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InvadersLayer</a:t>
              </a:r>
              <a:r>
                <a:rPr lang="en-GB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 </a:t>
              </a:r>
            </a:p>
          </p:txBody>
        </p:sp>
        <p:pic>
          <p:nvPicPr>
            <p:cNvPr id="58" name="Picture 2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" y="2165"/>
              <a:ext cx="1474" cy="1106"/>
            </a:xfrm>
            <a:prstGeom prst="roundRect">
              <a:avLst>
                <a:gd name="adj" fmla="val 9615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14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60647" y="673278"/>
            <a:ext cx="1477963" cy="989013"/>
            <a:chOff x="204" y="1582"/>
            <a:chExt cx="931" cy="623"/>
          </a:xfrm>
        </p:grpSpPr>
        <p:sp>
          <p:nvSpPr>
            <p:cNvPr id="5" name="AutoShape 24"/>
            <p:cNvSpPr>
              <a:spLocks noChangeArrowheads="1"/>
            </p:cNvSpPr>
            <p:nvPr/>
          </p:nvSpPr>
          <p:spPr bwMode="auto">
            <a:xfrm>
              <a:off x="204" y="1582"/>
              <a:ext cx="907" cy="623"/>
            </a:xfrm>
            <a:prstGeom prst="roundRect">
              <a:avLst>
                <a:gd name="adj" fmla="val 10111"/>
              </a:avLst>
            </a:prstGeom>
            <a:solidFill>
              <a:srgbClr val="FF990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205" y="1770"/>
              <a:ext cx="9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InvadersLayer</a:t>
              </a:r>
              <a:r>
                <a:rPr lang="en-GB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 </a:t>
              </a:r>
            </a:p>
          </p:txBody>
        </p:sp>
      </p:grp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038742" y="1419622"/>
            <a:ext cx="291842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●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Update background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●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Update player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ship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●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Update player missile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●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Update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mothership</a:t>
            </a: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●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Update alien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ships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●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Update alien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missiles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●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Update score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80579" y="1391832"/>
            <a:ext cx="1901039" cy="2125663"/>
            <a:chOff x="1313639" y="2714620"/>
            <a:chExt cx="1901039" cy="2125663"/>
          </a:xfrm>
        </p:grpSpPr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1969331" y="3137623"/>
              <a:ext cx="124534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Update</a:t>
              </a:r>
              <a:endPara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10" name="AutoShape 39"/>
            <p:cNvCxnSpPr>
              <a:cxnSpLocks noChangeShapeType="1"/>
              <a:stCxn id="5" idx="2"/>
              <a:endCxn id="9" idx="1"/>
            </p:cNvCxnSpPr>
            <p:nvPr/>
          </p:nvCxnSpPr>
          <p:spPr bwMode="auto">
            <a:xfrm rot="16200000" flipH="1">
              <a:off x="1465994" y="2832724"/>
              <a:ext cx="350982" cy="655692"/>
            </a:xfrm>
            <a:prstGeom prst="curvedConnector2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1" name="AutoShape 48"/>
            <p:cNvSpPr>
              <a:spLocks/>
            </p:cNvSpPr>
            <p:nvPr/>
          </p:nvSpPr>
          <p:spPr bwMode="auto">
            <a:xfrm>
              <a:off x="2870220" y="2714620"/>
              <a:ext cx="344458" cy="2125663"/>
            </a:xfrm>
            <a:prstGeom prst="leftBrace">
              <a:avLst>
                <a:gd name="adj1" fmla="val 61310"/>
                <a:gd name="adj2" fmla="val 3052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2750894" y="3813296"/>
            <a:ext cx="3851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●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Draw background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● Draw bases, ships and missiles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● Draw explosions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● Draw score,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lifes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and messages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80579" y="1662290"/>
            <a:ext cx="1531147" cy="3351335"/>
            <a:chOff x="1183465" y="3292375"/>
            <a:chExt cx="1531147" cy="3351335"/>
          </a:xfrm>
        </p:grpSpPr>
        <p:sp>
          <p:nvSpPr>
            <p:cNvPr id="14" name="Rectangle 31"/>
            <p:cNvSpPr>
              <a:spLocks noChangeArrowheads="1"/>
            </p:cNvSpPr>
            <p:nvPr/>
          </p:nvSpPr>
          <p:spPr bwMode="auto">
            <a:xfrm>
              <a:off x="1500166" y="5818207"/>
              <a:ext cx="1044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rPr>
                <a:t>Render</a:t>
              </a:r>
              <a:endPara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endParaRPr>
            </a:p>
          </p:txBody>
        </p:sp>
        <p:cxnSp>
          <p:nvCxnSpPr>
            <p:cNvPr id="15" name="AutoShape 40"/>
            <p:cNvCxnSpPr>
              <a:cxnSpLocks noChangeShapeType="1"/>
              <a:stCxn id="5" idx="2"/>
              <a:endCxn id="14" idx="1"/>
            </p:cNvCxnSpPr>
            <p:nvPr/>
          </p:nvCxnSpPr>
          <p:spPr bwMode="auto">
            <a:xfrm rot="16200000" flipH="1">
              <a:off x="-20319" y="4496159"/>
              <a:ext cx="2724269" cy="316701"/>
            </a:xfrm>
            <a:prstGeom prst="curvedConnector2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6" name="AutoShape 49"/>
            <p:cNvSpPr>
              <a:spLocks/>
            </p:cNvSpPr>
            <p:nvPr/>
          </p:nvSpPr>
          <p:spPr bwMode="auto">
            <a:xfrm>
              <a:off x="2425687" y="5429264"/>
              <a:ext cx="288925" cy="1214446"/>
            </a:xfrm>
            <a:prstGeom prst="leftBrace">
              <a:avLst>
                <a:gd name="adj1" fmla="val 10394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6199625" y="4140193"/>
            <a:ext cx="2451133" cy="1000381"/>
            <a:chOff x="4014" y="1444"/>
            <a:chExt cx="1845" cy="753"/>
          </a:xfrm>
        </p:grpSpPr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4317" y="1444"/>
              <a:ext cx="154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1600" b="1" dirty="0">
                  <a:latin typeface="Arial Narrow" pitchFamily="34" charset="0"/>
                </a:rPr>
                <a:t>Player ship destroyed</a:t>
              </a:r>
            </a:p>
          </p:txBody>
        </p:sp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4411" y="1571"/>
              <a:ext cx="1359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l"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1600" dirty="0">
                  <a:latin typeface="Arial Narrow" pitchFamily="34" charset="0"/>
                </a:rPr>
                <a:t>● </a:t>
              </a:r>
              <a:r>
                <a:rPr lang="en-GB" sz="1600" dirty="0" smtClean="0">
                  <a:latin typeface="Arial Narrow" pitchFamily="34" charset="0"/>
                </a:rPr>
                <a:t>Remove life</a:t>
              </a:r>
            </a:p>
            <a:p>
              <a:pPr>
                <a:tabLst>
                  <a:tab pos="542925" algn="l"/>
                  <a:tab pos="895350" algn="l"/>
                  <a:tab pos="1257300" algn="l"/>
                  <a:tab pos="1619250" algn="l"/>
                </a:tabLst>
              </a:pPr>
              <a:r>
                <a:rPr lang="en-GB" sz="1600" dirty="0" smtClean="0">
                  <a:latin typeface="Arial Narrow" pitchFamily="34" charset="0"/>
                </a:rPr>
                <a:t>● Trigger </a:t>
              </a:r>
              <a:r>
                <a:rPr lang="en-GB" sz="1600" dirty="0" err="1" smtClean="0">
                  <a:latin typeface="Arial Narrow" pitchFamily="34" charset="0"/>
                </a:rPr>
                <a:t>respawn</a:t>
              </a:r>
              <a:r>
                <a:rPr lang="en-GB" sz="1600" dirty="0" smtClean="0">
                  <a:latin typeface="Arial Narrow" pitchFamily="34" charset="0"/>
                </a:rPr>
                <a:t>/  game over</a:t>
              </a:r>
              <a:endParaRPr lang="en-GB" sz="1600" dirty="0">
                <a:latin typeface="Arial Narrow" pitchFamily="34" charset="0"/>
              </a:endParaRPr>
            </a:p>
          </p:txBody>
        </p:sp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4014" y="1525"/>
              <a:ext cx="68" cy="68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accent2"/>
                </a:solidFill>
              </a:endParaRPr>
            </a:p>
          </p:txBody>
        </p:sp>
        <p:cxnSp>
          <p:nvCxnSpPr>
            <p:cNvPr id="21" name="AutoShape 51"/>
            <p:cNvCxnSpPr>
              <a:cxnSpLocks noChangeShapeType="1"/>
              <a:stCxn id="20" idx="6"/>
              <a:endCxn id="18" idx="1"/>
            </p:cNvCxnSpPr>
            <p:nvPr/>
          </p:nvCxnSpPr>
          <p:spPr bwMode="auto">
            <a:xfrm flipV="1">
              <a:off x="4082" y="1550"/>
              <a:ext cx="235" cy="9"/>
            </a:xfrm>
            <a:prstGeom prst="straightConnector1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6139738" y="51470"/>
            <a:ext cx="224444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buFont typeface="Arial" pitchFamily="34" charset="0"/>
              <a:buChar char="•"/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scroll background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sz="7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</a:endParaRPr>
          </a:p>
          <a:p>
            <a:pPr algn="l">
              <a:buFont typeface="Arial" pitchFamily="34" charset="0"/>
              <a:buChar char="•"/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get input, update position, check fire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sz="7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update position</a:t>
            </a:r>
          </a:p>
          <a:p>
            <a:pPr>
              <a:buFont typeface="Arial" pitchFamily="34" charset="0"/>
              <a:buChar char="•"/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remove if needed</a:t>
            </a:r>
          </a:p>
          <a:p>
            <a:pPr>
              <a:buFont typeface="Arial" pitchFamily="34" charset="0"/>
              <a:buChar char="•"/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check/resolve collision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076058" y="112589"/>
            <a:ext cx="1047608" cy="1438946"/>
            <a:chOff x="5034693" y="262841"/>
            <a:chExt cx="1251819" cy="1719442"/>
          </a:xfrm>
        </p:grpSpPr>
        <p:sp>
          <p:nvSpPr>
            <p:cNvPr id="24" name="AutoShape 48"/>
            <p:cNvSpPr>
              <a:spLocks/>
            </p:cNvSpPr>
            <p:nvPr/>
          </p:nvSpPr>
          <p:spPr bwMode="auto">
            <a:xfrm>
              <a:off x="6156368" y="262841"/>
              <a:ext cx="130144" cy="357190"/>
            </a:xfrm>
            <a:prstGeom prst="leftBrace">
              <a:avLst>
                <a:gd name="adj1" fmla="val 61310"/>
                <a:gd name="adj2" fmla="val 4849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24" idx="1"/>
            </p:cNvCxnSpPr>
            <p:nvPr/>
          </p:nvCxnSpPr>
          <p:spPr>
            <a:xfrm flipV="1">
              <a:off x="5034693" y="436075"/>
              <a:ext cx="1121676" cy="15462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76056" y="548716"/>
            <a:ext cx="1059260" cy="1302954"/>
            <a:chOff x="5020768" y="714356"/>
            <a:chExt cx="1265744" cy="1556941"/>
          </a:xfrm>
        </p:grpSpPr>
        <p:sp>
          <p:nvSpPr>
            <p:cNvPr id="27" name="AutoShape 48"/>
            <p:cNvSpPr>
              <a:spLocks/>
            </p:cNvSpPr>
            <p:nvPr/>
          </p:nvSpPr>
          <p:spPr bwMode="auto">
            <a:xfrm>
              <a:off x="6143636" y="714356"/>
              <a:ext cx="142876" cy="571504"/>
            </a:xfrm>
            <a:prstGeom prst="leftBrace">
              <a:avLst>
                <a:gd name="adj1" fmla="val 61310"/>
                <a:gd name="adj2" fmla="val 4849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27" idx="1"/>
            </p:cNvCxnSpPr>
            <p:nvPr/>
          </p:nvCxnSpPr>
          <p:spPr>
            <a:xfrm flipV="1">
              <a:off x="5020768" y="991530"/>
              <a:ext cx="1122868" cy="127976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200393" y="1203598"/>
            <a:ext cx="946582" cy="918969"/>
            <a:chOff x="5155412" y="1441192"/>
            <a:chExt cx="1131100" cy="1098105"/>
          </a:xfrm>
        </p:grpSpPr>
        <p:sp>
          <p:nvSpPr>
            <p:cNvPr id="30" name="AutoShape 48"/>
            <p:cNvSpPr>
              <a:spLocks/>
            </p:cNvSpPr>
            <p:nvPr/>
          </p:nvSpPr>
          <p:spPr bwMode="auto">
            <a:xfrm>
              <a:off x="6143636" y="1441192"/>
              <a:ext cx="142876" cy="857256"/>
            </a:xfrm>
            <a:prstGeom prst="leftBrace">
              <a:avLst>
                <a:gd name="adj1" fmla="val 61310"/>
                <a:gd name="adj2" fmla="val 4849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1" name="Straight Arrow Connector 30"/>
            <p:cNvCxnSpPr>
              <a:endCxn id="30" idx="1"/>
            </p:cNvCxnSpPr>
            <p:nvPr/>
          </p:nvCxnSpPr>
          <p:spPr>
            <a:xfrm flipV="1">
              <a:off x="5155412" y="1856953"/>
              <a:ext cx="988225" cy="68234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00392" y="2139702"/>
            <a:ext cx="934925" cy="334791"/>
            <a:chOff x="5067779" y="2770688"/>
            <a:chExt cx="1218733" cy="285752"/>
          </a:xfrm>
        </p:grpSpPr>
        <p:sp>
          <p:nvSpPr>
            <p:cNvPr id="33" name="AutoShape 48"/>
            <p:cNvSpPr>
              <a:spLocks/>
            </p:cNvSpPr>
            <p:nvPr/>
          </p:nvSpPr>
          <p:spPr bwMode="auto">
            <a:xfrm>
              <a:off x="6143636" y="2770688"/>
              <a:ext cx="142876" cy="285752"/>
            </a:xfrm>
            <a:prstGeom prst="leftBrace">
              <a:avLst>
                <a:gd name="adj1" fmla="val 61310"/>
                <a:gd name="adj2" fmla="val 4849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4" name="Straight Arrow Connector 33"/>
            <p:cNvCxnSpPr>
              <a:endCxn id="33" idx="1"/>
            </p:cNvCxnSpPr>
            <p:nvPr/>
          </p:nvCxnSpPr>
          <p:spPr>
            <a:xfrm flipV="1">
              <a:off x="5067779" y="2909275"/>
              <a:ext cx="1075857" cy="14716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200390" y="2571752"/>
            <a:ext cx="923272" cy="478273"/>
            <a:chOff x="5183264" y="3125452"/>
            <a:chExt cx="1103248" cy="571504"/>
          </a:xfrm>
        </p:grpSpPr>
        <p:sp>
          <p:nvSpPr>
            <p:cNvPr id="36" name="AutoShape 48"/>
            <p:cNvSpPr>
              <a:spLocks/>
            </p:cNvSpPr>
            <p:nvPr/>
          </p:nvSpPr>
          <p:spPr bwMode="auto">
            <a:xfrm>
              <a:off x="6143636" y="3125452"/>
              <a:ext cx="142876" cy="571504"/>
            </a:xfrm>
            <a:prstGeom prst="leftBrace">
              <a:avLst>
                <a:gd name="adj1" fmla="val 61310"/>
                <a:gd name="adj2" fmla="val 4849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6" idx="1"/>
            </p:cNvCxnSpPr>
            <p:nvPr/>
          </p:nvCxnSpPr>
          <p:spPr>
            <a:xfrm>
              <a:off x="5183264" y="3383584"/>
              <a:ext cx="960372" cy="1904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200392" y="3147815"/>
            <a:ext cx="958232" cy="933435"/>
            <a:chOff x="5141490" y="3951894"/>
            <a:chExt cx="1145022" cy="1115391"/>
          </a:xfrm>
        </p:grpSpPr>
        <p:sp>
          <p:nvSpPr>
            <p:cNvPr id="39" name="AutoShape 48"/>
            <p:cNvSpPr>
              <a:spLocks/>
            </p:cNvSpPr>
            <p:nvPr/>
          </p:nvSpPr>
          <p:spPr bwMode="auto">
            <a:xfrm>
              <a:off x="6143636" y="4210029"/>
              <a:ext cx="142876" cy="857256"/>
            </a:xfrm>
            <a:prstGeom prst="leftBrace">
              <a:avLst>
                <a:gd name="adj1" fmla="val 61310"/>
                <a:gd name="adj2" fmla="val 4849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5141490" y="3951894"/>
              <a:ext cx="1002146" cy="67389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Rectangle 2"/>
          <p:cNvSpPr txBox="1">
            <a:spLocks/>
          </p:cNvSpPr>
          <p:nvPr/>
        </p:nvSpPr>
        <p:spPr>
          <a:xfrm>
            <a:off x="2195736" y="51470"/>
            <a:ext cx="54006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Updating and Drawing</a:t>
            </a:r>
            <a:endParaRPr lang="en-US" sz="24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6139738" y="2119665"/>
            <a:ext cx="2320694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buFont typeface="Arial" pitchFamily="34" charset="0"/>
              <a:buChar char="•"/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move/appear check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sz="7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move across/down, 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 fire check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update position</a:t>
            </a:r>
          </a:p>
          <a:p>
            <a:pPr algn="l">
              <a:buFont typeface="Arial" pitchFamily="34" charset="0"/>
              <a:buChar char="•"/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check/resolve collision</a:t>
            </a:r>
          </a:p>
          <a:p>
            <a:pPr algn="l">
              <a:buFont typeface="Arial" pitchFamily="34" charset="0"/>
              <a:buChar char="•"/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remove if needed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438"/>
            <a:ext cx="9144001" cy="5155938"/>
          </a:xfrm>
          <a:prstGeom prst="rect">
            <a:avLst/>
          </a:prstGeom>
        </p:spPr>
      </p:pic>
      <p:sp>
        <p:nvSpPr>
          <p:cNvPr id="60" name="Title 1"/>
          <p:cNvSpPr txBox="1">
            <a:spLocks/>
          </p:cNvSpPr>
          <p:nvPr/>
        </p:nvSpPr>
        <p:spPr>
          <a:xfrm>
            <a:off x="1115616" y="51470"/>
            <a:ext cx="2952328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Pac man</a:t>
            </a:r>
            <a:endParaRPr lang="en-GB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107504" y="195486"/>
            <a:ext cx="3600400" cy="4320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GB" sz="3200" dirty="0" smtClean="0">
                <a:solidFill>
                  <a:schemeClr val="bg1"/>
                </a:solidFill>
              </a:rPr>
              <a:t>Your turn: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0" y="0"/>
            <a:ext cx="9144000" cy="51338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 Box 21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740352" y="2792297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dirty="0">
                <a:solidFill>
                  <a:schemeClr val="tx2"/>
                </a:solidFill>
                <a:latin typeface="Arial Black" pitchFamily="34" charset="0"/>
              </a:rPr>
              <a:t>Start</a:t>
            </a: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7740352" y="3032639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10 mins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7740352" y="3032639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9 mins</a:t>
            </a: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7740352" y="3032639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8 mins</a:t>
            </a: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7740352" y="3032639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7 mins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7740352" y="3032639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6 mins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7740352" y="3032639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5 mins</a:t>
            </a: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7740352" y="3032639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4 mins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7740352" y="3032639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3 mins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7740352" y="3032639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2 mins</a:t>
            </a: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7740352" y="3032639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 1 min</a:t>
            </a: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7740352" y="3032639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 30 sec</a:t>
            </a: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7740352" y="3032639"/>
            <a:ext cx="1183886" cy="27699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dirty="0">
                <a:solidFill>
                  <a:schemeClr val="bg1"/>
                </a:solidFill>
                <a:latin typeface="Arial Black" pitchFamily="34" charset="0"/>
              </a:rPr>
              <a:t>Finished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2115"/>
            <a:ext cx="4032448" cy="4825152"/>
          </a:xfrm>
          <a:prstGeom prst="rect">
            <a:avLst/>
          </a:prstGeom>
        </p:spPr>
      </p:pic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4716016" y="195486"/>
            <a:ext cx="3528392" cy="2446824"/>
          </a:xfrm>
          <a:prstGeom prst="rect">
            <a:avLst/>
          </a:prstGeom>
          <a:noFill/>
          <a:ln>
            <a:noFill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Object Selection</a:t>
            </a:r>
            <a:r>
              <a:rPr lang="en-GB" b="1" dirty="0" smtClean="0">
                <a:latin typeface="Calibri" panose="020F0502020204030204" pitchFamily="34" charset="0"/>
              </a:rPr>
              <a:t>: 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What game objects are needed to model Pac Man? 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Are any linked through inheritance? 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What types of data structure are they stored within (if any)?</a:t>
            </a:r>
            <a:endParaRPr lang="en-GB" dirty="0" smtClean="0">
              <a:latin typeface="Calibri" panose="020F0502020204030204" pitchFamily="34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716016" y="2977664"/>
            <a:ext cx="3528392" cy="1061829"/>
          </a:xfrm>
          <a:prstGeom prst="rect">
            <a:avLst/>
          </a:prstGeom>
          <a:noFill/>
          <a:ln>
            <a:noFill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Update Process</a:t>
            </a:r>
            <a:r>
              <a:rPr lang="en-GB" b="1" dirty="0" smtClean="0">
                <a:latin typeface="Calibri" panose="020F0502020204030204" pitchFamily="34" charset="0"/>
              </a:rPr>
              <a:t>: 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How would the update game step operate? (assume 30ups)</a:t>
            </a:r>
            <a:endParaRPr lang="en-GB" dirty="0" smtClean="0">
              <a:latin typeface="Calibri" panose="020F0502020204030204" pitchFamily="34" charset="0"/>
            </a:endParaRPr>
          </a:p>
        </p:txBody>
      </p:sp>
      <p:sp>
        <p:nvSpPr>
          <p:cNvPr id="19" name="Text Box 21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740352" y="4145750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dirty="0">
                <a:solidFill>
                  <a:schemeClr val="tx2"/>
                </a:solidFill>
                <a:latin typeface="Arial Black" pitchFamily="34" charset="0"/>
              </a:rPr>
              <a:t>Start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7740352" y="4386092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10 mins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7740352" y="4386092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9 mins</a:t>
            </a: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7740352" y="4386092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8 mins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7740352" y="4386092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7 mins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7740352" y="4386092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6 mins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7740352" y="4386092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5 mins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7740352" y="4386092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4 mins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7740352" y="4386092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3 mins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7740352" y="4386092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2 mins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740352" y="4386092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 1 min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740352" y="4386092"/>
            <a:ext cx="118388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>
                <a:solidFill>
                  <a:schemeClr val="tx2"/>
                </a:solidFill>
                <a:latin typeface="Arial Black" pitchFamily="34" charset="0"/>
              </a:rPr>
              <a:t> 30 sec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7740352" y="4386092"/>
            <a:ext cx="1183886" cy="27699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dirty="0">
                <a:solidFill>
                  <a:schemeClr val="bg1"/>
                </a:solidFill>
                <a:latin typeface="Arial Black" pitchFamily="34" charset="0"/>
              </a:rPr>
              <a:t>Finished</a:t>
            </a:r>
          </a:p>
        </p:txBody>
      </p:sp>
    </p:spTree>
    <p:extLst>
      <p:ext uri="{BB962C8B-B14F-4D97-AF65-F5344CB8AC3E}">
        <p14:creationId xmlns:p14="http://schemas.microsoft.com/office/powerpoint/2010/main" val="191855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00"/>
                            </p:stCondLst>
                            <p:childTnLst>
                              <p:par>
                                <p:cTn id="43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600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0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0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0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000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00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00"/>
                            </p:stCondLst>
                            <p:childTnLst>
                              <p:par>
                                <p:cTn id="103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60000"/>
                            </p:stCondLst>
                            <p:childTnLst>
                              <p:par>
                                <p:cTn id="108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200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800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40000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00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7" grpId="0"/>
      <p:bldP spid="18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</p:bld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68CFAD-2430-45E7-B05B-D84C80819C40}"/>
</file>

<file path=customXml/itemProps2.xml><?xml version="1.0" encoding="utf-8"?>
<ds:datastoreItem xmlns:ds="http://schemas.openxmlformats.org/officeDocument/2006/customXml" ds:itemID="{A6461BA9-6EC2-4B61-A8F2-33B10049487E}"/>
</file>

<file path=customXml/itemProps3.xml><?xml version="1.0" encoding="utf-8"?>
<ds:datastoreItem xmlns:ds="http://schemas.openxmlformats.org/officeDocument/2006/customXml" ds:itemID="{382EC160-41AE-4B20-89B7-93E030FF101B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447</Words>
  <Application>Microsoft Office PowerPoint</Application>
  <PresentationFormat>On-screen Show (16:9)</PresentationFormat>
  <Paragraphs>125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Narrow</vt:lpstr>
      <vt:lpstr>Calibri</vt:lpstr>
      <vt:lpstr>Georgia</vt:lpstr>
      <vt:lpstr>Trebuchet MS</vt:lpstr>
      <vt:lpstr>Slipstream</vt:lpstr>
      <vt:lpstr>Visio</vt:lpstr>
      <vt:lpstr>Architectural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2014-09-18T20:53:07Z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