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7" r:id="rId3"/>
    <p:sldId id="343" r:id="rId4"/>
    <p:sldId id="346" r:id="rId5"/>
    <p:sldId id="347" r:id="rId6"/>
    <p:sldId id="345" r:id="rId7"/>
    <p:sldId id="344" r:id="rId8"/>
    <p:sldId id="350" r:id="rId9"/>
    <p:sldId id="349" r:id="rId10"/>
    <p:sldId id="339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0044" autoAdjust="0"/>
  </p:normalViewPr>
  <p:slideViewPr>
    <p:cSldViewPr>
      <p:cViewPr varScale="1">
        <p:scale>
          <a:sx n="104" d="100"/>
          <a:sy n="104" d="100"/>
        </p:scale>
        <p:origin x="72" y="3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128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05/10/2014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2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10/5/2014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ound in g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Sound in Games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0432" y="4383471"/>
            <a:ext cx="551484" cy="56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ound play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Sound Playback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4299942"/>
            <a:ext cx="608428" cy="61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577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10/5/2014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10/5/2014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10/5/2014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  <p:sldLayoutId id="2147484701" r:id="rId13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88024" y="915566"/>
            <a:ext cx="4104456" cy="1344875"/>
          </a:xfrm>
        </p:spPr>
        <p:txBody>
          <a:bodyPr>
            <a:normAutofit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Sound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652120" y="2643758"/>
            <a:ext cx="28083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importance of sound and music within games</a:t>
            </a:r>
            <a:endParaRPr lang="en-US" sz="2000" dirty="0"/>
          </a:p>
          <a:p>
            <a:pPr algn="r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Audio is one of the more important elements within a game for establishing the mood and improving </a:t>
            </a:r>
            <a:r>
              <a:rPr lang="en-GB" sz="1800" dirty="0">
                <a:solidFill>
                  <a:schemeClr val="tx1"/>
                </a:solidFill>
                <a:effectLst/>
                <a:latin typeface="Calibri" pitchFamily="34" charset="0"/>
              </a:rPr>
              <a:t>game immersion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From a coding perspective audio is relatively straightforward, </a:t>
            </a:r>
            <a:r>
              <a:rPr lang="en-GB" sz="1800" dirty="0">
                <a:solidFill>
                  <a:schemeClr val="tx1"/>
                </a:solidFill>
                <a:effectLst/>
                <a:latin typeface="Calibri" pitchFamily="34" charset="0"/>
              </a:rPr>
              <a:t>although management is sometimes needed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.</a:t>
            </a: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 txBox="1">
            <a:spLocks/>
          </p:cNvSpPr>
          <p:nvPr/>
        </p:nvSpPr>
        <p:spPr>
          <a:xfrm>
            <a:off x="1571600" y="-830232"/>
            <a:ext cx="7772400" cy="10525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3568" y="4155926"/>
            <a:ext cx="6018626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Using sound in games</a:t>
            </a:r>
            <a:endParaRPr lang="en-GB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9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://www.videogamegeek.com/wp-content/uploads/2008/02/half-life-2-pseudo-cutsce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952504"/>
            <a:ext cx="2478237" cy="13075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69775" y="555526"/>
            <a:ext cx="721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use of sound within games includes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322" y="2787774"/>
            <a:ext cx="2125348" cy="11841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657" y="3651870"/>
            <a:ext cx="1819960" cy="1091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28" y="2979491"/>
            <a:ext cx="2183971" cy="14763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47" y="1042739"/>
            <a:ext cx="21797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Music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- establishing scene mood, e.g. uplifting, urgent, peaceful, etc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776" y="1045061"/>
            <a:ext cx="29275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Sound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effects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- dependent sounds tied to in-game events, e.g. collecting power-ups, jumping,  etc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1045061"/>
            <a:ext cx="3240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Dialog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– recorded/generated speech used within cut-scenes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or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in-game (improving realism, emersion, etc.).</a:t>
            </a:r>
          </a:p>
        </p:txBody>
      </p:sp>
    </p:spTree>
    <p:extLst>
      <p:ext uri="{BB962C8B-B14F-4D97-AF65-F5344CB8AC3E}">
        <p14:creationId xmlns:p14="http://schemas.microsoft.com/office/powerpoint/2010/main" val="13855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0"/>
            <a:ext cx="6038850" cy="510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776" y="555526"/>
            <a:ext cx="31060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Sound plays a deceptively important role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 setting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mood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and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determining how immersive the game is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For example,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movement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without footfall sounds will reduce the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believability (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consciously, or not, the player will feel movement is not ‘right’).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6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5" y="-242888"/>
            <a:ext cx="10001250" cy="56292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180528" y="4443958"/>
            <a:ext cx="6696744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Managing sound playback</a:t>
            </a:r>
            <a:endParaRPr lang="en-GB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7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92" y="843558"/>
            <a:ext cx="4392488" cy="3645765"/>
          </a:xfrm>
          <a:prstGeom prst="rect">
            <a:avLst/>
          </a:prstGeom>
        </p:spPr>
      </p:pic>
      <p:sp>
        <p:nvSpPr>
          <p:cNvPr id="8" name="Rectangle 2"/>
          <p:cNvSpPr txBox="1">
            <a:spLocks/>
          </p:cNvSpPr>
          <p:nvPr/>
        </p:nvSpPr>
        <p:spPr>
          <a:xfrm>
            <a:off x="219573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Output Channels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776" y="555526"/>
            <a:ext cx="2818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Sound hardware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supports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number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of audio output channels (simultaneous sounds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 that can be combined together in different ways.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 descr="killergame_0706"/>
          <p:cNvSpPr>
            <a:spLocks noChangeAspect="1" noChangeArrowheads="1"/>
          </p:cNvSpPr>
          <p:nvPr/>
        </p:nvSpPr>
        <p:spPr bwMode="auto">
          <a:xfrm>
            <a:off x="1035897" y="730786"/>
            <a:ext cx="5448300" cy="3219450"/>
          </a:xfrm>
          <a:prstGeom prst="rect">
            <a:avLst/>
          </a:prstGeom>
          <a:noFill/>
        </p:spPr>
        <p:txBody>
          <a:bodyPr/>
          <a:lstStyle/>
          <a:p>
            <a:endParaRPr lang="en-GB"/>
          </a:p>
        </p:txBody>
      </p:sp>
      <p:pic>
        <p:nvPicPr>
          <p:cNvPr id="4" name="Picture 3" descr="sms_s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08501"/>
            <a:ext cx="5456581" cy="4092436"/>
          </a:xfrm>
          <a:prstGeom prst="roundRect">
            <a:avLst>
              <a:gd name="adj" fmla="val 1119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64385" y="2053048"/>
            <a:ext cx="2195512" cy="366713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80975" indent="-180975" algn="l">
              <a:spcAft>
                <a:spcPct val="50000"/>
              </a:spcAft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music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812684" y="4364335"/>
            <a:ext cx="1260475" cy="366712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80975" indent="-180975" algn="l">
              <a:spcAft>
                <a:spcPct val="50000"/>
              </a:spcAft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Foot falls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419872" y="3444726"/>
            <a:ext cx="1143008" cy="646331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 algn="l">
              <a:spcAft>
                <a:spcPct val="50000"/>
              </a:spcAft>
            </a:pP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Water sounds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442922" y="2723007"/>
            <a:ext cx="1695914" cy="366712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 algn="l">
              <a:spcAft>
                <a:spcPct val="50000"/>
              </a:spcAft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People talking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219573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Building a Soundscape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8408" y="757029"/>
            <a:ext cx="2818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Playback of sound producing events can be combined with appropriate background music to create the soundscape.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04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54668"/>
            <a:ext cx="1368152" cy="41126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angle 2"/>
          <p:cNvSpPr txBox="1">
            <a:spLocks/>
          </p:cNvSpPr>
          <p:nvPr/>
        </p:nvSpPr>
        <p:spPr>
          <a:xfrm>
            <a:off x="219573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Building a Soundscape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7" name="Picture 14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905" y="654669"/>
            <a:ext cx="5434642" cy="4146268"/>
          </a:xfrm>
          <a:prstGeom prst="roundRect">
            <a:avLst>
              <a:gd name="adj" fmla="val 1165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7308304" y="619076"/>
            <a:ext cx="16561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If every explosion creates a sound then a noisy mess of sounds may result.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7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39510" y="947086"/>
            <a:ext cx="4257668" cy="261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6372200" y="3128242"/>
            <a:ext cx="2260607" cy="1807578"/>
            <a:chOff x="6476128" y="4224316"/>
            <a:chExt cx="2260607" cy="1807578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6476128" y="5324008"/>
              <a:ext cx="226060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l"/>
              <a:r>
                <a:rPr lang="en-GB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Arial" charset="0"/>
                </a:rPr>
                <a:t>Explosions</a:t>
              </a:r>
            </a:p>
            <a:p>
              <a:pPr algn="l"/>
              <a:r>
                <a:rPr lang="en-GB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Arial" charset="0"/>
                </a:rPr>
                <a:t>(max 6 channels)</a:t>
              </a:r>
              <a:endPara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7" name="Arc 18"/>
            <p:cNvSpPr>
              <a:spLocks/>
            </p:cNvSpPr>
            <p:nvPr/>
          </p:nvSpPr>
          <p:spPr bwMode="auto">
            <a:xfrm rot="17832323" flipV="1">
              <a:off x="7252924" y="4766313"/>
              <a:ext cx="1518320" cy="4343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FF66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99992" y="3537164"/>
            <a:ext cx="2463666" cy="750584"/>
            <a:chOff x="4603920" y="4633238"/>
            <a:chExt cx="2463666" cy="750584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4603920" y="4675936"/>
              <a:ext cx="2128833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l"/>
              <a:r>
                <a:rPr lang="en-GB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Arial" charset="0"/>
                </a:rPr>
                <a:t>Projectile </a:t>
              </a:r>
              <a:r>
                <a:rPr lang="en-GB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Arial" charset="0"/>
                </a:rPr>
                <a:t>hits</a:t>
              </a:r>
            </a:p>
            <a:p>
              <a:pPr algn="l"/>
              <a:r>
                <a:rPr lang="en-GB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Arial" charset="0"/>
                </a:rPr>
                <a:t>(max 10 channels)</a:t>
              </a:r>
              <a:endPara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10" name="Arc 19"/>
            <p:cNvSpPr>
              <a:spLocks/>
            </p:cNvSpPr>
            <p:nvPr/>
          </p:nvSpPr>
          <p:spPr bwMode="auto">
            <a:xfrm rot="20173027" flipV="1">
              <a:off x="6222735" y="4633238"/>
              <a:ext cx="844851" cy="2159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FF66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25262" y="332662"/>
            <a:ext cx="3643338" cy="900176"/>
            <a:chOff x="4929190" y="1428736"/>
            <a:chExt cx="3643338" cy="900176"/>
          </a:xfrm>
        </p:grpSpPr>
        <p:sp>
          <p:nvSpPr>
            <p:cNvPr id="12" name="Left Brace 11"/>
            <p:cNvSpPr/>
            <p:nvPr/>
          </p:nvSpPr>
          <p:spPr>
            <a:xfrm rot="5400000">
              <a:off x="6536545" y="292929"/>
              <a:ext cx="428628" cy="364333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5786446" y="1428736"/>
              <a:ext cx="21288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l"/>
              <a:r>
                <a:rPr lang="en-GB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Arial" charset="0"/>
                </a:rPr>
                <a:t>Total 32 channels</a:t>
              </a:r>
              <a:endPara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</p:grpSp>
      <p:sp>
        <p:nvSpPr>
          <p:cNvPr id="15" name="Rectangle 2"/>
          <p:cNvSpPr txBox="1">
            <a:spLocks/>
          </p:cNvSpPr>
          <p:nvPr/>
        </p:nvSpPr>
        <p:spPr>
          <a:xfrm>
            <a:off x="219573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Managing Playback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776" y="555526"/>
            <a:ext cx="38981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One option is to develop a sound manager that allocates a maximum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number of sound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channels to each category of sound.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When the playback limit has been reached in a class the longest playing sound in that class can be cut short to make way for the new sound.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17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28F39B-4FF3-4CB4-934C-A71D31839256}"/>
</file>

<file path=customXml/itemProps2.xml><?xml version="1.0" encoding="utf-8"?>
<ds:datastoreItem xmlns:ds="http://schemas.openxmlformats.org/officeDocument/2006/customXml" ds:itemID="{20BB96B3-3288-4886-AEDB-25789DB3E006}"/>
</file>

<file path=customXml/itemProps3.xml><?xml version="1.0" encoding="utf-8"?>
<ds:datastoreItem xmlns:ds="http://schemas.openxmlformats.org/officeDocument/2006/customXml" ds:itemID="{B4FE1036-C6F4-4F3B-B3A4-F3A9A3A677B5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304</Words>
  <Application>Microsoft Office PowerPoint</Application>
  <PresentationFormat>On-screen Show (16:9)</PresentationFormat>
  <Paragraphs>40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Trebuchet MS</vt:lpstr>
      <vt:lpstr>Slipstream</vt:lpstr>
      <vt:lpstr>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2014-10-05T19:16:27Z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