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7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39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FFFFFF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0044" autoAdjust="0"/>
  </p:normalViewPr>
  <p:slideViewPr>
    <p:cSldViewPr>
      <p:cViewPr varScale="1">
        <p:scale>
          <a:sx n="131" d="100"/>
          <a:sy n="131" d="100"/>
        </p:scale>
        <p:origin x="162" y="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128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30/10/2014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10/30/2014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10/30/2014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10/30/2014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Animation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8384" y="4803998"/>
            <a:ext cx="1021084" cy="27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ion Sequence Play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5904656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Animation Playback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8424" y="4299942"/>
            <a:ext cx="618769" cy="6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10/30/2014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10/30/2014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  <p:sldLayoutId id="2147484701" r:id="rId13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3"/>
          <p:cNvSpPr txBox="1">
            <a:spLocks/>
          </p:cNvSpPr>
          <p:nvPr/>
        </p:nvSpPr>
        <p:spPr>
          <a:xfrm>
            <a:off x="4932040" y="866835"/>
            <a:ext cx="3744416" cy="134487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US" smtClean="0">
                <a:solidFill>
                  <a:schemeClr val="tx1"/>
                </a:solidFill>
                <a:effectLst/>
              </a:rPr>
              <a:t>Graphics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1747046"/>
            <a:ext cx="30963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Images within 2D games</a:t>
            </a:r>
            <a:endParaRPr lang="en-US" sz="2000" dirty="0"/>
          </a:p>
          <a:p>
            <a:pPr algn="r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3149894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Part 4 – Animation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179512" y="663630"/>
            <a:ext cx="2827599" cy="3786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4000"/>
              </a:lnSpc>
              <a:spcAft>
                <a:spcPts val="600"/>
              </a:spcAft>
              <a:buFont typeface="Georgia" pitchFamily="18" charset="0"/>
              <a:buNone/>
            </a:pP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check is made to see if the animation has completed, in which case the </a:t>
            </a:r>
            <a:r>
              <a:rPr lang="en-GB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playCount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reset to zero.</a:t>
            </a:r>
          </a:p>
          <a:p>
            <a:pPr marL="0">
              <a:lnSpc>
                <a:spcPct val="114000"/>
              </a:lnSpc>
              <a:spcAft>
                <a:spcPts val="600"/>
              </a:spcAft>
              <a:buFont typeface="Georgia" pitchFamily="18" charset="0"/>
              <a:buNone/>
            </a:pP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Based on the current time, target animation period and </a:t>
            </a:r>
            <a:r>
              <a:rPr lang="en-GB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playCount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value the current frame is calculated and returned.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2280" y="483518"/>
            <a:ext cx="1656184" cy="738664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  <a:latin typeface="Arial Narrow" pitchFamily="34" charset="0"/>
              </a:rPr>
              <a:t>The start time will be reset to -1 anytime the play count is changed.</a:t>
            </a:r>
            <a:endParaRPr lang="en-GB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09780"/>
              </p:ext>
            </p:extLst>
          </p:nvPr>
        </p:nvGraphicFramePr>
        <p:xfrm>
          <a:off x="2627784" y="51470"/>
          <a:ext cx="6408712" cy="503224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30602"/>
                <a:gridCol w="5878110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2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public</a:t>
                      </a:r>
                      <a:r>
                        <a:rPr lang="en-GB" sz="12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200" b="1" baseline="0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determineCurrentFrame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 {</a:t>
                      </a:r>
                      <a:endParaRPr lang="en-GB" sz="1200" b="1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</a:t>
                      </a:r>
                      <a:r>
                        <a:rPr lang="en-GB" sz="1200" b="1" dirty="0" smtClean="0">
                          <a:solidFill>
                            <a:srgbClr val="006699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long</a:t>
                      </a:r>
                      <a:r>
                        <a:rPr lang="en-GB" sz="1200" b="1" dirty="0" smtClean="0"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currentTime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GetCurrentTime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();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</a:t>
                      </a:r>
                      <a:r>
                        <a:rPr lang="en-GB" sz="1200" b="1" baseline="0" dirty="0" smtClean="0">
                          <a:solidFill>
                            <a:srgbClr val="006699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if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(</a:t>
                      </a:r>
                      <a:r>
                        <a:rPr lang="en-GB" sz="12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startTime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== -1)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        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</a:t>
                      </a:r>
                      <a:r>
                        <a:rPr lang="en-GB" sz="12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startTime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</a:t>
                      </a:r>
                      <a:r>
                        <a:rPr lang="en-GB" sz="12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currentTime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;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</a:t>
                      </a:r>
                      <a:endParaRPr lang="en-GB" sz="12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</a:t>
                      </a:r>
                      <a:r>
                        <a:rPr lang="en-GB" sz="1200" b="1" baseline="0" dirty="0" smtClean="0">
                          <a:solidFill>
                            <a:srgbClr val="006699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if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(</a:t>
                      </a:r>
                      <a:r>
                        <a:rPr lang="en-GB" sz="12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playCount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&gt; 0)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</a:t>
                      </a:r>
                      <a:r>
                        <a:rPr lang="en-GB" sz="1200" b="1" baseline="0" dirty="0" smtClean="0">
                          <a:solidFill>
                            <a:srgbClr val="006699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if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(</a:t>
                      </a:r>
                      <a:r>
                        <a:rPr lang="en-GB" sz="12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currentTime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- </a:t>
                      </a:r>
                      <a:r>
                        <a:rPr lang="en-GB" sz="12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startTime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    &gt; (</a:t>
                      </a:r>
                      <a:r>
                        <a:rPr lang="en-GB" sz="1200" b="1" dirty="0" smtClean="0">
                          <a:solidFill>
                            <a:srgbClr val="006699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long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playCount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*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animationPeriod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playCount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0;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GB" sz="12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</a:t>
                      </a:r>
                      <a:r>
                        <a:rPr lang="en-GB" sz="1200" b="1" dirty="0" smtClean="0">
                          <a:solidFill>
                            <a:srgbClr val="006699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if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(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playCount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== 0) {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currentFrame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homeFrame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;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} </a:t>
                      </a:r>
                      <a:r>
                        <a:rPr lang="en-GB" sz="1200" b="1" dirty="0" smtClean="0">
                          <a:solidFill>
                            <a:srgbClr val="006699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else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{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</a:t>
                      </a:r>
                      <a:r>
                        <a:rPr lang="en-GB" sz="1200" b="1" dirty="0" smtClean="0">
                          <a:solidFill>
                            <a:srgbClr val="006699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long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timeIntoAniminationPeriod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=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 (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currentTime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–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startTime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 %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animationPeriod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;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currentFrame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(</a:t>
                      </a:r>
                      <a:r>
                        <a:rPr lang="en-GB" sz="1200" b="1" dirty="0" err="1" smtClean="0">
                          <a:solidFill>
                            <a:srgbClr val="006699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 (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 (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timeIntoAniminationPeriod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* (</a:t>
                      </a:r>
                      <a:r>
                        <a:rPr lang="en-GB" sz="1200" b="1" dirty="0" smtClean="0">
                          <a:solidFill>
                            <a:srgbClr val="006699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long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images.length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)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    /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animationPeriod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);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}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</a:t>
                      </a:r>
                      <a:r>
                        <a:rPr lang="en-GB" sz="1200" b="1" dirty="0" smtClean="0">
                          <a:solidFill>
                            <a:srgbClr val="006699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return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currentFrame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;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97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Animation is nothing more than the timed display of images within a sequence – our brains do the rest.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You might need to do a bit of work to load/separate the sources images within each animation.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" y="-20538"/>
            <a:ext cx="9184536" cy="52308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652120" y="4286250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Animations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5" descr="blue-question-mark-1-76466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3386240"/>
            <a:ext cx="1656184" cy="170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/>
          </p:cNvSpPr>
          <p:nvPr/>
        </p:nvSpPr>
        <p:spPr>
          <a:xfrm>
            <a:off x="1477888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Image Sequences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776" y="555526"/>
            <a:ext cx="4546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 image sequence is simply a series of images, displayed one after the other. If the playback is fast a series of progressive images will appear as continuous, unbroken animation.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776" y="2311588"/>
            <a:ext cx="447423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Query: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How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many frame/s are needed to give the appearance of unbroken animation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?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– 50 frame/s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 – 30 frame/s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 – 20 frame/s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 – 10 frame/s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 – 5 frame/s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27881"/>
            <a:ext cx="3807611" cy="19364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50" y="2697988"/>
            <a:ext cx="2886860" cy="19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4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Image:Animexample2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6400" y="3134048"/>
            <a:ext cx="15113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90222" y="267494"/>
            <a:ext cx="2154053" cy="239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Image:Animexample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9662" y="3134048"/>
            <a:ext cx="15113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Animexample3edi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48513" y="2795949"/>
            <a:ext cx="2037473" cy="184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200px-Animhorse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175" y="3134048"/>
            <a:ext cx="201612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/>
          </p:cNvSpPr>
          <p:nvPr/>
        </p:nvSpPr>
        <p:spPr>
          <a:xfrm>
            <a:off x="1477888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Image Sequences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776" y="555526"/>
            <a:ext cx="53383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TV and film is often shot at either 24, 25 or 30 frames/second (the current high-end is 48 fps)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Consider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set of 6 images: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2 frame/s it is not smooth</a:t>
            </a:r>
          </a:p>
          <a:p>
            <a:pPr marL="80010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10 frame/s it is reasonably smooth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typical animated cartoon run at 12 frame/s</a:t>
            </a:r>
          </a:p>
        </p:txBody>
      </p:sp>
    </p:spTree>
    <p:extLst>
      <p:ext uri="{BB962C8B-B14F-4D97-AF65-F5344CB8AC3E}">
        <p14:creationId xmlns:p14="http://schemas.microsoft.com/office/powerpoint/2010/main" val="67269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427734"/>
            <a:ext cx="3778091" cy="216403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EnergyBallExpl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10" y="4130732"/>
            <a:ext cx="4572422" cy="457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rgbClr val="808080"/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6489851" y="217250"/>
            <a:ext cx="2364296" cy="1883994"/>
            <a:chOff x="5953057" y="529094"/>
            <a:chExt cx="2690909" cy="2144256"/>
          </a:xfrm>
        </p:grpSpPr>
        <p:pic>
          <p:nvPicPr>
            <p:cNvPr id="7" name="Picture 16" descr="ExplosionShip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53057" y="529094"/>
              <a:ext cx="2333719" cy="17568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99190" dir="3011666" algn="ctr" rotWithShape="0">
                <a:srgbClr val="808080"/>
              </a:outerShdw>
            </a:effectLst>
          </p:spPr>
        </p:pic>
        <p:pic>
          <p:nvPicPr>
            <p:cNvPr id="8" name="Picture 7" descr="ExplosionShip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43636" y="714356"/>
              <a:ext cx="2333719" cy="17568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99190" dir="3011666" algn="ctr" rotWithShape="0">
                <a:srgbClr val="808080"/>
              </a:outerShdw>
            </a:effectLst>
          </p:spPr>
        </p:pic>
        <p:pic>
          <p:nvPicPr>
            <p:cNvPr id="9" name="Picture 8" descr="ExplosionShip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10247" y="916452"/>
              <a:ext cx="2333719" cy="17568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99190" dir="3011666" algn="ctr" rotWithShape="0">
                <a:srgbClr val="808080"/>
              </a:outerShdw>
            </a:effectLst>
          </p:spPr>
        </p:pic>
      </p:grpSp>
      <p:sp>
        <p:nvSpPr>
          <p:cNvPr id="11" name="Rectangle 2"/>
          <p:cNvSpPr txBox="1">
            <a:spLocks/>
          </p:cNvSpPr>
          <p:nvPr/>
        </p:nvSpPr>
        <p:spPr>
          <a:xfrm>
            <a:off x="1477888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Sequence Source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776" y="555526"/>
            <a:ext cx="59143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Images to be played back as a sequence may reside within a number of different file structures, including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series of files (1 image per file)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continuous image strip (1 file)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image sheet (1 file)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2688471"/>
            <a:ext cx="454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Aside: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For best performance, all images should be stored in an image sheet, with all animations using that sheet rendered together.</a:t>
            </a:r>
          </a:p>
        </p:txBody>
      </p:sp>
    </p:spTree>
    <p:extLst>
      <p:ext uri="{BB962C8B-B14F-4D97-AF65-F5344CB8AC3E}">
        <p14:creationId xmlns:p14="http://schemas.microsoft.com/office/powerpoint/2010/main" val="10664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38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195736" y="130324"/>
            <a:ext cx="6728535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 Image Sequence Playback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3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://www.pinksequinproductions.com/images/film%20ree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flipH="1">
            <a:off x="4487134" y="500054"/>
            <a:ext cx="4656866" cy="46434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9776" y="555526"/>
            <a:ext cx="447423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Playback of an image sequence can be integrated into the update/draw loop as follows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During the update phase determine when the next image in the sequence should be selected to provide the target number of frames/second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During the draw phase, render the current selected image</a:t>
            </a:r>
          </a:p>
        </p:txBody>
      </p:sp>
    </p:spTree>
    <p:extLst>
      <p:ext uri="{BB962C8B-B14F-4D97-AF65-F5344CB8AC3E}">
        <p14:creationId xmlns:p14="http://schemas.microsoft.com/office/powerpoint/2010/main" val="349034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89583"/>
              </p:ext>
            </p:extLst>
          </p:nvPr>
        </p:nvGraphicFramePr>
        <p:xfrm>
          <a:off x="5220072" y="699542"/>
          <a:ext cx="3672408" cy="184289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7716"/>
                <a:gridCol w="3364692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private </a:t>
                      </a:r>
                      <a:r>
                        <a:rPr lang="pt-BR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Image</a:t>
                      </a:r>
                      <a:r>
                        <a:rPr lang="pt-BR" sz="1400" b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[]</a:t>
                      </a:r>
                      <a:r>
                        <a:rPr lang="pt-BR" sz="1400" b="1" baseline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pt-BR" sz="1400" b="1" baseline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images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;</a:t>
                      </a:r>
                      <a:endParaRPr lang="pt-BR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pt-BR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private int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playCount;</a:t>
                      </a:r>
                      <a:endParaRPr lang="pt-BR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pt-BR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private int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homeFrame;</a:t>
                      </a:r>
                      <a:endParaRPr lang="pt-BR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pt-BR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private int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currentFrame;</a:t>
                      </a:r>
                      <a:endParaRPr lang="pt-BR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pt-BR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private int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animationPeriod;</a:t>
                      </a:r>
                      <a:endParaRPr lang="pt-BR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pt-BR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private int</a:t>
                      </a:r>
                      <a:r>
                        <a:rPr lang="pt-BR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startTime;</a:t>
                      </a:r>
                      <a:endParaRPr lang="pt-BR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9776" y="555526"/>
            <a:ext cx="519431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Assuming the images are stored as an array (or an array of rectangles into a single image sheet) the following parameters can be used to offer different playback options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playCount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- number of times to play the animation (-1 = loop forever, 0 = pause)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homeFrame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– frame to display when not animating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currentFrame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– current frame to display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animationPeriod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– number of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which a single playback should take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startTime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– start time of the animation (if playback has commenced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88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edubuzz.org/blogs/lukehenryfrancis/files/2007/10/filmree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064" y="411510"/>
            <a:ext cx="3714744" cy="396946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9776" y="555526"/>
            <a:ext cx="4690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update()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method determines the current frame that should be displayed in the animation. In turn the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draw()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method simply draws the current frame.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43654"/>
              </p:ext>
            </p:extLst>
          </p:nvPr>
        </p:nvGraphicFramePr>
        <p:xfrm>
          <a:off x="-108520" y="2067694"/>
          <a:ext cx="5040560" cy="237972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22355"/>
                <a:gridCol w="4618205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public</a:t>
                      </a: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void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update()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{</a:t>
                      </a:r>
                      <a:endParaRPr lang="en-GB" sz="1400" b="1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determineCurrentFrame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();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},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          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public</a:t>
                      </a: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void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draw(Graphics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graphics2D,</a:t>
                      </a:r>
                      <a:endParaRPr lang="en-GB" sz="1400" b="1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</a:t>
                      </a: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drawX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 </a:t>
                      </a: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drawY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{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graphics2D.drawBitmap(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images[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currentFrame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], 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drawX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,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drawY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);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};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01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6BC557-FF91-43C1-9FEE-AD7DDCEA2538}"/>
</file>

<file path=customXml/itemProps2.xml><?xml version="1.0" encoding="utf-8"?>
<ds:datastoreItem xmlns:ds="http://schemas.openxmlformats.org/officeDocument/2006/customXml" ds:itemID="{808F34CE-AFFE-471E-8CF0-EDFD73B7C9AB}"/>
</file>

<file path=customXml/itemProps3.xml><?xml version="1.0" encoding="utf-8"?>
<ds:datastoreItem xmlns:ds="http://schemas.openxmlformats.org/officeDocument/2006/customXml" ds:itemID="{C1F8148D-E7D8-4DD4-9225-3FC75415B55E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681</Words>
  <Application>Microsoft Office PowerPoint</Application>
  <PresentationFormat>On-screen Show (16:9)</PresentationFormat>
  <Paragraphs>127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Courier New</vt:lpstr>
      <vt:lpstr>Georgia</vt:lpstr>
      <vt:lpstr>Times New Roman</vt:lpstr>
      <vt:lpstr>Trebuchet MS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2014-10-30T15:24:12Z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