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8" r:id="rId3"/>
    <p:sldId id="349" r:id="rId4"/>
    <p:sldId id="358" r:id="rId5"/>
    <p:sldId id="371" r:id="rId6"/>
    <p:sldId id="373" r:id="rId7"/>
    <p:sldId id="370" r:id="rId8"/>
    <p:sldId id="374" r:id="rId9"/>
    <p:sldId id="372" r:id="rId10"/>
    <p:sldId id="350" r:id="rId11"/>
    <p:sldId id="351" r:id="rId12"/>
    <p:sldId id="352" r:id="rId13"/>
    <p:sldId id="354" r:id="rId14"/>
    <p:sldId id="355" r:id="rId15"/>
    <p:sldId id="356" r:id="rId16"/>
    <p:sldId id="339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80" d="100"/>
          <a:sy n="80" d="100"/>
        </p:scale>
        <p:origin x="88" y="1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21/10/2014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10/21/2014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Ribb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Ribbons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2440" y="4587974"/>
            <a:ext cx="476005" cy="4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ngle Image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4191" y="4605486"/>
            <a:ext cx="494254" cy="414536"/>
          </a:xfrm>
          <a:prstGeom prst="rect">
            <a:avLst/>
          </a:prstGeom>
        </p:spPr>
      </p:pic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Single Image Ribbon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3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ultiple Image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Multiple Image </a:t>
            </a: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Ribbon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8424" y="4371950"/>
            <a:ext cx="619133" cy="6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5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Array Data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Text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8" y="3729882"/>
            <a:ext cx="1196610" cy="12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49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sting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19822"/>
            <a:ext cx="23812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42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r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Code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 descr="http://us.cdn2.123rf.com/168nwm/maxxyustas/maxxyustas0806/maxxyustas080600389/3242960-abstract-structure-from-four-boxes-3d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80362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3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10/21/2014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2" r:id="rId14"/>
    <p:sldLayoutId id="2147484700" r:id="rId15"/>
    <p:sldLayoutId id="2147484696" r:id="rId16"/>
    <p:sldLayoutId id="2147484699" r:id="rId17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4932040" y="866835"/>
            <a:ext cx="3744416" cy="13448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mtClean="0">
                <a:solidFill>
                  <a:schemeClr val="tx1"/>
                </a:solidFill>
                <a:effectLst/>
              </a:rPr>
              <a:t>Graphics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747046"/>
            <a:ext cx="3096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Images within 2D games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</a:t>
            </a:r>
            <a:r>
              <a:rPr lang="en-US" sz="2000" b="1" dirty="0"/>
              <a:t>6</a:t>
            </a:r>
            <a:r>
              <a:rPr lang="en-US" sz="2000" b="1" dirty="0" smtClean="0"/>
              <a:t> – Ribbons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3955220" y="169332"/>
            <a:ext cx="486525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Given the following: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images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I</a:t>
            </a:r>
            <a:r>
              <a:rPr lang="en-GB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… I</a:t>
            </a:r>
            <a:r>
              <a:rPr lang="en-GB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with the same height,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but different widths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(w</a:t>
            </a:r>
            <a:r>
              <a:rPr lang="en-GB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… </a:t>
            </a:r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GB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[n]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holds the x start offset of image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n, and the first image starts at x = 0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 of height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ranges between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 values </a:t>
            </a:r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</a:t>
            </a:r>
            <a:r>
              <a:rPr lang="en-GB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to </a:t>
            </a:r>
            <a:r>
              <a:rPr lang="en-GB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</a:t>
            </a:r>
            <a:r>
              <a:rPr lang="en-GB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</a:t>
            </a:r>
            <a:endParaRPr lang="en-GB" sz="2000" b="1" baseline="-25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176176" y="632321"/>
            <a:ext cx="3708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Develop an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algorithm that works out which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bits of which images should be displayed as they fall within the viewport.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Assume the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 strip loops around on itself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9313" y="2571750"/>
            <a:ext cx="7200900" cy="2305050"/>
            <a:chOff x="179313" y="2571750"/>
            <a:chExt cx="7200900" cy="2305050"/>
          </a:xfrm>
        </p:grpSpPr>
        <p:grpSp>
          <p:nvGrpSpPr>
            <p:cNvPr id="5" name="Group 77"/>
            <p:cNvGrpSpPr>
              <a:grpSpLocks/>
            </p:cNvGrpSpPr>
            <p:nvPr/>
          </p:nvGrpSpPr>
          <p:grpSpPr bwMode="auto">
            <a:xfrm>
              <a:off x="755576" y="2571750"/>
              <a:ext cx="6624637" cy="1871663"/>
              <a:chOff x="567" y="2228"/>
              <a:chExt cx="4173" cy="1179"/>
            </a:xfrm>
          </p:grpSpPr>
          <p:pic>
            <p:nvPicPr>
              <p:cNvPr id="6" name="Picture 58" descr="00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84" y="2533"/>
                <a:ext cx="1156" cy="85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7" name="Rectangle 60"/>
              <p:cNvSpPr>
                <a:spLocks noChangeArrowheads="1"/>
              </p:cNvSpPr>
              <p:nvPr/>
            </p:nvSpPr>
            <p:spPr bwMode="auto">
              <a:xfrm>
                <a:off x="952" y="2228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I</a:t>
                </a:r>
                <a:r>
                  <a:rPr lang="en-GB" sz="20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1</a:t>
                </a: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 w</a:t>
                </a:r>
                <a:r>
                  <a:rPr lang="en-GB" sz="20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1</a:t>
                </a:r>
                <a:endParaRPr lang="en-GB"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endParaRPr>
              </a:p>
            </p:txBody>
          </p:sp>
          <p:pic>
            <p:nvPicPr>
              <p:cNvPr id="8" name="Picture 62" descr="0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7" y="2533"/>
                <a:ext cx="1156" cy="85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9" name="Picture 63" descr="00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46" y="2533"/>
                <a:ext cx="794" cy="852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0" name="Line 64"/>
              <p:cNvSpPr>
                <a:spLocks noChangeShapeType="1"/>
              </p:cNvSpPr>
              <p:nvPr/>
            </p:nvSpPr>
            <p:spPr bwMode="auto">
              <a:xfrm>
                <a:off x="567" y="2478"/>
                <a:ext cx="113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1" name="Rectangle 65"/>
              <p:cNvSpPr>
                <a:spLocks noChangeArrowheads="1"/>
              </p:cNvSpPr>
              <p:nvPr/>
            </p:nvSpPr>
            <p:spPr bwMode="auto">
              <a:xfrm>
                <a:off x="1950" y="2228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I</a:t>
                </a:r>
                <a:r>
                  <a:rPr lang="en-GB" sz="20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2</a:t>
                </a: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 w</a:t>
                </a:r>
                <a:r>
                  <a:rPr lang="en-GB" sz="20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2</a:t>
                </a:r>
                <a:endParaRPr lang="en-GB"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" name="Line 66"/>
              <p:cNvSpPr>
                <a:spLocks noChangeShapeType="1"/>
              </p:cNvSpPr>
              <p:nvPr/>
            </p:nvSpPr>
            <p:spPr bwMode="auto">
              <a:xfrm>
                <a:off x="1746" y="2478"/>
                <a:ext cx="79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>
                <a:off x="3606" y="2478"/>
                <a:ext cx="1134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3991" y="2228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I</a:t>
                </a:r>
                <a:r>
                  <a:rPr lang="en-GB" sz="20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n</a:t>
                </a: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 w</a:t>
                </a:r>
                <a:r>
                  <a:rPr lang="en-GB" sz="20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n</a:t>
                </a:r>
                <a:endParaRPr lang="en-GB"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5" name="Line 71"/>
              <p:cNvSpPr>
                <a:spLocks noChangeShapeType="1"/>
              </p:cNvSpPr>
              <p:nvPr/>
            </p:nvSpPr>
            <p:spPr bwMode="auto">
              <a:xfrm rot="5400000">
                <a:off x="2154" y="2977"/>
                <a:ext cx="86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6" name="Rectangle 72"/>
              <p:cNvSpPr>
                <a:spLocks noChangeArrowheads="1"/>
              </p:cNvSpPr>
              <p:nvPr/>
            </p:nvSpPr>
            <p:spPr bwMode="auto">
              <a:xfrm>
                <a:off x="2585" y="2818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h</a:t>
                </a:r>
              </a:p>
            </p:txBody>
          </p:sp>
        </p:grpSp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179313" y="2571750"/>
              <a:ext cx="1008063" cy="2305050"/>
              <a:chOff x="204" y="2228"/>
              <a:chExt cx="635" cy="1452"/>
            </a:xfrm>
          </p:grpSpPr>
          <p:sp>
            <p:nvSpPr>
              <p:cNvPr id="18" name="Line 69"/>
              <p:cNvSpPr>
                <a:spLocks noChangeShapeType="1"/>
              </p:cNvSpPr>
              <p:nvPr/>
            </p:nvSpPr>
            <p:spPr bwMode="auto">
              <a:xfrm>
                <a:off x="521" y="3453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9" name="Line 70"/>
              <p:cNvSpPr>
                <a:spLocks noChangeShapeType="1"/>
              </p:cNvSpPr>
              <p:nvPr/>
            </p:nvSpPr>
            <p:spPr bwMode="auto">
              <a:xfrm rot="-5400000">
                <a:off x="-92" y="2841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0" name="Rectangle 73"/>
              <p:cNvSpPr>
                <a:spLocks noChangeArrowheads="1"/>
              </p:cNvSpPr>
              <p:nvPr/>
            </p:nvSpPr>
            <p:spPr bwMode="auto">
              <a:xfrm>
                <a:off x="204" y="3430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x=0, y=0</a:t>
                </a:r>
              </a:p>
            </p:txBody>
          </p:sp>
        </p:grpSp>
        <p:grpSp>
          <p:nvGrpSpPr>
            <p:cNvPr id="21" name="Group 79"/>
            <p:cNvGrpSpPr>
              <a:grpSpLocks/>
            </p:cNvGrpSpPr>
            <p:nvPr/>
          </p:nvGrpSpPr>
          <p:grpSpPr bwMode="auto">
            <a:xfrm>
              <a:off x="2050976" y="3040063"/>
              <a:ext cx="3600450" cy="1836737"/>
              <a:chOff x="1383" y="2523"/>
              <a:chExt cx="2268" cy="1157"/>
            </a:xfrm>
          </p:grpSpPr>
          <p:sp>
            <p:nvSpPr>
              <p:cNvPr id="22" name="Rectangle 74"/>
              <p:cNvSpPr>
                <a:spLocks noChangeArrowheads="1"/>
              </p:cNvSpPr>
              <p:nvPr/>
            </p:nvSpPr>
            <p:spPr bwMode="auto">
              <a:xfrm>
                <a:off x="1451" y="2523"/>
                <a:ext cx="1860" cy="862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  <a:prstDash val="lgDash"/>
                <a:miter lim="800000"/>
                <a:headEnd/>
                <a:tailEnd/>
              </a:ln>
              <a:effectLst>
                <a:outerShdw dist="45791" dir="3378596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3" name="Rectangle 75"/>
              <p:cNvSpPr>
                <a:spLocks noChangeArrowheads="1"/>
              </p:cNvSpPr>
              <p:nvPr/>
            </p:nvSpPr>
            <p:spPr bwMode="auto">
              <a:xfrm>
                <a:off x="1383" y="3430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x = </a:t>
                </a:r>
                <a:r>
                  <a:rPr lang="en-GB"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x</a:t>
                </a:r>
                <a:r>
                  <a:rPr lang="en-GB" sz="2000" b="1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VS</a:t>
                </a:r>
                <a:endParaRPr lang="en-GB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4" name="Rectangle 76"/>
              <p:cNvSpPr>
                <a:spLocks noChangeArrowheads="1"/>
              </p:cNvSpPr>
              <p:nvPr/>
            </p:nvSpPr>
            <p:spPr bwMode="auto">
              <a:xfrm>
                <a:off x="3016" y="3430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 sz="2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x = </a:t>
                </a:r>
                <a:r>
                  <a:rPr lang="en-GB" sz="20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x</a:t>
                </a:r>
                <a:r>
                  <a:rPr lang="en-GB" sz="2000" b="1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itchFamily="34" charset="0"/>
                  </a:rPr>
                  <a:t>VE</a:t>
                </a:r>
                <a:endParaRPr lang="en-GB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itchFamily="34" charset="0"/>
                </a:endParaRPr>
              </a:p>
            </p:txBody>
          </p:sp>
        </p:grpSp>
      </p:grpSp>
      <p:sp>
        <p:nvSpPr>
          <p:cNvPr id="25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596336" y="3320256"/>
            <a:ext cx="136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7596336" y="3696493"/>
            <a:ext cx="136842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</p:spTree>
    <p:extLst>
      <p:ext uri="{BB962C8B-B14F-4D97-AF65-F5344CB8AC3E}">
        <p14:creationId xmlns:p14="http://schemas.microsoft.com/office/powerpoint/2010/main" val="3476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0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00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0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40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00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59296" y="555526"/>
            <a:ext cx="788511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Aft>
                <a:spcPts val="6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drawHorizontalRibbon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253504" y="431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253504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17" descr="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3254" y="2755836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19" descr="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67" y="2755836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20" descr="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429" y="2755836"/>
            <a:ext cx="1260475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Line 26"/>
          <p:cNvSpPr>
            <a:spLocks noChangeShapeType="1"/>
          </p:cNvSpPr>
          <p:nvPr/>
        </p:nvSpPr>
        <p:spPr bwMode="auto">
          <a:xfrm rot="5400000">
            <a:off x="3203923" y="3459892"/>
            <a:ext cx="13668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887342" y="3208273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h</a:t>
            </a:r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610742" y="4216336"/>
            <a:ext cx="39687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rot="-5400000">
            <a:off x="-361602" y="3243992"/>
            <a:ext cx="19446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07504" y="4193594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x=0, y=0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2087117" y="2739961"/>
            <a:ext cx="2952750" cy="1368425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2987229" y="2539812"/>
            <a:ext cx="0" cy="16363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2160886" y="2227099"/>
            <a:ext cx="6770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– viewport start draw offset relative to ribbon</a:t>
            </a:r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 flipV="1">
            <a:off x="2555429" y="4251260"/>
            <a:ext cx="0" cy="325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1800846" y="4571425"/>
            <a:ext cx="5905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– start draw offset relative to viewport</a:t>
            </a: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2591942" y="4251261"/>
            <a:ext cx="115093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2628454" y="4243323"/>
            <a:ext cx="464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– width to draw across ribbon</a:t>
            </a:r>
          </a:p>
        </p:txBody>
      </p:sp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3896" y="398696"/>
            <a:ext cx="880735" cy="146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35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32871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16" descr="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171" y="2875657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17" descr="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7834" y="2875657"/>
            <a:ext cx="1260475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Line 18"/>
          <p:cNvSpPr>
            <a:spLocks noChangeShapeType="1"/>
          </p:cNvSpPr>
          <p:nvPr/>
        </p:nvSpPr>
        <p:spPr bwMode="auto">
          <a:xfrm rot="5400000">
            <a:off x="5256327" y="3579713"/>
            <a:ext cx="13668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939746" y="3328094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h</a:t>
            </a: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18459" y="4336157"/>
            <a:ext cx="39687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rot="-5400000">
            <a:off x="-253885" y="3363813"/>
            <a:ext cx="19446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195696" y="4069002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x=0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4139521" y="2859782"/>
            <a:ext cx="2952750" cy="1368425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139521" y="2608955"/>
            <a:ext cx="0" cy="2143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887754" y="2272169"/>
            <a:ext cx="4356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– viewport start relative to ribbon</a:t>
            </a:r>
          </a:p>
        </p:txBody>
      </p:sp>
      <p:pic>
        <p:nvPicPr>
          <p:cNvPr id="17" name="Picture 31" descr="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509" y="2859782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AutoShape 32"/>
          <p:cNvSpPr>
            <a:spLocks noChangeArrowheads="1"/>
          </p:cNvSpPr>
          <p:nvPr/>
        </p:nvSpPr>
        <p:spPr bwMode="auto">
          <a:xfrm>
            <a:off x="2304371" y="2429569"/>
            <a:ext cx="935038" cy="358775"/>
          </a:xfrm>
          <a:prstGeom prst="curvedDownArrow">
            <a:avLst>
              <a:gd name="adj1" fmla="val 52124"/>
              <a:gd name="adj2" fmla="val 104248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8595" y="4325600"/>
            <a:ext cx="1767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[0]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748595" y="4387825"/>
            <a:ext cx="0" cy="186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35626" y="4325600"/>
            <a:ext cx="192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[1]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29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29349" y="215235"/>
            <a:ext cx="335587" cy="55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59296" y="555526"/>
            <a:ext cx="860519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Aft>
                <a:spcPts val="6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drawHorizontalRibbon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+1] &lt;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)</a:t>
            </a:r>
          </a:p>
          <a:p>
            <a:pPr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++;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	</a:t>
            </a: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2735626" y="4387825"/>
            <a:ext cx="0" cy="186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5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323528" y="3574335"/>
            <a:ext cx="1042987" cy="1084059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61922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96212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32871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301722" y="4709398"/>
            <a:ext cx="3455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Case 1: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 fully within viewport</a:t>
            </a: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1512565" y="3575922"/>
            <a:ext cx="1042988" cy="1084060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2698428" y="3575922"/>
            <a:ext cx="1042987" cy="1084060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790253" y="3565996"/>
            <a:ext cx="2374900" cy="1055886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4355976" y="3574335"/>
            <a:ext cx="1042988" cy="1084060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5508501" y="3574335"/>
            <a:ext cx="2230438" cy="1084060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4857626" y="3585046"/>
            <a:ext cx="2374900" cy="1055886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4139952" y="4708127"/>
            <a:ext cx="3924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Case 2: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 not fully within viewport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59296" y="555526"/>
            <a:ext cx="860519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Aft>
                <a:spcPts val="6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drawHorizontalRibbon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+1] &lt;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)</a:t>
            </a:r>
          </a:p>
          <a:p>
            <a:pPr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++;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width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[imageIdx+1]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          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&gt; width )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width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29349" y="215235"/>
            <a:ext cx="335587" cy="55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73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59296" y="483518"/>
            <a:ext cx="860519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Aft>
                <a:spcPts val="6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drawHorizontalRibbon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+1] &lt;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)</a:t>
            </a:r>
          </a:p>
          <a:p>
            <a:pPr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++;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width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[imageIdx+1]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          	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if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&gt; width )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width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	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drawToScreen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(…)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29349" y="215235"/>
            <a:ext cx="335587" cy="55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4788024" y="3419363"/>
            <a:ext cx="1042988" cy="1084060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993044" y="3419364"/>
            <a:ext cx="837968" cy="1084060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998903" y="3103391"/>
            <a:ext cx="134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spcAft>
                <a:spcPct val="50000"/>
              </a:spcAf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GB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0)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3851920" y="4511618"/>
            <a:ext cx="28083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spcAft>
                <a:spcPct val="50000"/>
              </a:spcAf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GB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drawOffset+drawWidth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height)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32040" y="3363838"/>
            <a:ext cx="108012" cy="112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796136" y="4443958"/>
            <a:ext cx="108012" cy="1120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3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59296" y="562778"/>
            <a:ext cx="8605192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Aft>
                <a:spcPts val="6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drawHorizontalRibbon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()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+=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(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%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imageOffsets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[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numImages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];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imageIdx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(imageIdx+1) %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numImages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           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}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   } 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187425" y="1941710"/>
            <a:ext cx="1042988" cy="996961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303438" y="1941710"/>
            <a:ext cx="1476375" cy="996961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 flipV="1">
            <a:off x="2266925" y="3040580"/>
            <a:ext cx="0" cy="1792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511275" y="3157106"/>
            <a:ext cx="1763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old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2303438" y="3040582"/>
            <a:ext cx="14398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339950" y="2571750"/>
            <a:ext cx="1258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851250" y="1960760"/>
            <a:ext cx="1692275" cy="996961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051025" y="1960761"/>
            <a:ext cx="2374900" cy="971052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419450" y="3147814"/>
            <a:ext cx="1763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new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 flipV="1">
            <a:off x="3816325" y="3040582"/>
            <a:ext cx="0" cy="179239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2305025" y="1851670"/>
            <a:ext cx="0" cy="1265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1008038" y="1491630"/>
            <a:ext cx="208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old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AutoShape 28"/>
          <p:cNvSpPr>
            <a:spLocks noChangeArrowheads="1"/>
          </p:cNvSpPr>
          <p:nvPr/>
        </p:nvSpPr>
        <p:spPr bwMode="auto">
          <a:xfrm>
            <a:off x="3384525" y="2410022"/>
            <a:ext cx="973138" cy="254591"/>
          </a:xfrm>
          <a:prstGeom prst="curvedDownArrow">
            <a:avLst>
              <a:gd name="adj1" fmla="val 54248"/>
              <a:gd name="adj2" fmla="val 108496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3816325" y="1779662"/>
            <a:ext cx="0" cy="154892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3240063" y="1491630"/>
            <a:ext cx="223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new 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5870550" y="1976635"/>
            <a:ext cx="1798638" cy="996961"/>
          </a:xfrm>
          <a:prstGeom prst="rect">
            <a:avLst/>
          </a:prstGeom>
          <a:solidFill>
            <a:srgbClr val="96EAFE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6372200" y="1995686"/>
            <a:ext cx="2052638" cy="971052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 rot="10800000">
            <a:off x="7813650" y="2049659"/>
            <a:ext cx="757238" cy="894449"/>
          </a:xfrm>
          <a:prstGeom prst="curvedRightArrow">
            <a:avLst>
              <a:gd name="adj1" fmla="val 20815"/>
              <a:gd name="adj2" fmla="val 54106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29349" y="215235"/>
            <a:ext cx="335587" cy="55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14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Image ribbons provide a very capable means of providing backgrounds within games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23762"/>
          </a:xfrm>
          <a:prstGeom prst="rect">
            <a:avLst/>
          </a:prstGeom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914400" y="5334000"/>
            <a:ext cx="7772400" cy="1052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</a:pPr>
            <a:r>
              <a:rPr lang="en-US" smtClean="0"/>
              <a:t>Building a scrollable background using several ‘joined’ images</a:t>
            </a:r>
            <a:endParaRPr lang="en-US" sz="240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92080" y="3075806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Image Ribbons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7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31920" y="191133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31920" y="17573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-31920" y="162082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18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76" y="3055937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0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9178" y="3055937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2" descr="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0880" y="3055937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255418" y="2478082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1947693" y="3579812"/>
            <a:ext cx="576262" cy="323850"/>
          </a:xfrm>
          <a:prstGeom prst="rightArrow">
            <a:avLst>
              <a:gd name="adj1" fmla="val 50000"/>
              <a:gd name="adj2" fmla="val 4448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AutoShape 30"/>
          <p:cNvSpPr>
            <a:spLocks noChangeArrowheads="1"/>
          </p:cNvSpPr>
          <p:nvPr/>
        </p:nvSpPr>
        <p:spPr bwMode="auto">
          <a:xfrm>
            <a:off x="3998743" y="3579812"/>
            <a:ext cx="576262" cy="323850"/>
          </a:xfrm>
          <a:prstGeom prst="rightArrow">
            <a:avLst>
              <a:gd name="adj1" fmla="val 50000"/>
              <a:gd name="adj2" fmla="val 4448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 rot="10800000">
            <a:off x="8248480" y="2571750"/>
            <a:ext cx="757238" cy="1260475"/>
          </a:xfrm>
          <a:prstGeom prst="curvedRightArrow">
            <a:avLst>
              <a:gd name="adj1" fmla="val 20815"/>
              <a:gd name="adj2" fmla="val 54106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 descr="0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6205" y="3055937"/>
            <a:ext cx="1835150" cy="1352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6124405" y="3579812"/>
            <a:ext cx="576263" cy="323850"/>
          </a:xfrm>
          <a:prstGeom prst="rightArrow">
            <a:avLst>
              <a:gd name="adj1" fmla="val 50000"/>
              <a:gd name="adj2" fmla="val 4448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631905" y="2859087"/>
            <a:ext cx="1187450" cy="1692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2703343" y="4514850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Viewport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776" y="555526"/>
            <a:ext cx="46182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 ribbon is a sequence of connected images (1+) (maybe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looped)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moveable viewport (i.e. the corresponding game object size) onto the ribbon is maintained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76056" y="560750"/>
            <a:ext cx="3830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Ribbons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can be a good way of handling backgrounds in a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scroller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/platform game</a:t>
            </a:r>
          </a:p>
        </p:txBody>
      </p:sp>
    </p:spTree>
    <p:extLst>
      <p:ext uri="{BB962C8B-B14F-4D97-AF65-F5344CB8AC3E}">
        <p14:creationId xmlns:p14="http://schemas.microsoft.com/office/powerpoint/2010/main" val="10499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" y="-1"/>
            <a:ext cx="9132654" cy="51403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3746985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libri" pitchFamily="34" charset="0"/>
              </a:rPr>
              <a:t>Ribbons are commonly used to provide the ‘illusion’ of a moving background</a:t>
            </a:r>
            <a:endParaRPr lang="en-GB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9933" y="3808541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Game objects are given a position within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A background is always drawn and scrolls as the camera moves.</a:t>
            </a:r>
            <a:endParaRPr lang="en-GB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91680" y="123478"/>
            <a:ext cx="0" cy="29523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02216" y="1923678"/>
            <a:ext cx="4237936" cy="115212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8144" y="267494"/>
            <a:ext cx="0" cy="16561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702216" y="110823"/>
            <a:ext cx="4165928" cy="1566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U-Turn Arrow 18"/>
          <p:cNvSpPr/>
          <p:nvPr/>
        </p:nvSpPr>
        <p:spPr>
          <a:xfrm rot="5400000">
            <a:off x="5172408" y="164268"/>
            <a:ext cx="415050" cy="792088"/>
          </a:xfrm>
          <a:prstGeom prst="uturnArrow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712792" y="1033069"/>
            <a:ext cx="7334282" cy="20945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92113" y="1300563"/>
            <a:ext cx="5751887" cy="265794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5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57" y="0"/>
            <a:ext cx="9144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43" y="51470"/>
            <a:ext cx="5364088" cy="5044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80137"/>
            <a:ext cx="2304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libri" pitchFamily="34" charset="0"/>
              </a:rPr>
              <a:t>Using several different ribbons that move (rotate) at different speeds can provide a good appearance of scene depth (due to a parallax effect).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97" y="4125838"/>
            <a:ext cx="489104" cy="921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93" y="4078619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Calibri" pitchFamily="34" charset="0"/>
              </a:rPr>
              <a:t>For example: Player moves 20 on screen pixels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65201" y="4786180"/>
            <a:ext cx="12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alibri" pitchFamily="34" charset="0"/>
              </a:rPr>
              <a:t>Offset by 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6509" y="3771436"/>
            <a:ext cx="12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alibri" pitchFamily="34" charset="0"/>
              </a:rPr>
              <a:t>Offset by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4649" y="2722213"/>
            <a:ext cx="12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alibri" pitchFamily="34" charset="0"/>
              </a:rPr>
              <a:t>Offset by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389" y="1716441"/>
            <a:ext cx="12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alibri" pitchFamily="34" charset="0"/>
              </a:rPr>
              <a:t>Offset by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54061" y="487500"/>
            <a:ext cx="13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Calibri" pitchFamily="34" charset="0"/>
              </a:rPr>
              <a:t>Constantly scroll by 2</a:t>
            </a:r>
          </a:p>
        </p:txBody>
      </p:sp>
    </p:spTree>
    <p:extLst>
      <p:ext uri="{BB962C8B-B14F-4D97-AF65-F5344CB8AC3E}">
        <p14:creationId xmlns:p14="http://schemas.microsoft.com/office/powerpoint/2010/main" val="38632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92" y="-46459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02" y="2067694"/>
            <a:ext cx="6017780" cy="25425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10026" y="339502"/>
            <a:ext cx="5585732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Looping a single ribbon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3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7020272" y="4227934"/>
            <a:ext cx="136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7020272" y="4604171"/>
            <a:ext cx="136842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776" y="555526"/>
            <a:ext cx="872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Assume a viewport has the same height and a smaller width than an background ribbon. How can the ribbon be drawn to provide a seamless scrolling background?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83453" y="2759350"/>
            <a:ext cx="1871398" cy="1256733"/>
            <a:chOff x="4483453" y="2759350"/>
            <a:chExt cx="1871398" cy="125673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3453" y="2777036"/>
              <a:ext cx="1871398" cy="1239047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4732753" y="2759350"/>
              <a:ext cx="1342300" cy="12390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83453" y="1419622"/>
            <a:ext cx="3760145" cy="1239047"/>
            <a:chOff x="4483453" y="1419622"/>
            <a:chExt cx="3760145" cy="123904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2200" y="1419622"/>
              <a:ext cx="1871398" cy="123904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3453" y="1419622"/>
              <a:ext cx="1871398" cy="1239047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5464727" y="1419622"/>
              <a:ext cx="1342300" cy="12390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06099" y="2742875"/>
            <a:ext cx="2681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Sometimes two segments of the ribbon will need to be stitched together.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561" y="1419622"/>
            <a:ext cx="4223047" cy="2951369"/>
            <a:chOff x="16561" y="1419622"/>
            <a:chExt cx="4223047" cy="29513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338" y="1419622"/>
              <a:ext cx="3915270" cy="2592288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324338" y="4083918"/>
              <a:ext cx="38884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68354" y="1419622"/>
              <a:ext cx="0" cy="2592288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40362" y="1419622"/>
              <a:ext cx="2808312" cy="2592288"/>
            </a:xfrm>
            <a:prstGeom prst="rect">
              <a:avLst/>
            </a:prstGeom>
            <a:solidFill>
              <a:srgbClr val="FFFF00">
                <a:alpha val="72157"/>
              </a:srgbClr>
            </a:solidFill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32450" y="4063214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r</a:t>
              </a:r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ibbonWidth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441618" y="223784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height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40362" y="3795886"/>
              <a:ext cx="28083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32450" y="3488109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viewportWidth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44518" y="2676604"/>
              <a:ext cx="90000" cy="9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02988" y="2306692"/>
              <a:ext cx="186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viewportX</a:t>
              </a:r>
              <a:r>
                <a:rPr lang="en-GB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, </a:t>
              </a:r>
              <a:r>
                <a:rPr lang="en-GB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</a:rPr>
                <a:t>viewportY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0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0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9776" y="555526"/>
            <a:ext cx="8722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Imagine the ribbon repeated along the x-axis.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1520" y="1109449"/>
            <a:ext cx="7716032" cy="1392862"/>
            <a:chOff x="251520" y="1109449"/>
            <a:chExt cx="7716032" cy="13928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09451"/>
              <a:ext cx="1871398" cy="1239047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5742" y="1109451"/>
              <a:ext cx="1871398" cy="1239047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948" y="1109450"/>
              <a:ext cx="1871398" cy="1239047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154" y="1109449"/>
              <a:ext cx="1871398" cy="1239047"/>
            </a:xfrm>
            <a:prstGeom prst="rect">
              <a:avLst/>
            </a:prstGeom>
            <a:ln w="28575">
              <a:solidFill>
                <a:srgbClr val="FFFF00"/>
              </a:solidFill>
            </a:ln>
          </p:spPr>
        </p:pic>
        <p:sp>
          <p:nvSpPr>
            <p:cNvPr id="41" name="Rectangle 40"/>
            <p:cNvSpPr/>
            <p:nvPr/>
          </p:nvSpPr>
          <p:spPr>
            <a:xfrm>
              <a:off x="2987824" y="1263264"/>
              <a:ext cx="1342300" cy="12390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381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251520" y="1635646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51520" y="2419350"/>
              <a:ext cx="1071736" cy="8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1520" y="2547081"/>
            <a:ext cx="8722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index of the first visible copy of the ribbon is: 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93487"/>
              </p:ext>
            </p:extLst>
          </p:nvPr>
        </p:nvGraphicFramePr>
        <p:xfrm>
          <a:off x="0" y="3019515"/>
          <a:ext cx="7190906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73498"/>
                <a:gridCol w="6617408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viewPortX-viewportWidth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/2) / (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r>
                        <a:rPr lang="en-GB" sz="1400" b="1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ribbonWidth</a:t>
                      </a:r>
                      <a:endParaRPr lang="en-GB" sz="1400" b="1" dirty="0" smtClean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baseline="0" dirty="0" smtClean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          // Integer maths will usefully truncate here.</a:t>
                      </a:r>
                      <a:endParaRPr lang="en-GB" sz="1400" b="1" dirty="0" smtClean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51520" y="362923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This can then be drawn as any other object. A second draw is needed if the end position of the drawn ribbon image is less than right hand side of the viewport.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6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932040" y="267495"/>
            <a:ext cx="3881747" cy="1584176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65572" y="274340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Looping lots of images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7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899788-5775-4410-8E30-27A12E13E40E}"/>
</file>

<file path=customXml/itemProps2.xml><?xml version="1.0" encoding="utf-8"?>
<ds:datastoreItem xmlns:ds="http://schemas.openxmlformats.org/officeDocument/2006/customXml" ds:itemID="{AEF30C0D-7AF3-4356-8324-8965E46941FB}"/>
</file>

<file path=customXml/itemProps3.xml><?xml version="1.0" encoding="utf-8"?>
<ds:datastoreItem xmlns:ds="http://schemas.openxmlformats.org/officeDocument/2006/customXml" ds:itemID="{A77272A9-8B16-40D5-AA84-C3C7A39D5CBF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550</Words>
  <Application>Microsoft Office PowerPoint</Application>
  <PresentationFormat>On-screen Show (16:9)</PresentationFormat>
  <Paragraphs>149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Arial Narrow</vt:lpstr>
      <vt:lpstr>Calibri</vt:lpstr>
      <vt:lpstr>Courier New</vt:lpstr>
      <vt:lpstr>Georgia</vt:lpstr>
      <vt:lpstr>Times New Roman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2014-10-21T20:22:21Z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