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7" r:id="rId3"/>
    <p:sldId id="360" r:id="rId4"/>
    <p:sldId id="359" r:id="rId5"/>
    <p:sldId id="361" r:id="rId6"/>
    <p:sldId id="362" r:id="rId7"/>
    <p:sldId id="363" r:id="rId8"/>
    <p:sldId id="364" r:id="rId9"/>
    <p:sldId id="353" r:id="rId10"/>
    <p:sldId id="366" r:id="rId11"/>
    <p:sldId id="339" r:id="rId12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99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88160" autoAdjust="0"/>
  </p:normalViewPr>
  <p:slideViewPr>
    <p:cSldViewPr>
      <p:cViewPr varScale="1">
        <p:scale>
          <a:sx n="128" d="100"/>
          <a:sy n="128" d="100"/>
        </p:scale>
        <p:origin x="138" y="8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3" d="100"/>
          <a:sy n="103" d="100"/>
        </p:scale>
        <p:origin x="4128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30/10/2014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4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10/30/2014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Image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Tiles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72400" y="4155926"/>
            <a:ext cx="806202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58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Image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Tile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Drawing Algorithm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8282"/>
              </a:clrFrom>
              <a:clrTo>
                <a:srgbClr val="FF828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8009996" y="3958290"/>
            <a:ext cx="918622" cy="102586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7610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10/30/2014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5" r:id="rId12"/>
    <p:sldLayoutId id="2147484701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4932040" y="866835"/>
            <a:ext cx="3744416" cy="134487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Font typeface="Georgia" pitchFamily="18" charset="0"/>
              <a:buNone/>
            </a:pPr>
            <a:r>
              <a:rPr lang="en-US" smtClean="0">
                <a:solidFill>
                  <a:schemeClr val="tx1"/>
                </a:solidFill>
                <a:effectLst/>
              </a:rPr>
              <a:t>Graphics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747046"/>
            <a:ext cx="30963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Images within 2D games</a:t>
            </a:r>
            <a:endParaRPr lang="en-US" sz="2000" dirty="0"/>
          </a:p>
          <a:p>
            <a:pPr algn="r"/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64088" y="3149894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Part 7 – Tiling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699542"/>
            <a:ext cx="788511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width )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while(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height )</a:t>
            </a:r>
          </a:p>
          <a:p>
            <a:pPr algn="l">
              <a:spcAft>
                <a:spcPts val="1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	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>
              <a:spcAft>
                <a:spcPts val="1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</a:rPr>
              <a:t>		// Determine draw regions</a:t>
            </a:r>
          </a:p>
          <a:p>
            <a:pPr>
              <a:spcAft>
                <a:spcPts val="1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</a:rPr>
              <a:t>		// Draw tile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(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tileYOffset+drawHeight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%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</a:p>
          <a:p>
            <a:pPr algn="l"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}            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+=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(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tileXOffset+drawWidth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%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}        </a:t>
            </a: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481" y="891381"/>
            <a:ext cx="1871663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6984231" y="2189440"/>
            <a:ext cx="1476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947719" y="2212181"/>
            <a:ext cx="12969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4825231" y="1628666"/>
            <a:ext cx="15827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</a:p>
          <a:p>
            <a:pPr algn="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</a:p>
        </p:txBody>
      </p:sp>
      <p:sp>
        <p:nvSpPr>
          <p:cNvPr id="8" name="Oval 19"/>
          <p:cNvSpPr>
            <a:spLocks noChangeArrowheads="1"/>
          </p:cNvSpPr>
          <p:nvPr/>
        </p:nvSpPr>
        <p:spPr bwMode="auto">
          <a:xfrm>
            <a:off x="6876281" y="2175669"/>
            <a:ext cx="107950" cy="107950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823644" y="2258903"/>
            <a:ext cx="1582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</a:p>
          <a:p>
            <a:pPr algn="r"/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 rot="-5400000">
            <a:off x="6300019" y="1562894"/>
            <a:ext cx="1295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 rot="-5400000">
            <a:off x="6011094" y="1252815"/>
            <a:ext cx="1476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076056" y="267494"/>
            <a:ext cx="3743325" cy="2879725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1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48064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Images can be tiled to cover a region of the screen. They provide a useful means of tiling an image to provide a seamless background.  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 smtClean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36" y="-28942"/>
            <a:ext cx="9173736" cy="517808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932040" y="267495"/>
            <a:ext cx="3881747" cy="864095"/>
          </a:xfrm>
          <a:prstGeom prst="roundRect">
            <a:avLst>
              <a:gd name="adj" fmla="val 8550"/>
            </a:avLst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965572" y="274340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Font typeface="Georgia" pitchFamily="18" charset="0"/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Images Tiles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8" descr="ti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55784"/>
            <a:ext cx="3267075" cy="3267075"/>
          </a:xfrm>
          <a:prstGeom prst="roundRect">
            <a:avLst>
              <a:gd name="adj" fmla="val 54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169776" y="555526"/>
            <a:ext cx="4186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image tile is simply an image that is intended to be repeatedly drawn next to itself in a tiled pattern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Tiled images can often be found within games as a means of providing a memory efficient means of generating background surfaces, etc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12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79512" y="2211710"/>
            <a:ext cx="2376488" cy="2638425"/>
            <a:chOff x="22" y="2123"/>
            <a:chExt cx="1497" cy="1662"/>
          </a:xfrm>
        </p:grpSpPr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22" y="2341"/>
              <a:ext cx="635" cy="1444"/>
              <a:chOff x="204" y="2228"/>
              <a:chExt cx="635" cy="1444"/>
            </a:xfrm>
          </p:grpSpPr>
          <p:sp>
            <p:nvSpPr>
              <p:cNvPr id="10" name="Line 32"/>
              <p:cNvSpPr>
                <a:spLocks noChangeShapeType="1"/>
              </p:cNvSpPr>
              <p:nvPr/>
            </p:nvSpPr>
            <p:spPr bwMode="auto">
              <a:xfrm>
                <a:off x="521" y="3453"/>
                <a:ext cx="250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Line 33"/>
              <p:cNvSpPr>
                <a:spLocks noChangeShapeType="1"/>
              </p:cNvSpPr>
              <p:nvPr/>
            </p:nvSpPr>
            <p:spPr bwMode="auto">
              <a:xfrm rot="-5400000">
                <a:off x="-92" y="2841"/>
                <a:ext cx="1225" cy="0"/>
              </a:xfrm>
              <a:prstGeom prst="line">
                <a:avLst/>
              </a:prstGeom>
              <a:noFill/>
              <a:ln w="254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2" name="Rectangle 34"/>
              <p:cNvSpPr>
                <a:spLocks noChangeArrowheads="1"/>
              </p:cNvSpPr>
              <p:nvPr/>
            </p:nvSpPr>
            <p:spPr bwMode="auto">
              <a:xfrm>
                <a:off x="204" y="3439"/>
                <a:ext cx="635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marL="266700" indent="-266700" algn="l">
                  <a:spcAft>
                    <a:spcPct val="50000"/>
                  </a:spcAft>
                </a:pPr>
                <a:r>
                  <a:rPr lang="en-GB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</a:rPr>
                  <a:t>x=0, y=0</a:t>
                </a:r>
              </a:p>
            </p:txBody>
          </p:sp>
        </p:grpSp>
        <p:pic>
          <p:nvPicPr>
            <p:cNvPr id="5" name="Picture 4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5" y="2409"/>
              <a:ext cx="1134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47"/>
            <p:cNvSpPr>
              <a:spLocks noChangeArrowheads="1"/>
            </p:cNvSpPr>
            <p:nvPr/>
          </p:nvSpPr>
          <p:spPr bwMode="auto">
            <a:xfrm>
              <a:off x="430" y="2736"/>
              <a:ext cx="2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266700" indent="-266700" algn="l">
                <a:spcAft>
                  <a:spcPct val="50000"/>
                </a:spcAft>
              </a:pP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GB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h</a:t>
              </a:r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Line 48"/>
            <p:cNvSpPr>
              <a:spLocks noChangeShapeType="1"/>
            </p:cNvSpPr>
            <p:nvPr/>
          </p:nvSpPr>
          <p:spPr bwMode="auto">
            <a:xfrm rot="5400000">
              <a:off x="-92" y="2954"/>
              <a:ext cx="104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49"/>
            <p:cNvSpPr>
              <a:spLocks noChangeArrowheads="1"/>
            </p:cNvSpPr>
            <p:nvPr/>
          </p:nvSpPr>
          <p:spPr bwMode="auto">
            <a:xfrm>
              <a:off x="839" y="212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266700" indent="-266700" algn="l">
                <a:spcAft>
                  <a:spcPct val="50000"/>
                </a:spcAft>
              </a:pP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t</a:t>
              </a:r>
              <a:r>
                <a:rPr lang="en-GB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w</a:t>
              </a:r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Line 50"/>
            <p:cNvSpPr>
              <a:spLocks noChangeShapeType="1"/>
            </p:cNvSpPr>
            <p:nvPr/>
          </p:nvSpPr>
          <p:spPr bwMode="auto">
            <a:xfrm>
              <a:off x="407" y="2364"/>
              <a:ext cx="106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23528" y="558839"/>
            <a:ext cx="31683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Aft>
                <a:spcPct val="50000"/>
              </a:spcAft>
            </a:pP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Develop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an algorithm to fill up the viewport with image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tiles, given: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15" name="Group 73"/>
          <p:cNvGrpSpPr>
            <a:grpSpLocks/>
          </p:cNvGrpSpPr>
          <p:nvPr/>
        </p:nvGrpSpPr>
        <p:grpSpPr bwMode="auto">
          <a:xfrm>
            <a:off x="1295525" y="1635449"/>
            <a:ext cx="3852862" cy="2638425"/>
            <a:chOff x="725" y="1760"/>
            <a:chExt cx="2427" cy="1662"/>
          </a:xfrm>
        </p:grpSpPr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1723" y="1760"/>
              <a:ext cx="6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266700" indent="-266700" algn="l">
                <a:spcAft>
                  <a:spcPct val="50000"/>
                </a:spcAft>
              </a:pP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v</a:t>
              </a:r>
              <a:r>
                <a:rPr lang="en-GB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w</a:t>
              </a:r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770" y="2001"/>
              <a:ext cx="204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770" y="2069"/>
              <a:ext cx="2042" cy="1134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lgDash"/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GB"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2880" y="2486"/>
              <a:ext cx="2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266700" indent="-266700" algn="l">
                <a:spcAft>
                  <a:spcPct val="50000"/>
                </a:spcAft>
              </a:pP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v</a:t>
              </a:r>
              <a:r>
                <a:rPr lang="en-GB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h</a:t>
              </a:r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 rot="5400000">
              <a:off x="2290" y="2636"/>
              <a:ext cx="11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GB" sz="160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725" y="3189"/>
              <a:ext cx="63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266700" indent="-266700" algn="l">
                <a:spcAft>
                  <a:spcPct val="50000"/>
                </a:spcAft>
              </a:pP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v</a:t>
              </a:r>
              <a:r>
                <a:rPr lang="en-GB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x</a:t>
              </a:r>
              <a:r>
                <a:rPr lang="en-GB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,v</a:t>
              </a:r>
              <a:r>
                <a:rPr lang="en-GB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y</a:t>
              </a:r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Group 74"/>
          <p:cNvGrpSpPr>
            <a:grpSpLocks/>
          </p:cNvGrpSpPr>
          <p:nvPr/>
        </p:nvGrpSpPr>
        <p:grpSpPr bwMode="auto">
          <a:xfrm>
            <a:off x="5437312" y="1927543"/>
            <a:ext cx="3563938" cy="2149475"/>
            <a:chOff x="3334" y="1872"/>
            <a:chExt cx="2245" cy="1354"/>
          </a:xfrm>
        </p:grpSpPr>
        <p:pic>
          <p:nvPicPr>
            <p:cNvPr id="23" name="Picture 5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34" y="2539"/>
              <a:ext cx="74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6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3" y="2536"/>
              <a:ext cx="74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5" name="Picture 6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31" y="2530"/>
              <a:ext cx="74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" name="Picture 6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34" y="1872"/>
              <a:ext cx="74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7" name="Picture 7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2" y="1872"/>
              <a:ext cx="74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8" name="Picture 7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31" y="1872"/>
              <a:ext cx="748" cy="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Rectangle 58"/>
            <p:cNvSpPr>
              <a:spLocks noChangeArrowheads="1"/>
            </p:cNvSpPr>
            <p:nvPr/>
          </p:nvSpPr>
          <p:spPr bwMode="auto">
            <a:xfrm>
              <a:off x="3588" y="2332"/>
              <a:ext cx="1346" cy="691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prstDash val="lgDash"/>
              <a:miter lim="800000"/>
              <a:headEnd/>
              <a:tailEnd/>
            </a:ln>
            <a:effectLst>
              <a:outerShdw dist="45791" dir="337859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30" name="Text Box 5">
            <a:hlinkClick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6660232" y="4171479"/>
            <a:ext cx="1368425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10 mins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9 mins</a:t>
            </a: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8 mins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7 mins</a:t>
            </a: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6 mins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5 mins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4 mins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3 mins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2 mins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1 min</a:t>
            </a: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latin typeface="Arial Black" pitchFamily="34" charset="0"/>
              </a:rPr>
              <a:t> 30 sec</a:t>
            </a:r>
          </a:p>
        </p:txBody>
      </p:sp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6660232" y="4547716"/>
            <a:ext cx="1368425" cy="3762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bg1"/>
                </a:solidFill>
                <a:latin typeface="Arial Black" pitchFamily="34" charset="0"/>
              </a:rPr>
              <a:t>Finished</a:t>
            </a: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639397" y="580310"/>
            <a:ext cx="539843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l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An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image tile,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with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width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en-GB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and height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</a:t>
            </a:r>
            <a:r>
              <a:rPr lang="en-GB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l"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 starting from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</a:t>
            </a:r>
            <a:r>
              <a:rPr lang="en-GB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,v</a:t>
            </a:r>
            <a:r>
              <a:rPr lang="en-GB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y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(somewhere within the tile) and with width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</a:t>
            </a:r>
            <a:r>
              <a:rPr lang="en-GB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and height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</a:t>
            </a:r>
            <a:r>
              <a:rPr lang="en-GB" sz="20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0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00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80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0000"/>
                            </p:stCondLst>
                            <p:childTnLst>
                              <p:par>
                                <p:cTn id="71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0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9971" y="3039001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15918" y="555526"/>
            <a:ext cx="459568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Start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drawing from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</a:t>
            </a:r>
            <a:r>
              <a:rPr lang="en-GB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x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,v</a:t>
            </a:r>
            <a:r>
              <a:rPr lang="en-GB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y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and draw as much of image tile as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possible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Move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along the y-axis to where  is the topmost bound of drawn tile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another tile here (with the same x value as the original tile).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Keep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doing steps 2 and 3 until we’ve painted the entire ‘column’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Move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along the x-axis to the rightmost bound of the last drawn tile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Repeat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step 2,3,4 and 5 for this ‘column’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Keep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moving along the x-axis until whole viewport is painted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106" y="3053288"/>
            <a:ext cx="970979" cy="8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7119" y="3048526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8545" y="3039001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144883"/>
            <a:ext cx="970979" cy="8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518" y="2159171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5532" y="2154408"/>
            <a:ext cx="970979" cy="8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958" y="2144883"/>
            <a:ext cx="970979" cy="8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249566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518" y="1263853"/>
            <a:ext cx="970979" cy="8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5532" y="1259091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958" y="1249566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339502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6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2518" y="353789"/>
            <a:ext cx="970979" cy="89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5532" y="349027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7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6958" y="339502"/>
            <a:ext cx="970979" cy="89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43"/>
          <p:cNvSpPr>
            <a:spLocks noChangeArrowheads="1"/>
          </p:cNvSpPr>
          <p:nvPr/>
        </p:nvSpPr>
        <p:spPr bwMode="auto">
          <a:xfrm>
            <a:off x="5517332" y="951116"/>
            <a:ext cx="2877886" cy="2641632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6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512" y="605903"/>
            <a:ext cx="788511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0;</a:t>
            </a:r>
          </a:p>
        </p:txBody>
      </p:sp>
      <p:pic>
        <p:nvPicPr>
          <p:cNvPr id="4" name="Picture 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533" y="2584601"/>
            <a:ext cx="1800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8"/>
          <p:cNvSpPr>
            <a:spLocks noChangeArrowheads="1"/>
          </p:cNvSpPr>
          <p:nvPr/>
        </p:nvSpPr>
        <p:spPr bwMode="auto">
          <a:xfrm rot="-5400000">
            <a:off x="576933" y="3136535"/>
            <a:ext cx="118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tileHeight</a:t>
            </a:r>
          </a:p>
        </p:txBody>
      </p:sp>
      <p:sp>
        <p:nvSpPr>
          <p:cNvPr id="6" name="Line 39"/>
          <p:cNvSpPr>
            <a:spLocks noChangeShapeType="1"/>
          </p:cNvSpPr>
          <p:nvPr/>
        </p:nvSpPr>
        <p:spPr bwMode="auto">
          <a:xfrm rot="5400000">
            <a:off x="683295" y="3449789"/>
            <a:ext cx="16573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40"/>
          <p:cNvSpPr>
            <a:spLocks noChangeArrowheads="1"/>
          </p:cNvSpPr>
          <p:nvPr/>
        </p:nvSpPr>
        <p:spPr bwMode="auto">
          <a:xfrm>
            <a:off x="1764383" y="4470036"/>
            <a:ext cx="1116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</a:p>
        </p:txBody>
      </p:sp>
      <p:sp>
        <p:nvSpPr>
          <p:cNvPr id="8" name="Line 41"/>
          <p:cNvSpPr>
            <a:spLocks noChangeShapeType="1"/>
          </p:cNvSpPr>
          <p:nvPr/>
        </p:nvSpPr>
        <p:spPr bwMode="auto">
          <a:xfrm>
            <a:off x="1477045" y="4419751"/>
            <a:ext cx="16938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3420145" y="1553797"/>
            <a:ext cx="100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width</a:t>
            </a:r>
          </a:p>
        </p:txBody>
      </p:sp>
      <p:sp>
        <p:nvSpPr>
          <p:cNvPr id="10" name="Line 44"/>
          <p:cNvSpPr>
            <a:spLocks noChangeShapeType="1"/>
          </p:cNvSpPr>
          <p:nvPr/>
        </p:nvSpPr>
        <p:spPr bwMode="auto">
          <a:xfrm>
            <a:off x="2051720" y="1936901"/>
            <a:ext cx="32416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45"/>
          <p:cNvSpPr>
            <a:spLocks noChangeArrowheads="1"/>
          </p:cNvSpPr>
          <p:nvPr/>
        </p:nvSpPr>
        <p:spPr bwMode="auto">
          <a:xfrm>
            <a:off x="2051720" y="2044851"/>
            <a:ext cx="3241675" cy="1800225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 rot="5400000">
            <a:off x="5000537" y="2927264"/>
            <a:ext cx="118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height</a:t>
            </a:r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 rot="5400000">
            <a:off x="4464720" y="2944964"/>
            <a:ext cx="1873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1980283" y="3822335"/>
            <a:ext cx="2555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viewPortX, viewPortY</a:t>
            </a:r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6012160" y="2122818"/>
            <a:ext cx="29553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– relative to the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</a:t>
            </a:r>
          </a:p>
        </p:txBody>
      </p:sp>
      <p:sp>
        <p:nvSpPr>
          <p:cNvPr id="16" name="Rectangle 52"/>
          <p:cNvSpPr>
            <a:spLocks noChangeArrowheads="1"/>
          </p:cNvSpPr>
          <p:nvPr/>
        </p:nvSpPr>
        <p:spPr bwMode="auto">
          <a:xfrm>
            <a:off x="6019813" y="2847818"/>
            <a:ext cx="28113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– relative to the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</a:t>
            </a:r>
          </a:p>
        </p:txBody>
      </p:sp>
    </p:spTree>
    <p:extLst>
      <p:ext uri="{BB962C8B-B14F-4D97-AF65-F5344CB8AC3E}">
        <p14:creationId xmlns:p14="http://schemas.microsoft.com/office/powerpoint/2010/main" val="27982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699542"/>
            <a:ext cx="788511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width )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while(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height )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	{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9379" y="2643386"/>
            <a:ext cx="1800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6"/>
          <p:cNvSpPr>
            <a:spLocks noChangeArrowheads="1"/>
          </p:cNvSpPr>
          <p:nvPr/>
        </p:nvSpPr>
        <p:spPr bwMode="auto">
          <a:xfrm rot="-5400000">
            <a:off x="2695780" y="3195320"/>
            <a:ext cx="1187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tileHeight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rot="5400000">
            <a:off x="2802142" y="3508574"/>
            <a:ext cx="16573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883229" y="4528821"/>
            <a:ext cx="1116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3595892" y="4478536"/>
            <a:ext cx="16938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5467554" y="1612582"/>
            <a:ext cx="1008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width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4170567" y="1995686"/>
            <a:ext cx="32416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170567" y="2103636"/>
            <a:ext cx="3241675" cy="1800225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7520192" y="2751336"/>
            <a:ext cx="1187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sz="2000">
                <a:solidFill>
                  <a:schemeClr val="tx1">
                    <a:lumMod val="95000"/>
                    <a:lumOff val="5000"/>
                  </a:schemeClr>
                </a:solidFill>
                <a:latin typeface="Arial Narrow" pitchFamily="34" charset="0"/>
              </a:rPr>
              <a:t>height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rot="5400000">
            <a:off x="6583567" y="3003749"/>
            <a:ext cx="18732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099129" y="3881120"/>
            <a:ext cx="25558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viewPortX, viewPortY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5591544" y="2463094"/>
            <a:ext cx="1582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5501850" y="2786259"/>
            <a:ext cx="107950" cy="107950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059001" y="192104"/>
            <a:ext cx="5040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3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699542"/>
            <a:ext cx="7885112" cy="244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width )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while(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height )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	{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if(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&gt; width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)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width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               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427" y="3086892"/>
            <a:ext cx="1738692" cy="13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528863" y="2933249"/>
            <a:ext cx="1668163" cy="1870749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527276" y="4422862"/>
            <a:ext cx="107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Line 29"/>
          <p:cNvSpPr>
            <a:spLocks noChangeShapeType="1"/>
          </p:cNvSpPr>
          <p:nvPr/>
        </p:nvSpPr>
        <p:spPr bwMode="auto">
          <a:xfrm>
            <a:off x="3239938" y="4451913"/>
            <a:ext cx="1635965" cy="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3566963" y="3681928"/>
            <a:ext cx="15286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 tileXOffset</a:t>
            </a:r>
          </a:p>
        </p:txBody>
      </p:sp>
      <p:sp>
        <p:nvSpPr>
          <p:cNvPr id="9" name="Oval 32"/>
          <p:cNvSpPr>
            <a:spLocks noChangeArrowheads="1"/>
          </p:cNvSpPr>
          <p:nvPr/>
        </p:nvSpPr>
        <p:spPr bwMode="auto">
          <a:xfrm>
            <a:off x="3492351" y="4314590"/>
            <a:ext cx="104260" cy="89294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9664" y="3086892"/>
            <a:ext cx="1738692" cy="13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5832326" y="2933250"/>
            <a:ext cx="1669695" cy="1870748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6481613" y="4422862"/>
            <a:ext cx="1077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</a:p>
        </p:txBody>
      </p:sp>
      <p:sp>
        <p:nvSpPr>
          <p:cNvPr id="13" name="Line 36"/>
          <p:cNvSpPr>
            <a:spLocks noChangeShapeType="1"/>
          </p:cNvSpPr>
          <p:nvPr/>
        </p:nvSpPr>
        <p:spPr bwMode="auto">
          <a:xfrm>
            <a:off x="6156176" y="4488426"/>
            <a:ext cx="1635964" cy="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6086326" y="3629541"/>
            <a:ext cx="1528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 tileXOffset</a:t>
            </a:r>
          </a:p>
        </p:txBody>
      </p:sp>
      <p:sp>
        <p:nvSpPr>
          <p:cNvPr id="15" name="Oval 38"/>
          <p:cNvSpPr>
            <a:spLocks noChangeArrowheads="1"/>
          </p:cNvSpPr>
          <p:nvPr/>
        </p:nvSpPr>
        <p:spPr bwMode="auto">
          <a:xfrm>
            <a:off x="6086326" y="4314590"/>
            <a:ext cx="104260" cy="89294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6" name="Picture 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652" y="3086892"/>
            <a:ext cx="1738692" cy="134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361802" y="2931790"/>
            <a:ext cx="2295256" cy="1842006"/>
          </a:xfrm>
          <a:prstGeom prst="rect">
            <a:avLst/>
          </a:prstGeom>
          <a:noFill/>
          <a:ln w="34925">
            <a:solidFill>
              <a:srgbClr val="FF0000"/>
            </a:solidFill>
            <a:prstDash val="lgDash"/>
            <a:miter lim="800000"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1009501" y="4422862"/>
            <a:ext cx="107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Line 42"/>
          <p:cNvSpPr>
            <a:spLocks noChangeShapeType="1"/>
          </p:cNvSpPr>
          <p:nvPr/>
        </p:nvSpPr>
        <p:spPr bwMode="auto">
          <a:xfrm>
            <a:off x="722163" y="4451913"/>
            <a:ext cx="1635965" cy="1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722163" y="3681928"/>
            <a:ext cx="15286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Oval 44"/>
          <p:cNvSpPr>
            <a:spLocks noChangeArrowheads="1"/>
          </p:cNvSpPr>
          <p:nvPr/>
        </p:nvSpPr>
        <p:spPr bwMode="auto">
          <a:xfrm>
            <a:off x="649138" y="4314590"/>
            <a:ext cx="104260" cy="89294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45"/>
          <p:cNvSpPr>
            <a:spLocks noChangeArrowheads="1"/>
          </p:cNvSpPr>
          <p:nvPr/>
        </p:nvSpPr>
        <p:spPr bwMode="auto">
          <a:xfrm>
            <a:off x="266250" y="4782013"/>
            <a:ext cx="1599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Full tile width</a:t>
            </a:r>
          </a:p>
        </p:txBody>
      </p:sp>
      <p:sp>
        <p:nvSpPr>
          <p:cNvPr id="23" name="Rectangle 46"/>
          <p:cNvSpPr>
            <a:spLocks noChangeArrowheads="1"/>
          </p:cNvSpPr>
          <p:nvPr/>
        </p:nvSpPr>
        <p:spPr bwMode="auto">
          <a:xfrm>
            <a:off x="3168600" y="4789950"/>
            <a:ext cx="2051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 starts outside</a:t>
            </a:r>
          </a:p>
        </p:txBody>
      </p:sp>
      <p:sp>
        <p:nvSpPr>
          <p:cNvPr id="24" name="Rectangle 47"/>
          <p:cNvSpPr>
            <a:spLocks noChangeArrowheads="1"/>
          </p:cNvSpPr>
          <p:nvPr/>
        </p:nvSpPr>
        <p:spPr bwMode="auto">
          <a:xfrm>
            <a:off x="5724128" y="4782013"/>
            <a:ext cx="2051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 ends outside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059001" y="192104"/>
            <a:ext cx="5040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6529" y="3861978"/>
            <a:ext cx="1163663" cy="115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6300192" y="4335365"/>
            <a:ext cx="1476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5464132" y="4683737"/>
            <a:ext cx="8286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5334172" y="4629762"/>
            <a:ext cx="107950" cy="107950"/>
          </a:xfrm>
          <a:prstGeom prst="ellipse">
            <a:avLst/>
          </a:prstGeom>
          <a:solidFill>
            <a:srgbClr val="FF0000"/>
          </a:solidFill>
          <a:ln w="3175" algn="ctr">
            <a:solidFill>
              <a:srgbClr val="FF0000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472233" y="4414547"/>
            <a:ext cx="26642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/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r"/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endParaRPr lang="en-GB" dirty="0" smtClean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rot="-5400000">
            <a:off x="5003601" y="4268492"/>
            <a:ext cx="75565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GB" sz="160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5334172" y="3518226"/>
            <a:ext cx="1476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266700" indent="-266700" algn="l">
              <a:spcAft>
                <a:spcPct val="50000"/>
              </a:spcAf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251520" y="712023"/>
            <a:ext cx="8352730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while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width )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{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while(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&lt; height )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	{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 algn="l"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if(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&gt; width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)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width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- </a:t>
            </a:r>
            <a:r>
              <a:rPr lang="en-GB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</a:p>
          <a:p>
            <a:pPr>
              <a:spcAft>
                <a:spcPts val="1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	if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(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&gt; height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)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height -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059001" y="192104"/>
            <a:ext cx="5040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0;</a:t>
            </a:r>
          </a:p>
          <a:p>
            <a:pPr algn="l"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tileXOffset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viewPortX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tileYOffset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viewPortY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  <a:p>
            <a:pPr algn="l">
              <a:spcAft>
                <a:spcPct val="50000"/>
              </a:spcAft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drawWidth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0,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drawHeight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 = 0</a:t>
            </a:r>
            <a:r>
              <a:rPr lang="en-GB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rPr>
              <a:t>;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154958" y="3510959"/>
            <a:ext cx="42264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Draw to</a:t>
            </a:r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(</a:t>
            </a:r>
            <a:r>
              <a:rPr lang="en-GB" sz="16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drawXOffset</a:t>
            </a:r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, </a:t>
            </a:r>
            <a:r>
              <a:rPr lang="en-GB" sz="16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drawYOffset</a:t>
            </a:r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 from </a:t>
            </a:r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(</a:t>
            </a:r>
            <a:r>
              <a:rPr lang="en-GB" sz="16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tileXOffset</a:t>
            </a:r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, </a:t>
            </a:r>
            <a:r>
              <a:rPr lang="en-GB" sz="16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tileYOffset</a:t>
            </a:r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) </a:t>
            </a: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</a:rPr>
              <a:t>source </a:t>
            </a:r>
          </a:p>
          <a:p>
            <a:pPr>
              <a:tabLst>
                <a:tab pos="542925" algn="l"/>
                <a:tab pos="895350" algn="l"/>
                <a:tab pos="1257300" algn="l"/>
                <a:tab pos="1619250" algn="l"/>
              </a:tabLst>
            </a:pPr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</a:rPr>
              <a:t>//region of size </a:t>
            </a:r>
            <a:r>
              <a:rPr lang="en-GB" sz="16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drawWidth</a:t>
            </a:r>
            <a:r>
              <a:rPr lang="en-GB" sz="1600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x </a:t>
            </a:r>
            <a:r>
              <a:rPr lang="en-GB" sz="1600" b="1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drawHeight</a:t>
            </a:r>
            <a:endParaRPr lang="en-GB" b="1" dirty="0" smtClean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8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24F69A-6760-408C-B9C0-1400ED9B87E4}"/>
</file>

<file path=customXml/itemProps2.xml><?xml version="1.0" encoding="utf-8"?>
<ds:datastoreItem xmlns:ds="http://schemas.openxmlformats.org/officeDocument/2006/customXml" ds:itemID="{383FE9A2-FD75-4238-AB5B-DF9115B29039}"/>
</file>

<file path=customXml/itemProps3.xml><?xml version="1.0" encoding="utf-8"?>
<ds:datastoreItem xmlns:ds="http://schemas.openxmlformats.org/officeDocument/2006/customXml" ds:itemID="{8196FA74-A199-4D54-ADFA-BB44FF22B146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471</Words>
  <Application>Microsoft Office PowerPoint</Application>
  <PresentationFormat>On-screen Show (16:9)</PresentationFormat>
  <Paragraphs>126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Narrow</vt:lpstr>
      <vt:lpstr>Calibri</vt:lpstr>
      <vt:lpstr>Georgia</vt:lpstr>
      <vt:lpstr>Trebuchet MS</vt:lpstr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2014-10-30T12:44:28Z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