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39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5122" autoAdjust="0"/>
  </p:normalViewPr>
  <p:slideViewPr>
    <p:cSldViewPr>
      <p:cViewPr varScale="1">
        <p:scale>
          <a:sx n="100" d="100"/>
          <a:sy n="100" d="100"/>
        </p:scale>
        <p:origin x="72" y="12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2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duction to m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56166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Introduction to AI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Movement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384" y="3795886"/>
            <a:ext cx="920213" cy="12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inematic M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56166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Kinematic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Movement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444208" y="4587974"/>
            <a:ext cx="2699792" cy="4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1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Array Data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8" y="3729882"/>
            <a:ext cx="1196610" cy="12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67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sting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9822"/>
            <a:ext cx="2381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r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Code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 descr="http://us.cdn2.123rf.com/168nwm/maxxyustas/maxxyustas0806/maxxyustas080600389/3242960-abstract-structure-from-four-boxes-3d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0362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11/11/2014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0" r:id="rId14"/>
    <p:sldLayoutId id="2147484696" r:id="rId15"/>
    <p:sldLayoutId id="2147484699" r:id="rId16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AI: Movement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Introduction to AI controlled movement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AI controlled entities often need some way of moving about their environment.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Kinetic movement provides a simple (and instantaneous) way of </a:t>
            </a:r>
            <a:r>
              <a:rPr lang="en-GB" sz="1800" smtClean="0">
                <a:solidFill>
                  <a:schemeClr val="tx1"/>
                </a:solidFill>
                <a:effectLst/>
                <a:latin typeface="Calibri" pitchFamily="34" charset="0"/>
              </a:rPr>
              <a:t>directing the velocity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10" y="-20538"/>
            <a:ext cx="9171910" cy="516822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635896" y="123478"/>
            <a:ext cx="5184576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Introduction to </a:t>
            </a:r>
          </a:p>
          <a:p>
            <a:pPr marL="0" indent="0">
              <a:buFont typeface="Georgia" pitchFamily="18" charset="0"/>
              <a:buNone/>
            </a:pPr>
            <a:r>
              <a:rPr lang="en-GB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AI Movement</a:t>
            </a:r>
            <a:endParaRPr lang="en-GB" sz="4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776" y="555526"/>
            <a:ext cx="53383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aim of movement AI is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move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 objects around the level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The movement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algorithms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take as input information about the layout of the world and output the desired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form of movement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 algorithms only require the object’s position and a target position. Others algorithms require lots of interaction with objects (e.g. collision avoidance,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algorithms directly output a new velocity (termed kinematic movement), others output an acceleration/force used to update the object’s velocity (termed dynamic or steering behaviours)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678190"/>
            <a:ext cx="3171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51520" y="3663270"/>
            <a:ext cx="3384376" cy="1212736"/>
          </a:xfrm>
          <a:prstGeom prst="roundRect">
            <a:avLst>
              <a:gd name="adj" fmla="val 6023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3726780"/>
            <a:ext cx="33829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position		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orientation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velocity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rotation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698555" y="2220831"/>
            <a:ext cx="4153757" cy="1350905"/>
          </a:xfrm>
          <a:prstGeom prst="roundRect">
            <a:avLst>
              <a:gd name="adj" fmla="val 6023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44736" y="2245970"/>
            <a:ext cx="421975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velocity += acceleration * time</a:t>
            </a:r>
            <a:r>
              <a:rPr lang="el-G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rotation +=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angular_acc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time</a:t>
            </a:r>
            <a:r>
              <a:rPr lang="el-G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</a:tabLst>
            </a:pPr>
            <a:endParaRPr lang="en-GB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position += velocity * time</a:t>
            </a:r>
            <a:r>
              <a:rPr lang="el-G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</a:tabLst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orientation += rotation * time</a:t>
            </a:r>
            <a:r>
              <a:rPr lang="el-G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76" y="555526"/>
            <a:ext cx="40421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Game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objects can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have 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position and an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orientation.</a:t>
            </a:r>
            <a:r>
              <a:rPr lang="en-GB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some games (e.g. tile based) a movement algorithm can directly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update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position and orientation. However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this will look unrealistic in other types of game (e.g. driving).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order to permit continuous (2D) movement it is necessary to store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2562" y="555526"/>
            <a:ext cx="4331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Steering algorithms output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force or acceleration to apply to the directional or rotational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velocities. Using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simplified Newton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Euler equations, the variables can be updated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5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979712" y="123478"/>
            <a:ext cx="684076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Kinematic Movement Algorithms</a:t>
            </a:r>
            <a:endParaRPr lang="en-GB" sz="4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2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323528" y="3507854"/>
            <a:ext cx="4464496" cy="1080120"/>
          </a:xfrm>
          <a:prstGeom prst="roundRect">
            <a:avLst>
              <a:gd name="adj" fmla="val 6023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588" y="3587903"/>
            <a:ext cx="4572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134778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Seek()		</a:t>
            </a:r>
            <a:r>
              <a:rPr lang="en-GB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// Seek towards a target point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134778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Flee()		</a:t>
            </a:r>
            <a:r>
              <a:rPr lang="en-GB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// Flee from a specified point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134778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Arrive()	</a:t>
            </a:r>
            <a:r>
              <a:rPr lang="en-GB" dirty="0" smtClean="0">
                <a:latin typeface="Arial Narrow" panose="020B0606020202030204" pitchFamily="34" charset="0"/>
                <a:cs typeface="Consolas" panose="020B0609020204030204" pitchFamily="49" charset="0"/>
              </a:rPr>
              <a:t>// Stop at the target point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2" descr="http://www.chromasia.com/images/the_movement_of_light_3_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6408" y="651256"/>
            <a:ext cx="3957592" cy="395759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69776" y="555526"/>
            <a:ext cx="51223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Kinematic movement algorithms operate using positions and orientations. The output is a target velocity (speed + orientation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speed may simply vary between full speed and stationary, i.e. kinematic algorithms do not use acceleration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section will explore the following basic forms of kinematic movement algorithm: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4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251520" y="2698271"/>
            <a:ext cx="3890142" cy="2177735"/>
          </a:xfrm>
          <a:prstGeom prst="roundRect">
            <a:avLst>
              <a:gd name="adj" fmla="val 7781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4010" y="2772092"/>
            <a:ext cx="38576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(Vector source, Vector target,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Vector velocity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= (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 – source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).normalise()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*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velocity;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4211960" y="2715766"/>
            <a:ext cx="4824536" cy="1690777"/>
          </a:xfrm>
          <a:prstGeom prst="roundRect">
            <a:avLst>
              <a:gd name="adj" fmla="val 830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48472" y="2771512"/>
            <a:ext cx="47880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DetermineOrientation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velocity, float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currentOrientation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velocity.length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== 0 )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currentOrientation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Math.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atan2( -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velocity.x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velocity.y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92080" y="544727"/>
            <a:ext cx="3197237" cy="1955015"/>
            <a:chOff x="5303853" y="1428736"/>
            <a:chExt cx="3197237" cy="1955015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572132" y="2285992"/>
              <a:ext cx="2643206" cy="75026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054122" y="2284876"/>
              <a:ext cx="139321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858148" y="2000240"/>
              <a:ext cx="642942" cy="642942"/>
              <a:chOff x="6643702" y="2285992"/>
              <a:chExt cx="928694" cy="92869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715140" y="2357430"/>
                <a:ext cx="785818" cy="785818"/>
              </a:xfrm>
              <a:prstGeom prst="ellipse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17" name="Plus 16"/>
              <p:cNvSpPr/>
              <p:nvPr/>
            </p:nvSpPr>
            <p:spPr>
              <a:xfrm>
                <a:off x="6643702" y="2285992"/>
                <a:ext cx="928694" cy="928694"/>
              </a:xfrm>
              <a:prstGeom prst="mathPlus">
                <a:avLst>
                  <a:gd name="adj1" fmla="val 19495"/>
                </a:avLst>
              </a:prstGeom>
              <a:solidFill>
                <a:srgbClr val="99FF3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5572132" y="2643182"/>
              <a:ext cx="1357322" cy="393078"/>
            </a:xfrm>
            <a:prstGeom prst="straightConnector1">
              <a:avLst/>
            </a:prstGeom>
            <a:ln>
              <a:solidFill>
                <a:srgbClr val="0099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Flowchart: Extract 12"/>
            <p:cNvSpPr/>
            <p:nvPr/>
          </p:nvSpPr>
          <p:spPr>
            <a:xfrm rot="1019909">
              <a:off x="5358346" y="2955123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303853" y="1428736"/>
              <a:ext cx="1857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Current velocity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75423" y="2857496"/>
              <a:ext cx="150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dirty="0" smtClean="0">
                  <a:latin typeface="Arial Narrow" pitchFamily="34" charset="0"/>
                </a:rPr>
                <a:t>Target velocity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411760" y="3923131"/>
            <a:ext cx="1584176" cy="738664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normalise() gives vector of unit length and same direction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7925" y="4117372"/>
            <a:ext cx="2714644" cy="24622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See comment on next slide for </a:t>
            </a:r>
            <a:r>
              <a:rPr lang="en-GB" sz="1600" dirty="0" err="1" smtClean="0">
                <a:solidFill>
                  <a:srgbClr val="0070C0"/>
                </a:solidFill>
                <a:latin typeface="Arial Narrow" pitchFamily="34" charset="0"/>
              </a:rPr>
              <a:t>atan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0" name="Rectangle 2"/>
          <p:cNvSpPr txBox="1">
            <a:spLocks/>
          </p:cNvSpPr>
          <p:nvPr/>
        </p:nvSpPr>
        <p:spPr>
          <a:xfrm>
            <a:off x="2986114" y="51470"/>
            <a:ext cx="129785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8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Seek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776" y="555526"/>
            <a:ext cx="45462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Seek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inputs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current and target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and calculates a direction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from the current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target locations, providing an output velocity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velocity can be used to define the output orientation if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desired.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8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284880" y="1995686"/>
            <a:ext cx="3714776" cy="2153143"/>
          </a:xfrm>
          <a:prstGeom prst="roundRect">
            <a:avLst>
              <a:gd name="adj" fmla="val 732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4880" y="2125893"/>
            <a:ext cx="36814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Flee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Vector source, Vector target,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float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Vector velocity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= (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 – target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).normalise()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*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velocity;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383336" y="601107"/>
            <a:ext cx="4581152" cy="3554819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Aside: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Why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atan2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on last slide? </a:t>
            </a:r>
          </a:p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atan2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computes the arctangent of y/x in a range of (−π, π), i.e. it determines the counter clockwise angle (radians) between the x-axis and the vector &lt;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x,y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&gt; in 2D Euclidean space. The normal </a:t>
            </a: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atan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function                           returns a range of (−π/2, π/2)</a:t>
            </a:r>
          </a:p>
          <a:p>
            <a:pPr>
              <a:spcBef>
                <a:spcPct val="50000"/>
              </a:spcBef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endParaRPr lang="en-GB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This is useful to find the direction                 from one point to another.</a:t>
            </a:r>
          </a:p>
        </p:txBody>
      </p:sp>
      <p:pic>
        <p:nvPicPr>
          <p:cNvPr id="7" name="Picture 4" descr="http://www.mathworks.com/access/helpdesk/help/techdoc/ref/math_a20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0272" y="2360624"/>
            <a:ext cx="1771650" cy="1581151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/>
          </p:cNvSpPr>
          <p:nvPr/>
        </p:nvSpPr>
        <p:spPr>
          <a:xfrm>
            <a:off x="2986114" y="51470"/>
            <a:ext cx="129785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8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Flee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776" y="555526"/>
            <a:ext cx="4258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Flee is the opposite of Seek, i.e. the object moves away from their target. It can simply be defined as the opposite of the velocity returned by Seek,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i.e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4589408" y="200030"/>
            <a:ext cx="4375080" cy="4315365"/>
          </a:xfrm>
          <a:prstGeom prst="roundRect">
            <a:avLst>
              <a:gd name="adj" fmla="val 3772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1370" y="258197"/>
            <a:ext cx="421484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Arrive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Vector source, Vector target,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float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float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nearRadius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float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slowingFactor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0.2;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Vector velocity = [0,0,...];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Vector separation = (target – source);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separation.length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nearRadius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velocity;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velocity = separation /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slowingFactor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velocity.length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&gt; </a:t>
            </a:r>
            <a:r>
              <a:rPr lang="en-GB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velocity = 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velocity.normalise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velocity;</a:t>
            </a:r>
          </a:p>
          <a:p>
            <a:pPr marL="180975" indent="-180975">
              <a:tabLst>
                <a:tab pos="180975" algn="l"/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5536" y="2308715"/>
            <a:ext cx="3640489" cy="2423275"/>
            <a:chOff x="4692973" y="928670"/>
            <a:chExt cx="4165307" cy="277261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268907" y="2928934"/>
              <a:ext cx="803291" cy="576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" name="Group 19"/>
            <p:cNvGrpSpPr/>
            <p:nvPr/>
          </p:nvGrpSpPr>
          <p:grpSpPr>
            <a:xfrm>
              <a:off x="7929586" y="1202280"/>
              <a:ext cx="642942" cy="642942"/>
              <a:chOff x="6643702" y="2285992"/>
              <a:chExt cx="928694" cy="9286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715140" y="2357430"/>
                <a:ext cx="785818" cy="785818"/>
              </a:xfrm>
              <a:prstGeom prst="ellipse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22" name="Plus 21"/>
              <p:cNvSpPr/>
              <p:nvPr/>
            </p:nvSpPr>
            <p:spPr>
              <a:xfrm>
                <a:off x="6643702" y="2285992"/>
                <a:ext cx="928694" cy="928694"/>
              </a:xfrm>
              <a:prstGeom prst="mathPlus">
                <a:avLst>
                  <a:gd name="adj1" fmla="val 19495"/>
                </a:avLst>
              </a:prstGeom>
              <a:solidFill>
                <a:srgbClr val="99FF3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9" name="Flowchart: Extract 8"/>
            <p:cNvSpPr/>
            <p:nvPr/>
          </p:nvSpPr>
          <p:spPr>
            <a:xfrm rot="2869463">
              <a:off x="5126559" y="3300171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92973" y="2876132"/>
              <a:ext cx="1857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err="1" smtClean="0">
                  <a:latin typeface="Arial Narrow" pitchFamily="34" charset="0"/>
                </a:rPr>
                <a:t>vel</a:t>
              </a:r>
              <a:r>
                <a:rPr lang="en-GB" sz="1600" dirty="0" smtClean="0">
                  <a:latin typeface="Arial Narrow" pitchFamily="34" charset="0"/>
                </a:rPr>
                <a:t> = max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000760" y="2424182"/>
              <a:ext cx="803291" cy="57619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97667" y="2071678"/>
              <a:ext cx="588977" cy="43331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197733" y="1857364"/>
              <a:ext cx="374663" cy="29043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554923" y="1643050"/>
              <a:ext cx="303225" cy="219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643834" y="928670"/>
              <a:ext cx="1214446" cy="114300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352085" y="2500306"/>
              <a:ext cx="1857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err="1" smtClean="0">
                  <a:latin typeface="Arial Narrow" pitchFamily="34" charset="0"/>
                </a:rPr>
                <a:t>vel</a:t>
              </a:r>
              <a:r>
                <a:rPr lang="en-GB" sz="1600" dirty="0" smtClean="0">
                  <a:latin typeface="Arial Narrow" pitchFamily="34" charset="0"/>
                </a:rPr>
                <a:t>= max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52085" y="2090314"/>
              <a:ext cx="1857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err="1" smtClean="0">
                  <a:latin typeface="Arial Narrow" pitchFamily="34" charset="0"/>
                </a:rPr>
                <a:t>vel</a:t>
              </a:r>
              <a:r>
                <a:rPr lang="en-GB" sz="1600" dirty="0" smtClean="0">
                  <a:latin typeface="Arial Narrow" pitchFamily="34" charset="0"/>
                </a:rPr>
                <a:t>= max * 0.75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846417" y="1804562"/>
              <a:ext cx="1857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err="1" smtClean="0">
                  <a:latin typeface="Arial Narrow" pitchFamily="34" charset="0"/>
                </a:rPr>
                <a:t>vel</a:t>
              </a:r>
              <a:r>
                <a:rPr lang="en-GB" sz="1600" dirty="0" smtClean="0">
                  <a:latin typeface="Arial Narrow" pitchFamily="34" charset="0"/>
                </a:rPr>
                <a:t>= max * 0.6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213526" y="1518810"/>
              <a:ext cx="1857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err="1" smtClean="0">
                  <a:latin typeface="Arial Narrow" pitchFamily="34" charset="0"/>
                </a:rPr>
                <a:t>vel</a:t>
              </a:r>
              <a:r>
                <a:rPr lang="en-GB" sz="1600" dirty="0" smtClean="0">
                  <a:latin typeface="Arial Narrow" pitchFamily="34" charset="0"/>
                </a:rPr>
                <a:t>= max * 0.4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715272" y="2143116"/>
              <a:ext cx="114300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180975" indent="-180975" algn="ctr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Closeness </a:t>
              </a:r>
            </a:p>
            <a:p>
              <a:pPr marL="180975" indent="-180975" algn="ctr">
                <a:tabLst>
                  <a:tab pos="180975" algn="l"/>
                  <a:tab pos="361950" algn="l"/>
                  <a:tab pos="896938" algn="l"/>
                  <a:tab pos="2328863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threshold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8877" y="843558"/>
            <a:ext cx="1287335" cy="492443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err="1" smtClean="0">
                <a:solidFill>
                  <a:srgbClr val="0070C0"/>
                </a:solidFill>
                <a:latin typeface="Arial Narrow" pitchFamily="34" charset="0"/>
              </a:rPr>
              <a:t>slowingFactor</a:t>
            </a:r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 = slowing strength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6387" y="3658282"/>
            <a:ext cx="2107612" cy="492443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Determine velocity, and cap at max speed if needed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3735" y="2279378"/>
            <a:ext cx="2000264" cy="24622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Return initial velocity = 0.0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7" name="Rectangle 2"/>
          <p:cNvSpPr txBox="1">
            <a:spLocks/>
          </p:cNvSpPr>
          <p:nvPr/>
        </p:nvSpPr>
        <p:spPr>
          <a:xfrm>
            <a:off x="2986114" y="51470"/>
            <a:ext cx="129785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8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Arrive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776" y="555526"/>
            <a:ext cx="425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limitation of Seek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that it can keep overshooting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target. A means of overcoming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is to provide a buffer ‘close enough’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region.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Another is to reduce the speed as the target comes close. Both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approaches                        can be combined: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13549-2CEF-4CA9-92FB-09B07CC585AB}"/>
</file>

<file path=customXml/itemProps2.xml><?xml version="1.0" encoding="utf-8"?>
<ds:datastoreItem xmlns:ds="http://schemas.openxmlformats.org/officeDocument/2006/customXml" ds:itemID="{39006150-76AF-4D34-B97A-4B641FB505C3}"/>
</file>

<file path=customXml/itemProps3.xml><?xml version="1.0" encoding="utf-8"?>
<ds:datastoreItem xmlns:ds="http://schemas.openxmlformats.org/officeDocument/2006/customXml" ds:itemID="{8A4BEB18-C87C-450D-80C7-AA48AB9FD944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602</Words>
  <Application>Microsoft Office PowerPoint</Application>
  <PresentationFormat>On-screen Show (16:9)</PresentationFormat>
  <Paragraphs>109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Consolas</vt:lpstr>
      <vt:lpstr>Georgia</vt:lpstr>
      <vt:lpstr>Trebuchet MS</vt:lpstr>
      <vt:lpstr>Slipstream</vt:lpstr>
      <vt:lpstr>AI: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2014-11-11T17:28:31Z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