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679" r:id="rId1"/>
  </p:sldMasterIdLst>
  <p:notesMasterIdLst>
    <p:notesMasterId r:id="rId14"/>
  </p:notesMasterIdLst>
  <p:handoutMasterIdLst>
    <p:handoutMasterId r:id="rId15"/>
  </p:handoutMasterIdLst>
  <p:sldIdLst>
    <p:sldId id="256" r:id="rId2"/>
    <p:sldId id="317" r:id="rId3"/>
    <p:sldId id="342" r:id="rId4"/>
    <p:sldId id="346" r:id="rId5"/>
    <p:sldId id="347" r:id="rId6"/>
    <p:sldId id="345" r:id="rId7"/>
    <p:sldId id="344" r:id="rId8"/>
    <p:sldId id="359" r:id="rId9"/>
    <p:sldId id="357" r:id="rId10"/>
    <p:sldId id="343" r:id="rId11"/>
    <p:sldId id="341" r:id="rId12"/>
    <p:sldId id="339" r:id="rId13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6699"/>
    <a:srgbClr val="99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0044" autoAdjust="0"/>
  </p:normalViewPr>
  <p:slideViewPr>
    <p:cSldViewPr>
      <p:cViewPr>
        <p:scale>
          <a:sx n="94" d="100"/>
          <a:sy n="94" d="100"/>
        </p:scale>
        <p:origin x="1700" y="9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3" d="100"/>
          <a:sy n="103" d="100"/>
        </p:scale>
        <p:origin x="4128" y="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D9B9B-D8FE-409C-B8BF-65411F3CEDDE}" type="datetimeFigureOut">
              <a:rPr lang="en-GB" smtClean="0"/>
              <a:t>18/11/2014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60687-CB50-4C61-B502-E8FA3905E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7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40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789409"/>
            <a:ext cx="5637010" cy="66158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11/18/2014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2" y="2349218"/>
            <a:ext cx="7175351" cy="1344875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548639"/>
            <a:ext cx="6400800" cy="2606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11/18/2014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282388"/>
            <a:ext cx="2057400" cy="3928754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4" y="548640"/>
            <a:ext cx="4829287" cy="36710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11/18/2014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th follow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Path</a:t>
            </a:r>
            <a:r>
              <a:rPr lang="en-US" altLang="x-none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Following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8611" y="4309944"/>
            <a:ext cx="1224136" cy="83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58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Path follow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Constrained</a:t>
            </a:r>
            <a:r>
              <a:rPr lang="en-US" altLang="x-none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Movement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19340" y="4339462"/>
            <a:ext cx="1424660" cy="82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99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11/18/2014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1629486"/>
            <a:ext cx="5966666" cy="1817510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3455633"/>
            <a:ext cx="5970494" cy="626595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548639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548640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050245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49274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6" y="1657350"/>
            <a:ext cx="3636085" cy="94387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6" y="548640"/>
            <a:ext cx="4017085" cy="3671048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2623351"/>
            <a:ext cx="3388660" cy="1604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857250"/>
            <a:ext cx="4114800" cy="2345855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757865"/>
            <a:ext cx="3694114" cy="1622265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3348316"/>
            <a:ext cx="6383538" cy="85725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29050"/>
            <a:ext cx="9144000" cy="1314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2791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9195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11/18/2014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629150"/>
            <a:ext cx="33528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0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5" r:id="rId12"/>
    <p:sldLayoutId id="2147484701" r:id="rId13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4788024" y="915566"/>
            <a:ext cx="4104456" cy="1344875"/>
          </a:xfrm>
        </p:spPr>
        <p:txBody>
          <a:bodyPr>
            <a:noAutofit/>
          </a:bodyPr>
          <a:lstStyle>
            <a:extLst/>
          </a:lstStyle>
          <a:p>
            <a:pPr marL="182880" indent="0" algn="ctr">
              <a:buNone/>
            </a:pPr>
            <a:r>
              <a:rPr lang="en-US" sz="3600" dirty="0" smtClean="0">
                <a:solidFill>
                  <a:schemeClr val="tx1"/>
                </a:solidFill>
                <a:effectLst/>
              </a:rPr>
              <a:t>Steering Constraints and Path following</a:t>
            </a:r>
            <a:endParaRPr lang="en-US" sz="3600" dirty="0"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 descr="C:\Resources\Docs\3. Education\Modules\CSC2021-22\Development\CSC2021 Module Tit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771552"/>
            <a:ext cx="4200635" cy="14679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C:\Resources\Docs\3. Education\Modules\CSC2021-22\Development\CSC2022 Module Titl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615981"/>
            <a:ext cx="4200635" cy="1467937"/>
          </a:xfrm>
          <a:prstGeom prst="round2DiagRect">
            <a:avLst>
              <a:gd name="adj1" fmla="val 0"/>
              <a:gd name="adj2" fmla="val 2092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364088" y="2643758"/>
            <a:ext cx="30963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Constraining steering behaviours and following a determined path.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r"/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20072" y="843558"/>
            <a:ext cx="3270069" cy="2047931"/>
            <a:chOff x="5155064" y="1829687"/>
            <a:chExt cx="3270069" cy="2047931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E"/>
                </a:clrFrom>
                <a:clrTo>
                  <a:srgbClr val="FDFFFE">
                    <a:alpha val="0"/>
                  </a:srgbClr>
                </a:clrTo>
              </a:clrChange>
              <a:lum bright="20000" contrast="20000"/>
            </a:blip>
            <a:stretch>
              <a:fillRect/>
            </a:stretch>
          </p:blipFill>
          <p:spPr bwMode="auto">
            <a:xfrm>
              <a:off x="5155064" y="1829687"/>
              <a:ext cx="1271615" cy="6302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108166" y="3046621"/>
              <a:ext cx="1316967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>
                <a:tabLst>
                  <a:tab pos="361950" algn="l"/>
                  <a:tab pos="896938" algn="l"/>
                  <a:tab pos="2328863" algn="l"/>
                </a:tabLst>
              </a:pPr>
              <a:r>
                <a:rPr lang="en-GB" sz="1600" dirty="0" smtClean="0">
                  <a:latin typeface="Arial Narrow" pitchFamily="34" charset="0"/>
                </a:rPr>
                <a:t>Requested </a:t>
              </a:r>
            </a:p>
            <a:p>
              <a:pPr algn="ctr">
                <a:tabLst>
                  <a:tab pos="361950" algn="l"/>
                  <a:tab pos="896938" algn="l"/>
                  <a:tab pos="2328863" algn="l"/>
                </a:tabLst>
              </a:pPr>
              <a:r>
                <a:rPr lang="en-GB" sz="1600" dirty="0" smtClean="0">
                  <a:latin typeface="Arial Narrow" pitchFamily="34" charset="0"/>
                </a:rPr>
                <a:t>linear acceleration</a:t>
              </a:r>
            </a:p>
          </p:txBody>
        </p:sp>
        <p:sp>
          <p:nvSpPr>
            <p:cNvPr id="7" name="Freeform 6"/>
            <p:cNvSpPr/>
            <p:nvPr/>
          </p:nvSpPr>
          <p:spPr>
            <a:xfrm rot="11513329">
              <a:off x="6297282" y="2484409"/>
              <a:ext cx="310551" cy="293298"/>
            </a:xfrm>
            <a:custGeom>
              <a:avLst/>
              <a:gdLst>
                <a:gd name="connsiteX0" fmla="*/ 0 w 500332"/>
                <a:gd name="connsiteY0" fmla="*/ 474453 h 474453"/>
                <a:gd name="connsiteX1" fmla="*/ 181154 w 500332"/>
                <a:gd name="connsiteY1" fmla="*/ 155275 h 474453"/>
                <a:gd name="connsiteX2" fmla="*/ 500332 w 500332"/>
                <a:gd name="connsiteY2" fmla="*/ 0 h 4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0332" h="474453">
                  <a:moveTo>
                    <a:pt x="0" y="474453"/>
                  </a:moveTo>
                  <a:cubicBezTo>
                    <a:pt x="48882" y="354401"/>
                    <a:pt x="97765" y="234350"/>
                    <a:pt x="181154" y="155275"/>
                  </a:cubicBezTo>
                  <a:cubicBezTo>
                    <a:pt x="264543" y="76200"/>
                    <a:pt x="382437" y="38100"/>
                    <a:pt x="500332" y="0"/>
                  </a:cubicBezTo>
                </a:path>
              </a:pathLst>
            </a:cu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207479" y="2414021"/>
              <a:ext cx="1316967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>
                <a:tabLst>
                  <a:tab pos="361950" algn="l"/>
                  <a:tab pos="896938" algn="l"/>
                  <a:tab pos="2328863" algn="l"/>
                </a:tabLst>
              </a:pPr>
              <a:r>
                <a:rPr lang="en-GB" sz="1600" dirty="0" smtClean="0">
                  <a:latin typeface="Arial Narrow" pitchFamily="34" charset="0"/>
                </a:rPr>
                <a:t>Requested </a:t>
              </a:r>
            </a:p>
            <a:p>
              <a:pPr algn="ctr">
                <a:tabLst>
                  <a:tab pos="361950" algn="l"/>
                  <a:tab pos="896938" algn="l"/>
                  <a:tab pos="2328863" algn="l"/>
                </a:tabLst>
              </a:pPr>
              <a:r>
                <a:rPr lang="en-GB" sz="1600" dirty="0" smtClean="0">
                  <a:latin typeface="Arial Narrow" pitchFamily="34" charset="0"/>
                </a:rPr>
                <a:t>angular acceleration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6200000" flipH="1">
              <a:off x="6140315" y="2387827"/>
              <a:ext cx="1393107" cy="904912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452287" y="522115"/>
            <a:ext cx="2299521" cy="1956698"/>
            <a:chOff x="6387279" y="1508244"/>
            <a:chExt cx="2299521" cy="1956698"/>
          </a:xfrm>
        </p:grpSpPr>
        <p:cxnSp>
          <p:nvCxnSpPr>
            <p:cNvPr id="11" name="Straight Arrow Connector 10"/>
            <p:cNvCxnSpPr/>
            <p:nvPr/>
          </p:nvCxnSpPr>
          <p:spPr>
            <a:xfrm rot="16200000" flipH="1">
              <a:off x="6512946" y="2769078"/>
              <a:ext cx="1342845" cy="48884"/>
            </a:xfrm>
            <a:prstGeom prst="straightConnector1">
              <a:avLst/>
            </a:prstGeom>
            <a:ln w="25400">
              <a:solidFill>
                <a:srgbClr val="009900"/>
              </a:solidFill>
              <a:prstDash val="sysDash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 rot="8631177">
              <a:off x="6532118" y="2192009"/>
              <a:ext cx="243770" cy="177170"/>
            </a:xfrm>
            <a:custGeom>
              <a:avLst/>
              <a:gdLst>
                <a:gd name="connsiteX0" fmla="*/ 0 w 500332"/>
                <a:gd name="connsiteY0" fmla="*/ 474453 h 474453"/>
                <a:gd name="connsiteX1" fmla="*/ 181154 w 500332"/>
                <a:gd name="connsiteY1" fmla="*/ 155275 h 474453"/>
                <a:gd name="connsiteX2" fmla="*/ 500332 w 500332"/>
                <a:gd name="connsiteY2" fmla="*/ 0 h 4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0332" h="474453">
                  <a:moveTo>
                    <a:pt x="0" y="474453"/>
                  </a:moveTo>
                  <a:cubicBezTo>
                    <a:pt x="48882" y="354401"/>
                    <a:pt x="97765" y="234350"/>
                    <a:pt x="181154" y="155275"/>
                  </a:cubicBezTo>
                  <a:cubicBezTo>
                    <a:pt x="264543" y="76200"/>
                    <a:pt x="382437" y="38100"/>
                    <a:pt x="500332" y="0"/>
                  </a:cubicBezTo>
                </a:path>
              </a:pathLst>
            </a:custGeom>
            <a:ln w="412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6387279" y="2147978"/>
              <a:ext cx="798525" cy="7253"/>
            </a:xfrm>
            <a:prstGeom prst="straightConnector1">
              <a:avLst/>
            </a:prstGeom>
            <a:ln w="50800">
              <a:solidFill>
                <a:srgbClr val="0099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6932762" y="1508244"/>
              <a:ext cx="175403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>
                <a:tabLst>
                  <a:tab pos="361950" algn="l"/>
                  <a:tab pos="896938" algn="l"/>
                  <a:tab pos="2328863" algn="l"/>
                </a:tabLst>
              </a:pPr>
              <a:r>
                <a:rPr lang="en-GB" sz="1600" dirty="0" smtClean="0">
                  <a:latin typeface="Arial Narrow" pitchFamily="34" charset="0"/>
                </a:rPr>
                <a:t>Achievable linear and angular acceleration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92319" y="3080774"/>
            <a:ext cx="1507403" cy="1710018"/>
            <a:chOff x="5307464" y="4708034"/>
            <a:chExt cx="1507403" cy="1710018"/>
          </a:xfrm>
        </p:grpSpPr>
        <p:cxnSp>
          <p:nvCxnSpPr>
            <p:cNvPr id="16" name="Straight Arrow Connector 15"/>
            <p:cNvCxnSpPr>
              <a:stCxn id="19" idx="0"/>
            </p:cNvCxnSpPr>
            <p:nvPr/>
          </p:nvCxnSpPr>
          <p:spPr>
            <a:xfrm rot="10800000" flipH="1" flipV="1">
              <a:off x="6680053" y="5032764"/>
              <a:ext cx="68684" cy="1293271"/>
            </a:xfrm>
            <a:prstGeom prst="straightConnector1">
              <a:avLst/>
            </a:prstGeom>
            <a:ln w="25400">
              <a:solidFill>
                <a:srgbClr val="009900"/>
              </a:solidFill>
              <a:prstDash val="sysDash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20000" contrast="20000"/>
            </a:blip>
            <a:stretch>
              <a:fillRect/>
            </a:stretch>
          </p:blipFill>
          <p:spPr bwMode="auto">
            <a:xfrm>
              <a:off x="5307464" y="4708034"/>
              <a:ext cx="1271615" cy="6302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Freeform 17"/>
            <p:cNvSpPr/>
            <p:nvPr/>
          </p:nvSpPr>
          <p:spPr>
            <a:xfrm rot="11513329">
              <a:off x="6144790" y="5319857"/>
              <a:ext cx="398002" cy="235949"/>
            </a:xfrm>
            <a:custGeom>
              <a:avLst/>
              <a:gdLst>
                <a:gd name="connsiteX0" fmla="*/ 0 w 500332"/>
                <a:gd name="connsiteY0" fmla="*/ 474453 h 474453"/>
                <a:gd name="connsiteX1" fmla="*/ 181154 w 500332"/>
                <a:gd name="connsiteY1" fmla="*/ 155275 h 474453"/>
                <a:gd name="connsiteX2" fmla="*/ 500332 w 500332"/>
                <a:gd name="connsiteY2" fmla="*/ 0 h 4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0332" h="474453">
                  <a:moveTo>
                    <a:pt x="0" y="474453"/>
                  </a:moveTo>
                  <a:cubicBezTo>
                    <a:pt x="48882" y="354401"/>
                    <a:pt x="97765" y="234350"/>
                    <a:pt x="181154" y="155275"/>
                  </a:cubicBezTo>
                  <a:cubicBezTo>
                    <a:pt x="264543" y="76200"/>
                    <a:pt x="382437" y="38100"/>
                    <a:pt x="500332" y="0"/>
                  </a:cubicBezTo>
                </a:path>
              </a:pathLst>
            </a:cu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reeform 18"/>
            <p:cNvSpPr/>
            <p:nvPr/>
          </p:nvSpPr>
          <p:spPr>
            <a:xfrm rot="8631177">
              <a:off x="6577845" y="5066120"/>
              <a:ext cx="140832" cy="85000"/>
            </a:xfrm>
            <a:custGeom>
              <a:avLst/>
              <a:gdLst>
                <a:gd name="connsiteX0" fmla="*/ 0 w 500332"/>
                <a:gd name="connsiteY0" fmla="*/ 474453 h 474453"/>
                <a:gd name="connsiteX1" fmla="*/ 181154 w 500332"/>
                <a:gd name="connsiteY1" fmla="*/ 155275 h 474453"/>
                <a:gd name="connsiteX2" fmla="*/ 500332 w 500332"/>
                <a:gd name="connsiteY2" fmla="*/ 0 h 4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0332" h="474453">
                  <a:moveTo>
                    <a:pt x="0" y="474453"/>
                  </a:moveTo>
                  <a:cubicBezTo>
                    <a:pt x="48882" y="354401"/>
                    <a:pt x="97765" y="234350"/>
                    <a:pt x="181154" y="155275"/>
                  </a:cubicBezTo>
                  <a:cubicBezTo>
                    <a:pt x="264543" y="76200"/>
                    <a:pt x="382437" y="38100"/>
                    <a:pt x="500332" y="0"/>
                  </a:cubicBezTo>
                </a:path>
              </a:pathLst>
            </a:custGeom>
            <a:ln w="412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539679" y="5033579"/>
              <a:ext cx="275188" cy="4247"/>
            </a:xfrm>
            <a:prstGeom prst="straightConnector1">
              <a:avLst/>
            </a:prstGeom>
            <a:ln w="50800">
              <a:solidFill>
                <a:srgbClr val="0099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H="1">
              <a:off x="5934720" y="5624169"/>
              <a:ext cx="1395977" cy="191790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2" name="Rectangle 2"/>
          <p:cNvSpPr txBox="1">
            <a:spLocks/>
          </p:cNvSpPr>
          <p:nvPr/>
        </p:nvSpPr>
        <p:spPr>
          <a:xfrm>
            <a:off x="3347864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altLang="x-none" sz="2400" b="1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Filtering</a:t>
            </a:r>
            <a:endParaRPr lang="en-US" sz="2800" b="1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9775" y="555526"/>
            <a:ext cx="445398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simplest actuation approach is to remove all components of the steering output that cannot be currently realised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Running the filtering algorithm every update tick (the steering output may remain constant) the object will move to match the steering target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This approach is easily implemented, fast and reasonably effective, however, it can result in much smaller than requested accelerations (which can be detected and avoided if desired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).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801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 bright="20000" contrast="20000"/>
          </a:blip>
          <a:stretch>
            <a:fillRect/>
          </a:stretch>
        </p:blipFill>
        <p:spPr bwMode="auto">
          <a:xfrm>
            <a:off x="6548445" y="1179331"/>
            <a:ext cx="1271615" cy="6302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/>
          <p:cNvGrpSpPr/>
          <p:nvPr/>
        </p:nvGrpSpPr>
        <p:grpSpPr>
          <a:xfrm>
            <a:off x="6252927" y="397813"/>
            <a:ext cx="2817964" cy="2042963"/>
            <a:chOff x="6326036" y="1657768"/>
            <a:chExt cx="2817964" cy="2042963"/>
          </a:xfrm>
        </p:grpSpPr>
        <p:sp>
          <p:nvSpPr>
            <p:cNvPr id="6" name="Pie 5"/>
            <p:cNvSpPr/>
            <p:nvPr/>
          </p:nvSpPr>
          <p:spPr>
            <a:xfrm>
              <a:off x="6326036" y="1794294"/>
              <a:ext cx="2053087" cy="1906437"/>
            </a:xfrm>
            <a:prstGeom prst="pie">
              <a:avLst>
                <a:gd name="adj1" fmla="val 14224112"/>
                <a:gd name="adj2" fmla="val 7283081"/>
              </a:avLst>
            </a:prstGeom>
            <a:solidFill>
              <a:srgbClr val="92D050">
                <a:alpha val="53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827033" y="1657768"/>
              <a:ext cx="131696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>
                <a:tabLst>
                  <a:tab pos="361950" algn="l"/>
                  <a:tab pos="896938" algn="l"/>
                  <a:tab pos="2328863" algn="l"/>
                </a:tabLst>
              </a:pPr>
              <a:r>
                <a:rPr lang="en-GB" sz="1600" dirty="0" smtClean="0">
                  <a:latin typeface="Arial Narrow" pitchFamily="34" charset="0"/>
                </a:rPr>
                <a:t>Front arc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59615" y="404943"/>
            <a:ext cx="3243500" cy="2165233"/>
            <a:chOff x="5132724" y="1664898"/>
            <a:chExt cx="3243500" cy="2165233"/>
          </a:xfrm>
        </p:grpSpPr>
        <p:sp>
          <p:nvSpPr>
            <p:cNvPr id="9" name="Pie 8"/>
            <p:cNvSpPr/>
            <p:nvPr/>
          </p:nvSpPr>
          <p:spPr>
            <a:xfrm>
              <a:off x="6282899" y="1664898"/>
              <a:ext cx="2093325" cy="2165233"/>
            </a:xfrm>
            <a:prstGeom prst="pie">
              <a:avLst>
                <a:gd name="adj1" fmla="val 7257075"/>
                <a:gd name="adj2" fmla="val 14229289"/>
              </a:avLst>
            </a:prstGeom>
            <a:solidFill>
              <a:srgbClr val="FF0000">
                <a:alpha val="53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132724" y="2172472"/>
              <a:ext cx="1316967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>
                <a:tabLst>
                  <a:tab pos="361950" algn="l"/>
                  <a:tab pos="896938" algn="l"/>
                  <a:tab pos="2328863" algn="l"/>
                </a:tabLst>
              </a:pPr>
              <a:r>
                <a:rPr lang="en-GB" sz="1600" dirty="0" smtClean="0">
                  <a:latin typeface="Arial Narrow" pitchFamily="34" charset="0"/>
                </a:rPr>
                <a:t>Maximum reversing distance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0800000">
              <a:off x="5765320" y="2018582"/>
              <a:ext cx="1556486" cy="731873"/>
            </a:xfrm>
            <a:prstGeom prst="straightConnector1">
              <a:avLst/>
            </a:prstGeom>
            <a:ln w="31750">
              <a:solidFill>
                <a:srgbClr val="000000"/>
              </a:solidFill>
              <a:prstDash val="dash"/>
              <a:headEnd type="oval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854460" y="1677896"/>
              <a:ext cx="131696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>
                <a:tabLst>
                  <a:tab pos="361950" algn="l"/>
                  <a:tab pos="896938" algn="l"/>
                  <a:tab pos="2328863" algn="l"/>
                </a:tabLst>
              </a:pPr>
              <a:r>
                <a:rPr lang="en-GB" sz="1600" dirty="0" smtClean="0">
                  <a:latin typeface="Arial Narrow" pitchFamily="34" charset="0"/>
                </a:rPr>
                <a:t>Rear arc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33223" y="2454602"/>
            <a:ext cx="3430444" cy="2197523"/>
            <a:chOff x="5704930" y="4275708"/>
            <a:chExt cx="3430444" cy="2197523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 cstate="print">
              <a:lum bright="20000" contrast="20000"/>
            </a:blip>
            <a:stretch>
              <a:fillRect/>
            </a:stretch>
          </p:blipFill>
          <p:spPr bwMode="auto">
            <a:xfrm>
              <a:off x="6618686" y="5050096"/>
              <a:ext cx="1271615" cy="6302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Pie 14"/>
            <p:cNvSpPr/>
            <p:nvPr/>
          </p:nvSpPr>
          <p:spPr>
            <a:xfrm>
              <a:off x="6323168" y="4405104"/>
              <a:ext cx="2053087" cy="1906437"/>
            </a:xfrm>
            <a:prstGeom prst="pie">
              <a:avLst>
                <a:gd name="adj1" fmla="val 19022637"/>
                <a:gd name="adj2" fmla="val 2487068"/>
              </a:avLst>
            </a:prstGeom>
            <a:solidFill>
              <a:srgbClr val="92D050">
                <a:alpha val="53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6" name="Pie 15"/>
            <p:cNvSpPr/>
            <p:nvPr/>
          </p:nvSpPr>
          <p:spPr>
            <a:xfrm>
              <a:off x="6280031" y="4275708"/>
              <a:ext cx="2093325" cy="2165233"/>
            </a:xfrm>
            <a:prstGeom prst="pie">
              <a:avLst>
                <a:gd name="adj1" fmla="val 9275874"/>
                <a:gd name="adj2" fmla="val 12041749"/>
              </a:avLst>
            </a:prstGeom>
            <a:solidFill>
              <a:srgbClr val="FF0000">
                <a:alpha val="53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8318740" y="5113964"/>
              <a:ext cx="81663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>
                <a:tabLst>
                  <a:tab pos="361950" algn="l"/>
                  <a:tab pos="896938" algn="l"/>
                  <a:tab pos="2328863" algn="l"/>
                </a:tabLst>
              </a:pPr>
              <a:r>
                <a:rPr lang="en-GB" sz="1600" dirty="0" smtClean="0">
                  <a:latin typeface="Arial Narrow" pitchFamily="34" charset="0"/>
                </a:rPr>
                <a:t>Front arc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704930" y="5116839"/>
              <a:ext cx="60098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>
                <a:tabLst>
                  <a:tab pos="361950" algn="l"/>
                  <a:tab pos="896938" algn="l"/>
                  <a:tab pos="2328863" algn="l"/>
                </a:tabLst>
              </a:pPr>
              <a:r>
                <a:rPr lang="en-GB" sz="1600" dirty="0" smtClean="0">
                  <a:latin typeface="Arial Narrow" pitchFamily="34" charset="0"/>
                </a:rPr>
                <a:t>Rear arc</a:t>
              </a:r>
            </a:p>
          </p:txBody>
        </p:sp>
        <p:sp>
          <p:nvSpPr>
            <p:cNvPr id="19" name="Pie 18"/>
            <p:cNvSpPr/>
            <p:nvPr/>
          </p:nvSpPr>
          <p:spPr>
            <a:xfrm>
              <a:off x="6556081" y="4623764"/>
              <a:ext cx="1552749" cy="1449232"/>
            </a:xfrm>
            <a:prstGeom prst="pie">
              <a:avLst>
                <a:gd name="adj1" fmla="val 12100755"/>
                <a:gd name="adj2" fmla="val 18957939"/>
              </a:avLst>
            </a:prstGeom>
            <a:solidFill>
              <a:srgbClr val="FFFF00">
                <a:alpha val="53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" name="Pie 19"/>
            <p:cNvSpPr/>
            <p:nvPr/>
          </p:nvSpPr>
          <p:spPr>
            <a:xfrm>
              <a:off x="6579091" y="4638148"/>
              <a:ext cx="1552749" cy="1449232"/>
            </a:xfrm>
            <a:prstGeom prst="pie">
              <a:avLst>
                <a:gd name="adj1" fmla="val 2586496"/>
                <a:gd name="adj2" fmla="val 9223966"/>
              </a:avLst>
            </a:prstGeom>
            <a:solidFill>
              <a:srgbClr val="FFFF00">
                <a:alpha val="53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5832505" y="4404366"/>
              <a:ext cx="131696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>
                <a:tabLst>
                  <a:tab pos="361950" algn="l"/>
                  <a:tab pos="896938" algn="l"/>
                  <a:tab pos="2328863" algn="l"/>
                </a:tabLst>
              </a:pPr>
              <a:r>
                <a:rPr lang="en-GB" sz="1600" dirty="0" smtClean="0">
                  <a:latin typeface="Arial Narrow" pitchFamily="34" charset="0"/>
                </a:rPr>
                <a:t>Breaking arc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6648100" y="6134677"/>
              <a:ext cx="131696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>
                <a:tabLst>
                  <a:tab pos="361950" algn="l"/>
                  <a:tab pos="896938" algn="l"/>
                  <a:tab pos="2328863" algn="l"/>
                </a:tabLst>
              </a:pPr>
              <a:r>
                <a:rPr lang="en-GB" sz="1600" dirty="0" smtClean="0">
                  <a:latin typeface="Arial Narrow" pitchFamily="34" charset="0"/>
                </a:rPr>
                <a:t>Breaking arc</a:t>
              </a:r>
            </a:p>
          </p:txBody>
        </p:sp>
      </p:grpSp>
      <p:sp>
        <p:nvSpPr>
          <p:cNvPr id="23" name="Rectangle 2"/>
          <p:cNvSpPr txBox="1">
            <a:spLocks/>
          </p:cNvSpPr>
          <p:nvPr/>
        </p:nvSpPr>
        <p:spPr>
          <a:xfrm>
            <a:off x="341770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altLang="x-none" sz="2400" b="1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Movement Arcs</a:t>
            </a:r>
            <a:endParaRPr lang="en-US" sz="2800" b="1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9775" y="555526"/>
            <a:ext cx="485681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Vehicular movement can be constrained using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movement decision arcs.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forward arc in which the vehicle will turn towards the target without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braking. A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rear arc (with a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max range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) in which the car will reverse towards the target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arcs shrink based on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speed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and amount of grip. At low speeds the forward and rear arc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touch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(to prevent breaking deadlock at low speed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If the target lies between the two arcs, then the vehicle will break and turn towards the target.</a:t>
            </a:r>
          </a:p>
        </p:txBody>
      </p:sp>
    </p:spTree>
    <p:extLst>
      <p:ext uri="{BB962C8B-B14F-4D97-AF65-F5344CB8AC3E}">
        <p14:creationId xmlns:p14="http://schemas.microsoft.com/office/powerpoint/2010/main" val="3547915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6746"/>
            <a:ext cx="3744416" cy="480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148064" y="267494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Steering behaviours can be used with a path prediction algorithm to provide a path following behaviour</a:t>
            </a: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.</a:t>
            </a: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r>
              <a:rPr lang="en-GB" sz="1800" smtClean="0">
                <a:solidFill>
                  <a:schemeClr val="tx1"/>
                </a:solidFill>
                <a:effectLst/>
                <a:latin typeface="Calibri" pitchFamily="34" charset="0"/>
              </a:rPr>
              <a:t>By constraining </a:t>
            </a: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the steering output it is possible to provide physically plausible constrained movement. </a:t>
            </a:r>
            <a:endParaRPr lang="en-GB" sz="1800" dirty="0" smtClean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 smtClean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7504" y="110293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GB" sz="2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Key takeaways:</a:t>
            </a:r>
            <a:endParaRPr lang="en-GB" sz="2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005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5364088" y="1419622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Path following</a:t>
            </a:r>
            <a:endParaRPr lang="en-GB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093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51520" y="4305995"/>
            <a:ext cx="4057075" cy="707886"/>
          </a:xfrm>
          <a:prstGeom prst="rect">
            <a:avLst/>
          </a:prstGeom>
          <a:solidFill>
            <a:srgbClr val="CCFF99"/>
          </a:solidFill>
          <a:ln>
            <a:solidFill>
              <a:srgbClr val="CCFF99"/>
            </a:solidFill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Aside</a:t>
            </a:r>
            <a:r>
              <a:rPr lang="en-GB" sz="2000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: </a:t>
            </a:r>
            <a:r>
              <a:rPr lang="en-GB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Arrive</a:t>
            </a:r>
            <a:r>
              <a:rPr lang="en-GB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may be used </a:t>
            </a:r>
            <a:r>
              <a:rPr lang="en-GB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for the final </a:t>
            </a:r>
            <a:r>
              <a:rPr lang="en-GB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point (if the path </a:t>
            </a:r>
            <a:r>
              <a:rPr lang="en-GB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is not a loop</a:t>
            </a:r>
            <a:r>
              <a:rPr lang="en-GB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).</a:t>
            </a:r>
          </a:p>
        </p:txBody>
      </p:sp>
      <p:cxnSp>
        <p:nvCxnSpPr>
          <p:cNvPr id="5" name="Straight Arrow Connector 4"/>
          <p:cNvCxnSpPr>
            <a:endCxn id="7" idx="3"/>
          </p:cNvCxnSpPr>
          <p:nvPr/>
        </p:nvCxnSpPr>
        <p:spPr>
          <a:xfrm rot="16200000" flipV="1">
            <a:off x="1183821" y="3087168"/>
            <a:ext cx="474124" cy="127058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386402" y="2816252"/>
            <a:ext cx="1000132" cy="106988"/>
          </a:xfrm>
          <a:prstGeom prst="straightConnector1">
            <a:avLst/>
          </a:prstGeom>
          <a:ln>
            <a:solidFill>
              <a:srgbClr val="00990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Flowchart: Extract 6"/>
          <p:cNvSpPr/>
          <p:nvPr/>
        </p:nvSpPr>
        <p:spPr>
          <a:xfrm rot="4310579">
            <a:off x="1141445" y="2610570"/>
            <a:ext cx="373607" cy="428628"/>
          </a:xfrm>
          <a:prstGeom prst="flowChartExtra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72154" y="2423174"/>
            <a:ext cx="18573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Seek output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57840" y="3351868"/>
            <a:ext cx="10715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tabLst>
                <a:tab pos="361950" algn="l"/>
                <a:tab pos="89693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Closest path point</a:t>
            </a:r>
          </a:p>
        </p:txBody>
      </p:sp>
      <p:sp>
        <p:nvSpPr>
          <p:cNvPr id="11" name="Freeform 10"/>
          <p:cNvSpPr/>
          <p:nvPr/>
        </p:nvSpPr>
        <p:spPr>
          <a:xfrm>
            <a:off x="1243526" y="1851670"/>
            <a:ext cx="6547449" cy="2166668"/>
          </a:xfrm>
          <a:custGeom>
            <a:avLst/>
            <a:gdLst>
              <a:gd name="connsiteX0" fmla="*/ 0 w 6547449"/>
              <a:gd name="connsiteY0" fmla="*/ 2087592 h 2166668"/>
              <a:gd name="connsiteX1" fmla="*/ 664234 w 6547449"/>
              <a:gd name="connsiteY1" fmla="*/ 1406106 h 2166668"/>
              <a:gd name="connsiteX2" fmla="*/ 3079630 w 6547449"/>
              <a:gd name="connsiteY2" fmla="*/ 1932317 h 2166668"/>
              <a:gd name="connsiteX3" fmla="*/ 6547449 w 6547449"/>
              <a:gd name="connsiteY3" fmla="*/ 0 h 2166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7449" h="2166668">
                <a:moveTo>
                  <a:pt x="0" y="2087592"/>
                </a:moveTo>
                <a:cubicBezTo>
                  <a:pt x="75481" y="1759788"/>
                  <a:pt x="150962" y="1431985"/>
                  <a:pt x="664234" y="1406106"/>
                </a:cubicBezTo>
                <a:cubicBezTo>
                  <a:pt x="1177506" y="1380227"/>
                  <a:pt x="2099094" y="2166668"/>
                  <a:pt x="3079630" y="1932317"/>
                </a:cubicBezTo>
                <a:cubicBezTo>
                  <a:pt x="4060166" y="1697966"/>
                  <a:pt x="5303807" y="848983"/>
                  <a:pt x="6547449" y="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1408383" y="3280430"/>
            <a:ext cx="192333" cy="1923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5386930" y="3208992"/>
            <a:ext cx="192333" cy="192333"/>
          </a:xfrm>
          <a:prstGeom prst="ellipse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458368" y="3494744"/>
            <a:ext cx="10715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tabLst>
                <a:tab pos="361950" algn="l"/>
                <a:tab pos="89693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Target path point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9776" y="555526"/>
            <a:ext cx="8722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path following behaviour will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attempt to steer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an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object along some defined path.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object’s nearest location on the path is determined (this may be hard). Next, a target location further along the path is determined and used as the Seek target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97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9" grpId="0"/>
      <p:bldP spid="11" grpId="0" animBg="1"/>
      <p:bldP spid="12" grpId="0" animBg="1"/>
      <p:bldP spid="13" grpId="0" animBg="1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7345"/>
            <a:ext cx="7236296" cy="4580190"/>
          </a:xfrm>
          <a:prstGeom prst="rect">
            <a:avLst/>
          </a:prstGeom>
        </p:spPr>
      </p:pic>
      <p:sp>
        <p:nvSpPr>
          <p:cNvPr id="2" name="AutoShape 16"/>
          <p:cNvSpPr>
            <a:spLocks noChangeArrowheads="1"/>
          </p:cNvSpPr>
          <p:nvPr/>
        </p:nvSpPr>
        <p:spPr bwMode="auto">
          <a:xfrm>
            <a:off x="251520" y="1263412"/>
            <a:ext cx="4907391" cy="3688248"/>
          </a:xfrm>
          <a:prstGeom prst="roundRect">
            <a:avLst>
              <a:gd name="adj" fmla="val 6008"/>
            </a:avLst>
          </a:prstGeom>
          <a:solidFill>
            <a:srgbClr val="FFFF99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3775" y="1270186"/>
            <a:ext cx="4857752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b="1" dirty="0" err="1" smtClean="0">
                <a:latin typeface="Arial Narrow" pitchFamily="34" charset="0"/>
              </a:rPr>
              <a:t>FollowPath</a:t>
            </a:r>
            <a:r>
              <a:rPr lang="en-GB" dirty="0" smtClean="0">
                <a:latin typeface="Arial Narrow" pitchFamily="34" charset="0"/>
              </a:rPr>
              <a:t>( 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	Object source, </a:t>
            </a:r>
            <a:r>
              <a:rPr lang="en-GB" dirty="0" smtClean="0">
                <a:latin typeface="Arial Narrow" pitchFamily="34" charset="0"/>
              </a:rPr>
              <a:t>Path </a:t>
            </a:r>
            <a:r>
              <a:rPr lang="en-GB" dirty="0" err="1" smtClean="0">
                <a:latin typeface="Arial Narrow" pitchFamily="34" charset="0"/>
              </a:rPr>
              <a:t>path</a:t>
            </a:r>
            <a:r>
              <a:rPr lang="en-GB" dirty="0" smtClean="0">
                <a:latin typeface="Arial Narrow" pitchFamily="34" charset="0"/>
              </a:rPr>
              <a:t>, </a:t>
            </a:r>
            <a:endParaRPr lang="en-GB" dirty="0" smtClean="0">
              <a:latin typeface="Arial Narrow" pitchFamily="34" charset="0"/>
            </a:endParaRP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>
                <a:latin typeface="Arial Narrow" pitchFamily="34" charset="0"/>
              </a:rPr>
              <a:t> </a:t>
            </a:r>
            <a:r>
              <a:rPr lang="en-GB" dirty="0" smtClean="0">
                <a:latin typeface="Arial Narrow" pitchFamily="34" charset="0"/>
              </a:rPr>
              <a:t>   </a:t>
            </a:r>
            <a:r>
              <a:rPr lang="en-GB" dirty="0" smtClean="0">
                <a:latin typeface="Arial Narrow" pitchFamily="34" charset="0"/>
              </a:rPr>
              <a:t>float </a:t>
            </a:r>
            <a:r>
              <a:rPr lang="en-GB" dirty="0" err="1" smtClean="0">
                <a:latin typeface="Arial Narrow" pitchFamily="34" charset="0"/>
              </a:rPr>
              <a:t>pathOffset</a:t>
            </a:r>
            <a:r>
              <a:rPr lang="en-GB" dirty="0" smtClean="0">
                <a:latin typeface="Arial Narrow" pitchFamily="34" charset="0"/>
              </a:rPr>
              <a:t> ) {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endParaRPr lang="en-GB" sz="900" dirty="0" smtClean="0">
              <a:latin typeface="Arial Narrow" pitchFamily="34" charset="0"/>
            </a:endParaRP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float </a:t>
            </a:r>
            <a:r>
              <a:rPr lang="en-GB" dirty="0" err="1" smtClean="0">
                <a:latin typeface="Arial Narrow" pitchFamily="34" charset="0"/>
              </a:rPr>
              <a:t>pathPosition</a:t>
            </a:r>
            <a:r>
              <a:rPr lang="en-GB" dirty="0" smtClean="0">
                <a:latin typeface="Arial Narrow" pitchFamily="34" charset="0"/>
              </a:rPr>
              <a:t> = </a:t>
            </a:r>
            <a:r>
              <a:rPr lang="en-GB" dirty="0" err="1" smtClean="0">
                <a:latin typeface="Arial Narrow" pitchFamily="34" charset="0"/>
              </a:rPr>
              <a:t>path.getPathPosition</a:t>
            </a:r>
            <a:r>
              <a:rPr lang="en-GB" dirty="0" smtClean="0">
                <a:latin typeface="Arial Narrow" pitchFamily="34" charset="0"/>
              </a:rPr>
              <a:t>(</a:t>
            </a:r>
            <a:r>
              <a:rPr lang="en-GB" dirty="0" err="1" smtClean="0">
                <a:latin typeface="Arial Narrow" pitchFamily="34" charset="0"/>
              </a:rPr>
              <a:t>source.position</a:t>
            </a:r>
            <a:r>
              <a:rPr lang="en-GB" dirty="0" smtClean="0">
                <a:latin typeface="Arial Narrow" pitchFamily="34" charset="0"/>
              </a:rPr>
              <a:t>); 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endParaRPr lang="en-GB" sz="900" dirty="0" smtClean="0">
              <a:latin typeface="Arial Narrow" pitchFamily="34" charset="0"/>
            </a:endParaRP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float </a:t>
            </a:r>
            <a:r>
              <a:rPr lang="en-GB" dirty="0" err="1" smtClean="0">
                <a:latin typeface="Arial Narrow" pitchFamily="34" charset="0"/>
              </a:rPr>
              <a:t>targetPathPosition</a:t>
            </a:r>
            <a:r>
              <a:rPr lang="en-GB" dirty="0" smtClean="0">
                <a:latin typeface="Arial Narrow" pitchFamily="34" charset="0"/>
              </a:rPr>
              <a:t> = 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		</a:t>
            </a:r>
            <a:r>
              <a:rPr lang="en-GB" dirty="0" err="1" smtClean="0">
                <a:latin typeface="Arial Narrow" pitchFamily="34" charset="0"/>
              </a:rPr>
              <a:t>pathPosition</a:t>
            </a:r>
            <a:r>
              <a:rPr lang="en-GB" dirty="0" smtClean="0">
                <a:latin typeface="Arial Narrow" pitchFamily="34" charset="0"/>
              </a:rPr>
              <a:t> </a:t>
            </a:r>
            <a:r>
              <a:rPr lang="en-GB" dirty="0" smtClean="0">
                <a:latin typeface="Arial Narrow" pitchFamily="34" charset="0"/>
              </a:rPr>
              <a:t>+ </a:t>
            </a:r>
            <a:r>
              <a:rPr lang="en-GB" dirty="0" err="1" smtClean="0">
                <a:latin typeface="Arial Narrow" pitchFamily="34" charset="0"/>
              </a:rPr>
              <a:t>pathOffset</a:t>
            </a:r>
            <a:r>
              <a:rPr lang="en-GB" dirty="0" smtClean="0">
                <a:latin typeface="Arial Narrow" pitchFamily="34" charset="0"/>
              </a:rPr>
              <a:t>;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Vector target = 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		</a:t>
            </a:r>
            <a:r>
              <a:rPr lang="en-GB" dirty="0" err="1" smtClean="0">
                <a:latin typeface="Arial Narrow" pitchFamily="34" charset="0"/>
              </a:rPr>
              <a:t>path.getPosition</a:t>
            </a:r>
            <a:r>
              <a:rPr lang="en-GB" dirty="0" smtClean="0">
                <a:latin typeface="Arial Narrow" pitchFamily="34" charset="0"/>
              </a:rPr>
              <a:t>( </a:t>
            </a:r>
            <a:r>
              <a:rPr lang="en-GB" dirty="0" err="1" smtClean="0">
                <a:latin typeface="Arial Narrow" pitchFamily="34" charset="0"/>
              </a:rPr>
              <a:t>targetPathPosition</a:t>
            </a:r>
            <a:r>
              <a:rPr lang="en-GB" dirty="0" smtClean="0">
                <a:latin typeface="Arial Narrow" pitchFamily="34" charset="0"/>
              </a:rPr>
              <a:t> );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endParaRPr lang="en-GB" sz="900" dirty="0" smtClean="0">
              <a:latin typeface="Arial Narrow" pitchFamily="34" charset="0"/>
            </a:endParaRP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return </a:t>
            </a:r>
            <a:r>
              <a:rPr lang="en-GB" b="1" dirty="0" smtClean="0">
                <a:latin typeface="Arial Narrow" pitchFamily="34" charset="0"/>
              </a:rPr>
              <a:t>Seek( </a:t>
            </a:r>
            <a:r>
              <a:rPr lang="en-GB" b="1" dirty="0" err="1" smtClean="0">
                <a:latin typeface="Arial Narrow" pitchFamily="34" charset="0"/>
              </a:rPr>
              <a:t>source.position</a:t>
            </a:r>
            <a:r>
              <a:rPr lang="en-GB" b="1" dirty="0" smtClean="0">
                <a:latin typeface="Arial Narrow" pitchFamily="34" charset="0"/>
              </a:rPr>
              <a:t>, target );</a:t>
            </a: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4360" y="1374348"/>
            <a:ext cx="1988843" cy="215444"/>
          </a:xfrm>
          <a:prstGeom prst="rect">
            <a:avLst/>
          </a:prstGeom>
          <a:solidFill>
            <a:srgbClr val="99FF33">
              <a:alpha val="30196"/>
            </a:srgbClr>
          </a:solidFill>
          <a:ln>
            <a:solidFill>
              <a:srgbClr val="00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 smtClean="0">
                <a:solidFill>
                  <a:srgbClr val="0070C0"/>
                </a:solidFill>
                <a:latin typeface="Arial Narrow" pitchFamily="34" charset="0"/>
              </a:rPr>
              <a:t>path </a:t>
            </a:r>
            <a:r>
              <a:rPr lang="en-GB" sz="1400" dirty="0" smtClean="0">
                <a:solidFill>
                  <a:srgbClr val="0070C0"/>
                </a:solidFill>
                <a:latin typeface="Arial Narrow" pitchFamily="34" charset="0"/>
              </a:rPr>
              <a:t>holds the Path object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6033" y="1667425"/>
            <a:ext cx="1957171" cy="646331"/>
          </a:xfrm>
          <a:prstGeom prst="rect">
            <a:avLst/>
          </a:prstGeom>
          <a:solidFill>
            <a:srgbClr val="99FF33">
              <a:alpha val="30196"/>
            </a:srgbClr>
          </a:solidFill>
          <a:ln>
            <a:solidFill>
              <a:srgbClr val="00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 err="1" smtClean="0">
                <a:solidFill>
                  <a:srgbClr val="0070C0"/>
                </a:solidFill>
                <a:latin typeface="Arial Narrow" pitchFamily="34" charset="0"/>
              </a:rPr>
              <a:t>pathOffset</a:t>
            </a:r>
            <a:r>
              <a:rPr lang="en-GB" sz="1400" b="1" dirty="0" smtClean="0">
                <a:solidFill>
                  <a:srgbClr val="0070C0"/>
                </a:solidFill>
                <a:latin typeface="Arial Narrow" pitchFamily="34" charset="0"/>
              </a:rPr>
              <a:t> </a:t>
            </a:r>
            <a:r>
              <a:rPr lang="en-GB" sz="1400" dirty="0" smtClean="0">
                <a:solidFill>
                  <a:srgbClr val="0070C0"/>
                </a:solidFill>
                <a:latin typeface="Arial Narrow" pitchFamily="34" charset="0"/>
              </a:rPr>
              <a:t>controls how far along the path the target position will be set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5092" y="2391389"/>
            <a:ext cx="1008112" cy="646331"/>
          </a:xfrm>
          <a:prstGeom prst="rect">
            <a:avLst/>
          </a:prstGeom>
          <a:solidFill>
            <a:srgbClr val="99FF33">
              <a:alpha val="30196"/>
            </a:srgbClr>
          </a:solidFill>
          <a:ln>
            <a:solidFill>
              <a:srgbClr val="00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Arial Narrow" pitchFamily="34" charset="0"/>
              </a:rPr>
              <a:t>Determine the current position </a:t>
            </a:r>
            <a:r>
              <a:rPr lang="en-GB" sz="1400" b="1" dirty="0" smtClean="0">
                <a:solidFill>
                  <a:srgbClr val="0070C0"/>
                </a:solidFill>
                <a:latin typeface="Arial Narrow" pitchFamily="34" charset="0"/>
              </a:rPr>
              <a:t>on the path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54360" y="3115353"/>
            <a:ext cx="1988843" cy="646331"/>
          </a:xfrm>
          <a:prstGeom prst="rect">
            <a:avLst/>
          </a:prstGeom>
          <a:solidFill>
            <a:srgbClr val="99FF33">
              <a:alpha val="30196"/>
            </a:srgbClr>
          </a:solidFill>
          <a:ln>
            <a:solidFill>
              <a:srgbClr val="00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Arial Narrow" pitchFamily="34" charset="0"/>
              </a:rPr>
              <a:t>Move along the path and determine the </a:t>
            </a:r>
            <a:r>
              <a:rPr lang="en-GB" sz="1400" b="1" dirty="0" smtClean="0">
                <a:solidFill>
                  <a:srgbClr val="0070C0"/>
                </a:solidFill>
                <a:latin typeface="Arial Narrow" pitchFamily="34" charset="0"/>
              </a:rPr>
              <a:t>world position </a:t>
            </a:r>
            <a:r>
              <a:rPr lang="en-GB" sz="1400" dirty="0" smtClean="0">
                <a:solidFill>
                  <a:srgbClr val="0070C0"/>
                </a:solidFill>
                <a:latin typeface="Arial Narrow" pitchFamily="34" charset="0"/>
              </a:rPr>
              <a:t>of the new path position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12" name="Rectangle 2"/>
          <p:cNvSpPr txBox="1">
            <a:spLocks/>
          </p:cNvSpPr>
          <p:nvPr/>
        </p:nvSpPr>
        <p:spPr>
          <a:xfrm>
            <a:off x="219573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altLang="x-none" sz="2400" b="1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Non-predictive</a:t>
            </a:r>
            <a:endParaRPr lang="en-US" sz="2800" b="1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9776" y="555526"/>
            <a:ext cx="3754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basic delegating behaviour can be defined as: </a:t>
            </a:r>
          </a:p>
        </p:txBody>
      </p:sp>
    </p:spTree>
    <p:extLst>
      <p:ext uri="{BB962C8B-B14F-4D97-AF65-F5344CB8AC3E}">
        <p14:creationId xmlns:p14="http://schemas.microsoft.com/office/powerpoint/2010/main" val="1565243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7345"/>
            <a:ext cx="7236296" cy="4580190"/>
          </a:xfrm>
          <a:prstGeom prst="rect">
            <a:avLst/>
          </a:prstGeom>
        </p:spPr>
      </p:pic>
      <p:sp>
        <p:nvSpPr>
          <p:cNvPr id="9" name="Rectangle 2"/>
          <p:cNvSpPr txBox="1">
            <a:spLocks/>
          </p:cNvSpPr>
          <p:nvPr/>
        </p:nvSpPr>
        <p:spPr>
          <a:xfrm>
            <a:off x="219573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altLang="x-none" sz="2400" b="1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Predictive</a:t>
            </a:r>
            <a:endParaRPr lang="en-US" sz="2800" b="1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AutoShape 16"/>
          <p:cNvSpPr>
            <a:spLocks noChangeArrowheads="1"/>
          </p:cNvSpPr>
          <p:nvPr/>
        </p:nvSpPr>
        <p:spPr bwMode="auto">
          <a:xfrm>
            <a:off x="3923928" y="205834"/>
            <a:ext cx="4907391" cy="3878084"/>
          </a:xfrm>
          <a:prstGeom prst="roundRect">
            <a:avLst>
              <a:gd name="adj" fmla="val 6008"/>
            </a:avLst>
          </a:prstGeom>
          <a:solidFill>
            <a:srgbClr val="FFFF99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90435" y="267494"/>
            <a:ext cx="4857752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b="1" dirty="0" err="1" smtClean="0">
                <a:latin typeface="Arial Narrow" pitchFamily="34" charset="0"/>
              </a:rPr>
              <a:t>FollowPath</a:t>
            </a:r>
            <a:r>
              <a:rPr lang="en-GB" dirty="0" smtClean="0">
                <a:latin typeface="Arial Narrow" pitchFamily="34" charset="0"/>
              </a:rPr>
              <a:t>( Object source, Path </a:t>
            </a:r>
            <a:r>
              <a:rPr lang="en-GB" dirty="0" err="1" smtClean="0">
                <a:latin typeface="Arial Narrow" pitchFamily="34" charset="0"/>
              </a:rPr>
              <a:t>path</a:t>
            </a:r>
            <a:r>
              <a:rPr lang="en-GB" dirty="0" smtClean="0">
                <a:latin typeface="Arial Narrow" pitchFamily="34" charset="0"/>
              </a:rPr>
              <a:t>, 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	float </a:t>
            </a:r>
            <a:r>
              <a:rPr lang="en-GB" dirty="0" err="1" smtClean="0">
                <a:latin typeface="Arial Narrow" pitchFamily="34" charset="0"/>
              </a:rPr>
              <a:t>pathOffset</a:t>
            </a:r>
            <a:r>
              <a:rPr lang="en-GB" dirty="0" smtClean="0">
                <a:latin typeface="Arial Narrow" pitchFamily="34" charset="0"/>
              </a:rPr>
              <a:t>, </a:t>
            </a:r>
            <a:r>
              <a:rPr lang="en-GB" dirty="0" smtClean="0">
                <a:latin typeface="Arial Narrow" pitchFamily="34" charset="0"/>
              </a:rPr>
              <a:t>float </a:t>
            </a:r>
            <a:r>
              <a:rPr lang="en-GB" dirty="0" err="1" smtClean="0">
                <a:latin typeface="Arial Narrow" pitchFamily="34" charset="0"/>
              </a:rPr>
              <a:t>lookAheadTime</a:t>
            </a:r>
            <a:r>
              <a:rPr lang="en-GB" dirty="0" smtClean="0">
                <a:latin typeface="Arial Narrow" pitchFamily="34" charset="0"/>
              </a:rPr>
              <a:t>,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	float </a:t>
            </a:r>
            <a:r>
              <a:rPr lang="en-GB" dirty="0" err="1" smtClean="0">
                <a:latin typeface="Arial Narrow" pitchFamily="34" charset="0"/>
              </a:rPr>
              <a:t>lastPathPosition</a:t>
            </a:r>
            <a:r>
              <a:rPr lang="en-GB" dirty="0" smtClean="0">
                <a:latin typeface="Arial Narrow" pitchFamily="34" charset="0"/>
              </a:rPr>
              <a:t> )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endParaRPr lang="en-GB" sz="900" dirty="0" smtClean="0">
              <a:latin typeface="Arial Narrow" pitchFamily="34" charset="0"/>
            </a:endParaRP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b="1" dirty="0" smtClean="0">
                <a:latin typeface="Arial Narrow" pitchFamily="34" charset="0"/>
              </a:rPr>
              <a:t>Vector </a:t>
            </a:r>
            <a:r>
              <a:rPr lang="en-GB" b="1" dirty="0" err="1" smtClean="0">
                <a:latin typeface="Arial Narrow" pitchFamily="34" charset="0"/>
              </a:rPr>
              <a:t>futurePosition</a:t>
            </a:r>
            <a:r>
              <a:rPr lang="en-GB" b="1" dirty="0" smtClean="0">
                <a:latin typeface="Arial Narrow" pitchFamily="34" charset="0"/>
              </a:rPr>
              <a:t> = </a:t>
            </a:r>
            <a:r>
              <a:rPr lang="en-GB" b="1" dirty="0" err="1" smtClean="0">
                <a:latin typeface="Arial Narrow" pitchFamily="34" charset="0"/>
              </a:rPr>
              <a:t>source.Position</a:t>
            </a:r>
            <a:r>
              <a:rPr lang="en-GB" b="1" dirty="0" smtClean="0">
                <a:latin typeface="Arial Narrow" pitchFamily="34" charset="0"/>
              </a:rPr>
              <a:t> + </a:t>
            </a:r>
            <a:r>
              <a:rPr lang="en-GB" b="1" dirty="0" err="1" smtClean="0">
                <a:latin typeface="Arial Narrow" pitchFamily="34" charset="0"/>
              </a:rPr>
              <a:t>source.velocity</a:t>
            </a:r>
            <a:r>
              <a:rPr lang="en-GB" b="1" dirty="0" smtClean="0">
                <a:latin typeface="Arial Narrow" pitchFamily="34" charset="0"/>
              </a:rPr>
              <a:t> * </a:t>
            </a:r>
            <a:r>
              <a:rPr lang="en-GB" b="1" dirty="0" err="1" smtClean="0">
                <a:latin typeface="Arial Narrow" pitchFamily="34" charset="0"/>
              </a:rPr>
              <a:t>lookAheadTime</a:t>
            </a:r>
            <a:r>
              <a:rPr lang="en-GB" b="1" dirty="0" smtClean="0">
                <a:latin typeface="Arial Narrow" pitchFamily="34" charset="0"/>
              </a:rPr>
              <a:t>;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endParaRPr lang="en-GB" sz="900" dirty="0" smtClean="0">
              <a:latin typeface="Arial Narrow" pitchFamily="34" charset="0"/>
            </a:endParaRP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float </a:t>
            </a:r>
            <a:r>
              <a:rPr lang="en-GB" dirty="0" err="1" smtClean="0">
                <a:latin typeface="Arial Narrow" pitchFamily="34" charset="0"/>
              </a:rPr>
              <a:t>pathPosition</a:t>
            </a:r>
            <a:r>
              <a:rPr lang="en-GB" dirty="0" smtClean="0">
                <a:latin typeface="Arial Narrow" pitchFamily="34" charset="0"/>
              </a:rPr>
              <a:t> = </a:t>
            </a:r>
            <a:r>
              <a:rPr lang="en-GB" dirty="0" err="1" smtClean="0">
                <a:latin typeface="Arial Narrow" pitchFamily="34" charset="0"/>
              </a:rPr>
              <a:t>path.getPathPosition</a:t>
            </a:r>
            <a:r>
              <a:rPr lang="en-GB" dirty="0" smtClean="0">
                <a:latin typeface="Arial Narrow" pitchFamily="34" charset="0"/>
              </a:rPr>
              <a:t>(</a:t>
            </a:r>
            <a:r>
              <a:rPr lang="en-GB" b="1" dirty="0" err="1" smtClean="0">
                <a:latin typeface="Arial Narrow" pitchFamily="34" charset="0"/>
              </a:rPr>
              <a:t>futurePosition</a:t>
            </a:r>
            <a:r>
              <a:rPr lang="en-GB" dirty="0" smtClean="0">
                <a:latin typeface="Arial Narrow" pitchFamily="34" charset="0"/>
              </a:rPr>
              <a:t>, </a:t>
            </a:r>
            <a:r>
              <a:rPr lang="en-GB" b="1" dirty="0" err="1" smtClean="0">
                <a:latin typeface="Arial Narrow" pitchFamily="34" charset="0"/>
              </a:rPr>
              <a:t>lastPathPosition</a:t>
            </a:r>
            <a:r>
              <a:rPr lang="en-GB" dirty="0" smtClean="0">
                <a:latin typeface="Arial Narrow" pitchFamily="34" charset="0"/>
              </a:rPr>
              <a:t>); 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endParaRPr lang="en-GB" sz="900" dirty="0" smtClean="0">
              <a:latin typeface="Arial Narrow" pitchFamily="34" charset="0"/>
            </a:endParaRP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float </a:t>
            </a:r>
            <a:r>
              <a:rPr lang="en-GB" dirty="0" err="1" smtClean="0">
                <a:latin typeface="Arial Narrow" pitchFamily="34" charset="0"/>
              </a:rPr>
              <a:t>targetPathPosition</a:t>
            </a:r>
            <a:r>
              <a:rPr lang="en-GB" dirty="0" smtClean="0">
                <a:latin typeface="Arial Narrow" pitchFamily="34" charset="0"/>
              </a:rPr>
              <a:t> = </a:t>
            </a:r>
            <a:r>
              <a:rPr lang="en-GB" dirty="0" err="1" smtClean="0">
                <a:latin typeface="Arial Narrow" pitchFamily="34" charset="0"/>
              </a:rPr>
              <a:t>pathPosition</a:t>
            </a:r>
            <a:r>
              <a:rPr lang="en-GB" dirty="0" smtClean="0">
                <a:latin typeface="Arial Narrow" pitchFamily="34" charset="0"/>
              </a:rPr>
              <a:t> + </a:t>
            </a:r>
            <a:r>
              <a:rPr lang="en-GB" dirty="0" err="1" smtClean="0">
                <a:latin typeface="Arial Narrow" pitchFamily="34" charset="0"/>
              </a:rPr>
              <a:t>pathOffset</a:t>
            </a:r>
            <a:r>
              <a:rPr lang="en-GB" dirty="0" smtClean="0">
                <a:latin typeface="Arial Narrow" pitchFamily="34" charset="0"/>
              </a:rPr>
              <a:t>;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Vector target = </a:t>
            </a:r>
            <a:r>
              <a:rPr lang="en-GB" dirty="0" err="1" smtClean="0">
                <a:latin typeface="Arial Narrow" pitchFamily="34" charset="0"/>
              </a:rPr>
              <a:t>path.getPosition</a:t>
            </a:r>
            <a:r>
              <a:rPr lang="en-GB" dirty="0" smtClean="0">
                <a:latin typeface="Arial Narrow" pitchFamily="34" charset="0"/>
              </a:rPr>
              <a:t>( </a:t>
            </a:r>
            <a:r>
              <a:rPr lang="en-GB" dirty="0" err="1" smtClean="0">
                <a:latin typeface="Arial Narrow" pitchFamily="34" charset="0"/>
              </a:rPr>
              <a:t>targetPathPosition</a:t>
            </a:r>
            <a:r>
              <a:rPr lang="en-GB" dirty="0" smtClean="0">
                <a:latin typeface="Arial Narrow" pitchFamily="34" charset="0"/>
              </a:rPr>
              <a:t> );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endParaRPr lang="en-GB" sz="900" dirty="0" smtClean="0">
              <a:latin typeface="Arial Narrow" pitchFamily="34" charset="0"/>
            </a:endParaRP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return </a:t>
            </a:r>
            <a:r>
              <a:rPr lang="en-GB" b="1" dirty="0" smtClean="0">
                <a:latin typeface="Arial Narrow" pitchFamily="34" charset="0"/>
              </a:rPr>
              <a:t>Seek( </a:t>
            </a:r>
            <a:r>
              <a:rPr lang="en-GB" b="1" dirty="0" err="1" smtClean="0">
                <a:latin typeface="Arial Narrow" pitchFamily="34" charset="0"/>
              </a:rPr>
              <a:t>source.position</a:t>
            </a:r>
            <a:r>
              <a:rPr lang="en-GB" b="1" dirty="0" smtClean="0">
                <a:latin typeface="Arial Narrow" pitchFamily="34" charset="0"/>
              </a:rPr>
              <a:t>, target 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18827" y="367068"/>
            <a:ext cx="1154027" cy="861774"/>
          </a:xfrm>
          <a:prstGeom prst="rect">
            <a:avLst/>
          </a:prstGeom>
          <a:solidFill>
            <a:srgbClr val="99FF33">
              <a:alpha val="30196"/>
            </a:srgbClr>
          </a:solidFill>
          <a:ln>
            <a:solidFill>
              <a:srgbClr val="00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 err="1" smtClean="0">
                <a:solidFill>
                  <a:srgbClr val="0070C0"/>
                </a:solidFill>
                <a:latin typeface="Arial Narrow" pitchFamily="34" charset="0"/>
              </a:rPr>
              <a:t>lookAheadTime</a:t>
            </a:r>
            <a:r>
              <a:rPr lang="en-GB" sz="1400" b="1" dirty="0" smtClean="0">
                <a:solidFill>
                  <a:srgbClr val="0070C0"/>
                </a:solidFill>
                <a:latin typeface="Arial Narrow" pitchFamily="34" charset="0"/>
              </a:rPr>
              <a:t> </a:t>
            </a:r>
            <a:r>
              <a:rPr lang="en-GB" sz="1400" dirty="0" smtClean="0">
                <a:solidFill>
                  <a:srgbClr val="0070C0"/>
                </a:solidFill>
                <a:latin typeface="Arial Narrow" pitchFamily="34" charset="0"/>
              </a:rPr>
              <a:t>how </a:t>
            </a:r>
            <a:r>
              <a:rPr lang="en-GB" sz="1400" dirty="0" smtClean="0">
                <a:solidFill>
                  <a:srgbClr val="0070C0"/>
                </a:solidFill>
                <a:latin typeface="Arial Narrow" pitchFamily="34" charset="0"/>
              </a:rPr>
              <a:t>far ahead the position will be predicted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9666" y="2549976"/>
            <a:ext cx="2358322" cy="215444"/>
          </a:xfrm>
          <a:prstGeom prst="rect">
            <a:avLst/>
          </a:prstGeom>
          <a:solidFill>
            <a:srgbClr val="99FF33">
              <a:alpha val="30196"/>
            </a:srgbClr>
          </a:solidFill>
          <a:ln>
            <a:solidFill>
              <a:srgbClr val="00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 err="1" smtClean="0">
                <a:solidFill>
                  <a:srgbClr val="0070C0"/>
                </a:solidFill>
                <a:latin typeface="Arial Narrow" pitchFamily="34" charset="0"/>
              </a:rPr>
              <a:t>lastPathPosition</a:t>
            </a:r>
            <a:r>
              <a:rPr lang="en-GB" sz="1400" b="1" dirty="0" smtClean="0">
                <a:solidFill>
                  <a:srgbClr val="0070C0"/>
                </a:solidFill>
                <a:latin typeface="Arial Narrow" pitchFamily="34" charset="0"/>
              </a:rPr>
              <a:t> </a:t>
            </a:r>
            <a:r>
              <a:rPr lang="en-GB" sz="1400" dirty="0" smtClean="0">
                <a:solidFill>
                  <a:srgbClr val="0070C0"/>
                </a:solidFill>
                <a:latin typeface="Arial Narrow" pitchFamily="34" charset="0"/>
              </a:rPr>
              <a:t>last path </a:t>
            </a:r>
            <a:r>
              <a:rPr lang="en-GB" sz="1400" dirty="0" smtClean="0">
                <a:solidFill>
                  <a:srgbClr val="0070C0"/>
                </a:solidFill>
                <a:latin typeface="Arial Narrow" pitchFamily="34" charset="0"/>
              </a:rPr>
              <a:t>position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9776" y="555526"/>
            <a:ext cx="33941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Predictive path predicts where the object will be in a short time, mapping this location onto the path. </a:t>
            </a:r>
          </a:p>
        </p:txBody>
      </p:sp>
    </p:spTree>
    <p:extLst>
      <p:ext uri="{BB962C8B-B14F-4D97-AF65-F5344CB8AC3E}">
        <p14:creationId xmlns:p14="http://schemas.microsoft.com/office/powerpoint/2010/main" val="1285172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8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11760" y="195485"/>
            <a:ext cx="6271403" cy="4605779"/>
            <a:chOff x="2301125" y="1752178"/>
            <a:chExt cx="6271403" cy="4605779"/>
          </a:xfrm>
        </p:grpSpPr>
        <p:sp>
          <p:nvSpPr>
            <p:cNvPr id="5" name="Freeform 4"/>
            <p:cNvSpPr/>
            <p:nvPr/>
          </p:nvSpPr>
          <p:spPr>
            <a:xfrm>
              <a:off x="2301125" y="1752178"/>
              <a:ext cx="6271403" cy="4605779"/>
            </a:xfrm>
            <a:custGeom>
              <a:avLst/>
              <a:gdLst>
                <a:gd name="connsiteX0" fmla="*/ 0 w 6271403"/>
                <a:gd name="connsiteY0" fmla="*/ 3848819 h 5229046"/>
                <a:gd name="connsiteX1" fmla="*/ 1095555 w 6271403"/>
                <a:gd name="connsiteY1" fmla="*/ 4633823 h 5229046"/>
                <a:gd name="connsiteX2" fmla="*/ 3433313 w 6271403"/>
                <a:gd name="connsiteY2" fmla="*/ 665672 h 5229046"/>
                <a:gd name="connsiteX3" fmla="*/ 6202392 w 6271403"/>
                <a:gd name="connsiteY3" fmla="*/ 639793 h 5229046"/>
                <a:gd name="connsiteX4" fmla="*/ 3019245 w 6271403"/>
                <a:gd name="connsiteY4" fmla="*/ 3771182 h 5229046"/>
                <a:gd name="connsiteX5" fmla="*/ 3657600 w 6271403"/>
                <a:gd name="connsiteY5" fmla="*/ 5229046 h 5229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71403" h="5229046">
                  <a:moveTo>
                    <a:pt x="0" y="3848819"/>
                  </a:moveTo>
                  <a:cubicBezTo>
                    <a:pt x="261668" y="4506583"/>
                    <a:pt x="523336" y="5164348"/>
                    <a:pt x="1095555" y="4633823"/>
                  </a:cubicBezTo>
                  <a:cubicBezTo>
                    <a:pt x="1667774" y="4103299"/>
                    <a:pt x="2582174" y="1331344"/>
                    <a:pt x="3433313" y="665672"/>
                  </a:cubicBezTo>
                  <a:cubicBezTo>
                    <a:pt x="4284452" y="0"/>
                    <a:pt x="6271403" y="122208"/>
                    <a:pt x="6202392" y="639793"/>
                  </a:cubicBezTo>
                  <a:cubicBezTo>
                    <a:pt x="6133381" y="1157378"/>
                    <a:pt x="3443377" y="3006307"/>
                    <a:pt x="3019245" y="3771182"/>
                  </a:cubicBezTo>
                  <a:cubicBezTo>
                    <a:pt x="2595113" y="4536058"/>
                    <a:pt x="3126356" y="4882552"/>
                    <a:pt x="3657600" y="5229046"/>
                  </a:cubicBez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643306" y="5786454"/>
              <a:ext cx="1000132" cy="106988"/>
            </a:xfrm>
            <a:prstGeom prst="straightConnector1">
              <a:avLst/>
            </a:prstGeom>
            <a:ln>
              <a:solidFill>
                <a:srgbClr val="00990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857620" y="5929330"/>
              <a:ext cx="18573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marL="180975" indent="-180975">
                <a:tabLst>
                  <a:tab pos="180975" algn="l"/>
                  <a:tab pos="361950" algn="l"/>
                  <a:tab pos="896938" algn="l"/>
                  <a:tab pos="2328863" algn="l"/>
                </a:tabLst>
              </a:pPr>
              <a:r>
                <a:rPr lang="en-GB" dirty="0" smtClean="0">
                  <a:latin typeface="Arial Narrow" pitchFamily="34" charset="0"/>
                </a:rPr>
                <a:t>Seek output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071933" y="4782933"/>
              <a:ext cx="107157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tabLst>
                  <a:tab pos="361950" algn="l"/>
                  <a:tab pos="896938" algn="l"/>
                  <a:tab pos="2328863" algn="l"/>
                </a:tabLst>
              </a:pPr>
              <a:r>
                <a:rPr lang="en-GB" dirty="0" smtClean="0">
                  <a:latin typeface="Arial Narrow" pitchFamily="34" charset="0"/>
                </a:rPr>
                <a:t>Predicted location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072066" y="5286388"/>
              <a:ext cx="192333" cy="1923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ffectLst>
                  <a:reflection blurRad="6350" stA="55000" endA="300" endPos="45500" dir="5400000" sy="-100000" algn="bl" rotWithShape="0"/>
                </a:effectLst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3643306" y="5572140"/>
              <a:ext cx="642942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owchart: Extract 10"/>
            <p:cNvSpPr/>
            <p:nvPr/>
          </p:nvSpPr>
          <p:spPr>
            <a:xfrm rot="4254498">
              <a:off x="4277549" y="5405379"/>
              <a:ext cx="260682" cy="224751"/>
            </a:xfrm>
            <a:prstGeom prst="flowChartExtract">
              <a:avLst/>
            </a:prstGeom>
            <a:noFill/>
            <a:ln w="19050"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lowchart: Extract 11"/>
            <p:cNvSpPr/>
            <p:nvPr/>
          </p:nvSpPr>
          <p:spPr>
            <a:xfrm rot="4254498">
              <a:off x="3335752" y="5604453"/>
              <a:ext cx="373607" cy="428628"/>
            </a:xfrm>
            <a:prstGeom prst="flowChartExtra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  <a:scene3d>
              <a:camera prst="orthographicFront" fov="0">
                <a:rot lat="0" lon="0" rev="0"/>
              </a:camera>
              <a:lightRig rig="soft" dir="tl">
                <a:rot lat="0" lon="0" rev="20100000"/>
              </a:lightRig>
            </a:scene3d>
            <a:sp3d>
              <a:bevelT w="50800" h="508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5522675" y="6072206"/>
              <a:ext cx="192333" cy="1923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ffectLst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83191" y="1928500"/>
            <a:ext cx="2848649" cy="1200329"/>
          </a:xfrm>
          <a:prstGeom prst="rect">
            <a:avLst/>
          </a:prstGeom>
          <a:solidFill>
            <a:srgbClr val="CCFF99"/>
          </a:solidFill>
          <a:ln>
            <a:solidFill>
              <a:srgbClr val="CCFF99"/>
            </a:solidFill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Aside:</a:t>
            </a:r>
            <a:r>
              <a:rPr lang="en-GB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Enforcing coherence is not always desirable (e.g. the object have may ‘teleported’, etc.).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53677" y="3075806"/>
            <a:ext cx="3451403" cy="1796897"/>
            <a:chOff x="1643042" y="4632499"/>
            <a:chExt cx="3451403" cy="1796897"/>
          </a:xfrm>
        </p:grpSpPr>
        <p:cxnSp>
          <p:nvCxnSpPr>
            <p:cNvPr id="16" name="Straight Arrow Connector 15"/>
            <p:cNvCxnSpPr/>
            <p:nvPr/>
          </p:nvCxnSpPr>
          <p:spPr>
            <a:xfrm rot="10800000" flipV="1">
              <a:off x="4465025" y="5403397"/>
              <a:ext cx="629420" cy="123173"/>
            </a:xfrm>
            <a:prstGeom prst="straightConnector1">
              <a:avLst/>
            </a:prstGeom>
            <a:ln>
              <a:solidFill>
                <a:srgbClr val="00B050"/>
              </a:solidFill>
              <a:prstDash val="dash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22279" y="5594121"/>
              <a:ext cx="192333" cy="19233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ffectLst>
                  <a:reflection blurRad="6350" stA="55000" endA="300" endPos="45500" dir="5400000" sy="-100000" algn="bl" rotWithShape="0"/>
                </a:effectLst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643042" y="5783065"/>
              <a:ext cx="128588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tabLst>
                  <a:tab pos="361950" algn="l"/>
                  <a:tab pos="896938" algn="l"/>
                  <a:tab pos="2328863" algn="l"/>
                </a:tabLst>
              </a:pPr>
              <a:r>
                <a:rPr lang="en-GB" dirty="0" smtClean="0">
                  <a:latin typeface="Arial Narrow" pitchFamily="34" charset="0"/>
                </a:rPr>
                <a:t>Last path position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714611" y="4632499"/>
              <a:ext cx="1357321" cy="1281023"/>
            </a:xfrm>
            <a:custGeom>
              <a:avLst/>
              <a:gdLst>
                <a:gd name="connsiteX0" fmla="*/ 0 w 1173192"/>
                <a:gd name="connsiteY0" fmla="*/ 1069675 h 1281023"/>
                <a:gd name="connsiteX1" fmla="*/ 224286 w 1173192"/>
                <a:gd name="connsiteY1" fmla="*/ 1268083 h 1281023"/>
                <a:gd name="connsiteX2" fmla="*/ 664233 w 1173192"/>
                <a:gd name="connsiteY2" fmla="*/ 992037 h 1281023"/>
                <a:gd name="connsiteX3" fmla="*/ 1173192 w 1173192"/>
                <a:gd name="connsiteY3" fmla="*/ 0 h 12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3192" h="1281023">
                  <a:moveTo>
                    <a:pt x="0" y="1069675"/>
                  </a:moveTo>
                  <a:cubicBezTo>
                    <a:pt x="56790" y="1175349"/>
                    <a:pt x="113581" y="1281023"/>
                    <a:pt x="224286" y="1268083"/>
                  </a:cubicBezTo>
                  <a:cubicBezTo>
                    <a:pt x="334991" y="1255143"/>
                    <a:pt x="506082" y="1203384"/>
                    <a:pt x="664233" y="992037"/>
                  </a:cubicBezTo>
                  <a:cubicBezTo>
                    <a:pt x="822384" y="780690"/>
                    <a:pt x="997788" y="390345"/>
                    <a:pt x="1173192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429753" y="4732671"/>
              <a:ext cx="157163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tabLst>
                  <a:tab pos="361950" algn="l"/>
                  <a:tab pos="896938" algn="l"/>
                  <a:tab pos="2328863" algn="l"/>
                </a:tabLst>
              </a:pPr>
              <a:r>
                <a:rPr lang="en-GB" dirty="0" smtClean="0">
                  <a:latin typeface="Arial Narrow" pitchFamily="34" charset="0"/>
                </a:rPr>
                <a:t>Coherent path locations</a:t>
              </a:r>
            </a:p>
          </p:txBody>
        </p:sp>
      </p:grpSp>
      <p:sp>
        <p:nvSpPr>
          <p:cNvPr id="22" name="Rectangle 2"/>
          <p:cNvSpPr txBox="1">
            <a:spLocks/>
          </p:cNvSpPr>
          <p:nvPr/>
        </p:nvSpPr>
        <p:spPr>
          <a:xfrm>
            <a:off x="219573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altLang="x-none" sz="2400" b="1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Predictive Problems</a:t>
            </a:r>
            <a:endParaRPr lang="en-US" sz="2800" b="1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9776" y="555526"/>
            <a:ext cx="50502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Predictive path-following can be potentially problematic. However, by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using the last path position and the principle of coherence the skip can be avoided.</a:t>
            </a: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287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76056" y="195486"/>
            <a:ext cx="3434750" cy="4017034"/>
          </a:xfrm>
          <a:custGeom>
            <a:avLst/>
            <a:gdLst>
              <a:gd name="connsiteX0" fmla="*/ 1134373 w 3434750"/>
              <a:gd name="connsiteY0" fmla="*/ 3945147 h 4017034"/>
              <a:gd name="connsiteX1" fmla="*/ 254479 w 3434750"/>
              <a:gd name="connsiteY1" fmla="*/ 3280913 h 4017034"/>
              <a:gd name="connsiteX2" fmla="*/ 185468 w 3434750"/>
              <a:gd name="connsiteY2" fmla="*/ 848264 h 4017034"/>
              <a:gd name="connsiteX3" fmla="*/ 1367286 w 3434750"/>
              <a:gd name="connsiteY3" fmla="*/ 20128 h 4017034"/>
              <a:gd name="connsiteX4" fmla="*/ 3196086 w 3434750"/>
              <a:gd name="connsiteY4" fmla="*/ 969033 h 4017034"/>
              <a:gd name="connsiteX5" fmla="*/ 2799271 w 3434750"/>
              <a:gd name="connsiteY5" fmla="*/ 1590135 h 4017034"/>
              <a:gd name="connsiteX6" fmla="*/ 1815860 w 3434750"/>
              <a:gd name="connsiteY6" fmla="*/ 1279584 h 4017034"/>
              <a:gd name="connsiteX7" fmla="*/ 1082615 w 3434750"/>
              <a:gd name="connsiteY7" fmla="*/ 2858218 h 4017034"/>
              <a:gd name="connsiteX8" fmla="*/ 2324819 w 3434750"/>
              <a:gd name="connsiteY8" fmla="*/ 3712233 h 4017034"/>
              <a:gd name="connsiteX9" fmla="*/ 1134373 w 3434750"/>
              <a:gd name="connsiteY9" fmla="*/ 3945147 h 401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34750" h="4017034">
                <a:moveTo>
                  <a:pt x="1134373" y="3945147"/>
                </a:moveTo>
                <a:cubicBezTo>
                  <a:pt x="789316" y="3873260"/>
                  <a:pt x="412630" y="3797060"/>
                  <a:pt x="254479" y="3280913"/>
                </a:cubicBezTo>
                <a:cubicBezTo>
                  <a:pt x="96328" y="2764766"/>
                  <a:pt x="0" y="1391728"/>
                  <a:pt x="185468" y="848264"/>
                </a:cubicBezTo>
                <a:cubicBezTo>
                  <a:pt x="370936" y="304800"/>
                  <a:pt x="865516" y="0"/>
                  <a:pt x="1367286" y="20128"/>
                </a:cubicBezTo>
                <a:cubicBezTo>
                  <a:pt x="1869056" y="40256"/>
                  <a:pt x="2957422" y="707365"/>
                  <a:pt x="3196086" y="969033"/>
                </a:cubicBezTo>
                <a:cubicBezTo>
                  <a:pt x="3434750" y="1230701"/>
                  <a:pt x="3029309" y="1538377"/>
                  <a:pt x="2799271" y="1590135"/>
                </a:cubicBezTo>
                <a:cubicBezTo>
                  <a:pt x="2569233" y="1641893"/>
                  <a:pt x="2101969" y="1068237"/>
                  <a:pt x="1815860" y="1279584"/>
                </a:cubicBezTo>
                <a:cubicBezTo>
                  <a:pt x="1529751" y="1490931"/>
                  <a:pt x="997789" y="2452777"/>
                  <a:pt x="1082615" y="2858218"/>
                </a:cubicBezTo>
                <a:cubicBezTo>
                  <a:pt x="1167442" y="3263660"/>
                  <a:pt x="2316193" y="3529641"/>
                  <a:pt x="2324819" y="3712233"/>
                </a:cubicBezTo>
                <a:cubicBezTo>
                  <a:pt x="2333445" y="3894825"/>
                  <a:pt x="1479430" y="4017034"/>
                  <a:pt x="1134373" y="3945147"/>
                </a:cubicBezTo>
                <a:close/>
              </a:path>
            </a:pathLst>
          </a:cu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6504816" y="149926"/>
            <a:ext cx="192333" cy="19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8182394" y="1052742"/>
            <a:ext cx="192333" cy="19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8227954" y="1392680"/>
            <a:ext cx="192333" cy="19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7862138" y="1672105"/>
            <a:ext cx="192333" cy="19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7634976" y="1669229"/>
            <a:ext cx="192333" cy="19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7134644" y="1367305"/>
            <a:ext cx="192333" cy="19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49972" y="1341426"/>
            <a:ext cx="192333" cy="19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6660190" y="1531211"/>
            <a:ext cx="192333" cy="19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6263376" y="2195440"/>
            <a:ext cx="192333" cy="19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64968" y="2816543"/>
            <a:ext cx="192333" cy="19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6133980" y="3083961"/>
            <a:ext cx="192333" cy="19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84146" y="3299622"/>
            <a:ext cx="192333" cy="19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64040" y="3765449"/>
            <a:ext cx="192333" cy="19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7229534" y="3937976"/>
            <a:ext cx="192333" cy="19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Oval 18"/>
          <p:cNvSpPr/>
          <p:nvPr/>
        </p:nvSpPr>
        <p:spPr>
          <a:xfrm>
            <a:off x="6375519" y="4084626"/>
            <a:ext cx="192333" cy="19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Oval 19"/>
          <p:cNvSpPr/>
          <p:nvPr/>
        </p:nvSpPr>
        <p:spPr>
          <a:xfrm>
            <a:off x="6013210" y="4024241"/>
            <a:ext cx="192333" cy="19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5547384" y="3851713"/>
            <a:ext cx="192333" cy="19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23096" y="3592920"/>
            <a:ext cx="192333" cy="19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3" name="Oval 22"/>
          <p:cNvSpPr/>
          <p:nvPr/>
        </p:nvSpPr>
        <p:spPr>
          <a:xfrm>
            <a:off x="5150568" y="2851048"/>
            <a:ext cx="192333" cy="19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81557" y="1876264"/>
            <a:ext cx="192333" cy="19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Oval 24"/>
          <p:cNvSpPr/>
          <p:nvPr/>
        </p:nvSpPr>
        <p:spPr>
          <a:xfrm>
            <a:off x="5107436" y="1237909"/>
            <a:ext cx="192333" cy="19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Oval 25"/>
          <p:cNvSpPr/>
          <p:nvPr/>
        </p:nvSpPr>
        <p:spPr>
          <a:xfrm>
            <a:off x="5236833" y="780709"/>
            <a:ext cx="192333" cy="19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Oval 26"/>
          <p:cNvSpPr/>
          <p:nvPr/>
        </p:nvSpPr>
        <p:spPr>
          <a:xfrm>
            <a:off x="5530131" y="418399"/>
            <a:ext cx="192333" cy="19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Oval 27"/>
          <p:cNvSpPr/>
          <p:nvPr/>
        </p:nvSpPr>
        <p:spPr>
          <a:xfrm>
            <a:off x="5970078" y="202739"/>
            <a:ext cx="192333" cy="19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9" name="Oval 28"/>
          <p:cNvSpPr/>
          <p:nvPr/>
        </p:nvSpPr>
        <p:spPr>
          <a:xfrm>
            <a:off x="7402062" y="504663"/>
            <a:ext cx="192333" cy="19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059235" y="4506651"/>
            <a:ext cx="2856988" cy="500505"/>
            <a:chOff x="5234589" y="5891676"/>
            <a:chExt cx="2856988" cy="500505"/>
          </a:xfrm>
        </p:grpSpPr>
        <p:sp>
          <p:nvSpPr>
            <p:cNvPr id="31" name="AutoShape 16"/>
            <p:cNvSpPr>
              <a:spLocks noChangeArrowheads="1"/>
            </p:cNvSpPr>
            <p:nvPr/>
          </p:nvSpPr>
          <p:spPr bwMode="auto">
            <a:xfrm>
              <a:off x="5234589" y="5891676"/>
              <a:ext cx="2428625" cy="500505"/>
            </a:xfrm>
            <a:prstGeom prst="roundRect">
              <a:avLst>
                <a:gd name="adj" fmla="val 21569"/>
              </a:avLst>
            </a:prstGeom>
            <a:solidFill>
              <a:srgbClr val="FFFF99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5286348" y="5918109"/>
              <a:ext cx="280522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marL="180975" indent="-180975">
                <a:tabLst>
                  <a:tab pos="180975" algn="l"/>
                  <a:tab pos="361950" algn="l"/>
                  <a:tab pos="896938" algn="l"/>
                  <a:tab pos="2328863" algn="l"/>
                </a:tabLst>
              </a:pPr>
              <a:r>
                <a:rPr lang="en-GB" dirty="0" smtClean="0">
                  <a:latin typeface="Arial Narrow" pitchFamily="34" charset="0"/>
                </a:rPr>
                <a:t>Array&lt;Point&gt; </a:t>
              </a:r>
              <a:r>
                <a:rPr lang="en-GB" b="1" dirty="0" err="1" smtClean="0">
                  <a:latin typeface="Arial Narrow" pitchFamily="34" charset="0"/>
                </a:rPr>
                <a:t>pathPoints</a:t>
              </a:r>
              <a:r>
                <a:rPr lang="en-GB" dirty="0" smtClean="0">
                  <a:latin typeface="Arial Narrow" pitchFamily="34" charset="0"/>
                </a:rPr>
                <a:t>;</a:t>
              </a:r>
            </a:p>
          </p:txBody>
        </p:sp>
      </p:grpSp>
      <p:sp>
        <p:nvSpPr>
          <p:cNvPr id="33" name="Rectangle 2"/>
          <p:cNvSpPr txBox="1">
            <a:spLocks/>
          </p:cNvSpPr>
          <p:nvPr/>
        </p:nvSpPr>
        <p:spPr>
          <a:xfrm>
            <a:off x="219573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altLang="x-none" sz="2400" b="1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Simple Paths</a:t>
            </a:r>
            <a:endParaRPr lang="en-US" sz="2800" b="1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9776" y="555526"/>
            <a:ext cx="479132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Different means of defining a path can be used (including parametric curve functions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).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list of points provides a straightforward and effective path representation. Point spacing can be varied using the degree of curvature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integer path position is defined as the index of the closest point to the source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An array of point-N-to-point-N+1 distances can be maintained to test for coherence.</a:t>
            </a: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008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5496" y="3507854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en-GB" dirty="0" smtClean="0">
                <a:solidFill>
                  <a:schemeClr val="tx1"/>
                </a:solidFill>
                <a:effectLst/>
                <a:latin typeface="Calibri" pitchFamily="34" charset="0"/>
              </a:rPr>
              <a:t>Constrained Movement</a:t>
            </a:r>
            <a:endParaRPr lang="en-GB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933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usawatch.com/auto/images/mechanics/steering1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6016" y="555526"/>
            <a:ext cx="4190697" cy="28081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169776" y="555526"/>
            <a:ext cx="44022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Steering behaviours provide movement requests, i.e.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accelerations.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Some objects may not be able to immediately realise the request, e.g. a car can only accelerate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forward / backward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(with different rates) and has a turning rate that varies with movement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speed. Different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objects can have different behaviours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In order to realise movement requests, a motor control layer can determine how best to execute a request, a process known as actuation. </a:t>
            </a:r>
          </a:p>
        </p:txBody>
      </p:sp>
    </p:spTree>
    <p:extLst>
      <p:ext uri="{BB962C8B-B14F-4D97-AF65-F5344CB8AC3E}">
        <p14:creationId xmlns:p14="http://schemas.microsoft.com/office/powerpoint/2010/main" val="316292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pstream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7013C18A35F34ABB124A623B7462F5" ma:contentTypeVersion="0" ma:contentTypeDescription="Create a new document." ma:contentTypeScope="" ma:versionID="c8b53229ef314644a75f5a9f7c013cc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685314-0371-45CD-807E-4987A560D792}"/>
</file>

<file path=customXml/itemProps2.xml><?xml version="1.0" encoding="utf-8"?>
<ds:datastoreItem xmlns:ds="http://schemas.openxmlformats.org/officeDocument/2006/customXml" ds:itemID="{39B316A7-F1F8-4CF6-A0A0-67A22CE38676}"/>
</file>

<file path=customXml/itemProps3.xml><?xml version="1.0" encoding="utf-8"?>
<ds:datastoreItem xmlns:ds="http://schemas.openxmlformats.org/officeDocument/2006/customXml" ds:itemID="{B306810E-528B-4AE2-ABD9-16EEE6B4EE41}"/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639</Words>
  <Application>Microsoft Office PowerPoint</Application>
  <PresentationFormat>On-screen Show (16:9)</PresentationFormat>
  <Paragraphs>102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Calibri</vt:lpstr>
      <vt:lpstr>Georgia</vt:lpstr>
      <vt:lpstr>Trebuchet MS</vt:lpstr>
      <vt:lpstr>Slipstream</vt:lpstr>
      <vt:lpstr>Steering Constraints and Path following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2013-01-08T13:39:25Z</dcterms:created>
  <dcterms:modified xsi:type="dcterms:W3CDTF">2014-11-18T16:12:08Z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  <property fmtid="{D5CDD505-2E9C-101B-9397-08002B2CF9AE}" pid="4" name="ContentTypeId">
    <vt:lpwstr>0x010100E77013C18A35F34ABB124A623B7462F5</vt:lpwstr>
  </property>
</Properties>
</file>