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9.xml" ContentType="application/vnd.openxmlformats-officedocument.presentationml.slideMaster+xml"/>
  <Override PartName="/ppt/slideMasters/slideMaster23.xml" ContentType="application/vnd.openxmlformats-officedocument.presentationml.slideMaster+xml"/>
  <Override PartName="/ppt/slideMasters/slideMaster21.xml" ContentType="application/vnd.openxmlformats-officedocument.presentationml.slideMaster+xml"/>
  <Override PartName="/ppt/slideMasters/slideMaster20.xml" ContentType="application/vnd.openxmlformats-officedocument.presentationml.slideMaster+xml"/>
  <Override PartName="/ppt/slideMasters/slideMaster22.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4.xml" ContentType="application/vnd.openxmlformats-officedocument.presentationml.slideMaster+xml"/>
  <Override PartName="/ppt/slideMasters/slideMaster12.xml" ContentType="application/vnd.openxmlformats-officedocument.presentationml.slideMaster+xml"/>
  <Override PartName="/ppt/slideMasters/slideMaster1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8.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Layouts/slideLayout45.xml" ContentType="application/vnd.openxmlformats-officedocument.presentationml.slideLayout+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38.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37.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9.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6.xml" ContentType="application/vnd.openxmlformats-officedocument.theme+xml"/>
  <Override PartName="/ppt/theme/theme2.xml" ContentType="application/vnd.openxmlformats-officedocument.theme+xml"/>
  <Override PartName="/ppt/theme/theme26.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5.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5.xml" ContentType="application/vnd.openxmlformats-officedocument.theme+xml"/>
  <Override PartName="/ppt/theme/theme28.xml" ContentType="application/vnd.openxmlformats-officedocument.theme+xml"/>
  <Override PartName="/ppt/theme/theme4.xml" ContentType="application/vnd.openxmlformats-officedocument.theme+xml"/>
  <Override PartName="/ppt/theme/theme27.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0.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6.xml" ContentType="application/vnd.openxmlformats-officedocument.theme+xml"/>
  <Override PartName="/ppt/theme/theme19.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7" r:id="rId2"/>
    <p:sldMasterId id="2147483669" r:id="rId3"/>
    <p:sldMasterId id="2147483673" r:id="rId4"/>
    <p:sldMasterId id="2147483675" r:id="rId5"/>
    <p:sldMasterId id="2147483677" r:id="rId6"/>
    <p:sldMasterId id="2147483679" r:id="rId7"/>
    <p:sldMasterId id="2147483681" r:id="rId8"/>
    <p:sldMasterId id="2147483683" r:id="rId9"/>
    <p:sldMasterId id="2147483710" r:id="rId10"/>
    <p:sldMasterId id="2147483712" r:id="rId11"/>
    <p:sldMasterId id="2147483714" r:id="rId12"/>
    <p:sldMasterId id="2147483716" r:id="rId13"/>
    <p:sldMasterId id="2147483718" r:id="rId14"/>
    <p:sldMasterId id="2147483720" r:id="rId15"/>
    <p:sldMasterId id="2147483722" r:id="rId16"/>
    <p:sldMasterId id="2147483724" r:id="rId17"/>
    <p:sldMasterId id="2147483726" r:id="rId18"/>
    <p:sldMasterId id="2147483730" r:id="rId19"/>
    <p:sldMasterId id="2147483732" r:id="rId20"/>
    <p:sldMasterId id="2147483734" r:id="rId21"/>
    <p:sldMasterId id="2147483736" r:id="rId22"/>
    <p:sldMasterId id="2147483738" r:id="rId23"/>
    <p:sldMasterId id="2147483650" r:id="rId24"/>
    <p:sldMasterId id="2147483663" r:id="rId25"/>
    <p:sldMasterId id="2147483659" r:id="rId26"/>
    <p:sldMasterId id="2147483687" r:id="rId27"/>
  </p:sldMasterIdLst>
  <p:notesMasterIdLst>
    <p:notesMasterId r:id="rId53"/>
  </p:notesMasterIdLst>
  <p:handoutMasterIdLst>
    <p:handoutMasterId r:id="rId54"/>
  </p:handoutMasterIdLst>
  <p:sldIdLst>
    <p:sldId id="256" r:id="rId28"/>
    <p:sldId id="264" r:id="rId29"/>
    <p:sldId id="280" r:id="rId30"/>
    <p:sldId id="281" r:id="rId31"/>
    <p:sldId id="392" r:id="rId32"/>
    <p:sldId id="393" r:id="rId33"/>
    <p:sldId id="394" r:id="rId34"/>
    <p:sldId id="395" r:id="rId35"/>
    <p:sldId id="406" r:id="rId36"/>
    <p:sldId id="411" r:id="rId37"/>
    <p:sldId id="413" r:id="rId38"/>
    <p:sldId id="412" r:id="rId39"/>
    <p:sldId id="382" r:id="rId40"/>
    <p:sldId id="383" r:id="rId41"/>
    <p:sldId id="390" r:id="rId42"/>
    <p:sldId id="414" r:id="rId43"/>
    <p:sldId id="415" r:id="rId44"/>
    <p:sldId id="408" r:id="rId45"/>
    <p:sldId id="407" r:id="rId46"/>
    <p:sldId id="389" r:id="rId47"/>
    <p:sldId id="409" r:id="rId48"/>
    <p:sldId id="388" r:id="rId49"/>
    <p:sldId id="410" r:id="rId50"/>
    <p:sldId id="391" r:id="rId51"/>
    <p:sldId id="276" r:id="rId5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CC00"/>
    <a:srgbClr val="D6000D"/>
    <a:srgbClr val="00AFAB"/>
    <a:srgbClr val="004D7E"/>
    <a:srgbClr val="2F2F2F"/>
    <a:srgbClr val="F2F2F2"/>
    <a:srgbClr val="404040"/>
    <a:srgbClr val="669933"/>
    <a:srgbClr val="007166"/>
    <a:srgbClr val="AC0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0"/>
    <p:restoredTop sz="94674"/>
  </p:normalViewPr>
  <p:slideViewPr>
    <p:cSldViewPr snapToGrid="0" snapToObjects="1">
      <p:cViewPr varScale="1">
        <p:scale>
          <a:sx n="82" d="100"/>
          <a:sy n="82" d="100"/>
        </p:scale>
        <p:origin x="51" y="402"/>
      </p:cViewPr>
      <p:guideLst>
        <p:guide orient="horz" pos="2160"/>
        <p:guide pos="3840"/>
      </p:guideLst>
    </p:cSldViewPr>
  </p:slideViewPr>
  <p:notesTextViewPr>
    <p:cViewPr>
      <p:scale>
        <a:sx n="1" d="1"/>
        <a:sy n="1" d="1"/>
      </p:scale>
      <p:origin x="0" y="0"/>
    </p:cViewPr>
  </p:notesTextViewPr>
  <p:sorterViewPr>
    <p:cViewPr>
      <p:scale>
        <a:sx n="66" d="100"/>
        <a:sy n="66" d="100"/>
      </p:scale>
      <p:origin x="0" y="-35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customXml" Target="../customXml/item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customXml" Target="../customXml/item1.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0432C15-F8AF-0B40-982F-0BA5A29FB15A}" type="datetimeFigureOut">
              <a:rPr lang="en-US"/>
              <a:pPr>
                <a:defRPr/>
              </a:pPr>
              <a:t>1/29/2019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598FE1A4-D884-6E4C-AEAD-70AA9EC7F5E7}" type="slidenum">
              <a:rPr lang="en-US"/>
              <a:pPr>
                <a:defRPr/>
              </a:pPr>
              <a:t>‹#›</a:t>
            </a:fld>
            <a:endParaRPr lang="en-US"/>
          </a:p>
        </p:txBody>
      </p:sp>
    </p:spTree>
    <p:extLst>
      <p:ext uri="{BB962C8B-B14F-4D97-AF65-F5344CB8AC3E}">
        <p14:creationId xmlns:p14="http://schemas.microsoft.com/office/powerpoint/2010/main" val="3444202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1E9AA2F-938E-F049-85F2-A4CAC9B6B12F}" type="datetimeFigureOut">
              <a:rPr lang="en-US"/>
              <a:pPr>
                <a:defRPr/>
              </a:pPr>
              <a:t>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DE3D785-C6DD-2548-8DEA-9BB48BF05F84}" type="slidenum">
              <a:rPr lang="en-US"/>
              <a:pPr>
                <a:defRPr/>
              </a:pPr>
              <a:t>‹#›</a:t>
            </a:fld>
            <a:endParaRPr lang="en-US"/>
          </a:p>
        </p:txBody>
      </p:sp>
    </p:spTree>
    <p:extLst>
      <p:ext uri="{BB962C8B-B14F-4D97-AF65-F5344CB8AC3E}">
        <p14:creationId xmlns:p14="http://schemas.microsoft.com/office/powerpoint/2010/main" val="17932349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4.xml"/><Relationship Id="rId4" Type="http://schemas.openxmlformats.org/officeDocument/2006/relationships/image" Target="../media/image26.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8.jpeg"/><Relationship Id="rId1" Type="http://schemas.openxmlformats.org/officeDocument/2006/relationships/slideMaster" Target="../slideMasters/slideMaster26.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brand open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173825"/>
      </p:ext>
    </p:extLst>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EL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CE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F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PP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w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AE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DB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P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BE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HS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M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armacy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yschology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SESW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hite- pic lef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7315200" y="414339"/>
            <a:ext cx="4303776"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07" y="5782559"/>
            <a:ext cx="1832169" cy="705600"/>
          </a:xfrm>
          <a:prstGeom prst="rect">
            <a:avLst/>
          </a:prstGeom>
        </p:spPr>
      </p:pic>
      <p:sp>
        <p:nvSpPr>
          <p:cNvPr id="12" name="Text Placeholder 11"/>
          <p:cNvSpPr>
            <a:spLocks noGrp="1"/>
          </p:cNvSpPr>
          <p:nvPr>
            <p:ph type="body" sz="quarter" idx="13" hasCustomPrompt="1"/>
          </p:nvPr>
        </p:nvSpPr>
        <p:spPr>
          <a:xfrm>
            <a:off x="7315200" y="1584325"/>
            <a:ext cx="4303776"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spTree>
    <p:extLst>
      <p:ext uri="{BB962C8B-B14F-4D97-AF65-F5344CB8AC3E}">
        <p14:creationId xmlns:p14="http://schemas.microsoft.com/office/powerpoint/2010/main" val="4822099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chart left">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7315200" y="414339"/>
            <a:ext cx="4303776"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07" y="5782559"/>
            <a:ext cx="1832169" cy="705600"/>
          </a:xfrm>
          <a:prstGeom prst="rect">
            <a:avLst/>
          </a:prstGeom>
        </p:spPr>
      </p:pic>
      <p:sp>
        <p:nvSpPr>
          <p:cNvPr id="12" name="Text Placeholder 11"/>
          <p:cNvSpPr>
            <a:spLocks noGrp="1"/>
          </p:cNvSpPr>
          <p:nvPr>
            <p:ph type="body" sz="quarter" idx="13" hasCustomPrompt="1"/>
          </p:nvPr>
        </p:nvSpPr>
        <p:spPr>
          <a:xfrm>
            <a:off x="7315200" y="1584325"/>
            <a:ext cx="4303776"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sp>
        <p:nvSpPr>
          <p:cNvPr id="4" name="Chart Placeholder 3"/>
          <p:cNvSpPr>
            <a:spLocks noGrp="1"/>
          </p:cNvSpPr>
          <p:nvPr>
            <p:ph type="chart" sz="quarter" idx="14"/>
          </p:nvPr>
        </p:nvSpPr>
        <p:spPr>
          <a:xfrm>
            <a:off x="0" y="0"/>
            <a:ext cx="7010400" cy="6858000"/>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White- pic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18160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548640" y="414339"/>
            <a:ext cx="4047744"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sp>
        <p:nvSpPr>
          <p:cNvPr id="12" name="Text Placeholder 11"/>
          <p:cNvSpPr>
            <a:spLocks noGrp="1"/>
          </p:cNvSpPr>
          <p:nvPr>
            <p:ph type="body" sz="quarter" idx="13" hasCustomPrompt="1"/>
          </p:nvPr>
        </p:nvSpPr>
        <p:spPr>
          <a:xfrm>
            <a:off x="548640" y="1584325"/>
            <a:ext cx="4047744"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5782559"/>
            <a:ext cx="1832169" cy="705600"/>
          </a:xfrm>
          <a:prstGeom prst="rect">
            <a:avLst/>
          </a:prstGeom>
        </p:spPr>
      </p:pic>
    </p:spTree>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hite- pic narrow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flipH="1">
            <a:off x="7010400" y="0"/>
            <a:ext cx="5181600" cy="6858000"/>
          </a:xfrm>
          <a:prstGeom prst="rect">
            <a:avLst/>
          </a:prstGeom>
        </p:spPr>
        <p:txBody>
          <a:bodyPr/>
          <a:lstStyle/>
          <a:p>
            <a:endParaRPr lang="en-US"/>
          </a:p>
        </p:txBody>
      </p:sp>
      <p:sp>
        <p:nvSpPr>
          <p:cNvPr id="4" name="Text Placeholder 4"/>
          <p:cNvSpPr>
            <a:spLocks noGrp="1"/>
          </p:cNvSpPr>
          <p:nvPr>
            <p:ph type="body" sz="quarter" idx="12" hasCustomPrompt="1"/>
          </p:nvPr>
        </p:nvSpPr>
        <p:spPr>
          <a:xfrm>
            <a:off x="548640" y="572835"/>
            <a:ext cx="5596128" cy="999934"/>
          </a:xfrm>
          <a:prstGeom prst="rect">
            <a:avLst/>
          </a:prstGeom>
        </p:spPr>
        <p:txBody>
          <a:bodyPr/>
          <a:lstStyle>
            <a:lvl1pPr marL="0" indent="0">
              <a:buNone/>
              <a:defRPr sz="3600" b="1" baseline="0">
                <a:solidFill>
                  <a:srgbClr val="D6000D"/>
                </a:solidFill>
              </a:defRPr>
            </a:lvl1pPr>
          </a:lstStyle>
          <a:p>
            <a:pPr lvl="0"/>
            <a:r>
              <a:rPr lang="en-US" dirty="0" smtClean="0"/>
              <a:t>TITLE GOES HERE IN UPPERCASE BOLD</a:t>
            </a:r>
          </a:p>
        </p:txBody>
      </p:sp>
      <p:sp>
        <p:nvSpPr>
          <p:cNvPr id="5" name="Text Placeholder 11"/>
          <p:cNvSpPr>
            <a:spLocks noGrp="1"/>
          </p:cNvSpPr>
          <p:nvPr>
            <p:ph type="body" sz="quarter" idx="13" hasCustomPrompt="1"/>
          </p:nvPr>
        </p:nvSpPr>
        <p:spPr>
          <a:xfrm>
            <a:off x="548640" y="1892289"/>
            <a:ext cx="5596128"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5782559"/>
            <a:ext cx="1832169" cy="705600"/>
          </a:xfrm>
          <a:prstGeom prst="rect">
            <a:avLst/>
          </a:prstGeom>
        </p:spPr>
      </p:pic>
    </p:spTree>
    <p:extLst>
      <p:ext uri="{BB962C8B-B14F-4D97-AF65-F5344CB8AC3E}">
        <p14:creationId xmlns:p14="http://schemas.microsoft.com/office/powerpoint/2010/main" val="12075493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07" y="5782559"/>
            <a:ext cx="1832169" cy="705600"/>
          </a:xfrm>
          <a:prstGeom prst="rect">
            <a:avLst/>
          </a:prstGeom>
        </p:spPr>
      </p:pic>
      <p:sp>
        <p:nvSpPr>
          <p:cNvPr id="6" name="Text Placeholder 4"/>
          <p:cNvSpPr>
            <a:spLocks noGrp="1"/>
          </p:cNvSpPr>
          <p:nvPr>
            <p:ph type="body" sz="quarter" idx="12" hasCustomPrompt="1"/>
          </p:nvPr>
        </p:nvSpPr>
        <p:spPr>
          <a:xfrm>
            <a:off x="548640" y="1609154"/>
            <a:ext cx="6851904" cy="1402269"/>
          </a:xfrm>
          <a:prstGeom prst="rect">
            <a:avLst/>
          </a:prstGeom>
        </p:spPr>
        <p:txBody>
          <a:bodyPr/>
          <a:lstStyle>
            <a:lvl1pPr marL="0" indent="0">
              <a:buNone/>
              <a:defRPr sz="4800" b="1" baseline="0">
                <a:solidFill>
                  <a:srgbClr val="D6000D"/>
                </a:solidFill>
              </a:defRPr>
            </a:lvl1pPr>
          </a:lstStyle>
          <a:p>
            <a:pPr lvl="0"/>
            <a:r>
              <a:rPr lang="en-US" dirty="0" smtClean="0"/>
              <a:t>TITLE GOES HERE IN UPPERCASE BOLD</a:t>
            </a:r>
          </a:p>
        </p:txBody>
      </p:sp>
      <p:sp>
        <p:nvSpPr>
          <p:cNvPr id="7" name="Text Placeholder 11"/>
          <p:cNvSpPr>
            <a:spLocks noGrp="1"/>
          </p:cNvSpPr>
          <p:nvPr>
            <p:ph type="body" sz="quarter" idx="13" hasCustomPrompt="1"/>
          </p:nvPr>
        </p:nvSpPr>
        <p:spPr>
          <a:xfrm>
            <a:off x="548640" y="3281409"/>
            <a:ext cx="6851904" cy="3206750"/>
          </a:xfrm>
          <a:prstGeom prst="rect">
            <a:avLst/>
          </a:prstGeom>
        </p:spPr>
        <p:txBody>
          <a:bodyPr/>
          <a:lstStyle>
            <a:lvl1pPr marL="342900" indent="-342900">
              <a:lnSpc>
                <a:spcPct val="100000"/>
              </a:lnSpc>
              <a:buFont typeface="Arial" charset="0"/>
              <a:buChar char="•"/>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a:t>
            </a:r>
          </a:p>
          <a:p>
            <a:pPr lvl="0"/>
            <a:r>
              <a:rPr lang="en-US" dirty="0" err="1" smtClean="0"/>
              <a:t>Magnis</a:t>
            </a:r>
            <a:r>
              <a:rPr lang="en-US" dirty="0" smtClean="0"/>
              <a:t> dis parturient </a:t>
            </a:r>
            <a:r>
              <a:rPr lang="en-US" dirty="0" err="1" smtClean="0"/>
              <a:t>montes</a:t>
            </a:r>
            <a:endParaRPr lang="en-US" dirty="0" smtClean="0"/>
          </a:p>
          <a:p>
            <a:pPr lvl="0"/>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endParaRPr lang="en-US" dirty="0"/>
          </a:p>
        </p:txBody>
      </p:sp>
    </p:spTree>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char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6807" y="5782559"/>
            <a:ext cx="1832169" cy="705600"/>
          </a:xfrm>
          <a:prstGeom prst="rect">
            <a:avLst/>
          </a:prstGeom>
        </p:spPr>
      </p:pic>
      <p:sp>
        <p:nvSpPr>
          <p:cNvPr id="4" name="Chart Placeholder 3"/>
          <p:cNvSpPr>
            <a:spLocks noGrp="1"/>
          </p:cNvSpPr>
          <p:nvPr>
            <p:ph type="chart" sz="quarter" idx="10"/>
          </p:nvPr>
        </p:nvSpPr>
        <p:spPr>
          <a:xfrm>
            <a:off x="548640" y="401638"/>
            <a:ext cx="8900160" cy="5999162"/>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CIT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Title slide animated">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42298" y="424894"/>
            <a:ext cx="2001062" cy="7706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91945" y="2297409"/>
            <a:ext cx="79375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96745" y="2600621"/>
            <a:ext cx="7937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Placeholder 10"/>
          <p:cNvSpPr>
            <a:spLocks noGrp="1"/>
          </p:cNvSpPr>
          <p:nvPr>
            <p:ph type="body" sz="quarter" idx="10" hasCustomPrompt="1"/>
          </p:nvPr>
        </p:nvSpPr>
        <p:spPr>
          <a:xfrm>
            <a:off x="1583246" y="1585414"/>
            <a:ext cx="3817810" cy="2892425"/>
          </a:xfrm>
          <a:prstGeom prst="rect">
            <a:avLst/>
          </a:prstGeom>
        </p:spPr>
        <p:txBody>
          <a:bodyPr lIns="288000" tIns="251999" rIns="0" bIns="288000"/>
          <a:lstStyle>
            <a:lvl1pPr marL="0" indent="0">
              <a:buNone/>
              <a:defRPr sz="3200" b="1" i="0" baseline="0">
                <a:solidFill>
                  <a:srgbClr val="D6000D"/>
                </a:solidFill>
                <a:latin typeface="Arial" charset="0"/>
                <a:ea typeface="Arial" charset="0"/>
                <a:cs typeface="Arial" charset="0"/>
              </a:defRPr>
            </a:lvl1pPr>
          </a:lstStyle>
          <a:p>
            <a:pPr lvl="0"/>
            <a:r>
              <a:rPr lang="en-US" dirty="0" smtClean="0"/>
              <a:t>PRESENTATION TITLE ARIAL BOLD 32PT WITH A MAXIMUM OF 12 WORDS</a:t>
            </a:r>
            <a:endParaRPr lang="en-US" dirty="0"/>
          </a:p>
        </p:txBody>
      </p:sp>
      <p:sp>
        <p:nvSpPr>
          <p:cNvPr id="14" name="Text Placeholder 13"/>
          <p:cNvSpPr>
            <a:spLocks noGrp="1"/>
          </p:cNvSpPr>
          <p:nvPr>
            <p:ph type="body" sz="quarter" idx="11" hasCustomPrompt="1"/>
          </p:nvPr>
        </p:nvSpPr>
        <p:spPr>
          <a:xfrm>
            <a:off x="1582738" y="5389563"/>
            <a:ext cx="3586670" cy="365061"/>
          </a:xfrm>
          <a:prstGeom prst="rect">
            <a:avLst/>
          </a:prstGeom>
        </p:spPr>
        <p:txBody>
          <a:bodyPr/>
          <a:lstStyle>
            <a:lvl1pPr marL="0" indent="0">
              <a:lnSpc>
                <a:spcPct val="100000"/>
              </a:lnSpc>
              <a:buNone/>
              <a:defRPr sz="1600" b="1" i="0" baseline="0">
                <a:solidFill>
                  <a:srgbClr val="D6000D"/>
                </a:solidFill>
                <a:latin typeface="Arial" charset="0"/>
                <a:ea typeface="Arial" charset="0"/>
                <a:cs typeface="Arial" charset="0"/>
              </a:defRPr>
            </a:lvl1pPr>
          </a:lstStyle>
          <a:p>
            <a:pPr lvl="0"/>
            <a:r>
              <a:rPr lang="en-US" dirty="0" smtClean="0"/>
              <a:t>PRESENTER NAME</a:t>
            </a:r>
          </a:p>
        </p:txBody>
      </p:sp>
      <p:sp>
        <p:nvSpPr>
          <p:cNvPr id="15" name="Text Placeholder 13"/>
          <p:cNvSpPr>
            <a:spLocks noGrp="1"/>
          </p:cNvSpPr>
          <p:nvPr>
            <p:ph type="body" sz="quarter" idx="12" hasCustomPrompt="1"/>
          </p:nvPr>
        </p:nvSpPr>
        <p:spPr>
          <a:xfrm>
            <a:off x="1582738" y="5711637"/>
            <a:ext cx="3586670" cy="401567"/>
          </a:xfrm>
          <a:prstGeom prst="rect">
            <a:avLst/>
          </a:prstGeom>
        </p:spPr>
        <p:txBody>
          <a:bodyPr/>
          <a:lstStyle>
            <a:lvl1pPr marL="0" indent="0">
              <a:lnSpc>
                <a:spcPct val="100000"/>
              </a:lnSpc>
              <a:buNone/>
              <a:defRPr sz="1600" b="0" i="0" baseline="0">
                <a:solidFill>
                  <a:srgbClr val="D6000D"/>
                </a:solidFill>
                <a:latin typeface="Arial" charset="0"/>
                <a:ea typeface="Arial" charset="0"/>
                <a:cs typeface="Arial" charset="0"/>
              </a:defRPr>
            </a:lvl1pPr>
          </a:lstStyle>
          <a:p>
            <a:pPr lvl="0"/>
            <a:r>
              <a:rPr lang="en-US" dirty="0" smtClean="0"/>
              <a:t>PRESENTER TITLE</a:t>
            </a:r>
          </a:p>
        </p:txBody>
      </p:sp>
      <p:sp>
        <p:nvSpPr>
          <p:cNvPr id="16" name="Text Placeholder 13"/>
          <p:cNvSpPr>
            <a:spLocks noGrp="1"/>
          </p:cNvSpPr>
          <p:nvPr>
            <p:ph type="body" sz="quarter" idx="13" hasCustomPrompt="1"/>
          </p:nvPr>
        </p:nvSpPr>
        <p:spPr>
          <a:xfrm>
            <a:off x="1582738" y="6033711"/>
            <a:ext cx="3586670" cy="401567"/>
          </a:xfrm>
          <a:prstGeom prst="rect">
            <a:avLst/>
          </a:prstGeom>
        </p:spPr>
        <p:txBody>
          <a:bodyPr/>
          <a:lstStyle>
            <a:lvl1pPr marL="0" indent="0">
              <a:lnSpc>
                <a:spcPct val="100000"/>
              </a:lnSpc>
              <a:buNone/>
              <a:defRPr sz="1200" b="0" i="0" baseline="0">
                <a:solidFill>
                  <a:srgbClr val="D6000D"/>
                </a:solidFill>
                <a:latin typeface="Arial" charset="0"/>
                <a:ea typeface="Arial" charset="0"/>
                <a:cs typeface="Arial" charset="0"/>
              </a:defRPr>
            </a:lvl1pPr>
          </a:lstStyle>
          <a:p>
            <a:pPr lvl="0"/>
            <a:r>
              <a:rPr lang="en-US" dirty="0" smtClean="0"/>
              <a:t>DATE OF PRESENTATION</a:t>
            </a:r>
          </a:p>
        </p:txBody>
      </p:sp>
    </p:spTree>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0" presetClass="path" presetSubtype="0" accel="50000" decel="50000" fill="hold" nodeType="withEffect">
                                  <p:stCondLst>
                                    <p:cond delay="0"/>
                                  </p:stCondLst>
                                  <p:childTnLst>
                                    <p:animMotion origin="layout" path="M -1.66667E-6 4.81481E-6 L -0.1276 -0.17292 " pathEditMode="relative" rAng="0" ptsTypes="AA">
                                      <p:cBhvr>
                                        <p:cTn id="12" dur="1000" fill="hold"/>
                                        <p:tgtEl>
                                          <p:spTgt spid="8"/>
                                        </p:tgtEl>
                                        <p:attrNameLst>
                                          <p:attrName>ppt_x</p:attrName>
                                          <p:attrName>ppt_y</p:attrName>
                                        </p:attrNameLst>
                                      </p:cBhvr>
                                      <p:rCtr x="-6380" y="-8657"/>
                                    </p:animMotion>
                                  </p:childTnLst>
                                </p:cTn>
                              </p:par>
                              <p:par>
                                <p:cTn id="13" presetID="0" presetClass="path" presetSubtype="0" accel="50000" decel="50000" fill="hold" nodeType="withEffect">
                                  <p:stCondLst>
                                    <p:cond delay="0"/>
                                  </p:stCondLst>
                                  <p:childTnLst>
                                    <p:animMotion origin="layout" path="M -1.66667E-6 1.85185E-6 L 0.13945 0.13634 " pathEditMode="relative" rAng="0" ptsTypes="AA">
                                      <p:cBhvr>
                                        <p:cTn id="14" dur="1000" fill="hold"/>
                                        <p:tgtEl>
                                          <p:spTgt spid="9"/>
                                        </p:tgtEl>
                                        <p:attrNameLst>
                                          <p:attrName>ppt_x</p:attrName>
                                          <p:attrName>ppt_y</p:attrName>
                                        </p:attrNameLst>
                                      </p:cBhvr>
                                      <p:rCtr x="6966" y="68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 Placeholder 13"/>
          <p:cNvSpPr>
            <a:spLocks noGrp="1"/>
          </p:cNvSpPr>
          <p:nvPr>
            <p:ph type="body" sz="quarter" idx="11" hasCustomPrompt="1"/>
          </p:nvPr>
        </p:nvSpPr>
        <p:spPr>
          <a:xfrm>
            <a:off x="1582738" y="5389563"/>
            <a:ext cx="3586670" cy="365061"/>
          </a:xfrm>
          <a:prstGeom prst="rect">
            <a:avLst/>
          </a:prstGeom>
        </p:spPr>
        <p:txBody>
          <a:bodyPr/>
          <a:lstStyle>
            <a:lvl1pPr marL="0" indent="0">
              <a:lnSpc>
                <a:spcPct val="100000"/>
              </a:lnSpc>
              <a:buNone/>
              <a:defRPr sz="1600" b="1" i="0" baseline="0">
                <a:solidFill>
                  <a:srgbClr val="D6000D"/>
                </a:solidFill>
                <a:latin typeface="Arial" charset="0"/>
                <a:ea typeface="Arial" charset="0"/>
                <a:cs typeface="Arial" charset="0"/>
              </a:defRPr>
            </a:lvl1pPr>
          </a:lstStyle>
          <a:p>
            <a:pPr lvl="0"/>
            <a:r>
              <a:rPr lang="en-US" dirty="0" smtClean="0"/>
              <a:t>PRESENTER NAME</a:t>
            </a:r>
          </a:p>
        </p:txBody>
      </p:sp>
      <p:sp>
        <p:nvSpPr>
          <p:cNvPr id="15" name="Text Placeholder 13"/>
          <p:cNvSpPr>
            <a:spLocks noGrp="1"/>
          </p:cNvSpPr>
          <p:nvPr>
            <p:ph type="body" sz="quarter" idx="12" hasCustomPrompt="1"/>
          </p:nvPr>
        </p:nvSpPr>
        <p:spPr>
          <a:xfrm>
            <a:off x="1582738" y="5711637"/>
            <a:ext cx="3586670" cy="401567"/>
          </a:xfrm>
          <a:prstGeom prst="rect">
            <a:avLst/>
          </a:prstGeom>
        </p:spPr>
        <p:txBody>
          <a:bodyPr/>
          <a:lstStyle>
            <a:lvl1pPr marL="0" indent="0">
              <a:lnSpc>
                <a:spcPct val="100000"/>
              </a:lnSpc>
              <a:buNone/>
              <a:defRPr sz="1600" b="0" i="0" baseline="0">
                <a:solidFill>
                  <a:srgbClr val="D6000D"/>
                </a:solidFill>
                <a:latin typeface="Arial" charset="0"/>
                <a:ea typeface="Arial" charset="0"/>
                <a:cs typeface="Arial" charset="0"/>
              </a:defRPr>
            </a:lvl1pPr>
          </a:lstStyle>
          <a:p>
            <a:pPr lvl="0"/>
            <a:r>
              <a:rPr lang="en-US" dirty="0" smtClean="0"/>
              <a:t>PRESENTER TITLE</a:t>
            </a:r>
          </a:p>
        </p:txBody>
      </p:sp>
      <p:sp>
        <p:nvSpPr>
          <p:cNvPr id="16" name="Text Placeholder 13"/>
          <p:cNvSpPr>
            <a:spLocks noGrp="1"/>
          </p:cNvSpPr>
          <p:nvPr>
            <p:ph type="body" sz="quarter" idx="13" hasCustomPrompt="1"/>
          </p:nvPr>
        </p:nvSpPr>
        <p:spPr>
          <a:xfrm>
            <a:off x="1582738" y="6033711"/>
            <a:ext cx="3586670" cy="401567"/>
          </a:xfrm>
          <a:prstGeom prst="rect">
            <a:avLst/>
          </a:prstGeom>
        </p:spPr>
        <p:txBody>
          <a:bodyPr/>
          <a:lstStyle>
            <a:lvl1pPr marL="0" indent="0">
              <a:lnSpc>
                <a:spcPct val="100000"/>
              </a:lnSpc>
              <a:buNone/>
              <a:defRPr sz="1200" b="0" i="0" baseline="0">
                <a:solidFill>
                  <a:srgbClr val="D6000D"/>
                </a:solidFill>
                <a:latin typeface="Arial" charset="0"/>
                <a:ea typeface="Arial" charset="0"/>
                <a:cs typeface="Arial" charset="0"/>
              </a:defRPr>
            </a:lvl1pPr>
          </a:lstStyle>
          <a:p>
            <a:pPr lvl="0"/>
            <a:r>
              <a:rPr lang="en-US" dirty="0" smtClean="0"/>
              <a:t>DATE OF PRESENTATION</a:t>
            </a:r>
          </a:p>
        </p:txBody>
      </p:sp>
      <p:sp>
        <p:nvSpPr>
          <p:cNvPr id="5" name="Text Placeholder 4"/>
          <p:cNvSpPr>
            <a:spLocks noGrp="1"/>
          </p:cNvSpPr>
          <p:nvPr>
            <p:ph type="body" sz="quarter" idx="15" hasCustomPrompt="1"/>
          </p:nvPr>
        </p:nvSpPr>
        <p:spPr>
          <a:xfrm>
            <a:off x="1509586" y="1203608"/>
            <a:ext cx="5366702" cy="3234280"/>
          </a:xfrm>
          <a:prstGeom prst="rect">
            <a:avLst/>
          </a:prstGeom>
        </p:spPr>
        <p:txBody>
          <a:bodyPr lIns="288000" tIns="288000" rIns="288000" bIns="0"/>
          <a:lstStyle>
            <a:lvl1pPr marL="0" indent="0">
              <a:buNone/>
              <a:defRPr sz="4600" b="1">
                <a:solidFill>
                  <a:srgbClr val="D6000D"/>
                </a:solidFill>
              </a:defRPr>
            </a:lvl1pPr>
          </a:lstStyle>
          <a:p>
            <a:pPr lvl="0"/>
            <a:r>
              <a:rPr lang="en-US" dirty="0" smtClean="0"/>
              <a:t>PRESENTATION TITLE GOES HERE UPPERCASE 48PT </a:t>
            </a:r>
          </a:p>
        </p:txBody>
      </p:sp>
    </p:spTree>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ey- pic lef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7315200" y="414339"/>
            <a:ext cx="4328160"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1191" y="5782559"/>
            <a:ext cx="1832169" cy="705600"/>
          </a:xfrm>
          <a:prstGeom prst="rect">
            <a:avLst/>
          </a:prstGeom>
        </p:spPr>
      </p:pic>
      <p:sp>
        <p:nvSpPr>
          <p:cNvPr id="12" name="Text Placeholder 11"/>
          <p:cNvSpPr>
            <a:spLocks noGrp="1"/>
          </p:cNvSpPr>
          <p:nvPr>
            <p:ph type="body" sz="quarter" idx="13" hasCustomPrompt="1"/>
          </p:nvPr>
        </p:nvSpPr>
        <p:spPr>
          <a:xfrm>
            <a:off x="7315200" y="1584325"/>
            <a:ext cx="4328160"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spTree>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ey- chart lef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1191" y="5782559"/>
            <a:ext cx="1832169" cy="705600"/>
          </a:xfrm>
          <a:prstGeom prst="rect">
            <a:avLst/>
          </a:prstGeom>
        </p:spPr>
      </p:pic>
      <p:sp>
        <p:nvSpPr>
          <p:cNvPr id="11" name="Text Placeholder 4"/>
          <p:cNvSpPr>
            <a:spLocks noGrp="1"/>
          </p:cNvSpPr>
          <p:nvPr>
            <p:ph type="body" sz="quarter" idx="12" hasCustomPrompt="1"/>
          </p:nvPr>
        </p:nvSpPr>
        <p:spPr>
          <a:xfrm>
            <a:off x="7315200" y="414339"/>
            <a:ext cx="4328160"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sp>
        <p:nvSpPr>
          <p:cNvPr id="13" name="Text Placeholder 11"/>
          <p:cNvSpPr>
            <a:spLocks noGrp="1"/>
          </p:cNvSpPr>
          <p:nvPr>
            <p:ph type="body" sz="quarter" idx="13" hasCustomPrompt="1"/>
          </p:nvPr>
        </p:nvSpPr>
        <p:spPr>
          <a:xfrm>
            <a:off x="7315200" y="1584325"/>
            <a:ext cx="4328160"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sp>
        <p:nvSpPr>
          <p:cNvPr id="14" name="Chart Placeholder 3"/>
          <p:cNvSpPr>
            <a:spLocks noGrp="1"/>
          </p:cNvSpPr>
          <p:nvPr>
            <p:ph type="chart" sz="quarter" idx="14"/>
          </p:nvPr>
        </p:nvSpPr>
        <p:spPr>
          <a:xfrm>
            <a:off x="0" y="0"/>
            <a:ext cx="7010400" cy="6858000"/>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rey- pic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18160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548640" y="414339"/>
            <a:ext cx="4169664" cy="999934"/>
          </a:xfrm>
          <a:prstGeom prst="rect">
            <a:avLst/>
          </a:prstGeom>
        </p:spPr>
        <p:txBody>
          <a:bodyPr/>
          <a:lstStyle>
            <a:lvl1pPr marL="0" indent="0">
              <a:buNone/>
              <a:defRPr b="1" baseline="0">
                <a:solidFill>
                  <a:srgbClr val="D6000D"/>
                </a:solidFill>
              </a:defRPr>
            </a:lvl1pPr>
          </a:lstStyle>
          <a:p>
            <a:pPr lvl="0"/>
            <a:r>
              <a:rPr lang="en-US" dirty="0" smtClean="0"/>
              <a:t>TITLE GOES HERE IN UPPERCASE BOLD</a:t>
            </a:r>
          </a:p>
        </p:txBody>
      </p:sp>
      <p:sp>
        <p:nvSpPr>
          <p:cNvPr id="12" name="Text Placeholder 11"/>
          <p:cNvSpPr>
            <a:spLocks noGrp="1"/>
          </p:cNvSpPr>
          <p:nvPr>
            <p:ph type="body" sz="quarter" idx="13" hasCustomPrompt="1"/>
          </p:nvPr>
        </p:nvSpPr>
        <p:spPr>
          <a:xfrm>
            <a:off x="548640" y="1584325"/>
            <a:ext cx="4169664"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5782559"/>
            <a:ext cx="1832169" cy="705600"/>
          </a:xfrm>
          <a:prstGeom prst="rect">
            <a:avLst/>
          </a:prstGeom>
        </p:spPr>
      </p:pic>
    </p:spTree>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Grey- pic narrow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7010400" y="0"/>
            <a:ext cx="5181600" cy="6858000"/>
          </a:xfrm>
          <a:prstGeom prst="rect">
            <a:avLst/>
          </a:prstGeom>
        </p:spPr>
        <p:txBody>
          <a:bodyPr/>
          <a:lstStyle/>
          <a:p>
            <a:endParaRPr lang="en-US"/>
          </a:p>
        </p:txBody>
      </p:sp>
      <p:sp>
        <p:nvSpPr>
          <p:cNvPr id="4" name="Text Placeholder 4"/>
          <p:cNvSpPr>
            <a:spLocks noGrp="1"/>
          </p:cNvSpPr>
          <p:nvPr>
            <p:ph type="body" sz="quarter" idx="12" hasCustomPrompt="1"/>
          </p:nvPr>
        </p:nvSpPr>
        <p:spPr>
          <a:xfrm>
            <a:off x="548640" y="780099"/>
            <a:ext cx="5596128" cy="999934"/>
          </a:xfrm>
          <a:prstGeom prst="rect">
            <a:avLst/>
          </a:prstGeom>
        </p:spPr>
        <p:txBody>
          <a:bodyPr/>
          <a:lstStyle>
            <a:lvl1pPr marL="0" indent="0">
              <a:buNone/>
              <a:defRPr sz="3600" b="1" baseline="0">
                <a:solidFill>
                  <a:srgbClr val="D6000D"/>
                </a:solidFill>
              </a:defRPr>
            </a:lvl1pPr>
          </a:lstStyle>
          <a:p>
            <a:pPr lvl="0"/>
            <a:r>
              <a:rPr lang="en-US" dirty="0" smtClean="0"/>
              <a:t>TITLE GOES HERE IN UPPERCASE BOLD</a:t>
            </a:r>
          </a:p>
        </p:txBody>
      </p:sp>
      <p:sp>
        <p:nvSpPr>
          <p:cNvPr id="5" name="Text Placeholder 11"/>
          <p:cNvSpPr>
            <a:spLocks noGrp="1"/>
          </p:cNvSpPr>
          <p:nvPr>
            <p:ph type="body" sz="quarter" idx="13" hasCustomPrompt="1"/>
          </p:nvPr>
        </p:nvSpPr>
        <p:spPr>
          <a:xfrm>
            <a:off x="548640" y="2099553"/>
            <a:ext cx="5596128" cy="3206750"/>
          </a:xfrm>
          <a:prstGeom prst="rect">
            <a:avLst/>
          </a:prstGeom>
        </p:spPr>
        <p:txBody>
          <a:bodyPr/>
          <a:lstStyle>
            <a:lvl1pPr marL="0" indent="0">
              <a:lnSpc>
                <a:spcPct val="100000"/>
              </a:lnSpc>
              <a:buFontTx/>
              <a:buNone/>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5782559"/>
            <a:ext cx="1832169" cy="705600"/>
          </a:xfrm>
          <a:prstGeom prst="rect">
            <a:avLst/>
          </a:prstGeom>
        </p:spPr>
      </p:pic>
    </p:spTree>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tex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1191" y="5782559"/>
            <a:ext cx="1832169" cy="705600"/>
          </a:xfrm>
          <a:prstGeom prst="rect">
            <a:avLst/>
          </a:prstGeom>
        </p:spPr>
      </p:pic>
      <p:sp>
        <p:nvSpPr>
          <p:cNvPr id="4" name="Text Placeholder 4"/>
          <p:cNvSpPr>
            <a:spLocks noGrp="1"/>
          </p:cNvSpPr>
          <p:nvPr>
            <p:ph type="body" sz="quarter" idx="12" hasCustomPrompt="1"/>
          </p:nvPr>
        </p:nvSpPr>
        <p:spPr>
          <a:xfrm>
            <a:off x="548640" y="1609154"/>
            <a:ext cx="6851904" cy="1402269"/>
          </a:xfrm>
          <a:prstGeom prst="rect">
            <a:avLst/>
          </a:prstGeom>
        </p:spPr>
        <p:txBody>
          <a:bodyPr/>
          <a:lstStyle>
            <a:lvl1pPr marL="0" indent="0">
              <a:buNone/>
              <a:defRPr sz="4800" b="1" baseline="0">
                <a:solidFill>
                  <a:srgbClr val="D6000D"/>
                </a:solidFill>
              </a:defRPr>
            </a:lvl1pPr>
          </a:lstStyle>
          <a:p>
            <a:pPr lvl="0"/>
            <a:r>
              <a:rPr lang="en-US" dirty="0" smtClean="0"/>
              <a:t>TITLE GOES HERE IN UPPERCASE BOLD</a:t>
            </a:r>
          </a:p>
        </p:txBody>
      </p:sp>
      <p:sp>
        <p:nvSpPr>
          <p:cNvPr id="5" name="Text Placeholder 11"/>
          <p:cNvSpPr>
            <a:spLocks noGrp="1"/>
          </p:cNvSpPr>
          <p:nvPr>
            <p:ph type="body" sz="quarter" idx="13" hasCustomPrompt="1"/>
          </p:nvPr>
        </p:nvSpPr>
        <p:spPr>
          <a:xfrm>
            <a:off x="548640" y="3281409"/>
            <a:ext cx="6851904" cy="1827039"/>
          </a:xfrm>
          <a:prstGeom prst="rect">
            <a:avLst/>
          </a:prstGeom>
        </p:spPr>
        <p:txBody>
          <a:bodyPr/>
          <a:lstStyle>
            <a:lvl1pPr marL="342900" indent="-342900">
              <a:lnSpc>
                <a:spcPct val="100000"/>
              </a:lnSpc>
              <a:buFont typeface="Arial" charset="0"/>
              <a:buChar char="•"/>
              <a:defRPr sz="21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a:t>
            </a:r>
          </a:p>
          <a:p>
            <a:pPr lvl="0"/>
            <a:r>
              <a:rPr lang="en-US" dirty="0" err="1" smtClean="0"/>
              <a:t>Magnis</a:t>
            </a:r>
            <a:r>
              <a:rPr lang="en-US" dirty="0" smtClean="0"/>
              <a:t> dis parturient </a:t>
            </a:r>
            <a:r>
              <a:rPr lang="en-US" dirty="0" err="1" smtClean="0"/>
              <a:t>montes</a:t>
            </a:r>
            <a:endParaRPr lang="en-US" dirty="0" smtClean="0"/>
          </a:p>
          <a:p>
            <a:pPr lvl="0"/>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endParaRPr lang="en-US" dirty="0"/>
          </a:p>
        </p:txBody>
      </p:sp>
    </p:spTree>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char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1191" y="5782559"/>
            <a:ext cx="1832169" cy="705600"/>
          </a:xfrm>
          <a:prstGeom prst="rect">
            <a:avLst/>
          </a:prstGeom>
        </p:spPr>
      </p:pic>
      <p:sp>
        <p:nvSpPr>
          <p:cNvPr id="6" name="Chart Placeholder 3"/>
          <p:cNvSpPr>
            <a:spLocks noGrp="1"/>
          </p:cNvSpPr>
          <p:nvPr>
            <p:ph type="chart" sz="quarter" idx="10"/>
          </p:nvPr>
        </p:nvSpPr>
        <p:spPr>
          <a:xfrm>
            <a:off x="548639" y="401637"/>
            <a:ext cx="8900161" cy="6086521"/>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3 column">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1158240" y="931363"/>
            <a:ext cx="2316480" cy="2266122"/>
          </a:xfrm>
          <a:prstGeom prst="rect">
            <a:avLst/>
          </a:prstGeom>
        </p:spPr>
        <p:txBody>
          <a:bodyPr/>
          <a:lstStyle/>
          <a:p>
            <a:endParaRPr lang="en-US"/>
          </a:p>
        </p:txBody>
      </p:sp>
      <p:sp>
        <p:nvSpPr>
          <p:cNvPr id="5" name="Text Placeholder 4"/>
          <p:cNvSpPr>
            <a:spLocks noGrp="1"/>
          </p:cNvSpPr>
          <p:nvPr>
            <p:ph type="body" sz="quarter" idx="12" hasCustomPrompt="1"/>
          </p:nvPr>
        </p:nvSpPr>
        <p:spPr>
          <a:xfrm>
            <a:off x="646176" y="3389187"/>
            <a:ext cx="3340608" cy="756093"/>
          </a:xfrm>
          <a:prstGeom prst="rect">
            <a:avLst/>
          </a:prstGeom>
        </p:spPr>
        <p:txBody>
          <a:bodyPr/>
          <a:lstStyle>
            <a:lvl1pPr marL="0" indent="0" algn="ctr">
              <a:buNone/>
              <a:defRPr sz="2400" b="1" baseline="0">
                <a:solidFill>
                  <a:srgbClr val="2F2F2F"/>
                </a:solidFill>
              </a:defRPr>
            </a:lvl1pPr>
          </a:lstStyle>
          <a:p>
            <a:pPr lvl="0"/>
            <a:r>
              <a:rPr lang="en-US" dirty="0" smtClean="0"/>
              <a:t>TITLE GOES HERE IN UPPERCASE BOLD</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4560" y="5782559"/>
            <a:ext cx="1832169" cy="705600"/>
          </a:xfrm>
          <a:prstGeom prst="rect">
            <a:avLst/>
          </a:prstGeom>
        </p:spPr>
      </p:pic>
      <p:sp>
        <p:nvSpPr>
          <p:cNvPr id="12" name="Text Placeholder 11"/>
          <p:cNvSpPr>
            <a:spLocks noGrp="1"/>
          </p:cNvSpPr>
          <p:nvPr>
            <p:ph type="body" sz="quarter" idx="13" hasCustomPrompt="1"/>
          </p:nvPr>
        </p:nvSpPr>
        <p:spPr>
          <a:xfrm>
            <a:off x="646176" y="4196196"/>
            <a:ext cx="3340608" cy="1341755"/>
          </a:xfrm>
          <a:prstGeom prst="rect">
            <a:avLst/>
          </a:prstGeom>
        </p:spPr>
        <p:txBody>
          <a:bodyPr/>
          <a:lstStyle>
            <a:lvl1pPr marL="0" indent="0" algn="ctr">
              <a:lnSpc>
                <a:spcPct val="100000"/>
              </a:lnSpc>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a:t>
            </a:r>
            <a:endParaRPr lang="en-US" dirty="0"/>
          </a:p>
        </p:txBody>
      </p:sp>
      <p:sp>
        <p:nvSpPr>
          <p:cNvPr id="6" name="Picture Placeholder 2"/>
          <p:cNvSpPr>
            <a:spLocks noGrp="1"/>
          </p:cNvSpPr>
          <p:nvPr>
            <p:ph type="pic" sz="quarter" idx="14"/>
          </p:nvPr>
        </p:nvSpPr>
        <p:spPr>
          <a:xfrm>
            <a:off x="4907280" y="931363"/>
            <a:ext cx="2316480" cy="2266122"/>
          </a:xfrm>
          <a:prstGeom prst="rect">
            <a:avLst/>
          </a:prstGeom>
        </p:spPr>
        <p:txBody>
          <a:bodyPr/>
          <a:lstStyle/>
          <a:p>
            <a:endParaRPr lang="en-US"/>
          </a:p>
        </p:txBody>
      </p:sp>
      <p:sp>
        <p:nvSpPr>
          <p:cNvPr id="8" name="Text Placeholder 4"/>
          <p:cNvSpPr>
            <a:spLocks noGrp="1"/>
          </p:cNvSpPr>
          <p:nvPr>
            <p:ph type="body" sz="quarter" idx="15" hasCustomPrompt="1"/>
          </p:nvPr>
        </p:nvSpPr>
        <p:spPr>
          <a:xfrm>
            <a:off x="4395216" y="3389187"/>
            <a:ext cx="3340608" cy="756093"/>
          </a:xfrm>
          <a:prstGeom prst="rect">
            <a:avLst/>
          </a:prstGeom>
        </p:spPr>
        <p:txBody>
          <a:bodyPr/>
          <a:lstStyle>
            <a:lvl1pPr marL="0" indent="0" algn="ctr">
              <a:buNone/>
              <a:defRPr sz="2400" b="1" baseline="0">
                <a:solidFill>
                  <a:srgbClr val="2F2F2F"/>
                </a:solidFill>
              </a:defRPr>
            </a:lvl1pPr>
          </a:lstStyle>
          <a:p>
            <a:pPr lvl="0"/>
            <a:r>
              <a:rPr lang="en-US" dirty="0" smtClean="0"/>
              <a:t>TITLE GOES HERE IN UPPERCASE BOLD</a:t>
            </a:r>
          </a:p>
        </p:txBody>
      </p:sp>
      <p:sp>
        <p:nvSpPr>
          <p:cNvPr id="9" name="Text Placeholder 11"/>
          <p:cNvSpPr>
            <a:spLocks noGrp="1"/>
          </p:cNvSpPr>
          <p:nvPr>
            <p:ph type="body" sz="quarter" idx="16" hasCustomPrompt="1"/>
          </p:nvPr>
        </p:nvSpPr>
        <p:spPr>
          <a:xfrm>
            <a:off x="4395216" y="4196196"/>
            <a:ext cx="3340608" cy="1341755"/>
          </a:xfrm>
          <a:prstGeom prst="rect">
            <a:avLst/>
          </a:prstGeom>
        </p:spPr>
        <p:txBody>
          <a:bodyPr/>
          <a:lstStyle>
            <a:lvl1pPr marL="0" indent="0" algn="ctr">
              <a:lnSpc>
                <a:spcPct val="100000"/>
              </a:lnSpc>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a:t>
            </a:r>
            <a:endParaRPr lang="en-US" dirty="0"/>
          </a:p>
        </p:txBody>
      </p:sp>
      <p:sp>
        <p:nvSpPr>
          <p:cNvPr id="10" name="Picture Placeholder 2"/>
          <p:cNvSpPr>
            <a:spLocks noGrp="1"/>
          </p:cNvSpPr>
          <p:nvPr>
            <p:ph type="pic" sz="quarter" idx="17"/>
          </p:nvPr>
        </p:nvSpPr>
        <p:spPr>
          <a:xfrm>
            <a:off x="8656320" y="931363"/>
            <a:ext cx="2316480" cy="2266122"/>
          </a:xfrm>
          <a:prstGeom prst="rect">
            <a:avLst/>
          </a:prstGeom>
        </p:spPr>
        <p:txBody>
          <a:bodyPr/>
          <a:lstStyle/>
          <a:p>
            <a:endParaRPr lang="en-US"/>
          </a:p>
        </p:txBody>
      </p:sp>
      <p:sp>
        <p:nvSpPr>
          <p:cNvPr id="11" name="Text Placeholder 4"/>
          <p:cNvSpPr>
            <a:spLocks noGrp="1"/>
          </p:cNvSpPr>
          <p:nvPr>
            <p:ph type="body" sz="quarter" idx="18" hasCustomPrompt="1"/>
          </p:nvPr>
        </p:nvSpPr>
        <p:spPr>
          <a:xfrm>
            <a:off x="8144256" y="3389187"/>
            <a:ext cx="3340608" cy="756093"/>
          </a:xfrm>
          <a:prstGeom prst="rect">
            <a:avLst/>
          </a:prstGeom>
        </p:spPr>
        <p:txBody>
          <a:bodyPr/>
          <a:lstStyle>
            <a:lvl1pPr marL="0" indent="0" algn="ctr">
              <a:buNone/>
              <a:defRPr sz="2400" b="1" baseline="0">
                <a:solidFill>
                  <a:srgbClr val="2F2F2F"/>
                </a:solidFill>
              </a:defRPr>
            </a:lvl1pPr>
          </a:lstStyle>
          <a:p>
            <a:pPr lvl="0"/>
            <a:r>
              <a:rPr lang="en-US" dirty="0" smtClean="0"/>
              <a:t>TITLE GOES HERE IN UPPERCASE BOLD</a:t>
            </a:r>
          </a:p>
        </p:txBody>
      </p:sp>
      <p:sp>
        <p:nvSpPr>
          <p:cNvPr id="13" name="Text Placeholder 11"/>
          <p:cNvSpPr>
            <a:spLocks noGrp="1"/>
          </p:cNvSpPr>
          <p:nvPr>
            <p:ph type="body" sz="quarter" idx="19" hasCustomPrompt="1"/>
          </p:nvPr>
        </p:nvSpPr>
        <p:spPr>
          <a:xfrm>
            <a:off x="8144256" y="4196196"/>
            <a:ext cx="3340608" cy="1341755"/>
          </a:xfrm>
          <a:prstGeom prst="rect">
            <a:avLst/>
          </a:prstGeom>
        </p:spPr>
        <p:txBody>
          <a:bodyPr/>
          <a:lstStyle>
            <a:lvl1pPr marL="0" indent="0" algn="ctr">
              <a:lnSpc>
                <a:spcPct val="100000"/>
              </a:lnSpc>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a:t>
            </a:r>
            <a:endParaRPr lang="en-US" dirty="0"/>
          </a:p>
        </p:txBody>
      </p:sp>
    </p:spTree>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 - pic lef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7315200" y="414339"/>
            <a:ext cx="4316540" cy="999934"/>
          </a:xfrm>
          <a:prstGeom prst="rect">
            <a:avLst/>
          </a:prstGeom>
          <a:noFill/>
        </p:spPr>
        <p:txBody>
          <a:bodyPr/>
          <a:lstStyle>
            <a:lvl1pPr marL="0" indent="0">
              <a:buNone/>
              <a:defRPr b="1" baseline="0">
                <a:solidFill>
                  <a:schemeClr val="bg1"/>
                </a:solidFill>
              </a:defRPr>
            </a:lvl1pPr>
          </a:lstStyle>
          <a:p>
            <a:pPr lvl="0"/>
            <a:r>
              <a:rPr lang="en-US" dirty="0" smtClean="0"/>
              <a:t>TITLE GOES HERE IN UPPERCASE BOLD</a:t>
            </a:r>
          </a:p>
        </p:txBody>
      </p:sp>
      <p:sp>
        <p:nvSpPr>
          <p:cNvPr id="12" name="Text Placeholder 11"/>
          <p:cNvSpPr>
            <a:spLocks noGrp="1"/>
          </p:cNvSpPr>
          <p:nvPr>
            <p:ph type="body" sz="quarter" idx="13" hasCustomPrompt="1"/>
          </p:nvPr>
        </p:nvSpPr>
        <p:spPr>
          <a:xfrm>
            <a:off x="7315200" y="1584325"/>
            <a:ext cx="4316540" cy="3206750"/>
          </a:xfrm>
          <a:prstGeom prst="rect">
            <a:avLst/>
          </a:prstGeom>
        </p:spPr>
        <p:txBody>
          <a:bodyPr/>
          <a:lstStyle>
            <a:lvl1pPr marL="0" indent="0">
              <a:lnSpc>
                <a:spcPct val="100000"/>
              </a:lnSpc>
              <a:buFontTx/>
              <a:buNone/>
              <a:defRPr sz="21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01418" y="5768912"/>
            <a:ext cx="1830322" cy="704889"/>
          </a:xfrm>
          <a:prstGeom prst="rect">
            <a:avLst/>
          </a:prstGeom>
        </p:spPr>
      </p:pic>
    </p:spTree>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P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d - chart left">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7315200" y="414339"/>
            <a:ext cx="4328160" cy="999934"/>
          </a:xfrm>
          <a:prstGeom prst="rect">
            <a:avLst/>
          </a:prstGeom>
          <a:noFill/>
        </p:spPr>
        <p:txBody>
          <a:bodyPr/>
          <a:lstStyle>
            <a:lvl1pPr marL="0" indent="0">
              <a:buNone/>
              <a:defRPr b="1" baseline="0">
                <a:solidFill>
                  <a:schemeClr val="bg1"/>
                </a:solidFill>
              </a:defRPr>
            </a:lvl1pPr>
          </a:lstStyle>
          <a:p>
            <a:pPr lvl="0"/>
            <a:r>
              <a:rPr lang="en-US" dirty="0" smtClean="0"/>
              <a:t>TITLE GOES HERE IN UPPERCASE BOLD</a:t>
            </a:r>
          </a:p>
        </p:txBody>
      </p:sp>
      <p:sp>
        <p:nvSpPr>
          <p:cNvPr id="12" name="Text Placeholder 11"/>
          <p:cNvSpPr>
            <a:spLocks noGrp="1"/>
          </p:cNvSpPr>
          <p:nvPr>
            <p:ph type="body" sz="quarter" idx="13" hasCustomPrompt="1"/>
          </p:nvPr>
        </p:nvSpPr>
        <p:spPr>
          <a:xfrm>
            <a:off x="7315200" y="1584325"/>
            <a:ext cx="4328160" cy="3206750"/>
          </a:xfrm>
          <a:prstGeom prst="rect">
            <a:avLst/>
          </a:prstGeom>
        </p:spPr>
        <p:txBody>
          <a:bodyPr/>
          <a:lstStyle>
            <a:lvl1pPr marL="0" indent="0">
              <a:lnSpc>
                <a:spcPct val="100000"/>
              </a:lnSpc>
              <a:buFontTx/>
              <a:buNone/>
              <a:defRPr sz="21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13038" y="5768912"/>
            <a:ext cx="1830322" cy="704889"/>
          </a:xfrm>
          <a:prstGeom prst="rect">
            <a:avLst/>
          </a:prstGeom>
        </p:spPr>
      </p:pic>
      <p:sp>
        <p:nvSpPr>
          <p:cNvPr id="7" name="Chart Placeholder 3"/>
          <p:cNvSpPr>
            <a:spLocks noGrp="1"/>
          </p:cNvSpPr>
          <p:nvPr>
            <p:ph type="chart" sz="quarter" idx="14"/>
          </p:nvPr>
        </p:nvSpPr>
        <p:spPr>
          <a:xfrm>
            <a:off x="0" y="0"/>
            <a:ext cx="7010400" cy="6858000"/>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d - pic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5181600" y="0"/>
            <a:ext cx="7010400" cy="6858000"/>
          </a:xfrm>
          <a:prstGeom prst="rect">
            <a:avLst/>
          </a:prstGeom>
        </p:spPr>
        <p:txBody>
          <a:bodyPr/>
          <a:lstStyle/>
          <a:p>
            <a:endParaRPr lang="en-US"/>
          </a:p>
        </p:txBody>
      </p:sp>
      <p:sp>
        <p:nvSpPr>
          <p:cNvPr id="5" name="Text Placeholder 4"/>
          <p:cNvSpPr>
            <a:spLocks noGrp="1"/>
          </p:cNvSpPr>
          <p:nvPr>
            <p:ph type="body" sz="quarter" idx="12" hasCustomPrompt="1"/>
          </p:nvPr>
        </p:nvSpPr>
        <p:spPr>
          <a:xfrm>
            <a:off x="560832" y="414339"/>
            <a:ext cx="4340924" cy="999934"/>
          </a:xfrm>
          <a:prstGeom prst="rect">
            <a:avLst/>
          </a:prstGeom>
        </p:spPr>
        <p:txBody>
          <a:bodyPr/>
          <a:lstStyle>
            <a:lvl1pPr marL="0" indent="0">
              <a:buNone/>
              <a:defRPr b="1" baseline="0">
                <a:solidFill>
                  <a:schemeClr val="bg1"/>
                </a:solidFill>
              </a:defRPr>
            </a:lvl1pPr>
          </a:lstStyle>
          <a:p>
            <a:pPr lvl="0"/>
            <a:r>
              <a:rPr lang="en-US" dirty="0" smtClean="0"/>
              <a:t>TITLE GOES HERE IN UPPERCASE BOLD</a:t>
            </a:r>
          </a:p>
        </p:txBody>
      </p:sp>
      <p:sp>
        <p:nvSpPr>
          <p:cNvPr id="12" name="Text Placeholder 11"/>
          <p:cNvSpPr>
            <a:spLocks noGrp="1"/>
          </p:cNvSpPr>
          <p:nvPr>
            <p:ph type="body" sz="quarter" idx="13" hasCustomPrompt="1"/>
          </p:nvPr>
        </p:nvSpPr>
        <p:spPr>
          <a:xfrm>
            <a:off x="560832" y="1584325"/>
            <a:ext cx="4340924" cy="3206750"/>
          </a:xfrm>
          <a:prstGeom prst="rect">
            <a:avLst/>
          </a:prstGeom>
        </p:spPr>
        <p:txBody>
          <a:bodyPr/>
          <a:lstStyle>
            <a:lvl1pPr marL="0" indent="0">
              <a:lnSpc>
                <a:spcPct val="100000"/>
              </a:lnSpc>
              <a:buFontTx/>
              <a:buNone/>
              <a:defRPr sz="21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832" y="5768912"/>
            <a:ext cx="1830322" cy="704889"/>
          </a:xfrm>
          <a:prstGeom prst="rect">
            <a:avLst/>
          </a:prstGeom>
        </p:spPr>
      </p:pic>
    </p:spTree>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d - pic narrow right">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7010400" y="0"/>
            <a:ext cx="5181600" cy="6858000"/>
          </a:xfrm>
          <a:prstGeom prst="rect">
            <a:avLst/>
          </a:prstGeom>
        </p:spPr>
        <p:txBody>
          <a:bodyPr/>
          <a:lstStyle/>
          <a:p>
            <a:endParaRPr lang="en-US"/>
          </a:p>
        </p:txBody>
      </p:sp>
      <p:sp>
        <p:nvSpPr>
          <p:cNvPr id="4" name="Text Placeholder 4"/>
          <p:cNvSpPr>
            <a:spLocks noGrp="1"/>
          </p:cNvSpPr>
          <p:nvPr>
            <p:ph type="body" sz="quarter" idx="12" hasCustomPrompt="1"/>
          </p:nvPr>
        </p:nvSpPr>
        <p:spPr>
          <a:xfrm>
            <a:off x="548640" y="962979"/>
            <a:ext cx="5596128" cy="999934"/>
          </a:xfrm>
          <a:prstGeom prst="rect">
            <a:avLst/>
          </a:prstGeom>
        </p:spPr>
        <p:txBody>
          <a:bodyPr/>
          <a:lstStyle>
            <a:lvl1pPr marL="0" indent="0">
              <a:buNone/>
              <a:defRPr sz="3600" b="1" baseline="0">
                <a:solidFill>
                  <a:schemeClr val="bg1"/>
                </a:solidFill>
              </a:defRPr>
            </a:lvl1pPr>
          </a:lstStyle>
          <a:p>
            <a:pPr lvl="0"/>
            <a:r>
              <a:rPr lang="en-US" dirty="0" smtClean="0"/>
              <a:t>TITLE GOES HERE IN UPPERCASE BOLD</a:t>
            </a:r>
          </a:p>
        </p:txBody>
      </p:sp>
      <p:sp>
        <p:nvSpPr>
          <p:cNvPr id="5" name="Text Placeholder 11"/>
          <p:cNvSpPr>
            <a:spLocks noGrp="1"/>
          </p:cNvSpPr>
          <p:nvPr>
            <p:ph type="body" sz="quarter" idx="13" hasCustomPrompt="1"/>
          </p:nvPr>
        </p:nvSpPr>
        <p:spPr>
          <a:xfrm>
            <a:off x="548640" y="2282433"/>
            <a:ext cx="5596128" cy="3206750"/>
          </a:xfrm>
          <a:prstGeom prst="rect">
            <a:avLst/>
          </a:prstGeom>
        </p:spPr>
        <p:txBody>
          <a:bodyPr/>
          <a:lstStyle>
            <a:lvl1pPr marL="0" indent="0">
              <a:lnSpc>
                <a:spcPct val="100000"/>
              </a:lnSpc>
              <a:buFontTx/>
              <a:buNone/>
              <a:defRPr sz="21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et </a:t>
            </a:r>
            <a:r>
              <a:rPr lang="en-US" dirty="0" err="1" smtClean="0"/>
              <a:t>magnis</a:t>
            </a:r>
            <a:r>
              <a:rPr lang="en-US" dirty="0" smtClean="0"/>
              <a:t> dis parturient </a:t>
            </a:r>
            <a:r>
              <a:rPr lang="en-US" dirty="0" err="1" smtClean="0"/>
              <a:t>montes</a:t>
            </a:r>
            <a:r>
              <a:rPr lang="en-US" dirty="0" smtClean="0"/>
              <a:t>, </a:t>
            </a:r>
            <a:r>
              <a:rPr lang="en-US" dirty="0" err="1" smtClean="0"/>
              <a:t>nascetur</a:t>
            </a:r>
            <a:r>
              <a:rPr lang="en-US" dirty="0" smtClean="0"/>
              <a:t> </a:t>
            </a:r>
            <a:r>
              <a:rPr lang="en-US" dirty="0" err="1" smtClean="0"/>
              <a:t>ridiculus</a:t>
            </a:r>
            <a:r>
              <a:rPr lang="en-US" dirty="0" smtClean="0"/>
              <a:t> mus. </a:t>
            </a:r>
            <a:r>
              <a:rPr lang="en-US" dirty="0" err="1" smtClean="0"/>
              <a:t>Sed</a:t>
            </a:r>
            <a:r>
              <a:rPr lang="en-US" dirty="0" smtClean="0"/>
              <a:t> </a:t>
            </a:r>
            <a:r>
              <a:rPr lang="en-US" dirty="0" err="1" smtClean="0"/>
              <a:t>posuere</a:t>
            </a:r>
            <a:r>
              <a:rPr lang="en-US" dirty="0" smtClean="0"/>
              <a:t> </a:t>
            </a:r>
            <a:r>
              <a:rPr lang="en-US" dirty="0" err="1" smtClean="0"/>
              <a:t>consectetur</a:t>
            </a:r>
            <a:r>
              <a:rPr lang="en-US" dirty="0" smtClean="0"/>
              <a:t> </a:t>
            </a:r>
            <a:r>
              <a:rPr lang="en-US" dirty="0" err="1" smtClean="0"/>
              <a:t>est</a:t>
            </a:r>
            <a:r>
              <a:rPr lang="en-US" dirty="0" smtClean="0"/>
              <a:t> at </a:t>
            </a:r>
            <a:r>
              <a:rPr lang="en-US" dirty="0" err="1" smtClean="0"/>
              <a:t>lobortis</a:t>
            </a:r>
            <a:r>
              <a:rPr lang="en-US" dirty="0" smtClean="0"/>
              <a:t>. </a:t>
            </a:r>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r>
              <a:rPr lang="en-US" dirty="0" smtClean="0"/>
              <a:t> </a:t>
            </a:r>
            <a:r>
              <a:rPr lang="en-US" dirty="0" err="1" smtClean="0"/>
              <a:t>rutrum</a:t>
            </a:r>
            <a:r>
              <a:rPr lang="en-US" dirty="0" smtClean="0"/>
              <a:t> </a:t>
            </a:r>
            <a:r>
              <a:rPr lang="en-US" dirty="0" err="1" smtClean="0"/>
              <a:t>faucibus</a:t>
            </a:r>
            <a:r>
              <a:rPr lang="en-US" dirty="0" smtClean="0"/>
              <a:t> dolor </a:t>
            </a:r>
            <a:r>
              <a:rPr lang="en-US" dirty="0" err="1" smtClean="0"/>
              <a:t>auctor</a:t>
            </a:r>
            <a:r>
              <a:rPr lang="en-US" dirty="0" smtClean="0"/>
              <a:t>. </a:t>
            </a:r>
            <a:r>
              <a:rPr lang="en-US" dirty="0" err="1" smtClean="0"/>
              <a:t>Praesent</a:t>
            </a:r>
            <a:r>
              <a:rPr lang="en-US" dirty="0" smtClean="0"/>
              <a:t> </a:t>
            </a:r>
            <a:r>
              <a:rPr lang="en-US" dirty="0" err="1" smtClean="0"/>
              <a:t>commodo</a:t>
            </a:r>
            <a:r>
              <a:rPr lang="en-US" dirty="0" smtClean="0"/>
              <a:t> cursus magna, </a:t>
            </a:r>
            <a:r>
              <a:rPr lang="en-US" dirty="0" err="1" smtClean="0"/>
              <a:t>vel</a:t>
            </a:r>
            <a:r>
              <a:rPr lang="en-US" dirty="0" smtClean="0"/>
              <a:t> </a:t>
            </a:r>
            <a:r>
              <a:rPr lang="en-US" dirty="0" err="1" smtClean="0"/>
              <a:t>scelerisque</a:t>
            </a:r>
            <a:r>
              <a:rPr lang="en-US" dirty="0" smtClean="0"/>
              <a:t> </a:t>
            </a:r>
            <a:r>
              <a:rPr lang="en-US" dirty="0" err="1" smtClean="0"/>
              <a:t>nisl</a:t>
            </a:r>
            <a:r>
              <a:rPr lang="en-US" dirty="0" smtClean="0"/>
              <a:t> </a:t>
            </a:r>
            <a:r>
              <a:rPr lang="en-US" dirty="0" err="1" smtClean="0"/>
              <a:t>consectetur</a:t>
            </a:r>
            <a:r>
              <a:rPr lang="en-US" dirty="0" smtClean="0"/>
              <a:t> 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640" y="5768912"/>
            <a:ext cx="1830322" cy="704889"/>
          </a:xfrm>
          <a:prstGeom prst="rect">
            <a:avLst/>
          </a:prstGeom>
        </p:spPr>
      </p:pic>
    </p:spTree>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 - text">
    <p:spTree>
      <p:nvGrpSpPr>
        <p:cNvPr id="1" name=""/>
        <p:cNvGrpSpPr/>
        <p:nvPr/>
      </p:nvGrpSpPr>
      <p:grpSpPr>
        <a:xfrm>
          <a:off x="0" y="0"/>
          <a:ext cx="0" cy="0"/>
          <a:chOff x="0" y="0"/>
          <a:chExt cx="0" cy="0"/>
        </a:xfrm>
      </p:grpSpPr>
      <p:sp>
        <p:nvSpPr>
          <p:cNvPr id="4" name="Text Placeholder 4"/>
          <p:cNvSpPr>
            <a:spLocks noGrp="1"/>
          </p:cNvSpPr>
          <p:nvPr>
            <p:ph type="body" sz="quarter" idx="12" hasCustomPrompt="1"/>
          </p:nvPr>
        </p:nvSpPr>
        <p:spPr>
          <a:xfrm>
            <a:off x="548640" y="1609154"/>
            <a:ext cx="6851904" cy="1402269"/>
          </a:xfrm>
          <a:prstGeom prst="rect">
            <a:avLst/>
          </a:prstGeom>
        </p:spPr>
        <p:txBody>
          <a:bodyPr/>
          <a:lstStyle>
            <a:lvl1pPr marL="0" indent="0">
              <a:buNone/>
              <a:defRPr sz="4800" b="1" baseline="0">
                <a:solidFill>
                  <a:schemeClr val="bg1"/>
                </a:solidFill>
              </a:defRPr>
            </a:lvl1pPr>
          </a:lstStyle>
          <a:p>
            <a:pPr lvl="0"/>
            <a:r>
              <a:rPr lang="en-US" dirty="0" smtClean="0"/>
              <a:t>TITLE GOES HERE IN UPPERCASE BOLD</a:t>
            </a:r>
          </a:p>
        </p:txBody>
      </p:sp>
      <p:sp>
        <p:nvSpPr>
          <p:cNvPr id="5" name="Text Placeholder 11"/>
          <p:cNvSpPr>
            <a:spLocks noGrp="1"/>
          </p:cNvSpPr>
          <p:nvPr>
            <p:ph type="body" sz="quarter" idx="13" hasCustomPrompt="1"/>
          </p:nvPr>
        </p:nvSpPr>
        <p:spPr>
          <a:xfrm>
            <a:off x="548640" y="3281409"/>
            <a:ext cx="6851904" cy="1827039"/>
          </a:xfrm>
          <a:prstGeom prst="rect">
            <a:avLst/>
          </a:prstGeom>
        </p:spPr>
        <p:txBody>
          <a:bodyPr/>
          <a:lstStyle>
            <a:lvl1pPr marL="342900" indent="-342900">
              <a:lnSpc>
                <a:spcPct val="100000"/>
              </a:lnSpc>
              <a:buFont typeface="Arial" charset="0"/>
              <a:buChar char="•"/>
              <a:defRPr sz="21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smtClean="0"/>
              <a:t>Cum </a:t>
            </a:r>
            <a:r>
              <a:rPr lang="en-US" dirty="0" err="1" smtClean="0"/>
              <a:t>sociis</a:t>
            </a:r>
            <a:r>
              <a:rPr lang="en-US" dirty="0" smtClean="0"/>
              <a:t> </a:t>
            </a:r>
            <a:r>
              <a:rPr lang="en-US" dirty="0" err="1" smtClean="0"/>
              <a:t>natoque</a:t>
            </a:r>
            <a:r>
              <a:rPr lang="en-US" dirty="0" smtClean="0"/>
              <a:t> </a:t>
            </a:r>
            <a:r>
              <a:rPr lang="en-US" dirty="0" err="1" smtClean="0"/>
              <a:t>penatibus</a:t>
            </a:r>
            <a:r>
              <a:rPr lang="en-US" dirty="0" smtClean="0"/>
              <a:t> </a:t>
            </a:r>
          </a:p>
          <a:p>
            <a:pPr lvl="0"/>
            <a:r>
              <a:rPr lang="en-US" dirty="0" err="1" smtClean="0"/>
              <a:t>Magnis</a:t>
            </a:r>
            <a:r>
              <a:rPr lang="en-US" dirty="0" smtClean="0"/>
              <a:t> dis parturient </a:t>
            </a:r>
            <a:r>
              <a:rPr lang="en-US" dirty="0" err="1" smtClean="0"/>
              <a:t>montes</a:t>
            </a:r>
            <a:endParaRPr lang="en-US" dirty="0" smtClean="0"/>
          </a:p>
          <a:p>
            <a:pPr lvl="0"/>
            <a:r>
              <a:rPr lang="en-US" dirty="0" err="1" smtClean="0"/>
              <a:t>Vivamus</a:t>
            </a:r>
            <a:r>
              <a:rPr lang="en-US" dirty="0" smtClean="0"/>
              <a:t> </a:t>
            </a:r>
            <a:r>
              <a:rPr lang="en-US" dirty="0" err="1" smtClean="0"/>
              <a:t>sagittis</a:t>
            </a:r>
            <a:r>
              <a:rPr lang="en-US" dirty="0" smtClean="0"/>
              <a:t> lacus </a:t>
            </a:r>
            <a:r>
              <a:rPr lang="en-US" dirty="0" err="1" smtClean="0"/>
              <a:t>vel</a:t>
            </a:r>
            <a:r>
              <a:rPr lang="en-US" dirty="0" smtClean="0"/>
              <a:t> </a:t>
            </a:r>
            <a:r>
              <a:rPr lang="en-US" dirty="0" err="1" smtClean="0"/>
              <a:t>augue</a:t>
            </a:r>
            <a:r>
              <a:rPr lang="en-US" dirty="0" smtClean="0"/>
              <a:t> </a:t>
            </a:r>
            <a:r>
              <a:rPr lang="en-US" dirty="0" err="1" smtClean="0"/>
              <a:t>laoreet</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88654" y="5768912"/>
            <a:ext cx="1830322" cy="704889"/>
          </a:xfrm>
          <a:prstGeom prst="rect">
            <a:avLst/>
          </a:prstGeom>
        </p:spPr>
      </p:pic>
    </p:spTree>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88654" y="5768912"/>
            <a:ext cx="1830322" cy="704889"/>
          </a:xfrm>
          <a:prstGeom prst="rect">
            <a:avLst/>
          </a:prstGeom>
        </p:spPr>
      </p:pic>
      <p:sp>
        <p:nvSpPr>
          <p:cNvPr id="9" name="Text Placeholder 4"/>
          <p:cNvSpPr>
            <a:spLocks noGrp="1"/>
          </p:cNvSpPr>
          <p:nvPr>
            <p:ph type="body" sz="quarter" idx="12" hasCustomPrompt="1"/>
          </p:nvPr>
        </p:nvSpPr>
        <p:spPr>
          <a:xfrm>
            <a:off x="548640" y="536259"/>
            <a:ext cx="5596128" cy="463485"/>
          </a:xfrm>
          <a:prstGeom prst="rect">
            <a:avLst/>
          </a:prstGeom>
        </p:spPr>
        <p:txBody>
          <a:bodyPr/>
          <a:lstStyle>
            <a:lvl1pPr marL="0" indent="0">
              <a:buNone/>
              <a:defRPr sz="2400" b="1" baseline="0">
                <a:solidFill>
                  <a:schemeClr val="bg1"/>
                </a:solidFill>
              </a:defRPr>
            </a:lvl1pPr>
          </a:lstStyle>
          <a:p>
            <a:pPr lvl="0"/>
            <a:r>
              <a:rPr lang="en-US" dirty="0" smtClean="0"/>
              <a:t>TITLE GOES HERE</a:t>
            </a:r>
          </a:p>
        </p:txBody>
      </p:sp>
      <p:sp>
        <p:nvSpPr>
          <p:cNvPr id="11" name="Table Placeholder 10"/>
          <p:cNvSpPr>
            <a:spLocks noGrp="1"/>
          </p:cNvSpPr>
          <p:nvPr>
            <p:ph type="tbl" sz="quarter" idx="13"/>
          </p:nvPr>
        </p:nvSpPr>
        <p:spPr>
          <a:xfrm>
            <a:off x="548640" y="1122363"/>
            <a:ext cx="11070336" cy="4486275"/>
          </a:xfrm>
          <a:prstGeom prst="rect">
            <a:avLst/>
          </a:prstGeom>
        </p:spPr>
        <p:txBody>
          <a:bodyPr/>
          <a:lstStyle/>
          <a:p>
            <a:endParaRPr lang="en-US"/>
          </a:p>
        </p:txBody>
      </p:sp>
    </p:spTree>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ull pic background">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p:spPr>
        <p:txBody>
          <a:bodyPr/>
          <a:lstStyle/>
          <a:p>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2766" y="5768912"/>
            <a:ext cx="1830322" cy="704889"/>
          </a:xfrm>
          <a:prstGeom prst="rect">
            <a:avLst/>
          </a:prstGeom>
        </p:spPr>
      </p:pic>
      <p:sp>
        <p:nvSpPr>
          <p:cNvPr id="11" name="Text Placeholder 10"/>
          <p:cNvSpPr>
            <a:spLocks noGrp="1"/>
          </p:cNvSpPr>
          <p:nvPr>
            <p:ph type="body" sz="quarter" idx="11" hasCustomPrompt="1"/>
          </p:nvPr>
        </p:nvSpPr>
        <p:spPr>
          <a:xfrm>
            <a:off x="901700" y="1889125"/>
            <a:ext cx="6376924" cy="2719388"/>
          </a:xfrm>
          <a:prstGeom prst="rect">
            <a:avLst/>
          </a:prstGeom>
        </p:spPr>
        <p:txBody>
          <a:bodyPr/>
          <a:lstStyle>
            <a:lvl1pPr marL="0" indent="0">
              <a:buNone/>
              <a:defRPr sz="4000" b="1" i="0">
                <a:solidFill>
                  <a:schemeClr val="bg1"/>
                </a:solidFill>
                <a:latin typeface="Arial" charset="0"/>
                <a:ea typeface="Arial" charset="0"/>
                <a:cs typeface="Arial" charset="0"/>
              </a:defRPr>
            </a:lvl1pPr>
            <a:lvl2pPr marL="457200" indent="0">
              <a:buNone/>
              <a:defRPr b="1" i="0">
                <a:latin typeface="Arial" charset="0"/>
                <a:ea typeface="Arial" charset="0"/>
                <a:cs typeface="Arial" charset="0"/>
              </a:defRPr>
            </a:lvl2pPr>
            <a:lvl3pPr marL="914400" indent="0">
              <a:buNone/>
              <a:defRPr b="1" i="0">
                <a:latin typeface="Arial" charset="0"/>
                <a:ea typeface="Arial" charset="0"/>
                <a:cs typeface="Arial" charset="0"/>
              </a:defRPr>
            </a:lvl3pPr>
            <a:lvl4pPr marL="1371600" indent="0">
              <a:buNone/>
              <a:defRPr b="1" i="0">
                <a:latin typeface="Arial" charset="0"/>
                <a:ea typeface="Arial" charset="0"/>
                <a:cs typeface="Arial" charset="0"/>
              </a:defRPr>
            </a:lvl4pPr>
            <a:lvl5pPr marL="1828800" indent="0">
              <a:buNone/>
              <a:defRPr b="1" i="0">
                <a:latin typeface="Arial" charset="0"/>
                <a:ea typeface="Arial" charset="0"/>
                <a:cs typeface="Arial" charset="0"/>
              </a:defRPr>
            </a:lvl5pPr>
          </a:lstStyle>
          <a:p>
            <a:pPr lvl="0"/>
            <a:r>
              <a:rPr lang="en-US" dirty="0" smtClean="0"/>
              <a:t>TITLE FOR THE SLIDE GOES HERE IN UPPERCASE BOLD 40PT</a:t>
            </a:r>
          </a:p>
        </p:txBody>
      </p:sp>
    </p:spTree>
    <p:extLst>
      <p:ext uri="{BB962C8B-B14F-4D97-AF65-F5344CB8AC3E}">
        <p14:creationId xmlns:p14="http://schemas.microsoft.com/office/powerpoint/2010/main" val="1568522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PSJ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GF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H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HL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S opener">
    <p:spTree>
      <p:nvGrpSpPr>
        <p:cNvPr id="1" name=""/>
        <p:cNvGrpSpPr/>
        <p:nvPr/>
      </p:nvGrpSpPr>
      <p:grpSpPr>
        <a:xfrm>
          <a:off x="0" y="0"/>
          <a:ext cx="0" cy="0"/>
          <a:chOff x="0" y="0"/>
          <a:chExt cx="0" cy="0"/>
        </a:xfrm>
      </p:grpSpPr>
    </p:spTree>
    <p:extLst/>
  </p:cSld>
  <p:clrMapOvr>
    <a:masterClrMapping/>
  </p:clrMapOvr>
  <p:transition spd="slow"/>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8" Type="http://schemas.openxmlformats.org/officeDocument/2006/relationships/theme" Target="../theme/theme25.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2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000D"/>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25759" y="2477667"/>
            <a:ext cx="4940482" cy="190266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65248" y="2517509"/>
            <a:ext cx="7461504" cy="1822982"/>
          </a:xfrm>
          <a:prstGeom prst="rect">
            <a:avLst/>
          </a:prstGeom>
        </p:spPr>
      </p:pic>
    </p:spTree>
    <p:extLst>
      <p:ext uri="{BB962C8B-B14F-4D97-AF65-F5344CB8AC3E}">
        <p14:creationId xmlns:p14="http://schemas.microsoft.com/office/powerpoint/2010/main" val="742969304"/>
      </p:ext>
    </p:extLst>
  </p:cSld>
  <p:clrMap bg1="lt1" tx1="dk1" bg2="lt2" tx2="dk2" accent1="accent1" accent2="accent2" accent3="accent3" accent4="accent4" accent5="accent5" accent6="accent6" hlink="hlink" folHlink="folHlink"/>
  <p:sldLayoutIdLst>
    <p:sldLayoutId id="2147483711"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964" y="2544855"/>
            <a:ext cx="6913372" cy="1768290"/>
          </a:xfrm>
          <a:prstGeom prst="rect">
            <a:avLst/>
          </a:prstGeom>
        </p:spPr>
      </p:pic>
    </p:spTree>
    <p:extLst>
      <p:ext uri="{BB962C8B-B14F-4D97-AF65-F5344CB8AC3E}">
        <p14:creationId xmlns:p14="http://schemas.microsoft.com/office/powerpoint/2010/main" val="708539872"/>
      </p:ext>
    </p:extLst>
  </p:cSld>
  <p:clrMap bg1="lt1" tx1="dk1" bg2="lt2" tx2="dk2" accent1="accent1" accent2="accent2" accent3="accent3" accent4="accent4" accent5="accent5" accent6="accent6" hlink="hlink" folHlink="folHlink"/>
  <p:sldLayoutIdLst>
    <p:sldLayoutId id="2147483713"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86660" y="2508643"/>
            <a:ext cx="7205980" cy="1840714"/>
          </a:xfrm>
          <a:prstGeom prst="rect">
            <a:avLst/>
          </a:prstGeom>
        </p:spPr>
      </p:pic>
    </p:spTree>
    <p:extLst>
      <p:ext uri="{BB962C8B-B14F-4D97-AF65-F5344CB8AC3E}">
        <p14:creationId xmlns:p14="http://schemas.microsoft.com/office/powerpoint/2010/main" val="581082450"/>
      </p:ext>
    </p:extLst>
  </p:cSld>
  <p:clrMap bg1="lt1" tx1="dk1" bg2="lt2" tx2="dk2" accent1="accent1" accent2="accent2" accent3="accent3" accent4="accent4" accent5="accent5" accent6="accent6" hlink="hlink" folHlink="folHlink"/>
  <p:sldLayoutIdLst>
    <p:sldLayoutId id="2147483715"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32964" y="2611243"/>
            <a:ext cx="6913372" cy="1622814"/>
          </a:xfrm>
          <a:prstGeom prst="rect">
            <a:avLst/>
          </a:prstGeom>
        </p:spPr>
      </p:pic>
    </p:spTree>
    <p:extLst>
      <p:ext uri="{BB962C8B-B14F-4D97-AF65-F5344CB8AC3E}">
        <p14:creationId xmlns:p14="http://schemas.microsoft.com/office/powerpoint/2010/main" val="1834228673"/>
      </p:ext>
    </p:extLst>
  </p:cSld>
  <p:clrMap bg1="lt1" tx1="dk1" bg2="lt2" tx2="dk2" accent1="accent1" accent2="accent2" accent3="accent3" accent4="accent4" accent5="accent5" accent6="accent6" hlink="hlink" folHlink="folHlink"/>
  <p:sldLayoutIdLst>
    <p:sldLayoutId id="2147483717"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84704" y="2574923"/>
            <a:ext cx="7022592" cy="1695454"/>
          </a:xfrm>
          <a:prstGeom prst="rect">
            <a:avLst/>
          </a:prstGeom>
        </p:spPr>
      </p:pic>
    </p:spTree>
    <p:extLst>
      <p:ext uri="{BB962C8B-B14F-4D97-AF65-F5344CB8AC3E}">
        <p14:creationId xmlns:p14="http://schemas.microsoft.com/office/powerpoint/2010/main" val="948185420"/>
      </p:ext>
    </p:extLst>
  </p:cSld>
  <p:clrMap bg1="lt1" tx1="dk1" bg2="lt2" tx2="dk2" accent1="accent1" accent2="accent2" accent3="accent3" accent4="accent4" accent5="accent5" accent6="accent6" hlink="hlink" folHlink="folHlink"/>
  <p:sldLayoutIdLst>
    <p:sldLayoutId id="2147483719"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06496" y="2650011"/>
            <a:ext cx="5779008" cy="1557978"/>
          </a:xfrm>
          <a:prstGeom prst="rect">
            <a:avLst/>
          </a:prstGeom>
        </p:spPr>
      </p:pic>
    </p:spTree>
    <p:extLst>
      <p:ext uri="{BB962C8B-B14F-4D97-AF65-F5344CB8AC3E}">
        <p14:creationId xmlns:p14="http://schemas.microsoft.com/office/powerpoint/2010/main" val="1674463657"/>
      </p:ext>
    </p:extLst>
  </p:cSld>
  <p:clrMap bg1="lt1" tx1="dk1" bg2="lt2" tx2="dk2" accent1="accent1" accent2="accent2" accent3="accent3" accent4="accent4" accent5="accent5" accent6="accent6" hlink="hlink" folHlink="folHlink"/>
  <p:sldLayoutIdLst>
    <p:sldLayoutId id="2147483721"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45156" y="2572582"/>
            <a:ext cx="6888988" cy="1700136"/>
          </a:xfrm>
          <a:prstGeom prst="rect">
            <a:avLst/>
          </a:prstGeom>
        </p:spPr>
      </p:pic>
    </p:spTree>
    <p:extLst>
      <p:ext uri="{BB962C8B-B14F-4D97-AF65-F5344CB8AC3E}">
        <p14:creationId xmlns:p14="http://schemas.microsoft.com/office/powerpoint/2010/main" val="110291764"/>
      </p:ext>
    </p:extLst>
  </p:cSld>
  <p:clrMap bg1="lt1" tx1="dk1" bg2="lt2" tx2="dk2" accent1="accent1" accent2="accent2" accent3="accent3" accent4="accent4" accent5="accent5" accent6="accent6" hlink="hlink" folHlink="folHlink"/>
  <p:sldLayoutIdLst>
    <p:sldLayoutId id="2147483723"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16352" y="2597971"/>
            <a:ext cx="6559296" cy="1649358"/>
          </a:xfrm>
          <a:prstGeom prst="rect">
            <a:avLst/>
          </a:prstGeom>
        </p:spPr>
      </p:pic>
    </p:spTree>
    <p:extLst>
      <p:ext uri="{BB962C8B-B14F-4D97-AF65-F5344CB8AC3E}">
        <p14:creationId xmlns:p14="http://schemas.microsoft.com/office/powerpoint/2010/main" val="1874062951"/>
      </p:ext>
    </p:extLst>
  </p:cSld>
  <p:clrMap bg1="lt1" tx1="dk1" bg2="lt2" tx2="dk2" accent1="accent1" accent2="accent2" accent3="accent3" accent4="accent4" accent5="accent5" accent6="accent6" hlink="hlink" folHlink="folHlink"/>
  <p:sldLayoutIdLst>
    <p:sldLayoutId id="2147483725"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1188" y="2611689"/>
            <a:ext cx="6376924" cy="1634622"/>
          </a:xfrm>
          <a:prstGeom prst="rect">
            <a:avLst/>
          </a:prstGeom>
        </p:spPr>
      </p:pic>
    </p:spTree>
    <p:extLst>
      <p:ext uri="{BB962C8B-B14F-4D97-AF65-F5344CB8AC3E}">
        <p14:creationId xmlns:p14="http://schemas.microsoft.com/office/powerpoint/2010/main" val="1941603890"/>
      </p:ext>
    </p:extLst>
  </p:cSld>
  <p:clrMap bg1="lt1" tx1="dk1" bg2="lt2" tx2="dk2" accent1="accent1" accent2="accent2" accent3="accent3" accent4="accent4" accent5="accent5" accent6="accent6" hlink="hlink" folHlink="folHlink"/>
  <p:sldLayoutIdLst>
    <p:sldLayoutId id="2147483727"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91588" y="2562775"/>
            <a:ext cx="7596124" cy="1732450"/>
          </a:xfrm>
          <a:prstGeom prst="rect">
            <a:avLst/>
          </a:prstGeom>
        </p:spPr>
      </p:pic>
    </p:spTree>
    <p:extLst>
      <p:ext uri="{BB962C8B-B14F-4D97-AF65-F5344CB8AC3E}">
        <p14:creationId xmlns:p14="http://schemas.microsoft.com/office/powerpoint/2010/main" val="1988258551"/>
      </p:ext>
    </p:extLst>
  </p:cSld>
  <p:clrMap bg1="lt1" tx1="dk1" bg2="lt2" tx2="dk2" accent1="accent1" accent2="accent2" accent3="accent3" accent4="accent4" accent5="accent5" accent6="accent6" hlink="hlink" folHlink="folHlink"/>
  <p:sldLayoutIdLst>
    <p:sldLayoutId id="2147483731"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15972" y="2671062"/>
            <a:ext cx="7547356" cy="1503176"/>
          </a:xfrm>
          <a:prstGeom prst="rect">
            <a:avLst/>
          </a:prstGeom>
        </p:spPr>
      </p:pic>
    </p:spTree>
    <p:extLst>
      <p:ext uri="{BB962C8B-B14F-4D97-AF65-F5344CB8AC3E}">
        <p14:creationId xmlns:p14="http://schemas.microsoft.com/office/powerpoint/2010/main" val="1666634998"/>
      </p:ext>
    </p:extLst>
  </p:cSld>
  <p:clrMap bg1="lt1" tx1="dk1" bg2="lt2" tx2="dk2" accent1="accent1" accent2="accent2" accent3="accent3" accent4="accent4" accent5="accent5" accent6="accent6" hlink="hlink" folHlink="folHlink"/>
  <p:sldLayoutIdLst>
    <p:sldLayoutId id="2147483668"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2384" y="2673096"/>
            <a:ext cx="6047232" cy="1511808"/>
          </a:xfrm>
          <a:prstGeom prst="rect">
            <a:avLst/>
          </a:prstGeom>
        </p:spPr>
      </p:pic>
    </p:spTree>
    <p:extLst>
      <p:ext uri="{BB962C8B-B14F-4D97-AF65-F5344CB8AC3E}">
        <p14:creationId xmlns:p14="http://schemas.microsoft.com/office/powerpoint/2010/main" val="75988502"/>
      </p:ext>
    </p:extLst>
  </p:cSld>
  <p:clrMap bg1="lt1" tx1="dk1" bg2="lt2" tx2="dk2" accent1="accent1" accent2="accent2" accent3="accent3" accent4="accent4" accent5="accent5" accent6="accent6" hlink="hlink" folHlink="folHlink"/>
  <p:sldLayoutIdLst>
    <p:sldLayoutId id="2147483733"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1424" y="2617768"/>
            <a:ext cx="6169152" cy="1609764"/>
          </a:xfrm>
          <a:prstGeom prst="rect">
            <a:avLst/>
          </a:prstGeom>
        </p:spPr>
      </p:pic>
    </p:spTree>
    <p:extLst>
      <p:ext uri="{BB962C8B-B14F-4D97-AF65-F5344CB8AC3E}">
        <p14:creationId xmlns:p14="http://schemas.microsoft.com/office/powerpoint/2010/main" val="1152829194"/>
      </p:ext>
    </p:extLst>
  </p:cSld>
  <p:clrMap bg1="lt1" tx1="dk1" bg2="lt2" tx2="dk2" accent1="accent1" accent2="accent2" accent3="accent3" accent4="accent4" accent5="accent5" accent6="accent6" hlink="hlink" folHlink="folHlink"/>
  <p:sldLayoutIdLst>
    <p:sldLayoutId id="2147483735"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35808" y="2634558"/>
            <a:ext cx="6120384" cy="1576184"/>
          </a:xfrm>
          <a:prstGeom prst="rect">
            <a:avLst/>
          </a:prstGeom>
        </p:spPr>
      </p:pic>
    </p:spTree>
    <p:extLst>
      <p:ext uri="{BB962C8B-B14F-4D97-AF65-F5344CB8AC3E}">
        <p14:creationId xmlns:p14="http://schemas.microsoft.com/office/powerpoint/2010/main" val="1220222684"/>
      </p:ext>
    </p:extLst>
  </p:cSld>
  <p:clrMap bg1="lt1" tx1="dk1" bg2="lt2" tx2="dk2" accent1="accent1" accent2="accent2" accent3="accent3" accent4="accent4" accent5="accent5" accent6="accent6" hlink="hlink" folHlink="folHlink"/>
  <p:sldLayoutIdLst>
    <p:sldLayoutId id="2147483737"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59812" y="2543956"/>
            <a:ext cx="7059676" cy="1757388"/>
          </a:xfrm>
          <a:prstGeom prst="rect">
            <a:avLst/>
          </a:prstGeom>
        </p:spPr>
      </p:pic>
    </p:spTree>
    <p:extLst>
      <p:ext uri="{BB962C8B-B14F-4D97-AF65-F5344CB8AC3E}">
        <p14:creationId xmlns:p14="http://schemas.microsoft.com/office/powerpoint/2010/main" val="630304094"/>
      </p:ext>
    </p:extLst>
  </p:cSld>
  <p:clrMap bg1="lt1" tx1="dk1" bg2="lt2" tx2="dk2" accent1="accent1" accent2="accent2" accent3="accent3" accent4="accent4" accent5="accent5" accent6="accent6" hlink="hlink" folHlink="folHlink"/>
  <p:sldLayoutIdLst>
    <p:sldLayoutId id="2147483739"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85760"/>
      </p:ext>
    </p:extLst>
  </p:cSld>
  <p:clrMap bg1="lt1" tx1="dk1" bg2="lt2" tx2="dk2" accent1="accent1" accent2="accent2" accent3="accent3" accent4="accent4" accent5="accent5" accent6="accent6" hlink="hlink" folHlink="folHlink"/>
  <p:sldLayoutIdLst>
    <p:sldLayoutId id="2147483651" r:id="rId1"/>
    <p:sldLayoutId id="2147483696" r:id="rId2"/>
    <p:sldLayoutId id="2147483658" r:id="rId3"/>
    <p:sldLayoutId id="2147483657" r:id="rId4"/>
    <p:sldLayoutId id="2147483694" r:id="rId5"/>
    <p:sldLayoutId id="2147483700" r:id="rId6"/>
    <p:sldLayoutId id="2147483692" r:id="rId7"/>
    <p:sldLayoutId id="2147483699"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2907814"/>
      </p:ext>
    </p:extLst>
  </p:cSld>
  <p:clrMap bg1="lt1" tx1="dk1" bg2="lt2" tx2="dk2" accent1="accent1" accent2="accent2" accent3="accent3" accent4="accent4" accent5="accent5" accent6="accent6" hlink="hlink" folHlink="folHlink"/>
  <p:sldLayoutIdLst>
    <p:sldLayoutId id="2147483664" r:id="rId1"/>
    <p:sldLayoutId id="2147483697" r:id="rId2"/>
    <p:sldLayoutId id="2147483665" r:id="rId3"/>
    <p:sldLayoutId id="2147483666" r:id="rId4"/>
    <p:sldLayoutId id="2147483693" r:id="rId5"/>
    <p:sldLayoutId id="2147483701" r:id="rId6"/>
    <p:sldLayoutId id="2147483690"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161444"/>
      </p:ext>
    </p:extLst>
  </p:cSld>
  <p:clrMap bg1="lt1" tx1="dk1" bg2="lt2" tx2="dk2" accent1="accent1" accent2="accent2" accent3="accent3" accent4="accent4" accent5="accent5" accent6="accent6" hlink="hlink" folHlink="folHlink"/>
  <p:sldLayoutIdLst>
    <p:sldLayoutId id="2147483660" r:id="rId1"/>
    <p:sldLayoutId id="2147483698" r:id="rId2"/>
    <p:sldLayoutId id="2147483661" r:id="rId3"/>
    <p:sldLayoutId id="2147483662" r:id="rId4"/>
    <p:sldLayoutId id="2147483695" r:id="rId5"/>
    <p:sldLayoutId id="2147483691"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39458"/>
      </p:ext>
    </p:extLst>
  </p:cSld>
  <p:clrMap bg1="lt1" tx1="dk1" bg2="lt2" tx2="dk2" accent1="accent1" accent2="accent2" accent3="accent3" accent4="accent4" accent5="accent5" accent6="accent6" hlink="hlink" folHlink="folHlink"/>
  <p:sldLayoutIdLst>
    <p:sldLayoutId id="2147483688"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04288" y="2807885"/>
            <a:ext cx="7583424" cy="1229530"/>
          </a:xfrm>
          <a:prstGeom prst="rect">
            <a:avLst/>
          </a:prstGeom>
        </p:spPr>
      </p:pic>
    </p:spTree>
    <p:extLst>
      <p:ext uri="{BB962C8B-B14F-4D97-AF65-F5344CB8AC3E}">
        <p14:creationId xmlns:p14="http://schemas.microsoft.com/office/powerpoint/2010/main" val="1385789576"/>
      </p:ext>
    </p:extLst>
  </p:cSld>
  <p:clrMap bg1="lt1" tx1="dk1" bg2="lt2" tx2="dk2" accent1="accent1" accent2="accent2" accent3="accent3" accent4="accent4" accent5="accent5" accent6="accent6" hlink="hlink" folHlink="folHlink"/>
  <p:sldLayoutIdLst>
    <p:sldLayoutId id="2147483670"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353056" y="2624778"/>
            <a:ext cx="7485888" cy="1603006"/>
          </a:xfrm>
          <a:prstGeom prst="rect">
            <a:avLst/>
          </a:prstGeom>
        </p:spPr>
      </p:pic>
    </p:spTree>
    <p:extLst>
      <p:ext uri="{BB962C8B-B14F-4D97-AF65-F5344CB8AC3E}">
        <p14:creationId xmlns:p14="http://schemas.microsoft.com/office/powerpoint/2010/main" val="2110781693"/>
      </p:ext>
    </p:extLst>
  </p:cSld>
  <p:clrMap bg1="lt1" tx1="dk1" bg2="lt2" tx2="dk2" accent1="accent1" accent2="accent2" accent3="accent3" accent4="accent4" accent5="accent5" accent6="accent6" hlink="hlink" folHlink="folHlink"/>
  <p:sldLayoutIdLst>
    <p:sldLayoutId id="2147483674"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60448" y="2780581"/>
            <a:ext cx="8071104" cy="1296838"/>
          </a:xfrm>
          <a:prstGeom prst="rect">
            <a:avLst/>
          </a:prstGeom>
        </p:spPr>
      </p:pic>
    </p:spTree>
    <p:extLst>
      <p:ext uri="{BB962C8B-B14F-4D97-AF65-F5344CB8AC3E}">
        <p14:creationId xmlns:p14="http://schemas.microsoft.com/office/powerpoint/2010/main" val="478121582"/>
      </p:ext>
    </p:extLst>
  </p:cSld>
  <p:clrMap bg1="lt1" tx1="dk1" bg2="lt2" tx2="dk2" accent1="accent1" accent2="accent2" accent3="accent3" accent4="accent4" accent5="accent5" accent6="accent6" hlink="hlink" folHlink="folHlink"/>
  <p:sldLayoutIdLst>
    <p:sldLayoutId id="2147483676"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169668" y="2584698"/>
            <a:ext cx="7839964" cy="1675904"/>
          </a:xfrm>
          <a:prstGeom prst="rect">
            <a:avLst/>
          </a:prstGeom>
        </p:spPr>
      </p:pic>
    </p:spTree>
    <p:extLst>
      <p:ext uri="{BB962C8B-B14F-4D97-AF65-F5344CB8AC3E}">
        <p14:creationId xmlns:p14="http://schemas.microsoft.com/office/powerpoint/2010/main" val="33305322"/>
      </p:ext>
    </p:extLst>
  </p:cSld>
  <p:clrMap bg1="lt1" tx1="dk1" bg2="lt2" tx2="dk2" accent1="accent1" accent2="accent2" accent3="accent3" accent4="accent4" accent5="accent5" accent6="accent6" hlink="hlink" folHlink="folHlink"/>
  <p:sldLayoutIdLst>
    <p:sldLayoutId id="2147483678"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2512" y="2671340"/>
            <a:ext cx="7046976" cy="1515320"/>
          </a:xfrm>
          <a:prstGeom prst="rect">
            <a:avLst/>
          </a:prstGeom>
        </p:spPr>
      </p:pic>
    </p:spTree>
    <p:extLst>
      <p:ext uri="{BB962C8B-B14F-4D97-AF65-F5344CB8AC3E}">
        <p14:creationId xmlns:p14="http://schemas.microsoft.com/office/powerpoint/2010/main" val="1203920840"/>
      </p:ext>
    </p:extLst>
  </p:cSld>
  <p:clrMap bg1="lt1" tx1="dk1" bg2="lt2" tx2="dk2" accent1="accent1" accent2="accent2" accent3="accent3" accent4="accent4" accent5="accent5" accent6="accent6" hlink="hlink" folHlink="folHlink"/>
  <p:sldLayoutIdLst>
    <p:sldLayoutId id="2147483680"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40736" y="2717127"/>
            <a:ext cx="6510528" cy="1423746"/>
          </a:xfrm>
          <a:prstGeom prst="rect">
            <a:avLst/>
          </a:prstGeom>
        </p:spPr>
      </p:pic>
    </p:spTree>
    <p:extLst>
      <p:ext uri="{BB962C8B-B14F-4D97-AF65-F5344CB8AC3E}">
        <p14:creationId xmlns:p14="http://schemas.microsoft.com/office/powerpoint/2010/main" val="441340202"/>
      </p:ext>
    </p:extLst>
  </p:cSld>
  <p:clrMap bg1="lt1" tx1="dk1" bg2="lt2" tx2="dk2" accent1="accent1" accent2="accent2" accent3="accent3" accent4="accent4" accent5="accent5" accent6="accent6" hlink="hlink" folHlink="folHlink"/>
  <p:sldLayoutIdLst>
    <p:sldLayoutId id="2147483682"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D6000D"/>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14144" y="2719686"/>
            <a:ext cx="8363712" cy="1395528"/>
          </a:xfrm>
          <a:prstGeom prst="rect">
            <a:avLst/>
          </a:prstGeom>
        </p:spPr>
      </p:pic>
    </p:spTree>
    <p:extLst>
      <p:ext uri="{BB962C8B-B14F-4D97-AF65-F5344CB8AC3E}">
        <p14:creationId xmlns:p14="http://schemas.microsoft.com/office/powerpoint/2010/main" val="1137803511"/>
      </p:ext>
    </p:extLst>
  </p:cSld>
  <p:clrMap bg1="lt1" tx1="dk1" bg2="lt2" tx2="dk2" accent1="accent1" accent2="accent2" accent3="accent3" accent4="accent4" accent5="accent5" accent6="accent6" hlink="hlink" folHlink="folHlink"/>
  <p:sldLayoutIdLst>
    <p:sldLayoutId id="2147483684" r:id="rId1"/>
  </p:sldLayoutIdLst>
  <p:transition spd="slow"/>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charset="0"/>
        </a:defRPr>
      </a:lvl2pPr>
      <a:lvl3pPr algn="l" rtl="0" eaLnBrk="0" fontAlgn="base" hangingPunct="0">
        <a:lnSpc>
          <a:spcPct val="90000"/>
        </a:lnSpc>
        <a:spcBef>
          <a:spcPct val="0"/>
        </a:spcBef>
        <a:spcAft>
          <a:spcPct val="0"/>
        </a:spcAft>
        <a:defRPr sz="4400">
          <a:solidFill>
            <a:schemeClr val="tx1"/>
          </a:solidFill>
          <a:latin typeface="Calibri Light" charset="0"/>
        </a:defRPr>
      </a:lvl3pPr>
      <a:lvl4pPr algn="l" rtl="0" eaLnBrk="0" fontAlgn="base" hangingPunct="0">
        <a:lnSpc>
          <a:spcPct val="90000"/>
        </a:lnSpc>
        <a:spcBef>
          <a:spcPct val="0"/>
        </a:spcBef>
        <a:spcAft>
          <a:spcPct val="0"/>
        </a:spcAft>
        <a:defRPr sz="4400">
          <a:solidFill>
            <a:schemeClr val="tx1"/>
          </a:solidFill>
          <a:latin typeface="Calibri Light" charset="0"/>
        </a:defRPr>
      </a:lvl4pPr>
      <a:lvl5pPr algn="l" rtl="0" eaLnBrk="0" fontAlgn="base" hangingPunct="0">
        <a:lnSpc>
          <a:spcPct val="90000"/>
        </a:lnSpc>
        <a:spcBef>
          <a:spcPct val="0"/>
        </a:spcBef>
        <a:spcAft>
          <a:spcPct val="0"/>
        </a:spcAft>
        <a:defRPr sz="4400">
          <a:solidFill>
            <a:schemeClr val="tx1"/>
          </a:solidFill>
          <a:latin typeface="Calibri Light" charset="0"/>
        </a:defRPr>
      </a:lvl5pPr>
      <a:lvl6pPr marL="457200" algn="l" rtl="0" fontAlgn="base">
        <a:lnSpc>
          <a:spcPct val="90000"/>
        </a:lnSpc>
        <a:spcBef>
          <a:spcPct val="0"/>
        </a:spcBef>
        <a:spcAft>
          <a:spcPct val="0"/>
        </a:spcAft>
        <a:defRPr sz="4400">
          <a:solidFill>
            <a:schemeClr val="tx1"/>
          </a:solidFill>
          <a:latin typeface="Calibri Light" charset="0"/>
        </a:defRPr>
      </a:lvl6pPr>
      <a:lvl7pPr marL="914400" algn="l" rtl="0" fontAlgn="base">
        <a:lnSpc>
          <a:spcPct val="90000"/>
        </a:lnSpc>
        <a:spcBef>
          <a:spcPct val="0"/>
        </a:spcBef>
        <a:spcAft>
          <a:spcPct val="0"/>
        </a:spcAft>
        <a:defRPr sz="4400">
          <a:solidFill>
            <a:schemeClr val="tx1"/>
          </a:solidFill>
          <a:latin typeface="Calibri Light" charset="0"/>
        </a:defRPr>
      </a:lvl7pPr>
      <a:lvl8pPr marL="1371600" algn="l" rtl="0" fontAlgn="base">
        <a:lnSpc>
          <a:spcPct val="90000"/>
        </a:lnSpc>
        <a:spcBef>
          <a:spcPct val="0"/>
        </a:spcBef>
        <a:spcAft>
          <a:spcPct val="0"/>
        </a:spcAft>
        <a:defRPr sz="4400">
          <a:solidFill>
            <a:schemeClr val="tx1"/>
          </a:solidFill>
          <a:latin typeface="Calibri Light" charset="0"/>
        </a:defRPr>
      </a:lvl8pPr>
      <a:lvl9pPr marL="1828800" algn="l" rtl="0" fontAlgn="base">
        <a:lnSpc>
          <a:spcPct val="90000"/>
        </a:lnSpc>
        <a:spcBef>
          <a:spcPct val="0"/>
        </a:spcBef>
        <a:spcAft>
          <a:spcPct val="0"/>
        </a:spcAft>
        <a:defRPr sz="4400">
          <a:solidFill>
            <a:schemeClr val="tx1"/>
          </a:solidFill>
          <a:latin typeface="Calibri Light"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hyperlink" Target="http://blog.catchpoint.com/2018/11/13/bgp-leak-google/" TargetMode="Externa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hyperlink" Target="https://www.nccoe.nist.gov/projects/building-blocks/secure-inter-domain-routing" TargetMode="Externa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image" Target="../media/image29.wmf"/><Relationship Id="rId1" Type="http://schemas.openxmlformats.org/officeDocument/2006/relationships/slideLayout" Target="../slideLayouts/slideLayout28.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wmf"/><Relationship Id="rId9" Type="http://schemas.openxmlformats.org/officeDocument/2006/relationships/image" Target="../media/image3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8.xml"/><Relationship Id="rId6" Type="http://schemas.openxmlformats.org/officeDocument/2006/relationships/hyperlink" Target="https://tinyurl.com/y72e7fh3" TargetMode="External"/><Relationship Id="rId5" Type="http://schemas.openxmlformats.org/officeDocument/2006/relationships/image" Target="../media/image40.jpeg"/><Relationship Id="rId4" Type="http://schemas.openxmlformats.org/officeDocument/2006/relationships/image" Target="../media/image3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jpeg"/><Relationship Id="rId1" Type="http://schemas.openxmlformats.org/officeDocument/2006/relationships/slideLayout" Target="../slideLayouts/slideLayout28.xml"/><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000D"/>
        </a:solidFill>
        <a:effectLst/>
      </p:bgPr>
    </p:bg>
    <p:spTree>
      <p:nvGrpSpPr>
        <p:cNvPr id="1" name=""/>
        <p:cNvGrpSpPr/>
        <p:nvPr/>
      </p:nvGrpSpPr>
      <p:grpSpPr>
        <a:xfrm>
          <a:off x="0" y="0"/>
          <a:ext cx="0" cy="0"/>
          <a:chOff x="0" y="0"/>
          <a:chExt cx="0" cy="0"/>
        </a:xfrm>
      </p:grpSpPr>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OSPF </a:t>
            </a:r>
            <a:r>
              <a:rPr lang="en-GB" sz="3600" dirty="0"/>
              <a:t>– Remote False Adjacency Attack</a:t>
            </a:r>
          </a:p>
        </p:txBody>
      </p:sp>
      <p:sp>
        <p:nvSpPr>
          <p:cNvPr id="61" name="Text Placeholder 2"/>
          <p:cNvSpPr>
            <a:spLocks noGrp="1"/>
          </p:cNvSpPr>
          <p:nvPr>
            <p:ph type="body" sz="quarter" idx="13"/>
          </p:nvPr>
        </p:nvSpPr>
        <p:spPr>
          <a:xfrm>
            <a:off x="666628" y="1276741"/>
            <a:ext cx="11109912" cy="5199773"/>
          </a:xfrm>
        </p:spPr>
        <p:txBody>
          <a:bodyPr/>
          <a:lstStyle/>
          <a:p>
            <a:pPr marL="0" indent="0">
              <a:buNone/>
              <a:defRPr/>
            </a:pPr>
            <a:r>
              <a:rPr lang="en-GB" sz="1800" dirty="0" smtClean="0"/>
              <a:t>Attacker sends packets that appear to come from the phantom router (i.e. spoofed </a:t>
            </a:r>
            <a:r>
              <a:rPr lang="en-GB" sz="1800" dirty="0" err="1" smtClean="0"/>
              <a:t>src</a:t>
            </a:r>
            <a:r>
              <a:rPr lang="en-GB" sz="1800" dirty="0" smtClean="0"/>
              <a:t> IP) destined to the victim router</a:t>
            </a:r>
            <a:endParaRPr lang="en-US" sz="1600" dirty="0"/>
          </a:p>
          <a:p>
            <a:pPr marL="0" indent="0">
              <a:buNone/>
            </a:pPr>
            <a:r>
              <a:rPr lang="en-US" sz="1800" dirty="0" smtClean="0">
                <a:ea typeface="ＭＳ Ｐゴシック" charset="0"/>
              </a:rPr>
              <a:t>Step 1:	Attacker sends hello message to victim (phantom ID numerically larger than victim ID)</a:t>
            </a:r>
          </a:p>
          <a:p>
            <a:pPr marL="0" indent="0">
              <a:buNone/>
            </a:pPr>
            <a:r>
              <a:rPr lang="en-US" sz="1800" dirty="0" smtClean="0">
                <a:ea typeface="ＭＳ Ｐゴシック" charset="0"/>
              </a:rPr>
              <a:t>Step 2: 	Victim starts adjacency setup with phantom (sending Database Description (DBD) message with 	arbitrary sequence number). This message and other messages are not received by the attacker.</a:t>
            </a:r>
          </a:p>
          <a:p>
            <a:pPr marL="0" indent="0">
              <a:buNone/>
            </a:pPr>
            <a:r>
              <a:rPr lang="en-US" sz="1800" dirty="0" smtClean="0">
                <a:ea typeface="ＭＳ Ｐゴシック" charset="0"/>
              </a:rPr>
              <a:t>Step 3:	Attacker sends a DBD message claiming to be master of the exchange and suggests a different 	sequence number. The phantom is elected to be master as it has a higher ID (see step 1).</a:t>
            </a:r>
          </a:p>
          <a:p>
            <a:pPr marL="0" indent="0">
              <a:buNone/>
            </a:pPr>
            <a:r>
              <a:rPr lang="en-US" sz="1800" dirty="0" smtClean="0">
                <a:ea typeface="ＭＳ Ｐゴシック" charset="0"/>
              </a:rPr>
              <a:t>Step 4: 	Victim adopts the sequence number and attacker continues to send empty DBD messages with 	increasing sequence number.</a:t>
            </a:r>
          </a:p>
          <a:p>
            <a:pPr marL="0" indent="0">
              <a:buNone/>
            </a:pPr>
            <a:r>
              <a:rPr lang="en-US" sz="1800" dirty="0" smtClean="0">
                <a:ea typeface="ＭＳ Ｐゴシック" charset="0"/>
              </a:rPr>
              <a:t>To complete the protocol, attacker must complete the exchange after the victim has sent out all its DBD messages but the attacker is not receiving these messages. However, the attacker is on the same AS </a:t>
            </a:r>
            <a:r>
              <a:rPr lang="en-US" sz="1800" dirty="0" err="1" smtClean="0">
                <a:ea typeface="ＭＳ Ｐゴシック" charset="0"/>
              </a:rPr>
              <a:t>as</a:t>
            </a:r>
            <a:r>
              <a:rPr lang="en-US" sz="1800" dirty="0" smtClean="0">
                <a:ea typeface="ＭＳ Ｐゴシック" charset="0"/>
              </a:rPr>
              <a:t> the victim so knows roughly how many DBD messages would be required to convey the database content. </a:t>
            </a:r>
          </a:p>
          <a:p>
            <a:pPr marL="0" indent="0">
              <a:buNone/>
            </a:pPr>
            <a:r>
              <a:rPr lang="en-US" sz="1800" dirty="0" smtClean="0">
                <a:ea typeface="ＭＳ Ｐゴシック" charset="0"/>
              </a:rPr>
              <a:t>Step 5: 	The attacker sends its final DBD message, the victim does not request LSAs from the phantom 	because it assumes the database is empty (see Step 4) and the victim ends the adjacency setup.</a:t>
            </a:r>
          </a:p>
          <a:p>
            <a:pPr marL="0" indent="0">
              <a:buNone/>
            </a:pPr>
            <a:r>
              <a:rPr lang="en-US" sz="1800" dirty="0" smtClean="0">
                <a:ea typeface="ＭＳ Ｐゴシック" charset="0"/>
              </a:rPr>
              <a:t>Step 6: 	The victim advertises a link to the phantom on behalf of its network.</a:t>
            </a:r>
            <a:endParaRPr lang="en-US" sz="1800" dirty="0">
              <a:ea typeface="ＭＳ Ｐゴシック" charset="0"/>
            </a:endParaRPr>
          </a:p>
        </p:txBody>
      </p:sp>
    </p:spTree>
    <p:extLst>
      <p:ext uri="{BB962C8B-B14F-4D97-AF65-F5344CB8AC3E}">
        <p14:creationId xmlns:p14="http://schemas.microsoft.com/office/powerpoint/2010/main" val="41955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Use case for the attack</a:t>
            </a:r>
            <a:endParaRPr lang="en-GB" sz="3600" dirty="0"/>
          </a:p>
        </p:txBody>
      </p:sp>
      <p:pic>
        <p:nvPicPr>
          <p:cNvPr id="3" name="Picture 2"/>
          <p:cNvPicPr>
            <a:picLocks noChangeAspect="1"/>
          </p:cNvPicPr>
          <p:nvPr/>
        </p:nvPicPr>
        <p:blipFill>
          <a:blip r:embed="rId2"/>
          <a:stretch>
            <a:fillRect/>
          </a:stretch>
        </p:blipFill>
        <p:spPr>
          <a:xfrm>
            <a:off x="1033789" y="1432754"/>
            <a:ext cx="8477117" cy="4947427"/>
          </a:xfrm>
          <a:prstGeom prst="rect">
            <a:avLst/>
          </a:prstGeom>
        </p:spPr>
      </p:pic>
      <p:sp>
        <p:nvSpPr>
          <p:cNvPr id="6" name="Text Placeholder 2"/>
          <p:cNvSpPr>
            <a:spLocks noGrp="1"/>
          </p:cNvSpPr>
          <p:nvPr>
            <p:ph type="body" sz="quarter" idx="13"/>
          </p:nvPr>
        </p:nvSpPr>
        <p:spPr>
          <a:xfrm>
            <a:off x="666628" y="1276741"/>
            <a:ext cx="11109912" cy="5199773"/>
          </a:xfrm>
        </p:spPr>
        <p:txBody>
          <a:bodyPr/>
          <a:lstStyle/>
          <a:p>
            <a:pPr marL="0" indent="0">
              <a:buNone/>
              <a:defRPr/>
            </a:pPr>
            <a:r>
              <a:rPr lang="en-GB" sz="1800" dirty="0" smtClean="0"/>
              <a:t>Diverted traffic intended for the victim network (10.10.0.0/16)</a:t>
            </a:r>
            <a:endParaRPr lang="en-US" sz="1800" dirty="0">
              <a:ea typeface="ＭＳ Ｐゴシック" charset="0"/>
            </a:endParaRPr>
          </a:p>
        </p:txBody>
      </p:sp>
    </p:spTree>
    <p:extLst>
      <p:ext uri="{BB962C8B-B14F-4D97-AF65-F5344CB8AC3E}">
        <p14:creationId xmlns:p14="http://schemas.microsoft.com/office/powerpoint/2010/main" val="3954021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Attack Elements:</a:t>
            </a:r>
            <a:endParaRPr lang="en-GB" sz="3600" dirty="0"/>
          </a:p>
        </p:txBody>
      </p:sp>
      <p:sp>
        <p:nvSpPr>
          <p:cNvPr id="61" name="Text Placeholder 2"/>
          <p:cNvSpPr>
            <a:spLocks noGrp="1"/>
          </p:cNvSpPr>
          <p:nvPr>
            <p:ph type="body" sz="quarter" idx="13"/>
          </p:nvPr>
        </p:nvSpPr>
        <p:spPr>
          <a:xfrm>
            <a:off x="666628" y="1276741"/>
            <a:ext cx="11109912" cy="5199773"/>
          </a:xfrm>
        </p:spPr>
        <p:txBody>
          <a:bodyPr/>
          <a:lstStyle/>
          <a:p>
            <a:pPr>
              <a:defRPr/>
            </a:pPr>
            <a:r>
              <a:rPr lang="en-US" sz="2400" dirty="0" smtClean="0">
                <a:ea typeface="ＭＳ Ｐゴシック" charset="0"/>
              </a:rPr>
              <a:t>Insider Access – legitimate member of the network</a:t>
            </a:r>
          </a:p>
          <a:p>
            <a:pPr>
              <a:defRPr/>
            </a:pPr>
            <a:r>
              <a:rPr lang="en-US" sz="2400" dirty="0" smtClean="0">
                <a:ea typeface="ＭＳ Ｐゴシック" charset="0"/>
              </a:rPr>
              <a:t>Protocol vulnerability – no peer feedback</a:t>
            </a:r>
          </a:p>
          <a:p>
            <a:pPr>
              <a:defRPr/>
            </a:pPr>
            <a:r>
              <a:rPr lang="en-US" sz="2400" dirty="0" smtClean="0">
                <a:ea typeface="ＭＳ Ｐゴシック" charset="0"/>
              </a:rPr>
              <a:t>In-depth knowledge/study of the protocol</a:t>
            </a:r>
          </a:p>
          <a:p>
            <a:pPr>
              <a:defRPr/>
            </a:pPr>
            <a:r>
              <a:rPr lang="en-US" sz="2400" dirty="0" smtClean="0">
                <a:ea typeface="ＭＳ Ｐゴシック" charset="0"/>
              </a:rPr>
              <a:t>Spoofed IP address</a:t>
            </a:r>
          </a:p>
          <a:p>
            <a:pPr>
              <a:defRPr/>
            </a:pPr>
            <a:endParaRPr lang="en-US" sz="1800" dirty="0" smtClean="0">
              <a:ea typeface="ＭＳ Ｐゴシック" charset="0"/>
            </a:endParaRPr>
          </a:p>
          <a:p>
            <a:pPr>
              <a:defRPr/>
            </a:pPr>
            <a:endParaRPr lang="en-US" sz="1800" dirty="0">
              <a:ea typeface="ＭＳ Ｐゴシック" charset="0"/>
            </a:endParaRPr>
          </a:p>
          <a:p>
            <a:pPr marL="0" indent="0">
              <a:buNone/>
              <a:defRPr/>
            </a:pPr>
            <a:endParaRPr lang="en-US" sz="1800" dirty="0">
              <a:ea typeface="ＭＳ Ｐゴシック" charset="0"/>
            </a:endParaRPr>
          </a:p>
        </p:txBody>
      </p:sp>
    </p:spTree>
    <p:extLst>
      <p:ext uri="{BB962C8B-B14F-4D97-AF65-F5344CB8AC3E}">
        <p14:creationId xmlns:p14="http://schemas.microsoft.com/office/powerpoint/2010/main" val="1095167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99348" cy="1136793"/>
          </a:xfrm>
        </p:spPr>
        <p:txBody>
          <a:bodyPr/>
          <a:lstStyle/>
          <a:p>
            <a:r>
              <a:rPr lang="en-GB" sz="3600" dirty="0" smtClean="0"/>
              <a:t>Border Gateway Protocol (BGP) Example</a:t>
            </a:r>
            <a:endParaRPr lang="en-GB" sz="3600" dirty="0"/>
          </a:p>
        </p:txBody>
      </p:sp>
      <p:sp>
        <p:nvSpPr>
          <p:cNvPr id="4" name="Line 4"/>
          <p:cNvSpPr>
            <a:spLocks noChangeShapeType="1"/>
          </p:cNvSpPr>
          <p:nvPr/>
        </p:nvSpPr>
        <p:spPr bwMode="auto">
          <a:xfrm>
            <a:off x="3657600" y="4326676"/>
            <a:ext cx="6096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5" name="Line 5"/>
          <p:cNvSpPr>
            <a:spLocks noChangeShapeType="1"/>
          </p:cNvSpPr>
          <p:nvPr/>
        </p:nvSpPr>
        <p:spPr bwMode="auto">
          <a:xfrm flipH="1">
            <a:off x="4495800" y="4250476"/>
            <a:ext cx="609600" cy="685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6" name="Line 6"/>
          <p:cNvSpPr>
            <a:spLocks noChangeShapeType="1"/>
          </p:cNvSpPr>
          <p:nvPr/>
        </p:nvSpPr>
        <p:spPr bwMode="auto">
          <a:xfrm>
            <a:off x="8229600" y="3412276"/>
            <a:ext cx="0" cy="1295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 name="Line 7"/>
          <p:cNvSpPr>
            <a:spLocks noChangeShapeType="1"/>
          </p:cNvSpPr>
          <p:nvPr/>
        </p:nvSpPr>
        <p:spPr bwMode="auto">
          <a:xfrm>
            <a:off x="5715000" y="4326676"/>
            <a:ext cx="5334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 name="Line 8"/>
          <p:cNvSpPr>
            <a:spLocks noChangeShapeType="1"/>
          </p:cNvSpPr>
          <p:nvPr/>
        </p:nvSpPr>
        <p:spPr bwMode="auto">
          <a:xfrm flipH="1">
            <a:off x="5715000" y="3259876"/>
            <a:ext cx="381000" cy="609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 name="Line 9"/>
          <p:cNvSpPr>
            <a:spLocks noChangeShapeType="1"/>
          </p:cNvSpPr>
          <p:nvPr/>
        </p:nvSpPr>
        <p:spPr bwMode="auto">
          <a:xfrm>
            <a:off x="4876800" y="3412276"/>
            <a:ext cx="457200" cy="609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 name="Line 10"/>
          <p:cNvSpPr>
            <a:spLocks noChangeShapeType="1"/>
          </p:cNvSpPr>
          <p:nvPr/>
        </p:nvSpPr>
        <p:spPr bwMode="auto">
          <a:xfrm>
            <a:off x="6781800" y="3107476"/>
            <a:ext cx="762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 name="Line 11"/>
          <p:cNvSpPr>
            <a:spLocks noChangeShapeType="1"/>
          </p:cNvSpPr>
          <p:nvPr/>
        </p:nvSpPr>
        <p:spPr bwMode="auto">
          <a:xfrm>
            <a:off x="6858000" y="5012476"/>
            <a:ext cx="838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 name="Oval 12"/>
          <p:cNvSpPr>
            <a:spLocks noChangeArrowheads="1"/>
          </p:cNvSpPr>
          <p:nvPr/>
        </p:nvSpPr>
        <p:spPr bwMode="auto">
          <a:xfrm>
            <a:off x="5867400" y="28447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3</a:t>
            </a:r>
          </a:p>
        </p:txBody>
      </p:sp>
      <p:sp>
        <p:nvSpPr>
          <p:cNvPr id="13" name="Oval 13"/>
          <p:cNvSpPr>
            <a:spLocks noChangeArrowheads="1"/>
          </p:cNvSpPr>
          <p:nvPr/>
        </p:nvSpPr>
        <p:spPr bwMode="auto">
          <a:xfrm>
            <a:off x="7467600" y="28447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4</a:t>
            </a:r>
          </a:p>
        </p:txBody>
      </p:sp>
      <p:sp>
        <p:nvSpPr>
          <p:cNvPr id="14" name="Oval 14"/>
          <p:cNvSpPr>
            <a:spLocks noChangeArrowheads="1"/>
          </p:cNvSpPr>
          <p:nvPr/>
        </p:nvSpPr>
        <p:spPr bwMode="auto">
          <a:xfrm>
            <a:off x="6019800" y="46735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6</a:t>
            </a:r>
          </a:p>
        </p:txBody>
      </p:sp>
      <p:sp>
        <p:nvSpPr>
          <p:cNvPr id="15" name="Oval 15"/>
          <p:cNvSpPr>
            <a:spLocks noChangeArrowheads="1"/>
          </p:cNvSpPr>
          <p:nvPr/>
        </p:nvSpPr>
        <p:spPr bwMode="auto">
          <a:xfrm>
            <a:off x="7543800" y="45973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5</a:t>
            </a:r>
          </a:p>
        </p:txBody>
      </p:sp>
      <p:sp>
        <p:nvSpPr>
          <p:cNvPr id="16" name="Oval 16"/>
          <p:cNvSpPr>
            <a:spLocks noChangeArrowheads="1"/>
          </p:cNvSpPr>
          <p:nvPr/>
        </p:nvSpPr>
        <p:spPr bwMode="auto">
          <a:xfrm>
            <a:off x="3886200" y="48259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7</a:t>
            </a:r>
          </a:p>
        </p:txBody>
      </p:sp>
      <p:sp>
        <p:nvSpPr>
          <p:cNvPr id="17" name="Oval 17"/>
          <p:cNvSpPr>
            <a:spLocks noChangeArrowheads="1"/>
          </p:cNvSpPr>
          <p:nvPr/>
        </p:nvSpPr>
        <p:spPr bwMode="auto">
          <a:xfrm>
            <a:off x="4191000" y="29209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1</a:t>
            </a:r>
          </a:p>
        </p:txBody>
      </p:sp>
      <p:sp>
        <p:nvSpPr>
          <p:cNvPr id="18" name="Oval 18"/>
          <p:cNvSpPr>
            <a:spLocks noChangeArrowheads="1"/>
          </p:cNvSpPr>
          <p:nvPr/>
        </p:nvSpPr>
        <p:spPr bwMode="auto">
          <a:xfrm>
            <a:off x="3048000" y="37591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8</a:t>
            </a:r>
          </a:p>
        </p:txBody>
      </p:sp>
      <p:sp>
        <p:nvSpPr>
          <p:cNvPr id="19" name="Oval 19"/>
          <p:cNvSpPr>
            <a:spLocks noChangeArrowheads="1"/>
          </p:cNvSpPr>
          <p:nvPr/>
        </p:nvSpPr>
        <p:spPr bwMode="auto">
          <a:xfrm>
            <a:off x="5029200" y="3759195"/>
            <a:ext cx="990600" cy="649188"/>
          </a:xfrm>
          <a:prstGeom prst="ellipse">
            <a:avLst/>
          </a:prstGeom>
          <a:solidFill>
            <a:srgbClr val="666699"/>
          </a:solidFill>
          <a:ln w="9525">
            <a:solidFill>
              <a:schemeClr val="tx1"/>
            </a:solidFill>
            <a:miter lim="800000"/>
            <a:headEnd/>
            <a:tailEnd/>
          </a:ln>
        </p:spPr>
        <p:txBody>
          <a:bodyPr anchor="ctr">
            <a:spAutoFit/>
          </a:bodyPr>
          <a:lstStyle/>
          <a:p>
            <a:pPr algn="ctr" eaLnBrk="0" hangingPunct="0"/>
            <a:r>
              <a:rPr lang="en-US" sz="2400">
                <a:solidFill>
                  <a:schemeClr val="bg1"/>
                </a:solidFill>
                <a:latin typeface="Arial" charset="0"/>
              </a:rPr>
              <a:t>2</a:t>
            </a:r>
          </a:p>
        </p:txBody>
      </p:sp>
      <p:grpSp>
        <p:nvGrpSpPr>
          <p:cNvPr id="20" name="Group 20"/>
          <p:cNvGrpSpPr>
            <a:grpSpLocks/>
          </p:cNvGrpSpPr>
          <p:nvPr/>
        </p:nvGrpSpPr>
        <p:grpSpPr bwMode="auto">
          <a:xfrm>
            <a:off x="3505200" y="4228251"/>
            <a:ext cx="1911350" cy="769938"/>
            <a:chOff x="1248" y="2050"/>
            <a:chExt cx="1204" cy="485"/>
          </a:xfrm>
        </p:grpSpPr>
        <p:sp>
          <p:nvSpPr>
            <p:cNvPr id="21" name="Text Box 21"/>
            <p:cNvSpPr txBox="1">
              <a:spLocks noChangeArrowheads="1"/>
            </p:cNvSpPr>
            <p:nvPr/>
          </p:nvSpPr>
          <p:spPr bwMode="auto">
            <a:xfrm>
              <a:off x="2256" y="215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7</a:t>
              </a:r>
            </a:p>
          </p:txBody>
        </p:sp>
        <p:sp>
          <p:nvSpPr>
            <p:cNvPr id="22" name="Text Box 22"/>
            <p:cNvSpPr txBox="1">
              <a:spLocks noChangeArrowheads="1"/>
            </p:cNvSpPr>
            <p:nvPr/>
          </p:nvSpPr>
          <p:spPr bwMode="auto">
            <a:xfrm>
              <a:off x="1248" y="230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7</a:t>
              </a:r>
            </a:p>
          </p:txBody>
        </p:sp>
        <p:sp>
          <p:nvSpPr>
            <p:cNvPr id="23" name="Freeform 23"/>
            <p:cNvSpPr>
              <a:spLocks/>
            </p:cNvSpPr>
            <p:nvPr/>
          </p:nvSpPr>
          <p:spPr bwMode="auto">
            <a:xfrm>
              <a:off x="1344" y="2103"/>
              <a:ext cx="384" cy="233"/>
            </a:xfrm>
            <a:custGeom>
              <a:avLst/>
              <a:gdLst>
                <a:gd name="T0" fmla="*/ 384 w 384"/>
                <a:gd name="T1" fmla="*/ 432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24" name="Freeform 24"/>
            <p:cNvSpPr>
              <a:spLocks/>
            </p:cNvSpPr>
            <p:nvPr/>
          </p:nvSpPr>
          <p:spPr bwMode="auto">
            <a:xfrm flipH="1">
              <a:off x="1872" y="2050"/>
              <a:ext cx="528" cy="233"/>
            </a:xfrm>
            <a:custGeom>
              <a:avLst/>
              <a:gdLst>
                <a:gd name="T0" fmla="*/ 6746 w 384"/>
                <a:gd name="T1" fmla="*/ 1225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25" name="Group 25"/>
          <p:cNvGrpSpPr>
            <a:grpSpLocks/>
          </p:cNvGrpSpPr>
          <p:nvPr/>
        </p:nvGrpSpPr>
        <p:grpSpPr bwMode="auto">
          <a:xfrm>
            <a:off x="4953000" y="3107478"/>
            <a:ext cx="1752600" cy="1585913"/>
            <a:chOff x="2160" y="1344"/>
            <a:chExt cx="1104" cy="999"/>
          </a:xfrm>
        </p:grpSpPr>
        <p:sp>
          <p:nvSpPr>
            <p:cNvPr id="26" name="Text Box 26"/>
            <p:cNvSpPr txBox="1">
              <a:spLocks noChangeArrowheads="1"/>
            </p:cNvSpPr>
            <p:nvPr/>
          </p:nvSpPr>
          <p:spPr bwMode="auto">
            <a:xfrm>
              <a:off x="2256" y="1344"/>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27" name="Text Box 27"/>
            <p:cNvSpPr txBox="1">
              <a:spLocks noChangeArrowheads="1"/>
            </p:cNvSpPr>
            <p:nvPr/>
          </p:nvSpPr>
          <p:spPr bwMode="auto">
            <a:xfrm>
              <a:off x="2784" y="1680"/>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28" name="Text Box 28"/>
            <p:cNvSpPr txBox="1">
              <a:spLocks noChangeArrowheads="1"/>
            </p:cNvSpPr>
            <p:nvPr/>
          </p:nvSpPr>
          <p:spPr bwMode="auto">
            <a:xfrm>
              <a:off x="2948" y="211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2 7</a:t>
              </a:r>
            </a:p>
          </p:txBody>
        </p:sp>
        <p:sp>
          <p:nvSpPr>
            <p:cNvPr id="29" name="Freeform 29"/>
            <p:cNvSpPr>
              <a:spLocks/>
            </p:cNvSpPr>
            <p:nvPr/>
          </p:nvSpPr>
          <p:spPr bwMode="auto">
            <a:xfrm>
              <a:off x="2160" y="1527"/>
              <a:ext cx="264" cy="233"/>
            </a:xfrm>
            <a:custGeom>
              <a:avLst/>
              <a:gdLst>
                <a:gd name="T0" fmla="*/ 144 w 264"/>
                <a:gd name="T1" fmla="*/ 87 h 528"/>
                <a:gd name="T2" fmla="*/ 240 w 264"/>
                <a:gd name="T3" fmla="*/ 31 h 528"/>
                <a:gd name="T4" fmla="*/ 0 w 264"/>
                <a:gd name="T5" fmla="*/ 0 h 528"/>
                <a:gd name="T6" fmla="*/ 0 60000 65536"/>
                <a:gd name="T7" fmla="*/ 0 60000 65536"/>
                <a:gd name="T8" fmla="*/ 0 60000 65536"/>
                <a:gd name="T9" fmla="*/ 0 w 264"/>
                <a:gd name="T10" fmla="*/ 0 h 528"/>
                <a:gd name="T11" fmla="*/ 264 w 264"/>
                <a:gd name="T12" fmla="*/ 528 h 528"/>
              </a:gdLst>
              <a:ahLst/>
              <a:cxnLst>
                <a:cxn ang="T6">
                  <a:pos x="T0" y="T1"/>
                </a:cxn>
                <a:cxn ang="T7">
                  <a:pos x="T2" y="T3"/>
                </a:cxn>
                <a:cxn ang="T8">
                  <a:pos x="T4" y="T5"/>
                </a:cxn>
              </a:cxnLst>
              <a:rect l="T9" t="T10" r="T11" b="T12"/>
              <a:pathLst>
                <a:path w="264" h="528">
                  <a:moveTo>
                    <a:pt x="144" y="528"/>
                  </a:moveTo>
                  <a:cubicBezTo>
                    <a:pt x="204" y="404"/>
                    <a:pt x="264" y="280"/>
                    <a:pt x="240" y="192"/>
                  </a:cubicBezTo>
                  <a:cubicBezTo>
                    <a:pt x="216" y="104"/>
                    <a:pt x="108" y="52"/>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0" name="Freeform 30"/>
            <p:cNvSpPr>
              <a:spLocks/>
            </p:cNvSpPr>
            <p:nvPr/>
          </p:nvSpPr>
          <p:spPr bwMode="auto">
            <a:xfrm flipH="1" flipV="1">
              <a:off x="2640" y="2040"/>
              <a:ext cx="336" cy="233"/>
            </a:xfrm>
            <a:custGeom>
              <a:avLst/>
              <a:gdLst>
                <a:gd name="T0" fmla="*/ 116 w 384"/>
                <a:gd name="T1" fmla="*/ 53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1" name="Freeform 31"/>
            <p:cNvSpPr>
              <a:spLocks/>
            </p:cNvSpPr>
            <p:nvPr/>
          </p:nvSpPr>
          <p:spPr bwMode="auto">
            <a:xfrm flipH="1">
              <a:off x="2688" y="1488"/>
              <a:ext cx="192" cy="233"/>
            </a:xfrm>
            <a:custGeom>
              <a:avLst/>
              <a:gdLst>
                <a:gd name="T0" fmla="*/ 1 w 384"/>
                <a:gd name="T1" fmla="*/ 51 h 432"/>
                <a:gd name="T2" fmla="*/ 0 w 384"/>
                <a:gd name="T3" fmla="*/ 0 h 432"/>
                <a:gd name="T4" fmla="*/ 0 60000 65536"/>
                <a:gd name="T5" fmla="*/ 0 60000 65536"/>
                <a:gd name="T6" fmla="*/ 0 w 384"/>
                <a:gd name="T7" fmla="*/ 0 h 432"/>
                <a:gd name="T8" fmla="*/ 384 w 384"/>
                <a:gd name="T9" fmla="*/ 432 h 432"/>
              </a:gdLst>
              <a:ahLst/>
              <a:cxnLst>
                <a:cxn ang="T4">
                  <a:pos x="T0" y="T1"/>
                </a:cxn>
                <a:cxn ang="T5">
                  <a:pos x="T2" y="T3"/>
                </a:cxn>
              </a:cxnLst>
              <a:rect l="T6" t="T7" r="T8" b="T9"/>
              <a:pathLst>
                <a:path w="384" h="432">
                  <a:moveTo>
                    <a:pt x="384" y="432"/>
                  </a:moveTo>
                  <a:cubicBezTo>
                    <a:pt x="384" y="432"/>
                    <a:pt x="192" y="216"/>
                    <a:pt x="0" y="0"/>
                  </a:cubicBezTo>
                </a:path>
              </a:pathLst>
            </a:custGeom>
            <a:noFill/>
            <a:ln w="38100">
              <a:solidFill>
                <a:schemeClr val="accent2"/>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pSp>
      <p:grpSp>
        <p:nvGrpSpPr>
          <p:cNvPr id="32" name="Group 32"/>
          <p:cNvGrpSpPr>
            <a:grpSpLocks/>
          </p:cNvGrpSpPr>
          <p:nvPr/>
        </p:nvGrpSpPr>
        <p:grpSpPr bwMode="auto">
          <a:xfrm>
            <a:off x="6781800" y="2802677"/>
            <a:ext cx="768350" cy="2105025"/>
            <a:chOff x="3312" y="1152"/>
            <a:chExt cx="484" cy="1326"/>
          </a:xfrm>
        </p:grpSpPr>
        <p:sp>
          <p:nvSpPr>
            <p:cNvPr id="33" name="Text Box 33"/>
            <p:cNvSpPr txBox="1">
              <a:spLocks noChangeArrowheads="1"/>
            </p:cNvSpPr>
            <p:nvPr/>
          </p:nvSpPr>
          <p:spPr bwMode="auto">
            <a:xfrm>
              <a:off x="3360" y="1152"/>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3 2 7</a:t>
              </a:r>
            </a:p>
          </p:txBody>
        </p:sp>
        <p:sp>
          <p:nvSpPr>
            <p:cNvPr id="34" name="Text Box 34"/>
            <p:cNvSpPr txBox="1">
              <a:spLocks noChangeArrowheads="1"/>
            </p:cNvSpPr>
            <p:nvPr/>
          </p:nvSpPr>
          <p:spPr bwMode="auto">
            <a:xfrm>
              <a:off x="3360" y="2247"/>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solidFill>
                    <a:schemeClr val="accent2"/>
                  </a:solidFill>
                  <a:latin typeface="Arial" charset="0"/>
                </a:rPr>
                <a:t>6 2 7</a:t>
              </a:r>
            </a:p>
          </p:txBody>
        </p:sp>
        <p:sp>
          <p:nvSpPr>
            <p:cNvPr id="35" name="Line 35"/>
            <p:cNvSpPr>
              <a:spLocks noChangeShapeType="1"/>
            </p:cNvSpPr>
            <p:nvPr/>
          </p:nvSpPr>
          <p:spPr bwMode="auto">
            <a:xfrm>
              <a:off x="3360" y="2478"/>
              <a:ext cx="432"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36" name="Line 36"/>
            <p:cNvSpPr>
              <a:spLocks noChangeShapeType="1"/>
            </p:cNvSpPr>
            <p:nvPr/>
          </p:nvSpPr>
          <p:spPr bwMode="auto">
            <a:xfrm>
              <a:off x="3312" y="1392"/>
              <a:ext cx="432"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37" name="Group 37"/>
          <p:cNvGrpSpPr>
            <a:grpSpLocks/>
          </p:cNvGrpSpPr>
          <p:nvPr/>
        </p:nvGrpSpPr>
        <p:grpSpPr bwMode="auto">
          <a:xfrm>
            <a:off x="4495800" y="3397989"/>
            <a:ext cx="2368550" cy="1662112"/>
            <a:chOff x="1872" y="1527"/>
            <a:chExt cx="1492" cy="1047"/>
          </a:xfrm>
        </p:grpSpPr>
        <p:sp>
          <p:nvSpPr>
            <p:cNvPr id="38" name="Freeform 38"/>
            <p:cNvSpPr>
              <a:spLocks/>
            </p:cNvSpPr>
            <p:nvPr/>
          </p:nvSpPr>
          <p:spPr bwMode="auto">
            <a:xfrm>
              <a:off x="2784" y="1527"/>
              <a:ext cx="336" cy="233"/>
            </a:xfrm>
            <a:custGeom>
              <a:avLst/>
              <a:gdLst>
                <a:gd name="T0" fmla="*/ 0 w 336"/>
                <a:gd name="T1" fmla="*/ 384 h 384"/>
                <a:gd name="T2" fmla="*/ 96 w 336"/>
                <a:gd name="T3" fmla="*/ 144 h 384"/>
                <a:gd name="T4" fmla="*/ 336 w 336"/>
                <a:gd name="T5" fmla="*/ 0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0" y="384"/>
                  </a:moveTo>
                  <a:cubicBezTo>
                    <a:pt x="20" y="296"/>
                    <a:pt x="40" y="208"/>
                    <a:pt x="96" y="144"/>
                  </a:cubicBezTo>
                  <a:cubicBezTo>
                    <a:pt x="152" y="80"/>
                    <a:pt x="244" y="40"/>
                    <a:pt x="336"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39" name="Freeform 39"/>
            <p:cNvSpPr>
              <a:spLocks/>
            </p:cNvSpPr>
            <p:nvPr/>
          </p:nvSpPr>
          <p:spPr bwMode="auto">
            <a:xfrm>
              <a:off x="2160" y="1527"/>
              <a:ext cx="288" cy="233"/>
            </a:xfrm>
            <a:custGeom>
              <a:avLst/>
              <a:gdLst>
                <a:gd name="T0" fmla="*/ 288 w 288"/>
                <a:gd name="T1" fmla="*/ 336 h 336"/>
                <a:gd name="T2" fmla="*/ 0 w 288"/>
                <a:gd name="T3" fmla="*/ 0 h 336"/>
                <a:gd name="T4" fmla="*/ 0 60000 65536"/>
                <a:gd name="T5" fmla="*/ 0 60000 65536"/>
                <a:gd name="T6" fmla="*/ 0 w 288"/>
                <a:gd name="T7" fmla="*/ 0 h 336"/>
                <a:gd name="T8" fmla="*/ 288 w 288"/>
                <a:gd name="T9" fmla="*/ 336 h 336"/>
              </a:gdLst>
              <a:ahLst/>
              <a:cxnLst>
                <a:cxn ang="T4">
                  <a:pos x="T0" y="T1"/>
                </a:cxn>
                <a:cxn ang="T5">
                  <a:pos x="T2" y="T3"/>
                </a:cxn>
              </a:cxnLst>
              <a:rect l="T6" t="T7" r="T8" b="T9"/>
              <a:pathLst>
                <a:path w="288" h="336">
                  <a:moveTo>
                    <a:pt x="288" y="336"/>
                  </a:moveTo>
                  <a:cubicBezTo>
                    <a:pt x="288" y="336"/>
                    <a:pt x="144" y="168"/>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0" name="Freeform 40"/>
            <p:cNvSpPr>
              <a:spLocks/>
            </p:cNvSpPr>
            <p:nvPr/>
          </p:nvSpPr>
          <p:spPr bwMode="auto">
            <a:xfrm>
              <a:off x="1872" y="2055"/>
              <a:ext cx="432" cy="233"/>
            </a:xfrm>
            <a:custGeom>
              <a:avLst/>
              <a:gdLst>
                <a:gd name="T0" fmla="*/ 432 w 432"/>
                <a:gd name="T1" fmla="*/ 0 h 480"/>
                <a:gd name="T2" fmla="*/ 0 w 432"/>
                <a:gd name="T3" fmla="*/ 480 h 480"/>
                <a:gd name="T4" fmla="*/ 0 60000 65536"/>
                <a:gd name="T5" fmla="*/ 0 60000 65536"/>
                <a:gd name="T6" fmla="*/ 0 w 432"/>
                <a:gd name="T7" fmla="*/ 0 h 480"/>
                <a:gd name="T8" fmla="*/ 432 w 432"/>
                <a:gd name="T9" fmla="*/ 480 h 480"/>
              </a:gdLst>
              <a:ahLst/>
              <a:cxnLst>
                <a:cxn ang="T4">
                  <a:pos x="T0" y="T1"/>
                </a:cxn>
                <a:cxn ang="T5">
                  <a:pos x="T2" y="T3"/>
                </a:cxn>
              </a:cxnLst>
              <a:rect l="T6" t="T7" r="T8" b="T9"/>
              <a:pathLst>
                <a:path w="432" h="480">
                  <a:moveTo>
                    <a:pt x="432" y="0"/>
                  </a:moveTo>
                  <a:cubicBezTo>
                    <a:pt x="432" y="0"/>
                    <a:pt x="216" y="240"/>
                    <a:pt x="0" y="48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1" name="Text Box 41"/>
            <p:cNvSpPr txBox="1">
              <a:spLocks noChangeArrowheads="1"/>
            </p:cNvSpPr>
            <p:nvPr/>
          </p:nvSpPr>
          <p:spPr bwMode="auto">
            <a:xfrm>
              <a:off x="2928" y="153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sp>
          <p:nvSpPr>
            <p:cNvPr id="42" name="Text Box 42"/>
            <p:cNvSpPr txBox="1">
              <a:spLocks noChangeArrowheads="1"/>
            </p:cNvSpPr>
            <p:nvPr/>
          </p:nvSpPr>
          <p:spPr bwMode="auto">
            <a:xfrm>
              <a:off x="2256" y="1536"/>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sp>
          <p:nvSpPr>
            <p:cNvPr id="43" name="Text Box 43"/>
            <p:cNvSpPr txBox="1">
              <a:spLocks noChangeArrowheads="1"/>
            </p:cNvSpPr>
            <p:nvPr/>
          </p:nvSpPr>
          <p:spPr bwMode="auto">
            <a:xfrm>
              <a:off x="1968" y="2343"/>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2 6 5</a:t>
              </a:r>
            </a:p>
          </p:txBody>
        </p:sp>
      </p:grpSp>
      <p:grpSp>
        <p:nvGrpSpPr>
          <p:cNvPr id="44" name="Group 44"/>
          <p:cNvGrpSpPr>
            <a:grpSpLocks/>
          </p:cNvGrpSpPr>
          <p:nvPr/>
        </p:nvGrpSpPr>
        <p:grpSpPr bwMode="auto">
          <a:xfrm>
            <a:off x="2667000" y="3397990"/>
            <a:ext cx="5245100" cy="1360488"/>
            <a:chOff x="720" y="1527"/>
            <a:chExt cx="3304" cy="857"/>
          </a:xfrm>
        </p:grpSpPr>
        <p:sp>
          <p:nvSpPr>
            <p:cNvPr id="45" name="Freeform 45"/>
            <p:cNvSpPr>
              <a:spLocks/>
            </p:cNvSpPr>
            <p:nvPr/>
          </p:nvSpPr>
          <p:spPr bwMode="auto">
            <a:xfrm>
              <a:off x="3200" y="1527"/>
              <a:ext cx="736" cy="233"/>
            </a:xfrm>
            <a:custGeom>
              <a:avLst/>
              <a:gdLst>
                <a:gd name="T0" fmla="*/ 64 w 736"/>
                <a:gd name="T1" fmla="*/ 0 h 1"/>
                <a:gd name="T2" fmla="*/ 112 w 736"/>
                <a:gd name="T3" fmla="*/ 0 h 1"/>
                <a:gd name="T4" fmla="*/ 736 w 736"/>
                <a:gd name="T5" fmla="*/ 0 h 1"/>
                <a:gd name="T6" fmla="*/ 0 60000 65536"/>
                <a:gd name="T7" fmla="*/ 0 60000 65536"/>
                <a:gd name="T8" fmla="*/ 0 60000 65536"/>
                <a:gd name="T9" fmla="*/ 0 w 736"/>
                <a:gd name="T10" fmla="*/ 0 h 1"/>
                <a:gd name="T11" fmla="*/ 736 w 736"/>
                <a:gd name="T12" fmla="*/ 1 h 1"/>
              </a:gdLst>
              <a:ahLst/>
              <a:cxnLst>
                <a:cxn ang="T6">
                  <a:pos x="T0" y="T1"/>
                </a:cxn>
                <a:cxn ang="T7">
                  <a:pos x="T2" y="T3"/>
                </a:cxn>
                <a:cxn ang="T8">
                  <a:pos x="T4" y="T5"/>
                </a:cxn>
              </a:cxnLst>
              <a:rect l="T9" t="T10" r="T11" b="T12"/>
              <a:pathLst>
                <a:path w="736" h="1">
                  <a:moveTo>
                    <a:pt x="64" y="0"/>
                  </a:moveTo>
                  <a:cubicBezTo>
                    <a:pt x="32" y="0"/>
                    <a:pt x="0" y="0"/>
                    <a:pt x="112" y="0"/>
                  </a:cubicBezTo>
                  <a:cubicBezTo>
                    <a:pt x="224" y="0"/>
                    <a:pt x="480" y="0"/>
                    <a:pt x="736"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6" name="Freeform 46"/>
            <p:cNvSpPr>
              <a:spLocks/>
            </p:cNvSpPr>
            <p:nvPr/>
          </p:nvSpPr>
          <p:spPr bwMode="auto">
            <a:xfrm>
              <a:off x="1248" y="2151"/>
              <a:ext cx="432" cy="233"/>
            </a:xfrm>
            <a:custGeom>
              <a:avLst/>
              <a:gdLst>
                <a:gd name="T0" fmla="*/ 432 w 432"/>
                <a:gd name="T1" fmla="*/ 432 h 432"/>
                <a:gd name="T2" fmla="*/ 0 w 432"/>
                <a:gd name="T3" fmla="*/ 0 h 432"/>
                <a:gd name="T4" fmla="*/ 0 60000 65536"/>
                <a:gd name="T5" fmla="*/ 0 60000 65536"/>
                <a:gd name="T6" fmla="*/ 0 w 432"/>
                <a:gd name="T7" fmla="*/ 0 h 432"/>
                <a:gd name="T8" fmla="*/ 432 w 432"/>
                <a:gd name="T9" fmla="*/ 432 h 432"/>
              </a:gdLst>
              <a:ahLst/>
              <a:cxnLst>
                <a:cxn ang="T4">
                  <a:pos x="T0" y="T1"/>
                </a:cxn>
                <a:cxn ang="T5">
                  <a:pos x="T2" y="T3"/>
                </a:cxn>
              </a:cxnLst>
              <a:rect l="T6" t="T7" r="T8" b="T9"/>
              <a:pathLst>
                <a:path w="432" h="432">
                  <a:moveTo>
                    <a:pt x="432" y="432"/>
                  </a:moveTo>
                  <a:cubicBezTo>
                    <a:pt x="432" y="432"/>
                    <a:pt x="216" y="216"/>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47" name="Text Box 47"/>
            <p:cNvSpPr txBox="1">
              <a:spLocks noChangeArrowheads="1"/>
            </p:cNvSpPr>
            <p:nvPr/>
          </p:nvSpPr>
          <p:spPr bwMode="auto">
            <a:xfrm>
              <a:off x="3468" y="1527"/>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3 2 6 5</a:t>
              </a:r>
            </a:p>
          </p:txBody>
        </p:sp>
        <p:sp>
          <p:nvSpPr>
            <p:cNvPr id="48" name="Text Box 48"/>
            <p:cNvSpPr txBox="1">
              <a:spLocks noChangeArrowheads="1"/>
            </p:cNvSpPr>
            <p:nvPr/>
          </p:nvSpPr>
          <p:spPr bwMode="auto">
            <a:xfrm>
              <a:off x="720" y="2112"/>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7 2 6 5</a:t>
              </a:r>
            </a:p>
          </p:txBody>
        </p:sp>
      </p:grpSp>
      <p:grpSp>
        <p:nvGrpSpPr>
          <p:cNvPr id="49" name="Group 49"/>
          <p:cNvGrpSpPr>
            <a:grpSpLocks/>
          </p:cNvGrpSpPr>
          <p:nvPr/>
        </p:nvGrpSpPr>
        <p:grpSpPr bwMode="auto">
          <a:xfrm>
            <a:off x="5943600" y="4007592"/>
            <a:ext cx="609600" cy="522288"/>
            <a:chOff x="2784" y="1911"/>
            <a:chExt cx="384" cy="329"/>
          </a:xfrm>
        </p:grpSpPr>
        <p:sp>
          <p:nvSpPr>
            <p:cNvPr id="50" name="Freeform 50"/>
            <p:cNvSpPr>
              <a:spLocks/>
            </p:cNvSpPr>
            <p:nvPr/>
          </p:nvSpPr>
          <p:spPr bwMode="auto">
            <a:xfrm>
              <a:off x="2784" y="2007"/>
              <a:ext cx="240" cy="233"/>
            </a:xfrm>
            <a:custGeom>
              <a:avLst/>
              <a:gdLst>
                <a:gd name="T0" fmla="*/ 240 w 240"/>
                <a:gd name="T1" fmla="*/ 432 h 432"/>
                <a:gd name="T2" fmla="*/ 0 w 240"/>
                <a:gd name="T3" fmla="*/ 0 h 432"/>
                <a:gd name="T4" fmla="*/ 0 60000 65536"/>
                <a:gd name="T5" fmla="*/ 0 60000 65536"/>
                <a:gd name="T6" fmla="*/ 0 w 240"/>
                <a:gd name="T7" fmla="*/ 0 h 432"/>
                <a:gd name="T8" fmla="*/ 240 w 240"/>
                <a:gd name="T9" fmla="*/ 432 h 432"/>
              </a:gdLst>
              <a:ahLst/>
              <a:cxnLst>
                <a:cxn ang="T4">
                  <a:pos x="T0" y="T1"/>
                </a:cxn>
                <a:cxn ang="T5">
                  <a:pos x="T2" y="T3"/>
                </a:cxn>
              </a:cxnLst>
              <a:rect l="T6" t="T7" r="T8" b="T9"/>
              <a:pathLst>
                <a:path w="240" h="432">
                  <a:moveTo>
                    <a:pt x="240" y="432"/>
                  </a:moveTo>
                  <a:cubicBezTo>
                    <a:pt x="240" y="432"/>
                    <a:pt x="120" y="216"/>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1" name="Text Box 51"/>
            <p:cNvSpPr txBox="1">
              <a:spLocks noChangeArrowheads="1"/>
            </p:cNvSpPr>
            <p:nvPr/>
          </p:nvSpPr>
          <p:spPr bwMode="auto">
            <a:xfrm>
              <a:off x="2852" y="1911"/>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6 5</a:t>
              </a:r>
            </a:p>
          </p:txBody>
        </p:sp>
      </p:grpSp>
      <p:grpSp>
        <p:nvGrpSpPr>
          <p:cNvPr id="52" name="Group 52"/>
          <p:cNvGrpSpPr>
            <a:grpSpLocks/>
          </p:cNvGrpSpPr>
          <p:nvPr/>
        </p:nvGrpSpPr>
        <p:grpSpPr bwMode="auto">
          <a:xfrm>
            <a:off x="6470650" y="3321789"/>
            <a:ext cx="2139950" cy="2271712"/>
            <a:chOff x="3116" y="1479"/>
            <a:chExt cx="1348" cy="1431"/>
          </a:xfrm>
        </p:grpSpPr>
        <p:sp>
          <p:nvSpPr>
            <p:cNvPr id="53" name="Freeform 53"/>
            <p:cNvSpPr>
              <a:spLocks/>
            </p:cNvSpPr>
            <p:nvPr/>
          </p:nvSpPr>
          <p:spPr bwMode="auto">
            <a:xfrm>
              <a:off x="4272" y="1479"/>
              <a:ext cx="1" cy="233"/>
            </a:xfrm>
            <a:custGeom>
              <a:avLst/>
              <a:gdLst>
                <a:gd name="T0" fmla="*/ 0 w 1"/>
                <a:gd name="T1" fmla="*/ 912 h 912"/>
                <a:gd name="T2" fmla="*/ 0 w 1"/>
                <a:gd name="T3" fmla="*/ 0 h 912"/>
                <a:gd name="T4" fmla="*/ 0 60000 65536"/>
                <a:gd name="T5" fmla="*/ 0 60000 65536"/>
                <a:gd name="T6" fmla="*/ 0 w 1"/>
                <a:gd name="T7" fmla="*/ 0 h 912"/>
                <a:gd name="T8" fmla="*/ 1 w 1"/>
                <a:gd name="T9" fmla="*/ 912 h 912"/>
              </a:gdLst>
              <a:ahLst/>
              <a:cxnLst>
                <a:cxn ang="T4">
                  <a:pos x="T0" y="T1"/>
                </a:cxn>
                <a:cxn ang="T5">
                  <a:pos x="T2" y="T3"/>
                </a:cxn>
              </a:cxnLst>
              <a:rect l="T6" t="T7" r="T8" b="T9"/>
              <a:pathLst>
                <a:path w="1" h="912">
                  <a:moveTo>
                    <a:pt x="0" y="912"/>
                  </a:moveTo>
                  <a:cubicBezTo>
                    <a:pt x="0" y="532"/>
                    <a:pt x="0" y="152"/>
                    <a:pt x="0" y="0"/>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4" name="Freeform 54"/>
            <p:cNvSpPr>
              <a:spLocks/>
            </p:cNvSpPr>
            <p:nvPr/>
          </p:nvSpPr>
          <p:spPr bwMode="auto">
            <a:xfrm>
              <a:off x="3168" y="2535"/>
              <a:ext cx="720" cy="233"/>
            </a:xfrm>
            <a:custGeom>
              <a:avLst/>
              <a:gdLst>
                <a:gd name="T0" fmla="*/ 720 w 720"/>
                <a:gd name="T1" fmla="*/ 0 h 96"/>
                <a:gd name="T2" fmla="*/ 192 w 720"/>
                <a:gd name="T3" fmla="*/ 48 h 96"/>
                <a:gd name="T4" fmla="*/ 0 w 720"/>
                <a:gd name="T5" fmla="*/ 96 h 96"/>
                <a:gd name="T6" fmla="*/ 0 60000 65536"/>
                <a:gd name="T7" fmla="*/ 0 60000 65536"/>
                <a:gd name="T8" fmla="*/ 0 60000 65536"/>
                <a:gd name="T9" fmla="*/ 0 w 720"/>
                <a:gd name="T10" fmla="*/ 0 h 96"/>
                <a:gd name="T11" fmla="*/ 720 w 720"/>
                <a:gd name="T12" fmla="*/ 96 h 96"/>
              </a:gdLst>
              <a:ahLst/>
              <a:cxnLst>
                <a:cxn ang="T6">
                  <a:pos x="T0" y="T1"/>
                </a:cxn>
                <a:cxn ang="T7">
                  <a:pos x="T2" y="T3"/>
                </a:cxn>
                <a:cxn ang="T8">
                  <a:pos x="T4" y="T5"/>
                </a:cxn>
              </a:cxnLst>
              <a:rect l="T9" t="T10" r="T11" b="T12"/>
              <a:pathLst>
                <a:path w="720" h="96">
                  <a:moveTo>
                    <a:pt x="720" y="0"/>
                  </a:moveTo>
                  <a:cubicBezTo>
                    <a:pt x="516" y="16"/>
                    <a:pt x="312" y="32"/>
                    <a:pt x="192" y="48"/>
                  </a:cubicBezTo>
                  <a:cubicBezTo>
                    <a:pt x="72" y="64"/>
                    <a:pt x="36" y="80"/>
                    <a:pt x="0" y="96"/>
                  </a:cubicBezTo>
                </a:path>
              </a:pathLst>
            </a:custGeom>
            <a:noFill/>
            <a:ln w="38100">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5" name="Text Box 55"/>
            <p:cNvSpPr txBox="1">
              <a:spLocks noChangeArrowheads="1"/>
            </p:cNvSpPr>
            <p:nvPr/>
          </p:nvSpPr>
          <p:spPr bwMode="auto">
            <a:xfrm>
              <a:off x="4268" y="157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5</a:t>
              </a:r>
            </a:p>
          </p:txBody>
        </p:sp>
        <p:sp>
          <p:nvSpPr>
            <p:cNvPr id="56" name="Text Box 56"/>
            <p:cNvSpPr txBox="1">
              <a:spLocks noChangeArrowheads="1"/>
            </p:cNvSpPr>
            <p:nvPr/>
          </p:nvSpPr>
          <p:spPr bwMode="auto">
            <a:xfrm>
              <a:off x="3116" y="267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1800">
                  <a:latin typeface="Arial" charset="0"/>
                </a:rPr>
                <a:t>5</a:t>
              </a:r>
            </a:p>
          </p:txBody>
        </p:sp>
      </p:grpSp>
      <p:sp>
        <p:nvSpPr>
          <p:cNvPr id="57" name="Text Placeholder 2"/>
          <p:cNvSpPr>
            <a:spLocks noGrp="1"/>
          </p:cNvSpPr>
          <p:nvPr>
            <p:ph type="body" sz="quarter" idx="13"/>
          </p:nvPr>
        </p:nvSpPr>
        <p:spPr>
          <a:xfrm>
            <a:off x="666628" y="1276741"/>
            <a:ext cx="10320920" cy="5199773"/>
          </a:xfrm>
        </p:spPr>
        <p:txBody>
          <a:bodyPr/>
          <a:lstStyle/>
          <a:p>
            <a:pPr>
              <a:buFont typeface="Arial"/>
              <a:buChar char="•"/>
              <a:defRPr/>
            </a:pPr>
            <a:r>
              <a:rPr lang="en-GB" sz="2000" dirty="0" smtClean="0"/>
              <a:t>Choose a route through the Internet</a:t>
            </a:r>
          </a:p>
          <a:p>
            <a:pPr>
              <a:buFont typeface="Arial"/>
              <a:buChar char="•"/>
              <a:defRPr/>
            </a:pPr>
            <a:r>
              <a:rPr lang="en-GB" sz="2000" dirty="0" smtClean="0"/>
              <a:t>List of routes from BGP neighbours (e.g. ISPs)</a:t>
            </a:r>
          </a:p>
          <a:p>
            <a:pPr>
              <a:buFont typeface="Arial"/>
              <a:buChar char="•"/>
              <a:defRPr/>
            </a:pPr>
            <a:r>
              <a:rPr lang="en-GB" sz="2000" dirty="0"/>
              <a:t>F</a:t>
            </a:r>
            <a:r>
              <a:rPr lang="en-GB" sz="2000" dirty="0" smtClean="0"/>
              <a:t>ind the best path to an AS based on path attributes e.g. shortest path (origin attribute specifies the origin of the route update)</a:t>
            </a:r>
            <a:endParaRPr lang="en-US" sz="1800" dirty="0"/>
          </a:p>
          <a:p>
            <a:endParaRPr lang="en-US" sz="2000" dirty="0">
              <a:ea typeface="ＭＳ Ｐゴシック" charset="0"/>
            </a:endParaRPr>
          </a:p>
        </p:txBody>
      </p:sp>
      <p:sp>
        <p:nvSpPr>
          <p:cNvPr id="58" name="Rectangular Callout 57"/>
          <p:cNvSpPr/>
          <p:nvPr/>
        </p:nvSpPr>
        <p:spPr bwMode="auto">
          <a:xfrm>
            <a:off x="4932362" y="5603898"/>
            <a:ext cx="879475" cy="1051228"/>
          </a:xfrm>
          <a:prstGeom prst="wedgeRectCallout">
            <a:avLst>
              <a:gd name="adj1" fmla="val -47011"/>
              <a:gd name="adj2" fmla="val -76024"/>
            </a:avLst>
          </a:prstGeom>
          <a:solidFill>
            <a:schemeClr val="bg1">
              <a:lumMod val="95000"/>
            </a:schemeClr>
          </a:solidFill>
          <a:ln w="12700" cap="flat" cmpd="sng" algn="ctr">
            <a:solidFill>
              <a:schemeClr val="tx1"/>
            </a:solid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r>
              <a:rPr lang="en-US" sz="1400" dirty="0">
                <a:latin typeface="+mn-lt"/>
              </a:rPr>
              <a:t>Host1</a:t>
            </a:r>
          </a:p>
          <a:p>
            <a:pPr fontAlgn="base">
              <a:spcBef>
                <a:spcPct val="0"/>
              </a:spcBef>
              <a:spcAft>
                <a:spcPct val="0"/>
              </a:spcAft>
            </a:pPr>
            <a:r>
              <a:rPr lang="en-US" sz="1600" dirty="0"/>
              <a:t>Host2</a:t>
            </a:r>
          </a:p>
          <a:p>
            <a:pPr fontAlgn="base">
              <a:spcBef>
                <a:spcPct val="0"/>
              </a:spcBef>
              <a:spcAft>
                <a:spcPct val="0"/>
              </a:spcAft>
            </a:pPr>
            <a:r>
              <a:rPr lang="en-US" sz="1600" dirty="0">
                <a:latin typeface="Tahoma" pitchFamily="34" charset="0"/>
              </a:rPr>
              <a:t>…</a:t>
            </a:r>
          </a:p>
          <a:p>
            <a:pPr fontAlgn="base">
              <a:spcBef>
                <a:spcPct val="0"/>
              </a:spcBef>
              <a:spcAft>
                <a:spcPct val="0"/>
              </a:spcAft>
            </a:pPr>
            <a:r>
              <a:rPr lang="en-US" sz="1600" dirty="0" err="1"/>
              <a:t>Hostn</a:t>
            </a:r>
            <a:endParaRPr lang="en-US" sz="1600" dirty="0">
              <a:latin typeface="Tahoma" pitchFamily="34" charset="0"/>
            </a:endParaRPr>
          </a:p>
        </p:txBody>
      </p:sp>
      <p:sp>
        <p:nvSpPr>
          <p:cNvPr id="59" name="Right Brace 58"/>
          <p:cNvSpPr/>
          <p:nvPr/>
        </p:nvSpPr>
        <p:spPr bwMode="auto">
          <a:xfrm>
            <a:off x="5901190" y="5603897"/>
            <a:ext cx="419100" cy="1051229"/>
          </a:xfrm>
          <a:prstGeom prst="rightBrac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ahoma" pitchFamily="34" charset="0"/>
            </a:endParaRPr>
          </a:p>
        </p:txBody>
      </p:sp>
      <p:sp>
        <p:nvSpPr>
          <p:cNvPr id="60" name="TextBox 59"/>
          <p:cNvSpPr txBox="1"/>
          <p:nvPr/>
        </p:nvSpPr>
        <p:spPr>
          <a:xfrm>
            <a:off x="6350324" y="5965045"/>
            <a:ext cx="1572546" cy="369332"/>
          </a:xfrm>
          <a:prstGeom prst="rect">
            <a:avLst/>
          </a:prstGeom>
          <a:noFill/>
        </p:spPr>
        <p:txBody>
          <a:bodyPr wrap="none" rtlCol="0">
            <a:spAutoFit/>
          </a:bodyPr>
          <a:lstStyle/>
          <a:p>
            <a:r>
              <a:rPr lang="en-US" dirty="0"/>
              <a:t>Address blocks</a:t>
            </a:r>
          </a:p>
        </p:txBody>
      </p:sp>
    </p:spTree>
    <p:extLst>
      <p:ext uri="{BB962C8B-B14F-4D97-AF65-F5344CB8AC3E}">
        <p14:creationId xmlns:p14="http://schemas.microsoft.com/office/powerpoint/2010/main" val="37263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0-#ppt_w/2"/>
                                          </p:val>
                                        </p:tav>
                                        <p:tav tm="100000">
                                          <p:val>
                                            <p:strVal val="#ppt_x"/>
                                          </p:val>
                                        </p:tav>
                                      </p:tavLst>
                                    </p:anim>
                                    <p:anim calcmode="lin" valueType="num">
                                      <p:cBhvr additive="base">
                                        <p:cTn id="1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0-#ppt_w/2"/>
                                          </p:val>
                                        </p:tav>
                                        <p:tav tm="100000">
                                          <p:val>
                                            <p:strVal val="#ppt_x"/>
                                          </p:val>
                                        </p:tav>
                                      </p:tavLst>
                                    </p:anim>
                                    <p:anim calcmode="lin" valueType="num">
                                      <p:cBhvr additive="base">
                                        <p:cTn id="26"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0-#ppt_w/2"/>
                                          </p:val>
                                        </p:tav>
                                        <p:tav tm="100000">
                                          <p:val>
                                            <p:strVal val="#ppt_x"/>
                                          </p:val>
                                        </p:tav>
                                      </p:tavLst>
                                    </p:anim>
                                    <p:anim calcmode="lin" valueType="num">
                                      <p:cBhvr additive="base">
                                        <p:cTn id="44"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BGP Security Issues</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r>
              <a:rPr lang="en-US" sz="2400" dirty="0"/>
              <a:t>BGP is used for all inter-ISP </a:t>
            </a:r>
            <a:r>
              <a:rPr lang="en-US" sz="2400" dirty="0" smtClean="0"/>
              <a:t>routing </a:t>
            </a:r>
          </a:p>
          <a:p>
            <a:pPr marL="914400" lvl="1" indent="-457200">
              <a:buFont typeface="Arial" panose="020B0604020202020204" pitchFamily="34" charset="0"/>
              <a:buChar char="•"/>
            </a:pPr>
            <a:r>
              <a:rPr lang="en-US" dirty="0" smtClean="0"/>
              <a:t>Locally set, internationally distributed</a:t>
            </a:r>
            <a:endParaRPr lang="en-US" dirty="0"/>
          </a:p>
          <a:p>
            <a:r>
              <a:rPr lang="en-US" sz="2400" dirty="0"/>
              <a:t>Benign configuration errors affect about 1% of all routing table entries at any time</a:t>
            </a:r>
          </a:p>
          <a:p>
            <a:r>
              <a:rPr lang="en-US" sz="2400" dirty="0"/>
              <a:t>Highly vulnerable to human errors, malicious attacks</a:t>
            </a:r>
          </a:p>
          <a:p>
            <a:pPr lvl="1"/>
            <a:r>
              <a:rPr lang="en-US" sz="2000" dirty="0"/>
              <a:t>Actual routing policies can be very complicated</a:t>
            </a:r>
          </a:p>
          <a:p>
            <a:r>
              <a:rPr lang="en-US" sz="2400" dirty="0">
                <a:ea typeface="ＭＳ Ｐゴシック" charset="0"/>
              </a:rPr>
              <a:t>BGP path attestations are un-authenticated</a:t>
            </a:r>
          </a:p>
          <a:p>
            <a:pPr marL="800100" lvl="1" indent="-342900">
              <a:buFont typeface="Arial" panose="020B0604020202020204" pitchFamily="34" charset="0"/>
              <a:buChar char="•"/>
            </a:pPr>
            <a:r>
              <a:rPr lang="en-US" sz="2000" dirty="0">
                <a:ea typeface="ＭＳ Ｐゴシック" charset="0"/>
              </a:rPr>
              <a:t>Anyone can inject advertisements for arbitrary routes</a:t>
            </a:r>
          </a:p>
          <a:p>
            <a:pPr marL="800100" lvl="1" indent="-342900">
              <a:buFont typeface="Arial" panose="020B0604020202020204" pitchFamily="34" charset="0"/>
              <a:buChar char="•"/>
            </a:pPr>
            <a:r>
              <a:rPr lang="en-US" sz="2000" dirty="0">
                <a:ea typeface="ＭＳ Ｐゴシック" charset="0"/>
              </a:rPr>
              <a:t>Advertisement will propagate everywhere</a:t>
            </a:r>
          </a:p>
          <a:p>
            <a:pPr marL="800100" lvl="1" indent="-342900">
              <a:buFont typeface="Arial" panose="020B0604020202020204" pitchFamily="34" charset="0"/>
              <a:buChar char="•"/>
            </a:pPr>
            <a:r>
              <a:rPr lang="en-US" sz="2000" dirty="0">
                <a:ea typeface="ＭＳ Ｐゴシック" charset="0"/>
              </a:rPr>
              <a:t>Used for </a:t>
            </a:r>
            <a:r>
              <a:rPr lang="en-US" sz="2000" dirty="0" err="1">
                <a:ea typeface="ＭＳ Ｐゴシック" charset="0"/>
              </a:rPr>
              <a:t>DoS</a:t>
            </a:r>
            <a:r>
              <a:rPr lang="en-US" sz="2000" dirty="0">
                <a:ea typeface="ＭＳ Ｐゴシック" charset="0"/>
              </a:rPr>
              <a:t>, spam, and eavesdropping   </a:t>
            </a:r>
            <a:endParaRPr lang="en-US" sz="2000" dirty="0" smtClean="0">
              <a:ea typeface="ＭＳ Ｐゴシック" charset="0"/>
            </a:endParaRPr>
          </a:p>
          <a:p>
            <a:pPr marL="800100" lvl="1" indent="-342900">
              <a:buFont typeface="Arial" panose="020B0604020202020204" pitchFamily="34" charset="0"/>
              <a:buChar char="•"/>
            </a:pPr>
            <a:r>
              <a:rPr lang="en-US" sz="2000" dirty="0" smtClean="0">
                <a:ea typeface="ＭＳ Ｐゴシック" charset="0"/>
              </a:rPr>
              <a:t>Often </a:t>
            </a:r>
            <a:r>
              <a:rPr lang="en-US" sz="2000" dirty="0">
                <a:ea typeface="ＭＳ Ｐゴシック" charset="0"/>
              </a:rPr>
              <a:t>a result of human error</a:t>
            </a:r>
          </a:p>
        </p:txBody>
      </p:sp>
    </p:spTree>
    <p:extLst>
      <p:ext uri="{BB962C8B-B14F-4D97-AF65-F5344CB8AC3E}">
        <p14:creationId xmlns:p14="http://schemas.microsoft.com/office/powerpoint/2010/main" val="217508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Example Path Hijack</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pPr marL="0" indent="0">
              <a:buNone/>
            </a:pPr>
            <a:r>
              <a:rPr lang="en-US" sz="2400" dirty="0"/>
              <a:t>Feb 2013:    Guadalajara ⟶ Washington DC  via </a:t>
            </a:r>
            <a:r>
              <a:rPr lang="en-US" sz="2400" dirty="0" smtClean="0"/>
              <a:t>Belarus</a:t>
            </a:r>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000" dirty="0"/>
              <a:t>Normally:    </a:t>
            </a:r>
            <a:r>
              <a:rPr lang="en-US" sz="2000" dirty="0" err="1"/>
              <a:t>Alestra</a:t>
            </a:r>
            <a:r>
              <a:rPr lang="en-US" sz="2000" dirty="0"/>
              <a:t> (Mexico) ⟶ PCCW (Texas) ⟶ Qwest (DC)</a:t>
            </a:r>
          </a:p>
          <a:p>
            <a:pPr marL="0" indent="0">
              <a:spcBef>
                <a:spcPts val="1776"/>
              </a:spcBef>
              <a:buNone/>
            </a:pPr>
            <a:r>
              <a:rPr lang="en-US" sz="2000" dirty="0"/>
              <a:t>Reverse route (DC ⟶ Guadalajara) is unaffected:</a:t>
            </a:r>
          </a:p>
          <a:p>
            <a:r>
              <a:rPr lang="en-US" sz="2000" dirty="0"/>
              <a:t>Person browsing the Web in DC cannot tell by </a:t>
            </a:r>
            <a:r>
              <a:rPr lang="en-US" sz="2000" i="1" dirty="0"/>
              <a:t>traceroute</a:t>
            </a:r>
            <a:r>
              <a:rPr lang="en-US" sz="2000" dirty="0"/>
              <a:t> </a:t>
            </a:r>
            <a:r>
              <a:rPr lang="en-US" sz="2000" dirty="0" smtClean="0"/>
              <a:t/>
            </a:r>
            <a:br>
              <a:rPr lang="en-US" sz="2000" dirty="0" smtClean="0"/>
            </a:br>
            <a:r>
              <a:rPr lang="en-US" sz="2000" dirty="0" smtClean="0"/>
              <a:t>that </a:t>
            </a:r>
            <a:r>
              <a:rPr lang="en-US" sz="2000" dirty="0"/>
              <a:t>HTTP responses are routed through Moscow </a:t>
            </a:r>
          </a:p>
          <a:p>
            <a:pPr marL="0" indent="0">
              <a:buNone/>
            </a:pPr>
            <a:endParaRPr lang="en-US" sz="2400" dirty="0"/>
          </a:p>
        </p:txBody>
      </p:sp>
      <p:pic>
        <p:nvPicPr>
          <p:cNvPr id="4" name="Picture 3"/>
          <p:cNvPicPr>
            <a:picLocks noChangeAspect="1"/>
          </p:cNvPicPr>
          <p:nvPr/>
        </p:nvPicPr>
        <p:blipFill rotWithShape="1">
          <a:blip r:embed="rId2"/>
          <a:srcRect t="19033" b="13034"/>
          <a:stretch/>
        </p:blipFill>
        <p:spPr>
          <a:xfrm>
            <a:off x="2177934" y="1991295"/>
            <a:ext cx="6781800" cy="2231571"/>
          </a:xfrm>
          <a:prstGeom prst="rect">
            <a:avLst/>
          </a:prstGeom>
        </p:spPr>
      </p:pic>
      <p:sp>
        <p:nvSpPr>
          <p:cNvPr id="5" name="TextBox 4"/>
          <p:cNvSpPr txBox="1"/>
          <p:nvPr/>
        </p:nvSpPr>
        <p:spPr>
          <a:xfrm>
            <a:off x="9136743" y="2394066"/>
            <a:ext cx="1165512" cy="1200329"/>
          </a:xfrm>
          <a:prstGeom prst="rect">
            <a:avLst/>
          </a:prstGeom>
          <a:noFill/>
        </p:spPr>
        <p:txBody>
          <a:bodyPr wrap="none" rtlCol="0">
            <a:spAutoFit/>
          </a:bodyPr>
          <a:lstStyle/>
          <a:p>
            <a:pPr algn="ctr"/>
            <a:r>
              <a:rPr lang="en-US" dirty="0"/>
              <a:t>route</a:t>
            </a:r>
            <a:br>
              <a:rPr lang="en-US" dirty="0"/>
            </a:br>
            <a:r>
              <a:rPr lang="en-US" dirty="0"/>
              <a:t>in effect</a:t>
            </a:r>
          </a:p>
          <a:p>
            <a:pPr algn="ctr"/>
            <a:r>
              <a:rPr lang="en-US" dirty="0"/>
              <a:t>for several</a:t>
            </a:r>
            <a:br>
              <a:rPr lang="en-US" dirty="0"/>
            </a:br>
            <a:r>
              <a:rPr lang="en-US" dirty="0"/>
              <a:t>hours</a:t>
            </a:r>
          </a:p>
        </p:txBody>
      </p:sp>
    </p:spTree>
    <p:extLst>
      <p:ext uri="{BB962C8B-B14F-4D97-AF65-F5344CB8AC3E}">
        <p14:creationId xmlns:p14="http://schemas.microsoft.com/office/powerpoint/2010/main" val="3992337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BGP </a:t>
            </a:r>
            <a:endParaRPr lang="en-GB"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675" y="1306684"/>
            <a:ext cx="4238625" cy="4838700"/>
          </a:xfrm>
          <a:prstGeom prst="rect">
            <a:avLst/>
          </a:prstGeom>
        </p:spPr>
      </p:pic>
    </p:spTree>
    <p:extLst>
      <p:ext uri="{BB962C8B-B14F-4D97-AF65-F5344CB8AC3E}">
        <p14:creationId xmlns:p14="http://schemas.microsoft.com/office/powerpoint/2010/main" val="385686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BGP - Hijack </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555" y="1713560"/>
            <a:ext cx="6057900" cy="4848225"/>
          </a:xfrm>
          <a:prstGeom prst="rect">
            <a:avLst/>
          </a:prstGeom>
        </p:spPr>
      </p:pic>
      <p:sp>
        <p:nvSpPr>
          <p:cNvPr id="5" name="Text Placeholder 2"/>
          <p:cNvSpPr>
            <a:spLocks noGrp="1"/>
          </p:cNvSpPr>
          <p:nvPr>
            <p:ph type="body" sz="quarter" idx="13"/>
          </p:nvPr>
        </p:nvSpPr>
        <p:spPr>
          <a:xfrm>
            <a:off x="666628" y="1276741"/>
            <a:ext cx="10320920" cy="5199773"/>
          </a:xfrm>
        </p:spPr>
        <p:txBody>
          <a:bodyPr/>
          <a:lstStyle/>
          <a:p>
            <a:r>
              <a:rPr lang="en-US" sz="2400" dirty="0" smtClean="0"/>
              <a:t>More specific advertisement selected</a:t>
            </a:r>
            <a:endParaRPr lang="en-US" sz="2000" dirty="0">
              <a:ea typeface="ＭＳ Ｐゴシック" charset="0"/>
            </a:endParaRPr>
          </a:p>
        </p:txBody>
      </p:sp>
    </p:spTree>
    <p:extLst>
      <p:ext uri="{BB962C8B-B14F-4D97-AF65-F5344CB8AC3E}">
        <p14:creationId xmlns:p14="http://schemas.microsoft.com/office/powerpoint/2010/main" val="1098422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Further examples:</a:t>
            </a:r>
            <a:endParaRPr lang="en-GB" sz="3600" dirty="0"/>
          </a:p>
        </p:txBody>
      </p:sp>
      <p:sp>
        <p:nvSpPr>
          <p:cNvPr id="61" name="Text Placeholder 2"/>
          <p:cNvSpPr>
            <a:spLocks noGrp="1"/>
          </p:cNvSpPr>
          <p:nvPr>
            <p:ph type="body" sz="quarter" idx="13"/>
          </p:nvPr>
        </p:nvSpPr>
        <p:spPr>
          <a:xfrm>
            <a:off x="666627" y="1276741"/>
            <a:ext cx="10545323" cy="5199773"/>
          </a:xfrm>
        </p:spPr>
        <p:txBody>
          <a:bodyPr/>
          <a:lstStyle/>
          <a:p>
            <a:r>
              <a:rPr lang="en-US" sz="2200" dirty="0" smtClean="0"/>
              <a:t>2008 – 	Pakistani ISP to block YouTube delivery to Pakistan – blocked 			YouTube worldwide</a:t>
            </a:r>
          </a:p>
          <a:p>
            <a:r>
              <a:rPr lang="en-US" sz="2200" dirty="0" smtClean="0">
                <a:ea typeface="ＭＳ Ｐゴシック" charset="0"/>
              </a:rPr>
              <a:t>2013 - 	</a:t>
            </a:r>
            <a:r>
              <a:rPr lang="en-US" sz="2200" dirty="0" smtClean="0"/>
              <a:t>Detouring </a:t>
            </a:r>
            <a:r>
              <a:rPr lang="en-US" sz="2200" dirty="0"/>
              <a:t>bank, telephony, and government data through routers in </a:t>
            </a:r>
            <a:r>
              <a:rPr lang="en-US" sz="2200" dirty="0" smtClean="0"/>
              <a:t>		Belarus </a:t>
            </a:r>
            <a:r>
              <a:rPr lang="en-US" sz="2200" dirty="0"/>
              <a:t>and </a:t>
            </a:r>
            <a:r>
              <a:rPr lang="en-US" sz="2200" dirty="0" smtClean="0"/>
              <a:t>Iceland</a:t>
            </a:r>
          </a:p>
          <a:p>
            <a:r>
              <a:rPr lang="en-US" sz="2200" dirty="0" smtClean="0">
                <a:ea typeface="ＭＳ Ｐゴシック" charset="0"/>
              </a:rPr>
              <a:t>2014 - 	</a:t>
            </a:r>
            <a:r>
              <a:rPr lang="en-US" sz="2200" dirty="0"/>
              <a:t>R</a:t>
            </a:r>
            <a:r>
              <a:rPr lang="en-US" sz="2200" dirty="0" smtClean="0"/>
              <a:t>edirecting </a:t>
            </a:r>
            <a:r>
              <a:rPr lang="en-US" sz="2200" dirty="0"/>
              <a:t>traffic within the Bitcoin infrastructure and resulting in the </a:t>
            </a:r>
            <a:r>
              <a:rPr lang="en-US" sz="2200" dirty="0" smtClean="0"/>
              <a:t>		theft </a:t>
            </a:r>
            <a:r>
              <a:rPr lang="en-US" sz="2200" dirty="0"/>
              <a:t>of $83,000 in </a:t>
            </a:r>
            <a:r>
              <a:rPr lang="en-US" sz="2200" dirty="0" smtClean="0"/>
              <a:t>Bitcoins</a:t>
            </a:r>
            <a:endParaRPr lang="en-US" sz="2200" dirty="0"/>
          </a:p>
          <a:p>
            <a:r>
              <a:rPr lang="en-US" sz="2200" dirty="0" smtClean="0">
                <a:ea typeface="ＭＳ Ｐゴシック" charset="0"/>
              </a:rPr>
              <a:t>2017- 	</a:t>
            </a:r>
            <a:r>
              <a:rPr lang="en-US" sz="2200" dirty="0" err="1" smtClean="0">
                <a:ea typeface="ＭＳ Ｐゴシック" charset="0"/>
              </a:rPr>
              <a:t>Rostelecom</a:t>
            </a:r>
            <a:r>
              <a:rPr lang="en-US" sz="2200" dirty="0" smtClean="0">
                <a:ea typeface="ＭＳ Ｐゴシック" charset="0"/>
              </a:rPr>
              <a:t> hijacked large network blocks including </a:t>
            </a:r>
            <a:r>
              <a:rPr lang="en-GB" sz="2200" dirty="0"/>
              <a:t>MasterCard, </a:t>
            </a:r>
            <a:r>
              <a:rPr lang="en-GB" sz="2200" dirty="0" smtClean="0"/>
              <a:t>			Visa</a:t>
            </a:r>
            <a:r>
              <a:rPr lang="en-GB" sz="2200" dirty="0"/>
              <a:t>, </a:t>
            </a:r>
            <a:r>
              <a:rPr lang="en-GB" sz="2200" dirty="0" smtClean="0"/>
              <a:t>HSBC </a:t>
            </a:r>
            <a:r>
              <a:rPr lang="en-GB" sz="2200" dirty="0"/>
              <a:t>and </a:t>
            </a:r>
            <a:r>
              <a:rPr lang="en-GB" sz="2200" dirty="0" smtClean="0"/>
              <a:t>Symantec</a:t>
            </a:r>
          </a:p>
          <a:p>
            <a:r>
              <a:rPr lang="en-GB" sz="2200" dirty="0">
                <a:ea typeface="ＭＳ Ｐゴシック" charset="0"/>
              </a:rPr>
              <a:t>2018 -	</a:t>
            </a:r>
            <a:r>
              <a:rPr lang="en-GB" sz="2200" dirty="0" smtClean="0">
                <a:ea typeface="ＭＳ Ｐゴシック" charset="0"/>
              </a:rPr>
              <a:t>Google BGP leak </a:t>
            </a:r>
          </a:p>
          <a:p>
            <a:pPr marL="0" indent="0">
              <a:buNone/>
            </a:pPr>
            <a:r>
              <a:rPr lang="en-GB" sz="2200" dirty="0">
                <a:ea typeface="ＭＳ Ｐゴシック" charset="0"/>
              </a:rPr>
              <a:t>	</a:t>
            </a:r>
            <a:r>
              <a:rPr lang="en-GB" sz="2200" dirty="0" smtClean="0">
                <a:ea typeface="ＭＳ Ｐゴシック" charset="0"/>
              </a:rPr>
              <a:t>	</a:t>
            </a:r>
            <a:r>
              <a:rPr lang="en-GB" sz="2200" dirty="0" smtClean="0">
                <a:ea typeface="ＭＳ Ｐゴシック" charset="0"/>
                <a:hlinkClick r:id="rId2"/>
              </a:rPr>
              <a:t>http</a:t>
            </a:r>
            <a:r>
              <a:rPr lang="en-GB" sz="2200" dirty="0">
                <a:ea typeface="ＭＳ Ｐゴシック" charset="0"/>
                <a:hlinkClick r:id="rId2"/>
              </a:rPr>
              <a:t>://blog.catchpoint.com/2018/11/13/bgp-leak-google</a:t>
            </a:r>
            <a:r>
              <a:rPr lang="en-GB" sz="2200" dirty="0" smtClean="0">
                <a:ea typeface="ＭＳ Ｐゴシック" charset="0"/>
                <a:hlinkClick r:id="rId2"/>
              </a:rPr>
              <a:t>/</a:t>
            </a:r>
            <a:r>
              <a:rPr lang="en-GB" sz="2200" dirty="0" smtClean="0">
                <a:ea typeface="ＭＳ Ｐゴシック" charset="0"/>
              </a:rPr>
              <a:t> </a:t>
            </a:r>
            <a:endParaRPr lang="en-US" sz="2200" dirty="0">
              <a:ea typeface="ＭＳ Ｐゴシック" charset="0"/>
            </a:endParaRPr>
          </a:p>
        </p:txBody>
      </p:sp>
    </p:spTree>
    <p:extLst>
      <p:ext uri="{BB962C8B-B14F-4D97-AF65-F5344CB8AC3E}">
        <p14:creationId xmlns:p14="http://schemas.microsoft.com/office/powerpoint/2010/main" val="122273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Attack consequences</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r>
              <a:rPr lang="en-US" dirty="0" smtClean="0"/>
              <a:t>Deny </a:t>
            </a:r>
            <a:r>
              <a:rPr lang="en-US" dirty="0"/>
              <a:t>access to internet services; </a:t>
            </a:r>
          </a:p>
          <a:p>
            <a:r>
              <a:rPr lang="en-US" dirty="0" smtClean="0"/>
              <a:t>Detour </a:t>
            </a:r>
            <a:r>
              <a:rPr lang="en-US" dirty="0"/>
              <a:t>internet traffic to permit eavesdropping and to facilitate on-path attacks on endpoints (</a:t>
            </a:r>
            <a:r>
              <a:rPr lang="en-US" dirty="0" smtClean="0"/>
              <a:t>sites);</a:t>
            </a:r>
          </a:p>
          <a:p>
            <a:r>
              <a:rPr lang="en-US" dirty="0" err="1" smtClean="0"/>
              <a:t>Mis</a:t>
            </a:r>
            <a:r>
              <a:rPr lang="en-US" dirty="0" smtClean="0"/>
              <a:t>-deliver </a:t>
            </a:r>
            <a:r>
              <a:rPr lang="en-US" dirty="0"/>
              <a:t>internet network traffic to malicious endpoints; </a:t>
            </a:r>
            <a:endParaRPr lang="en-US" dirty="0" smtClean="0"/>
          </a:p>
          <a:p>
            <a:r>
              <a:rPr lang="en-US" dirty="0" smtClean="0"/>
              <a:t>Cause </a:t>
            </a:r>
            <a:r>
              <a:rPr lang="en-US" dirty="0"/>
              <a:t>routing instability in the internet</a:t>
            </a:r>
            <a:endParaRPr lang="en-US" sz="2000" dirty="0">
              <a:ea typeface="ＭＳ Ｐゴシック" charset="0"/>
            </a:endParaRPr>
          </a:p>
        </p:txBody>
      </p:sp>
    </p:spTree>
    <p:extLst>
      <p:ext uri="{BB962C8B-B14F-4D97-AF65-F5344CB8AC3E}">
        <p14:creationId xmlns:p14="http://schemas.microsoft.com/office/powerpoint/2010/main" val="84008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Dr. Sandra Scott-Hayward</a:t>
            </a:r>
            <a:endParaRPr lang="en-US" dirty="0"/>
          </a:p>
        </p:txBody>
      </p:sp>
      <p:sp>
        <p:nvSpPr>
          <p:cNvPr id="3" name="Text Placeholder 2"/>
          <p:cNvSpPr>
            <a:spLocks noGrp="1"/>
          </p:cNvSpPr>
          <p:nvPr>
            <p:ph type="body" sz="quarter" idx="12"/>
          </p:nvPr>
        </p:nvSpPr>
        <p:spPr/>
        <p:txBody>
          <a:bodyPr/>
          <a:lstStyle/>
          <a:p>
            <a:r>
              <a:rPr lang="en-US" dirty="0" smtClean="0"/>
              <a:t>CSC3064 Lecture 07</a:t>
            </a:r>
            <a:endParaRPr lang="en-US" dirty="0"/>
          </a:p>
        </p:txBody>
      </p:sp>
      <p:sp>
        <p:nvSpPr>
          <p:cNvPr id="4" name="Text Placeholder 3"/>
          <p:cNvSpPr>
            <a:spLocks noGrp="1"/>
          </p:cNvSpPr>
          <p:nvPr>
            <p:ph type="body" sz="quarter" idx="13"/>
          </p:nvPr>
        </p:nvSpPr>
        <p:spPr>
          <a:xfrm>
            <a:off x="1582737" y="6033711"/>
            <a:ext cx="4773817" cy="401567"/>
          </a:xfrm>
        </p:spPr>
        <p:txBody>
          <a:bodyPr/>
          <a:lstStyle/>
          <a:p>
            <a:r>
              <a:rPr lang="en-US" dirty="0" smtClean="0"/>
              <a:t>School of Electronics, Electrical Engineering and Computer Science</a:t>
            </a:r>
            <a:endParaRPr lang="en-US" dirty="0"/>
          </a:p>
        </p:txBody>
      </p:sp>
      <p:sp>
        <p:nvSpPr>
          <p:cNvPr id="5" name="Text Placeholder 4"/>
          <p:cNvSpPr>
            <a:spLocks noGrp="1"/>
          </p:cNvSpPr>
          <p:nvPr>
            <p:ph type="body" sz="quarter" idx="15"/>
          </p:nvPr>
        </p:nvSpPr>
        <p:spPr>
          <a:xfrm>
            <a:off x="1509586" y="1203608"/>
            <a:ext cx="5622734" cy="3234280"/>
          </a:xfrm>
        </p:spPr>
        <p:txBody>
          <a:bodyPr/>
          <a:lstStyle/>
          <a:p>
            <a:endParaRPr lang="en-US" dirty="0" smtClean="0"/>
          </a:p>
          <a:p>
            <a:r>
              <a:rPr lang="en-US" dirty="0" smtClean="0"/>
              <a:t>Security Issues in Internet Protocols – Part 2</a:t>
            </a:r>
            <a:endParaRPr lang="en-US" dirty="0"/>
          </a:p>
        </p:txBody>
      </p:sp>
    </p:spTree>
    <p:extLst>
      <p:ext uri="{BB962C8B-B14F-4D97-AF65-F5344CB8AC3E}">
        <p14:creationId xmlns:p14="http://schemas.microsoft.com/office/powerpoint/2010/main" val="9658572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BGP Security Solutions</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pPr>
              <a:buFont typeface="Arial"/>
              <a:buChar char="•"/>
              <a:tabLst>
                <a:tab pos="635000" algn="l"/>
                <a:tab pos="1255713" algn="l"/>
              </a:tabLst>
            </a:pPr>
            <a:r>
              <a:rPr lang="en-US" sz="2400" dirty="0" smtClean="0">
                <a:ea typeface="ＭＳ Ｐゴシック" charset="0"/>
              </a:rPr>
              <a:t>RPKI:		Resource Public Key Infrastructure</a:t>
            </a:r>
          </a:p>
          <a:p>
            <a:pPr marL="0" indent="0">
              <a:buNone/>
              <a:tabLst>
                <a:tab pos="635000" algn="l"/>
                <a:tab pos="1255713" algn="l"/>
              </a:tabLst>
            </a:pPr>
            <a:r>
              <a:rPr lang="en-US" sz="2400" dirty="0">
                <a:ea typeface="ＭＳ Ｐゴシック" charset="0"/>
              </a:rPr>
              <a:t>	</a:t>
            </a:r>
            <a:r>
              <a:rPr lang="en-US" sz="2400" dirty="0" smtClean="0">
                <a:ea typeface="ＭＳ Ｐゴシック" charset="0"/>
              </a:rPr>
              <a:t>		AS </a:t>
            </a:r>
            <a:r>
              <a:rPr lang="en-US" sz="2400" dirty="0">
                <a:ea typeface="ＭＳ Ｐゴシック" charset="0"/>
              </a:rPr>
              <a:t>obtains a certificate (</a:t>
            </a:r>
            <a:r>
              <a:rPr lang="en-US" sz="2400" dirty="0" smtClean="0">
                <a:ea typeface="ＭＳ Ｐゴシック" charset="0"/>
              </a:rPr>
              <a:t>Route Origin Authorization) </a:t>
            </a:r>
            <a:r>
              <a:rPr lang="en-US" sz="2400" dirty="0">
                <a:ea typeface="ＭＳ Ｐゴシック" charset="0"/>
              </a:rPr>
              <a:t>from </a:t>
            </a:r>
            <a:r>
              <a:rPr lang="en-US" sz="2400" dirty="0" smtClean="0">
                <a:ea typeface="ＭＳ Ｐゴシック" charset="0"/>
              </a:rPr>
              <a:t>				regional authority </a:t>
            </a:r>
            <a:r>
              <a:rPr lang="en-US" sz="2400" dirty="0">
                <a:ea typeface="ＭＳ Ｐゴシック" charset="0"/>
              </a:rPr>
              <a:t>(RIR) and </a:t>
            </a:r>
            <a:r>
              <a:rPr lang="en-US" sz="2400" dirty="0" smtClean="0">
                <a:ea typeface="ＭＳ Ｐゴシック" charset="0"/>
              </a:rPr>
              <a:t>attaches </a:t>
            </a:r>
            <a:r>
              <a:rPr lang="en-US" sz="2400" dirty="0">
                <a:ea typeface="ＭＳ Ｐゴシック" charset="0"/>
              </a:rPr>
              <a:t>ROA to path </a:t>
            </a:r>
            <a:r>
              <a:rPr lang="en-US" sz="2400" dirty="0" smtClean="0">
                <a:ea typeface="ＭＳ Ｐゴシック" charset="0"/>
              </a:rPr>
              <a:t>					advertisement</a:t>
            </a:r>
            <a:r>
              <a:rPr lang="en-US" sz="2400" dirty="0">
                <a:ea typeface="ＭＳ Ｐゴシック" charset="0"/>
              </a:rPr>
              <a:t>.</a:t>
            </a:r>
            <a:br>
              <a:rPr lang="en-US" sz="2400" dirty="0">
                <a:ea typeface="ＭＳ Ｐゴシック" charset="0"/>
              </a:rPr>
            </a:br>
            <a:r>
              <a:rPr lang="en-US" sz="2400" dirty="0">
                <a:ea typeface="ＭＳ Ｐゴシック" charset="0"/>
              </a:rPr>
              <a:t>	</a:t>
            </a:r>
            <a:r>
              <a:rPr lang="en-US" sz="2400" dirty="0" smtClean="0">
                <a:ea typeface="ＭＳ Ｐゴシック" charset="0"/>
              </a:rPr>
              <a:t>		Advertisements </a:t>
            </a:r>
            <a:r>
              <a:rPr lang="en-US" sz="2400" dirty="0">
                <a:ea typeface="ＭＳ Ｐゴシック" charset="0"/>
              </a:rPr>
              <a:t>without a valid ROA are ignored.</a:t>
            </a:r>
            <a:br>
              <a:rPr lang="en-US" sz="2400" dirty="0">
                <a:ea typeface="ＭＳ Ｐゴシック" charset="0"/>
              </a:rPr>
            </a:br>
            <a:r>
              <a:rPr lang="en-US" sz="2400" dirty="0">
                <a:ea typeface="ＭＳ Ｐゴシック" charset="0"/>
              </a:rPr>
              <a:t>	</a:t>
            </a:r>
            <a:r>
              <a:rPr lang="en-US" sz="2400" dirty="0" smtClean="0">
                <a:ea typeface="ＭＳ Ｐゴシック" charset="0"/>
              </a:rPr>
              <a:t>		Defends </a:t>
            </a:r>
            <a:r>
              <a:rPr lang="en-US" sz="2400" dirty="0">
                <a:ea typeface="ＭＳ Ｐゴシック" charset="0"/>
              </a:rPr>
              <a:t>against a malicious AS   </a:t>
            </a:r>
            <a:endParaRPr lang="en-US" sz="2400" dirty="0" smtClean="0">
              <a:ea typeface="ＭＳ Ｐゴシック" charset="0"/>
            </a:endParaRPr>
          </a:p>
          <a:p>
            <a:pPr>
              <a:buFont typeface="Arial"/>
              <a:buChar char="•"/>
              <a:tabLst>
                <a:tab pos="635000" algn="l"/>
                <a:tab pos="1255713" algn="l"/>
              </a:tabLst>
            </a:pPr>
            <a:r>
              <a:rPr lang="en-US" sz="2400" dirty="0" smtClean="0">
                <a:ea typeface="ＭＳ Ｐゴシック" charset="0"/>
              </a:rPr>
              <a:t>S-BGP</a:t>
            </a:r>
            <a:r>
              <a:rPr lang="en-US" sz="2400" dirty="0">
                <a:ea typeface="ＭＳ Ｐゴシック" charset="0"/>
              </a:rPr>
              <a:t>: </a:t>
            </a:r>
            <a:r>
              <a:rPr lang="en-US" sz="2400" dirty="0" smtClean="0">
                <a:ea typeface="ＭＳ Ｐゴシック" charset="0"/>
              </a:rPr>
              <a:t>	Sign </a:t>
            </a:r>
            <a:r>
              <a:rPr lang="en-US" sz="2400" dirty="0">
                <a:ea typeface="ＭＳ Ｐゴシック" charset="0"/>
              </a:rPr>
              <a:t>every hop of a path </a:t>
            </a:r>
            <a:r>
              <a:rPr lang="en-US" sz="2400" dirty="0" smtClean="0">
                <a:ea typeface="ＭＳ Ｐゴシック" charset="0"/>
              </a:rPr>
              <a:t>advertisement</a:t>
            </a:r>
          </a:p>
          <a:p>
            <a:pPr>
              <a:buFont typeface="Arial"/>
              <a:buChar char="•"/>
              <a:tabLst>
                <a:tab pos="635000" algn="l"/>
                <a:tab pos="1255713" algn="l"/>
              </a:tabLst>
            </a:pPr>
            <a:r>
              <a:rPr lang="en-US" sz="2400" dirty="0" err="1">
                <a:ea typeface="ＭＳ Ｐゴシック" charset="0"/>
              </a:rPr>
              <a:t>SoBGP</a:t>
            </a:r>
            <a:r>
              <a:rPr lang="en-US" sz="2400" dirty="0">
                <a:ea typeface="ＭＳ Ｐゴシック" charset="0"/>
              </a:rPr>
              <a:t> (secure origin BGP), </a:t>
            </a:r>
            <a:r>
              <a:rPr lang="en-US" sz="2400" dirty="0" err="1">
                <a:ea typeface="ＭＳ Ｐゴシック" charset="0"/>
              </a:rPr>
              <a:t>psBGP</a:t>
            </a:r>
            <a:r>
              <a:rPr lang="en-US" sz="2400" dirty="0">
                <a:ea typeface="ＭＳ Ｐゴシック" charset="0"/>
              </a:rPr>
              <a:t> (pretty secure BGP)</a:t>
            </a:r>
          </a:p>
          <a:p>
            <a:pPr>
              <a:buFont typeface="Arial"/>
              <a:buChar char="•"/>
              <a:tabLst>
                <a:tab pos="635000" algn="l"/>
                <a:tab pos="1255713" algn="l"/>
              </a:tabLst>
            </a:pPr>
            <a:endParaRPr lang="en-US" sz="2400" dirty="0">
              <a:ea typeface="ＭＳ Ｐゴシック" charset="0"/>
            </a:endParaRPr>
          </a:p>
          <a:p>
            <a:pPr>
              <a:buFont typeface="Arial"/>
              <a:buChar char="•"/>
              <a:tabLst>
                <a:tab pos="635000" algn="l"/>
                <a:tab pos="1255713" algn="l"/>
              </a:tabLst>
            </a:pPr>
            <a:r>
              <a:rPr lang="en-US" sz="2400" dirty="0">
                <a:ea typeface="ＭＳ Ｐゴシック" charset="0"/>
              </a:rPr>
              <a:t>SIDR (Secure </a:t>
            </a:r>
            <a:r>
              <a:rPr lang="en-US" sz="2400" dirty="0" err="1">
                <a:ea typeface="ＭＳ Ｐゴシック" charset="0"/>
              </a:rPr>
              <a:t>Interdomain</a:t>
            </a:r>
            <a:r>
              <a:rPr lang="en-US" sz="2400" dirty="0">
                <a:ea typeface="ＭＳ Ｐゴシック" charset="0"/>
              </a:rPr>
              <a:t> Routing)</a:t>
            </a:r>
          </a:p>
          <a:p>
            <a:pPr>
              <a:buFont typeface="Arial"/>
              <a:buChar char="•"/>
              <a:tabLst>
                <a:tab pos="635000" algn="l"/>
                <a:tab pos="1255713" algn="l"/>
              </a:tabLst>
            </a:pPr>
            <a:endParaRPr lang="en-US" sz="2400" dirty="0">
              <a:ea typeface="ＭＳ Ｐゴシック" charset="0"/>
            </a:endParaRPr>
          </a:p>
        </p:txBody>
      </p:sp>
    </p:spTree>
    <p:extLst>
      <p:ext uri="{BB962C8B-B14F-4D97-AF65-F5344CB8AC3E}">
        <p14:creationId xmlns:p14="http://schemas.microsoft.com/office/powerpoint/2010/main" val="484917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Secure Inter-Domain Routing (SIDR) - IETF</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pPr marL="0" indent="0">
              <a:buNone/>
              <a:tabLst>
                <a:tab pos="635000" algn="l"/>
                <a:tab pos="1255713" algn="l"/>
              </a:tabLst>
            </a:pPr>
            <a:r>
              <a:rPr lang="en-GB" sz="2200" dirty="0" smtClean="0"/>
              <a:t>3 Components:</a:t>
            </a:r>
          </a:p>
          <a:p>
            <a:pPr>
              <a:buFont typeface="Arial"/>
              <a:buChar char="•"/>
              <a:tabLst>
                <a:tab pos="635000" algn="l"/>
                <a:tab pos="1255713" algn="l"/>
              </a:tabLst>
            </a:pPr>
            <a:r>
              <a:rPr lang="en-GB" sz="2200" dirty="0" smtClean="0"/>
              <a:t>Resource </a:t>
            </a:r>
            <a:r>
              <a:rPr lang="en-GB" sz="2200" dirty="0"/>
              <a:t>Public Key Infrastructure (RPKI); </a:t>
            </a:r>
            <a:endParaRPr lang="en-GB" sz="2200" dirty="0" smtClean="0"/>
          </a:p>
          <a:p>
            <a:pPr marL="800100" lvl="1" indent="-342900">
              <a:buFont typeface="Arial" panose="020B0604020202020204" pitchFamily="34" charset="0"/>
              <a:buChar char="•"/>
              <a:tabLst>
                <a:tab pos="635000" algn="l"/>
                <a:tab pos="1255713" algn="l"/>
              </a:tabLst>
            </a:pPr>
            <a:r>
              <a:rPr lang="en-GB" sz="2000" dirty="0"/>
              <a:t>allows third-parties to cryptographically validate claims to ownership of internet address blocks and internet autonomous systems.</a:t>
            </a:r>
            <a:endParaRPr lang="en-GB" sz="2000" dirty="0" smtClean="0"/>
          </a:p>
          <a:p>
            <a:pPr>
              <a:buFont typeface="Arial"/>
              <a:buChar char="•"/>
              <a:tabLst>
                <a:tab pos="635000" algn="l"/>
                <a:tab pos="1255713" algn="l"/>
              </a:tabLst>
            </a:pPr>
            <a:r>
              <a:rPr lang="en-GB" sz="2200" dirty="0" smtClean="0"/>
              <a:t>BGP </a:t>
            </a:r>
            <a:r>
              <a:rPr lang="en-GB" sz="2200" dirty="0"/>
              <a:t>Origin Validation (BGP-OV); </a:t>
            </a:r>
            <a:endParaRPr lang="en-GB" sz="2200" dirty="0" smtClean="0"/>
          </a:p>
          <a:p>
            <a:pPr marL="800100" lvl="1" indent="-342900">
              <a:buFont typeface="Arial" panose="020B0604020202020204" pitchFamily="34" charset="0"/>
              <a:buChar char="•"/>
              <a:tabLst>
                <a:tab pos="635000" algn="l"/>
                <a:tab pos="1255713" algn="l"/>
              </a:tabLst>
            </a:pPr>
            <a:r>
              <a:rPr lang="en-GB" sz="2000" dirty="0"/>
              <a:t>Origin Validation provides protocol extensions and tools to allow BGP routers to use RPKI data to detect and filter unauthorized BGP route announcements</a:t>
            </a:r>
            <a:r>
              <a:rPr lang="en-GB" sz="2000" dirty="0" smtClean="0"/>
              <a:t>.</a:t>
            </a:r>
          </a:p>
          <a:p>
            <a:pPr marL="800100" lvl="1" indent="-342900">
              <a:buFont typeface="Arial" panose="020B0604020202020204" pitchFamily="34" charset="0"/>
              <a:buChar char="•"/>
              <a:tabLst>
                <a:tab pos="635000" algn="l"/>
                <a:tab pos="1255713" algn="l"/>
              </a:tabLst>
            </a:pPr>
            <a:r>
              <a:rPr lang="en-US" sz="2000" dirty="0" smtClean="0"/>
              <a:t>Origin validation will </a:t>
            </a:r>
            <a:r>
              <a:rPr lang="en-US" sz="2000" dirty="0"/>
              <a:t>deter simple route hijack attacks and misconfigurations (</a:t>
            </a:r>
            <a:r>
              <a:rPr lang="en-US" sz="2000" dirty="0" smtClean="0"/>
              <a:t>accidents)</a:t>
            </a:r>
            <a:endParaRPr lang="en-GB" sz="2000" dirty="0" smtClean="0"/>
          </a:p>
          <a:p>
            <a:pPr>
              <a:buFont typeface="Arial"/>
              <a:buChar char="•"/>
              <a:tabLst>
                <a:tab pos="635000" algn="l"/>
                <a:tab pos="1255713" algn="l"/>
              </a:tabLst>
            </a:pPr>
            <a:r>
              <a:rPr lang="en-GB" sz="2200" dirty="0" smtClean="0"/>
              <a:t>BGP PATH Validation (BGP-PV)	</a:t>
            </a:r>
          </a:p>
          <a:p>
            <a:pPr marL="800100" lvl="1" indent="-342900">
              <a:buFont typeface="Arial" panose="020B0604020202020204" pitchFamily="34" charset="0"/>
              <a:buChar char="•"/>
              <a:tabLst>
                <a:tab pos="635000" algn="l"/>
                <a:tab pos="1255713" algn="l"/>
              </a:tabLst>
            </a:pPr>
            <a:r>
              <a:rPr lang="en-GB" sz="2000" dirty="0" smtClean="0"/>
              <a:t>PATH </a:t>
            </a:r>
            <a:r>
              <a:rPr lang="en-GB" sz="2000" dirty="0"/>
              <a:t>Validation provides further protocol extensions that allow BGP routers to cryptographically verify the sequence of networks (the autonomous systems path) that comprise a BGP route</a:t>
            </a:r>
            <a:r>
              <a:rPr lang="en-GB" sz="2000" dirty="0" smtClean="0"/>
              <a:t>.</a:t>
            </a:r>
          </a:p>
          <a:p>
            <a:pPr marL="800100" lvl="1" indent="-342900">
              <a:buFont typeface="Arial" panose="020B0604020202020204" pitchFamily="34" charset="0"/>
              <a:buChar char="•"/>
              <a:tabLst>
                <a:tab pos="635000" algn="l"/>
                <a:tab pos="1255713" algn="l"/>
              </a:tabLst>
            </a:pPr>
            <a:r>
              <a:rPr lang="en-US" sz="2000" dirty="0" smtClean="0"/>
              <a:t>PATH </a:t>
            </a:r>
            <a:r>
              <a:rPr lang="en-US" sz="2000" dirty="0"/>
              <a:t>Validation will deter more sophisticated and stealthy route detour attacks</a:t>
            </a:r>
            <a:endParaRPr lang="en-US" sz="2000" dirty="0">
              <a:ea typeface="ＭＳ Ｐゴシック" charset="0"/>
            </a:endParaRPr>
          </a:p>
        </p:txBody>
      </p:sp>
    </p:spTree>
    <p:extLst>
      <p:ext uri="{BB962C8B-B14F-4D97-AF65-F5344CB8AC3E}">
        <p14:creationId xmlns:p14="http://schemas.microsoft.com/office/powerpoint/2010/main" val="145827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Validating a Route</a:t>
            </a:r>
            <a:endParaRPr lang="en-GB" sz="3600" dirty="0"/>
          </a:p>
        </p:txBody>
      </p:sp>
      <p:sp>
        <p:nvSpPr>
          <p:cNvPr id="61" name="Text Placeholder 2"/>
          <p:cNvSpPr>
            <a:spLocks noGrp="1"/>
          </p:cNvSpPr>
          <p:nvPr>
            <p:ph type="body" sz="quarter" idx="13"/>
          </p:nvPr>
        </p:nvSpPr>
        <p:spPr>
          <a:xfrm>
            <a:off x="666627" y="1276741"/>
            <a:ext cx="10866611" cy="5199773"/>
          </a:xfrm>
        </p:spPr>
        <p:txBody>
          <a:bodyPr/>
          <a:lstStyle/>
          <a:p>
            <a:pPr marL="0" indent="0">
              <a:buNone/>
            </a:pPr>
            <a:endParaRPr lang="en-US" dirty="0" smtClean="0"/>
          </a:p>
          <a:p>
            <a:pPr marL="0" indent="0">
              <a:buNone/>
            </a:pPr>
            <a:r>
              <a:rPr lang="en-US" dirty="0" smtClean="0"/>
              <a:t>To </a:t>
            </a:r>
            <a:r>
              <a:rPr lang="en-US" dirty="0"/>
              <a:t>validate a route from </a:t>
            </a:r>
            <a:r>
              <a:rPr lang="en-US" dirty="0" err="1"/>
              <a:t>AS</a:t>
            </a:r>
            <a:r>
              <a:rPr lang="en-US" baseline="-25000" dirty="0" err="1"/>
              <a:t>n</a:t>
            </a:r>
            <a:r>
              <a:rPr lang="en-US" dirty="0"/>
              <a:t>, AS</a:t>
            </a:r>
            <a:r>
              <a:rPr lang="en-US" baseline="-25000" dirty="0"/>
              <a:t>n+1</a:t>
            </a:r>
            <a:r>
              <a:rPr lang="en-US" dirty="0"/>
              <a:t> needs:</a:t>
            </a:r>
          </a:p>
          <a:p>
            <a:pPr marL="800100" lvl="1" indent="-342900">
              <a:buFont typeface="Arial" panose="020B0604020202020204" pitchFamily="34" charset="0"/>
              <a:buChar char="•"/>
            </a:pPr>
            <a:r>
              <a:rPr lang="en-US" sz="2000" dirty="0"/>
              <a:t>address attestation from each organization owning an address block(s) in the </a:t>
            </a:r>
            <a:r>
              <a:rPr lang="en-US" sz="2000" dirty="0" smtClean="0"/>
              <a:t>NLRI (network layer reachability information)</a:t>
            </a:r>
            <a:endParaRPr lang="en-US" sz="2000" dirty="0"/>
          </a:p>
          <a:p>
            <a:pPr marL="800100" lvl="1" indent="-342900">
              <a:buFont typeface="Arial" panose="020B0604020202020204" pitchFamily="34" charset="0"/>
              <a:buChar char="•"/>
            </a:pPr>
            <a:r>
              <a:rPr lang="en-US" sz="2000" dirty="0"/>
              <a:t>address allocation certificate from each organization owning address blocks in the NLRI</a:t>
            </a:r>
          </a:p>
          <a:p>
            <a:pPr marL="800100" lvl="1" indent="-342900">
              <a:buFont typeface="Arial" panose="020B0604020202020204" pitchFamily="34" charset="0"/>
              <a:buChar char="•"/>
            </a:pPr>
            <a:r>
              <a:rPr lang="en-US" sz="2000" dirty="0"/>
              <a:t>route attestation from every AS along the path (AS</a:t>
            </a:r>
            <a:r>
              <a:rPr lang="en-US" sz="2000" baseline="-25000" dirty="0"/>
              <a:t>1</a:t>
            </a:r>
            <a:r>
              <a:rPr lang="en-US" sz="2000" dirty="0"/>
              <a:t> to </a:t>
            </a:r>
            <a:r>
              <a:rPr lang="en-US" sz="2000" dirty="0" err="1"/>
              <a:t>AS</a:t>
            </a:r>
            <a:r>
              <a:rPr lang="en-US" sz="2000" baseline="-25000" dirty="0" err="1"/>
              <a:t>n</a:t>
            </a:r>
            <a:r>
              <a:rPr lang="en-US" sz="2000" dirty="0"/>
              <a:t>), where the route attestation for </a:t>
            </a:r>
            <a:r>
              <a:rPr lang="en-US" sz="2000" dirty="0" err="1"/>
              <a:t>AS</a:t>
            </a:r>
            <a:r>
              <a:rPr lang="en-US" sz="2000" baseline="-25000" dirty="0" err="1"/>
              <a:t>k</a:t>
            </a:r>
            <a:r>
              <a:rPr lang="en-US" sz="2000" dirty="0"/>
              <a:t> specifies the NLRI and the path up to that point (AS</a:t>
            </a:r>
            <a:r>
              <a:rPr lang="en-US" sz="2000" baseline="-25000" dirty="0"/>
              <a:t>1</a:t>
            </a:r>
            <a:r>
              <a:rPr lang="en-US" sz="2000" dirty="0"/>
              <a:t> through AS</a:t>
            </a:r>
            <a:r>
              <a:rPr lang="en-US" sz="2000" baseline="-25000" dirty="0"/>
              <a:t>k+1</a:t>
            </a:r>
            <a:r>
              <a:rPr lang="en-US" sz="2000" dirty="0"/>
              <a:t>)</a:t>
            </a:r>
          </a:p>
          <a:p>
            <a:pPr marL="800100" lvl="1" indent="-342900">
              <a:buFont typeface="Arial" panose="020B0604020202020204" pitchFamily="34" charset="0"/>
              <a:buChar char="•"/>
            </a:pPr>
            <a:r>
              <a:rPr lang="en-US" sz="2000" dirty="0"/>
              <a:t>certificate for each AS or router along path (AS</a:t>
            </a:r>
            <a:r>
              <a:rPr lang="en-US" sz="2000" baseline="-25000" dirty="0"/>
              <a:t>1</a:t>
            </a:r>
            <a:r>
              <a:rPr lang="en-US" sz="2000" dirty="0"/>
              <a:t> to </a:t>
            </a:r>
            <a:r>
              <a:rPr lang="en-US" sz="2000" dirty="0" err="1"/>
              <a:t>AS</a:t>
            </a:r>
            <a:r>
              <a:rPr lang="en-US" sz="2000" baseline="-25000" dirty="0" err="1"/>
              <a:t>n</a:t>
            </a:r>
            <a:r>
              <a:rPr lang="en-US" sz="2000" dirty="0"/>
              <a:t>) to check signatures on the route attestations</a:t>
            </a:r>
          </a:p>
          <a:p>
            <a:pPr marL="800100" lvl="1" indent="-342900">
              <a:buFont typeface="Arial" panose="020B0604020202020204" pitchFamily="34" charset="0"/>
              <a:buChar char="•"/>
            </a:pPr>
            <a:r>
              <a:rPr lang="en-US" sz="2000" dirty="0"/>
              <a:t>and, of course, all the relevant CRLs </a:t>
            </a:r>
            <a:r>
              <a:rPr lang="en-US" sz="2000" dirty="0" smtClean="0"/>
              <a:t>(certificate revocation list) must </a:t>
            </a:r>
            <a:r>
              <a:rPr lang="en-US" sz="2000" dirty="0"/>
              <a:t>have been checked</a:t>
            </a:r>
          </a:p>
        </p:txBody>
      </p:sp>
    </p:spTree>
    <p:extLst>
      <p:ext uri="{BB962C8B-B14F-4D97-AF65-F5344CB8AC3E}">
        <p14:creationId xmlns:p14="http://schemas.microsoft.com/office/powerpoint/2010/main" val="3211377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Adoption …</a:t>
            </a:r>
            <a:endParaRPr lang="en-GB" sz="3600" dirty="0"/>
          </a:p>
        </p:txBody>
      </p:sp>
      <p:sp>
        <p:nvSpPr>
          <p:cNvPr id="61" name="Text Placeholder 2"/>
          <p:cNvSpPr>
            <a:spLocks noGrp="1"/>
          </p:cNvSpPr>
          <p:nvPr>
            <p:ph type="body" sz="quarter" idx="13"/>
          </p:nvPr>
        </p:nvSpPr>
        <p:spPr>
          <a:xfrm>
            <a:off x="666627" y="1276741"/>
            <a:ext cx="10866611" cy="5199773"/>
          </a:xfrm>
        </p:spPr>
        <p:txBody>
          <a:bodyPr/>
          <a:lstStyle/>
          <a:p>
            <a:pPr marL="0" indent="0">
              <a:buNone/>
            </a:pPr>
            <a:endParaRPr lang="en-US" dirty="0" smtClean="0"/>
          </a:p>
          <a:p>
            <a:pPr marL="0" indent="0">
              <a:buNone/>
            </a:pPr>
            <a:r>
              <a:rPr lang="en-US" dirty="0" smtClean="0"/>
              <a:t>First component (RPKI) published in 2012 (RFC 6480):</a:t>
            </a:r>
          </a:p>
          <a:p>
            <a:pPr marL="0" indent="0">
              <a:buNone/>
            </a:pPr>
            <a:endParaRPr lang="en-US" sz="2000" dirty="0"/>
          </a:p>
          <a:p>
            <a:pPr marL="0" indent="0">
              <a:buNone/>
            </a:pPr>
            <a:r>
              <a:rPr lang="en-US" sz="2000" dirty="0" smtClean="0"/>
              <a:t>By 2016, </a:t>
            </a:r>
            <a:r>
              <a:rPr lang="en-US" dirty="0" smtClean="0"/>
              <a:t>~</a:t>
            </a:r>
            <a:r>
              <a:rPr lang="en-US" dirty="0"/>
              <a:t>7% of global BGP announcements were then covered by ROAs. </a:t>
            </a:r>
            <a:endParaRPr lang="en-US" dirty="0" smtClean="0"/>
          </a:p>
          <a:p>
            <a:pPr marL="0" indent="0">
              <a:buNone/>
            </a:pPr>
            <a:endParaRPr lang="en-US" dirty="0" smtClean="0"/>
          </a:p>
          <a:p>
            <a:pPr marL="0" indent="0">
              <a:buNone/>
            </a:pPr>
            <a:r>
              <a:rPr lang="en-US" dirty="0" smtClean="0"/>
              <a:t>RPKI </a:t>
            </a:r>
            <a:r>
              <a:rPr lang="en-US" dirty="0"/>
              <a:t>adoption </a:t>
            </a:r>
            <a:r>
              <a:rPr lang="en-US" dirty="0" smtClean="0"/>
              <a:t>in:</a:t>
            </a:r>
          </a:p>
          <a:p>
            <a:r>
              <a:rPr lang="en-US" dirty="0" smtClean="0"/>
              <a:t>Europe </a:t>
            </a:r>
            <a:r>
              <a:rPr lang="en-US" dirty="0"/>
              <a:t>(~30% of its announced address space covered by </a:t>
            </a:r>
            <a:r>
              <a:rPr lang="en-US" dirty="0" smtClean="0"/>
              <a:t>ROAs)</a:t>
            </a:r>
          </a:p>
          <a:p>
            <a:r>
              <a:rPr lang="en-US" dirty="0" smtClean="0"/>
              <a:t>Latin </a:t>
            </a:r>
            <a:r>
              <a:rPr lang="en-US" dirty="0"/>
              <a:t>America (~13% of its announced address space covered by ROAs) </a:t>
            </a:r>
            <a:endParaRPr lang="en-US" dirty="0" smtClean="0"/>
          </a:p>
          <a:p>
            <a:r>
              <a:rPr lang="en-US" dirty="0" smtClean="0"/>
              <a:t>North </a:t>
            </a:r>
            <a:r>
              <a:rPr lang="en-US" dirty="0"/>
              <a:t>America (~3% of its announced address space was then covered by ROAs). </a:t>
            </a:r>
            <a:endParaRPr lang="en-US" dirty="0"/>
          </a:p>
          <a:p>
            <a:pPr marL="0" indent="0">
              <a:buNone/>
            </a:pPr>
            <a:endParaRPr lang="en-US" sz="2000" dirty="0" smtClean="0"/>
          </a:p>
          <a:p>
            <a:pPr marL="0" indent="0">
              <a:buNone/>
            </a:pPr>
            <a:r>
              <a:rPr lang="en-US" sz="2000" dirty="0" smtClean="0"/>
              <a:t>Recent activity on SIDR:</a:t>
            </a:r>
            <a:endParaRPr lang="en-US" sz="2000" dirty="0"/>
          </a:p>
          <a:p>
            <a:pPr marL="0" indent="0">
              <a:buNone/>
            </a:pPr>
            <a:r>
              <a:rPr lang="en-US" sz="1800" dirty="0">
                <a:hlinkClick r:id="rId2"/>
              </a:rPr>
              <a:t>https://</a:t>
            </a:r>
            <a:r>
              <a:rPr lang="en-US" sz="1800" dirty="0" smtClean="0">
                <a:hlinkClick r:id="rId2"/>
              </a:rPr>
              <a:t>www.nccoe.nist.gov/projects/building-blocks/secure-inter-domain-routing</a:t>
            </a:r>
            <a:r>
              <a:rPr lang="en-US" sz="1800" dirty="0" smtClean="0"/>
              <a:t> </a:t>
            </a:r>
            <a:endParaRPr lang="en-US" sz="1800" dirty="0"/>
          </a:p>
        </p:txBody>
      </p:sp>
    </p:spTree>
    <p:extLst>
      <p:ext uri="{BB962C8B-B14F-4D97-AF65-F5344CB8AC3E}">
        <p14:creationId xmlns:p14="http://schemas.microsoft.com/office/powerpoint/2010/main" val="326734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Summary</a:t>
            </a:r>
            <a:endParaRPr lang="en-GB" sz="3600" dirty="0"/>
          </a:p>
        </p:txBody>
      </p:sp>
      <p:sp>
        <p:nvSpPr>
          <p:cNvPr id="61" name="Text Placeholder 2"/>
          <p:cNvSpPr>
            <a:spLocks noGrp="1"/>
          </p:cNvSpPr>
          <p:nvPr>
            <p:ph type="body" sz="quarter" idx="13"/>
          </p:nvPr>
        </p:nvSpPr>
        <p:spPr>
          <a:xfrm>
            <a:off x="666627" y="1276741"/>
            <a:ext cx="10866611" cy="5199773"/>
          </a:xfrm>
        </p:spPr>
        <p:txBody>
          <a:bodyPr/>
          <a:lstStyle/>
          <a:p>
            <a:pPr marL="0" indent="0">
              <a:buNone/>
            </a:pPr>
            <a:r>
              <a:rPr lang="en-US" dirty="0" smtClean="0"/>
              <a:t>Core protocols not designed for security</a:t>
            </a:r>
          </a:p>
          <a:p>
            <a:r>
              <a:rPr lang="en-US" sz="2000" dirty="0" smtClean="0"/>
              <a:t>Eavesdropping, packet injection, route stealing etc.</a:t>
            </a:r>
          </a:p>
          <a:p>
            <a:r>
              <a:rPr lang="en-US" sz="2000" dirty="0" smtClean="0"/>
              <a:t>OSPF</a:t>
            </a:r>
          </a:p>
          <a:p>
            <a:pPr marL="914400" lvl="1" indent="-457200">
              <a:buFont typeface="Arial" panose="020B0604020202020204" pitchFamily="34" charset="0"/>
              <a:buChar char="•"/>
            </a:pPr>
            <a:r>
              <a:rPr lang="en-US" sz="1800" dirty="0" smtClean="0"/>
              <a:t>Existing Security Features</a:t>
            </a:r>
          </a:p>
          <a:p>
            <a:pPr marL="914400" lvl="1" indent="-457200">
              <a:buFont typeface="Arial" panose="020B0604020202020204" pitchFamily="34" charset="0"/>
              <a:buChar char="•"/>
            </a:pPr>
            <a:r>
              <a:rPr lang="en-US" sz="1800" dirty="0" smtClean="0"/>
              <a:t>Remote False Adjacency Attack</a:t>
            </a:r>
          </a:p>
          <a:p>
            <a:r>
              <a:rPr lang="en-US" sz="2000" dirty="0" smtClean="0"/>
              <a:t>BGP</a:t>
            </a:r>
            <a:endParaRPr lang="en-US" sz="2000" dirty="0"/>
          </a:p>
          <a:p>
            <a:pPr marL="914400" lvl="1" indent="-457200">
              <a:buFont typeface="Arial" panose="020B0604020202020204" pitchFamily="34" charset="0"/>
              <a:buChar char="•"/>
            </a:pPr>
            <a:r>
              <a:rPr lang="en-US" sz="1800" dirty="0" smtClean="0"/>
              <a:t>Security Issues</a:t>
            </a:r>
            <a:endParaRPr lang="en-US" sz="1800" dirty="0"/>
          </a:p>
          <a:p>
            <a:pPr marL="914400" lvl="1" indent="-457200">
              <a:buFont typeface="Arial" panose="020B0604020202020204" pitchFamily="34" charset="0"/>
              <a:buChar char="•"/>
            </a:pPr>
            <a:r>
              <a:rPr lang="en-US" sz="1800" dirty="0" smtClean="0"/>
              <a:t>Path Hijack Attack</a:t>
            </a:r>
          </a:p>
          <a:p>
            <a:pPr marL="914400" lvl="1" indent="-457200">
              <a:buFont typeface="Arial" panose="020B0604020202020204" pitchFamily="34" charset="0"/>
              <a:buChar char="•"/>
            </a:pPr>
            <a:r>
              <a:rPr lang="en-US" sz="1800" dirty="0" smtClean="0"/>
              <a:t>Security Solutions - SIDR</a:t>
            </a:r>
            <a:endParaRPr lang="en-US" sz="1500" dirty="0" smtClean="0"/>
          </a:p>
        </p:txBody>
      </p:sp>
    </p:spTree>
    <p:extLst>
      <p:ext uri="{BB962C8B-B14F-4D97-AF65-F5344CB8AC3E}">
        <p14:creationId xmlns:p14="http://schemas.microsoft.com/office/powerpoint/2010/main" val="515164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Questions?</a:t>
            </a:r>
            <a:endParaRPr lang="en-US" dirty="0"/>
          </a:p>
        </p:txBody>
      </p:sp>
      <p:sp>
        <p:nvSpPr>
          <p:cNvPr id="3" name="Text Placeholder 2"/>
          <p:cNvSpPr>
            <a:spLocks noGrp="1"/>
          </p:cNvSpPr>
          <p:nvPr>
            <p:ph type="body" sz="quarter" idx="13"/>
          </p:nvPr>
        </p:nvSpPr>
        <p:spPr>
          <a:xfrm>
            <a:off x="548639" y="3281409"/>
            <a:ext cx="7597833" cy="1827039"/>
          </a:xfrm>
        </p:spPr>
        <p:txBody>
          <a:bodyPr/>
          <a:lstStyle/>
          <a:p>
            <a:pPr marL="0" indent="0">
              <a:buNone/>
            </a:pPr>
            <a:r>
              <a:rPr lang="en-US" dirty="0" smtClean="0"/>
              <a:t>Next Session:</a:t>
            </a:r>
            <a:r>
              <a:rPr lang="en-US" dirty="0"/>
              <a:t>	</a:t>
            </a:r>
            <a:r>
              <a:rPr lang="en-US" dirty="0" smtClean="0"/>
              <a:t>Security Issues in Internet Protocols – Part 3</a:t>
            </a:r>
          </a:p>
          <a:p>
            <a:pPr marL="0" indent="0">
              <a:buNone/>
            </a:pPr>
            <a:r>
              <a:rPr lang="en-US" dirty="0"/>
              <a:t>	</a:t>
            </a:r>
            <a:r>
              <a:rPr lang="en-US" dirty="0" smtClean="0"/>
              <a:t>	Friday, </a:t>
            </a:r>
            <a:r>
              <a:rPr lang="en-US" smtClean="0"/>
              <a:t>01 February </a:t>
            </a:r>
            <a:r>
              <a:rPr lang="en-US" dirty="0" smtClean="0"/>
              <a:t>2019</a:t>
            </a:r>
            <a:endParaRPr lang="en-US" dirty="0"/>
          </a:p>
        </p:txBody>
      </p:sp>
    </p:spTree>
    <p:extLst>
      <p:ext uri="{BB962C8B-B14F-4D97-AF65-F5344CB8AC3E}">
        <p14:creationId xmlns:p14="http://schemas.microsoft.com/office/powerpoint/2010/main" val="307306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GB" dirty="0" smtClean="0"/>
              <a:t>Session Overview</a:t>
            </a:r>
            <a:endParaRPr lang="en-GB" dirty="0"/>
          </a:p>
        </p:txBody>
      </p:sp>
      <p:sp>
        <p:nvSpPr>
          <p:cNvPr id="3" name="Text Placeholder 2"/>
          <p:cNvSpPr>
            <a:spLocks noGrp="1"/>
          </p:cNvSpPr>
          <p:nvPr>
            <p:ph type="body" sz="quarter" idx="13"/>
          </p:nvPr>
        </p:nvSpPr>
        <p:spPr>
          <a:xfrm>
            <a:off x="640079" y="2580127"/>
            <a:ext cx="9032176" cy="2408045"/>
          </a:xfrm>
        </p:spPr>
        <p:txBody>
          <a:bodyPr/>
          <a:lstStyle/>
          <a:p>
            <a:pPr>
              <a:spcBef>
                <a:spcPct val="20000"/>
              </a:spcBef>
              <a:buSzPct val="80000"/>
              <a:buFont typeface="Wingdings" charset="0"/>
              <a:buChar char="q"/>
              <a:defRPr/>
            </a:pPr>
            <a:r>
              <a:rPr lang="en-GB" sz="2800" dirty="0" smtClean="0"/>
              <a:t>OSPF (Open Shortest Path First)</a:t>
            </a:r>
          </a:p>
          <a:p>
            <a:pPr>
              <a:spcBef>
                <a:spcPct val="20000"/>
              </a:spcBef>
              <a:buSzPct val="80000"/>
              <a:buFont typeface="Wingdings" charset="0"/>
              <a:buChar char="q"/>
              <a:defRPr/>
            </a:pPr>
            <a:r>
              <a:rPr lang="en-GB" sz="2800" dirty="0" smtClean="0"/>
              <a:t>BGP (Border Gateway Protocol)</a:t>
            </a:r>
          </a:p>
        </p:txBody>
      </p:sp>
      <p:sp>
        <p:nvSpPr>
          <p:cNvPr id="5" name="TextBox 4"/>
          <p:cNvSpPr txBox="1"/>
          <p:nvPr/>
        </p:nvSpPr>
        <p:spPr>
          <a:xfrm>
            <a:off x="752166" y="5454874"/>
            <a:ext cx="8657303" cy="1169551"/>
          </a:xfrm>
          <a:prstGeom prst="rect">
            <a:avLst/>
          </a:prstGeom>
          <a:noFill/>
        </p:spPr>
        <p:txBody>
          <a:bodyPr wrap="square" rtlCol="0">
            <a:spAutoFit/>
          </a:bodyPr>
          <a:lstStyle/>
          <a:p>
            <a:pPr defTabSz="900113">
              <a:tabLst>
                <a:tab pos="530225" algn="l"/>
              </a:tabLst>
            </a:pPr>
            <a:r>
              <a:rPr lang="en-GB" sz="1400" b="1" dirty="0" smtClean="0"/>
              <a:t>References: 	</a:t>
            </a:r>
          </a:p>
          <a:p>
            <a:pPr defTabSz="900113">
              <a:tabLst>
                <a:tab pos="530225" algn="l"/>
              </a:tabLst>
            </a:pPr>
            <a:r>
              <a:rPr lang="en-GB" sz="1400" dirty="0"/>
              <a:t>Jacobson, Douglas. </a:t>
            </a:r>
            <a:r>
              <a:rPr lang="en-GB" sz="1400" i="1" dirty="0"/>
              <a:t>Introduction to network security</a:t>
            </a:r>
            <a:r>
              <a:rPr lang="en-GB" sz="1400" dirty="0"/>
              <a:t>. CRC Press, 2008.</a:t>
            </a:r>
          </a:p>
          <a:p>
            <a:pPr defTabSz="900113">
              <a:tabLst>
                <a:tab pos="530225" algn="l"/>
              </a:tabLst>
            </a:pPr>
            <a:r>
              <a:rPr lang="en-GB" sz="1400" dirty="0" err="1" smtClean="0"/>
              <a:t>Schäfer</a:t>
            </a:r>
            <a:r>
              <a:rPr lang="en-GB" sz="1400" dirty="0"/>
              <a:t>, Günter, and Michael Rossberg. </a:t>
            </a:r>
            <a:r>
              <a:rPr lang="en-GB" sz="1400" i="1" dirty="0"/>
              <a:t>Security in Fixed and Wireless Networks</a:t>
            </a:r>
            <a:r>
              <a:rPr lang="en-GB" sz="1400" dirty="0"/>
              <a:t>. John Wiley &amp; Sons, 2016</a:t>
            </a:r>
            <a:r>
              <a:rPr lang="en-GB" sz="1400" dirty="0" smtClean="0"/>
              <a:t>.</a:t>
            </a:r>
          </a:p>
          <a:p>
            <a:pPr defTabSz="900113">
              <a:tabLst>
                <a:tab pos="530225" algn="l"/>
              </a:tabLst>
            </a:pPr>
            <a:r>
              <a:rPr lang="en-GB" sz="1400" dirty="0"/>
              <a:t>Stallings, William. </a:t>
            </a:r>
            <a:r>
              <a:rPr lang="en-GB" sz="1400" i="1" dirty="0"/>
              <a:t>Network security essentials: applications and standards</a:t>
            </a:r>
            <a:r>
              <a:rPr lang="en-GB" sz="1400" dirty="0"/>
              <a:t>. Pearson Education India, 2007.</a:t>
            </a:r>
          </a:p>
          <a:p>
            <a:pPr defTabSz="900113">
              <a:tabLst>
                <a:tab pos="530225" algn="l"/>
              </a:tabLst>
            </a:pPr>
            <a:endParaRPr lang="en-GB" sz="1400" dirty="0"/>
          </a:p>
        </p:txBody>
      </p:sp>
    </p:spTree>
    <p:extLst>
      <p:ext uri="{BB962C8B-B14F-4D97-AF65-F5344CB8AC3E}">
        <p14:creationId xmlns:p14="http://schemas.microsoft.com/office/powerpoint/2010/main" val="3723852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780085"/>
          </a:xfrm>
        </p:spPr>
        <p:txBody>
          <a:bodyPr/>
          <a:lstStyle/>
          <a:p>
            <a:r>
              <a:rPr lang="en-GB" sz="4000" dirty="0" smtClean="0"/>
              <a:t>Internet Infrastructure </a:t>
            </a:r>
            <a:endParaRPr lang="en-GB" sz="4000" dirty="0"/>
          </a:p>
        </p:txBody>
      </p:sp>
      <p:sp>
        <p:nvSpPr>
          <p:cNvPr id="3" name="Text Placeholder 2"/>
          <p:cNvSpPr>
            <a:spLocks noGrp="1"/>
          </p:cNvSpPr>
          <p:nvPr>
            <p:ph type="body" sz="quarter" idx="13"/>
          </p:nvPr>
        </p:nvSpPr>
        <p:spPr>
          <a:xfrm>
            <a:off x="666628" y="4076718"/>
            <a:ext cx="10320920" cy="2209529"/>
          </a:xfrm>
        </p:spPr>
        <p:txBody>
          <a:bodyPr/>
          <a:lstStyle/>
          <a:p>
            <a:r>
              <a:rPr lang="en-US" sz="2400" dirty="0" smtClean="0">
                <a:ea typeface="ＭＳ Ｐゴシック" charset="0"/>
                <a:cs typeface="ＭＳ Ｐゴシック" charset="0"/>
              </a:rPr>
              <a:t>Local </a:t>
            </a:r>
            <a:r>
              <a:rPr lang="en-US" sz="2400" dirty="0">
                <a:ea typeface="ＭＳ Ｐゴシック" charset="0"/>
                <a:cs typeface="ＭＳ Ｐゴシック" charset="0"/>
              </a:rPr>
              <a:t>and </a:t>
            </a:r>
            <a:r>
              <a:rPr lang="en-US" sz="2400" dirty="0" smtClean="0">
                <a:ea typeface="ＭＳ Ｐゴシック" charset="0"/>
                <a:cs typeface="ＭＳ Ｐゴシック" charset="0"/>
              </a:rPr>
              <a:t>inter-domain </a:t>
            </a:r>
            <a:r>
              <a:rPr lang="en-US" sz="2400" dirty="0">
                <a:ea typeface="ＭＳ Ｐゴシック" charset="0"/>
                <a:cs typeface="ＭＳ Ｐゴシック" charset="0"/>
              </a:rPr>
              <a:t>routing</a:t>
            </a:r>
          </a:p>
          <a:p>
            <a:pPr marL="800100" lvl="1" indent="-342900">
              <a:buFont typeface="Arial" panose="020B0604020202020204" pitchFamily="34" charset="0"/>
              <a:buChar char="•"/>
            </a:pPr>
            <a:r>
              <a:rPr lang="en-US" sz="2000" dirty="0">
                <a:ea typeface="ＭＳ Ｐゴシック" charset="0"/>
              </a:rPr>
              <a:t>TCP/IP for routing and </a:t>
            </a:r>
            <a:r>
              <a:rPr lang="en-US" sz="2000" dirty="0" smtClean="0">
                <a:ea typeface="ＭＳ Ｐゴシック" charset="0"/>
              </a:rPr>
              <a:t>messaging</a:t>
            </a:r>
          </a:p>
          <a:p>
            <a:pPr marL="800100" lvl="1" indent="-342900">
              <a:buFont typeface="Arial" panose="020B0604020202020204" pitchFamily="34" charset="0"/>
              <a:buChar char="•"/>
            </a:pPr>
            <a:r>
              <a:rPr lang="en-US" sz="2000" dirty="0" smtClean="0">
                <a:ea typeface="ＭＳ Ｐゴシック" charset="0"/>
              </a:rPr>
              <a:t>ARP for address resolution</a:t>
            </a:r>
          </a:p>
          <a:p>
            <a:pPr marL="800100" lvl="1" indent="-342900">
              <a:buFont typeface="Arial" panose="020B0604020202020204" pitchFamily="34" charset="0"/>
              <a:buChar char="•"/>
            </a:pPr>
            <a:r>
              <a:rPr lang="en-US" sz="2000" dirty="0" smtClean="0">
                <a:ea typeface="ＭＳ Ｐゴシック" charset="0"/>
              </a:rPr>
              <a:t>OSPF for inter-AS routing</a:t>
            </a:r>
            <a:endParaRPr lang="en-US" sz="2000" dirty="0">
              <a:ea typeface="ＭＳ Ｐゴシック" charset="0"/>
            </a:endParaRPr>
          </a:p>
          <a:p>
            <a:pPr marL="800100" lvl="1" indent="-342900">
              <a:buFont typeface="Arial" panose="020B0604020202020204" pitchFamily="34" charset="0"/>
              <a:buChar char="•"/>
            </a:pPr>
            <a:r>
              <a:rPr lang="en-US" sz="2000" dirty="0">
                <a:ea typeface="ＭＳ Ｐゴシック" charset="0"/>
              </a:rPr>
              <a:t>BGP for routing announcements</a:t>
            </a:r>
          </a:p>
          <a:p>
            <a:pPr marL="0" indent="0">
              <a:buNone/>
              <a:defRPr/>
            </a:pPr>
            <a:endParaRPr lang="en-US" dirty="0"/>
          </a:p>
        </p:txBody>
      </p:sp>
      <p:grpSp>
        <p:nvGrpSpPr>
          <p:cNvPr id="4" name="Group 3"/>
          <p:cNvGrpSpPr/>
          <p:nvPr/>
        </p:nvGrpSpPr>
        <p:grpSpPr>
          <a:xfrm>
            <a:off x="1958976" y="1797051"/>
            <a:ext cx="8175624" cy="2089149"/>
            <a:chOff x="1958976" y="1797051"/>
            <a:chExt cx="8175624" cy="2089149"/>
          </a:xfrm>
        </p:grpSpPr>
        <p:grpSp>
          <p:nvGrpSpPr>
            <p:cNvPr id="5" name="Group 2"/>
            <p:cNvGrpSpPr>
              <a:grpSpLocks/>
            </p:cNvGrpSpPr>
            <p:nvPr/>
          </p:nvGrpSpPr>
          <p:grpSpPr bwMode="auto">
            <a:xfrm>
              <a:off x="8955088" y="1797051"/>
              <a:ext cx="1179512" cy="804863"/>
              <a:chOff x="1372" y="240"/>
              <a:chExt cx="836" cy="549"/>
            </a:xfrm>
          </p:grpSpPr>
          <p:grpSp>
            <p:nvGrpSpPr>
              <p:cNvPr id="306" name="Group 3"/>
              <p:cNvGrpSpPr>
                <a:grpSpLocks/>
              </p:cNvGrpSpPr>
              <p:nvPr/>
            </p:nvGrpSpPr>
            <p:grpSpPr bwMode="auto">
              <a:xfrm>
                <a:off x="1372" y="240"/>
                <a:ext cx="833" cy="499"/>
                <a:chOff x="628" y="1878"/>
                <a:chExt cx="833" cy="499"/>
              </a:xfrm>
            </p:grpSpPr>
            <p:sp>
              <p:nvSpPr>
                <p:cNvPr id="472" name="Oval 4"/>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3" name="Oval 5"/>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4" name="Oval 6"/>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Oval 7"/>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6" name="Oval 8"/>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7" name="Oval 9"/>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Oval 10"/>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9" name="Oval 11"/>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0" name="Oval 12"/>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07" name="Group 13"/>
              <p:cNvGrpSpPr>
                <a:grpSpLocks/>
              </p:cNvGrpSpPr>
              <p:nvPr/>
            </p:nvGrpSpPr>
            <p:grpSpPr bwMode="auto">
              <a:xfrm>
                <a:off x="1372" y="286"/>
                <a:ext cx="836" cy="503"/>
                <a:chOff x="628" y="1876"/>
                <a:chExt cx="836" cy="503"/>
              </a:xfrm>
            </p:grpSpPr>
            <p:sp>
              <p:nvSpPr>
                <p:cNvPr id="456" name="Arc 14"/>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7" name="Arc 15"/>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a:p>
              </p:txBody>
            </p:sp>
            <p:sp>
              <p:nvSpPr>
                <p:cNvPr id="458" name="Arc 16"/>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9" name="Arc 17"/>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a:p>
              </p:txBody>
            </p:sp>
            <p:sp>
              <p:nvSpPr>
                <p:cNvPr id="460" name="Arc 18"/>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1" name="Arc 19"/>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close/>
                    </a:path>
                  </a:pathLst>
                </a:custGeom>
                <a:solidFill>
                  <a:srgbClr val="E7EDED"/>
                </a:solidFill>
                <a:ln w="6350">
                  <a:solidFill>
                    <a:srgbClr val="6C8F93"/>
                  </a:solidFill>
                  <a:round/>
                  <a:headEnd/>
                  <a:tailEnd/>
                </a:ln>
              </p:spPr>
              <p:txBody>
                <a:bodyPr/>
                <a:lstStyle/>
                <a:p>
                  <a:endParaRPr lang="en-US"/>
                </a:p>
              </p:txBody>
            </p:sp>
            <p:sp>
              <p:nvSpPr>
                <p:cNvPr id="462" name="Arc 20"/>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3" name="Arc 21"/>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a:p>
              </p:txBody>
            </p:sp>
            <p:sp>
              <p:nvSpPr>
                <p:cNvPr id="464" name="Arc 22"/>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5" name="Arc 23"/>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a:p>
              </p:txBody>
            </p:sp>
            <p:sp>
              <p:nvSpPr>
                <p:cNvPr id="466" name="Arc 24"/>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7" name="Arc 25"/>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a:p>
              </p:txBody>
            </p:sp>
            <p:sp>
              <p:nvSpPr>
                <p:cNvPr id="468" name="Arc 26"/>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9" name="Arc 27"/>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a:p>
              </p:txBody>
            </p:sp>
            <p:sp>
              <p:nvSpPr>
                <p:cNvPr id="470" name="Arc 28"/>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 name="Arc 29"/>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a:p>
              </p:txBody>
            </p:sp>
          </p:grpSp>
          <p:sp>
            <p:nvSpPr>
              <p:cNvPr id="308" name="Freeform 30"/>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309" name="Group 31"/>
              <p:cNvGrpSpPr>
                <a:grpSpLocks/>
              </p:cNvGrpSpPr>
              <p:nvPr/>
            </p:nvGrpSpPr>
            <p:grpSpPr bwMode="auto">
              <a:xfrm>
                <a:off x="1927" y="332"/>
                <a:ext cx="171" cy="169"/>
                <a:chOff x="1179" y="1966"/>
                <a:chExt cx="171" cy="169"/>
              </a:xfrm>
            </p:grpSpPr>
            <p:sp>
              <p:nvSpPr>
                <p:cNvPr id="436" name="Freeform 32"/>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7" name="Freeform 33"/>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a:p>
              </p:txBody>
            </p:sp>
            <p:sp>
              <p:nvSpPr>
                <p:cNvPr id="438" name="Rectangle 34"/>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9" name="Rectangle 35"/>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440" name="Freeform 36"/>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1" name="Freeform 37"/>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442" name="Freeform 38"/>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3" name="Freeform 39"/>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a:p>
              </p:txBody>
            </p:sp>
            <p:sp>
              <p:nvSpPr>
                <p:cNvPr id="444" name="Freeform 40"/>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5" name="Freeform 41"/>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a:p>
              </p:txBody>
            </p:sp>
            <p:sp>
              <p:nvSpPr>
                <p:cNvPr id="446" name="Rectangle 42"/>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447" name="Rectangle 43"/>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448" name="Freeform 44"/>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9" name="Freeform 45"/>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450" name="Freeform 46"/>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 name="Freeform 47"/>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452" name="Freeform 48"/>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3" name="Freeform 49"/>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454" name="Rectangle 50"/>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55" name="Rectangle 51"/>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310" name="Group 52"/>
              <p:cNvGrpSpPr>
                <a:grpSpLocks/>
              </p:cNvGrpSpPr>
              <p:nvPr/>
            </p:nvGrpSpPr>
            <p:grpSpPr bwMode="auto">
              <a:xfrm>
                <a:off x="1971" y="370"/>
                <a:ext cx="94" cy="56"/>
                <a:chOff x="1223" y="2004"/>
                <a:chExt cx="94" cy="56"/>
              </a:xfrm>
            </p:grpSpPr>
            <p:grpSp>
              <p:nvGrpSpPr>
                <p:cNvPr id="409" name="Group 53"/>
                <p:cNvGrpSpPr>
                  <a:grpSpLocks/>
                </p:cNvGrpSpPr>
                <p:nvPr/>
              </p:nvGrpSpPr>
              <p:grpSpPr bwMode="auto">
                <a:xfrm>
                  <a:off x="1223" y="2004"/>
                  <a:ext cx="93" cy="56"/>
                  <a:chOff x="1223" y="2004"/>
                  <a:chExt cx="93" cy="56"/>
                </a:xfrm>
              </p:grpSpPr>
              <p:sp>
                <p:nvSpPr>
                  <p:cNvPr id="427" name="Oval 54"/>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8" name="Oval 55"/>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9" name="Oval 56"/>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 name="Oval 57"/>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1" name="Oval 58"/>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2" name="Oval 59"/>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3" name="Oval 60"/>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4" name="Oval 61"/>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5" name="Oval 62"/>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10" name="Group 63"/>
                <p:cNvGrpSpPr>
                  <a:grpSpLocks/>
                </p:cNvGrpSpPr>
                <p:nvPr/>
              </p:nvGrpSpPr>
              <p:grpSpPr bwMode="auto">
                <a:xfrm>
                  <a:off x="1223" y="2004"/>
                  <a:ext cx="94" cy="56"/>
                  <a:chOff x="1223" y="2004"/>
                  <a:chExt cx="94" cy="56"/>
                </a:xfrm>
              </p:grpSpPr>
              <p:sp>
                <p:nvSpPr>
                  <p:cNvPr id="411" name="Arc 64"/>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2" name="Arc 65"/>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a:p>
                </p:txBody>
              </p:sp>
              <p:sp>
                <p:nvSpPr>
                  <p:cNvPr id="413" name="Arc 66"/>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4" name="Arc 67"/>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415" name="Arc 68"/>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6" name="Arc 69"/>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417" name="Arc 70"/>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8" name="Arc 71"/>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a:p>
                </p:txBody>
              </p:sp>
              <p:sp>
                <p:nvSpPr>
                  <p:cNvPr id="419" name="Arc 72"/>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0" name="Arc 73"/>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a:p>
                </p:txBody>
              </p:sp>
              <p:sp>
                <p:nvSpPr>
                  <p:cNvPr id="421" name="Arc 74"/>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2" name="Arc 75"/>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a:p>
                </p:txBody>
              </p:sp>
              <p:sp>
                <p:nvSpPr>
                  <p:cNvPr id="423" name="Arc 76"/>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4" name="Arc 77"/>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a:p>
                </p:txBody>
              </p:sp>
              <p:sp>
                <p:nvSpPr>
                  <p:cNvPr id="425" name="Arc 78"/>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6" name="Arc 79"/>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a:p>
                </p:txBody>
              </p:sp>
            </p:grpSp>
          </p:grpSp>
          <p:grpSp>
            <p:nvGrpSpPr>
              <p:cNvPr id="311" name="Group 80"/>
              <p:cNvGrpSpPr>
                <a:grpSpLocks/>
              </p:cNvGrpSpPr>
              <p:nvPr/>
            </p:nvGrpSpPr>
            <p:grpSpPr bwMode="auto">
              <a:xfrm>
                <a:off x="1709" y="533"/>
                <a:ext cx="169" cy="168"/>
                <a:chOff x="961" y="2167"/>
                <a:chExt cx="169" cy="168"/>
              </a:xfrm>
            </p:grpSpPr>
            <p:sp>
              <p:nvSpPr>
                <p:cNvPr id="389" name="Freeform 81"/>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 name="Freeform 82"/>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391" name="Rectangle 83"/>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2" name="Rectangle 84"/>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393" name="Freeform 85"/>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4" name="Freeform 86"/>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395" name="Freeform 87"/>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6" name="Freeform 88"/>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397" name="Freeform 89"/>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8" name="Freeform 90"/>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399" name="Rectangle 91"/>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400" name="Rectangle 92"/>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401" name="Freeform 93"/>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2" name="Freeform 94"/>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403" name="Freeform 95"/>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4" name="Freeform 96"/>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a:p>
              </p:txBody>
            </p:sp>
            <p:sp>
              <p:nvSpPr>
                <p:cNvPr id="405" name="Freeform 97"/>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6" name="Freeform 98"/>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a:p>
              </p:txBody>
            </p:sp>
            <p:sp>
              <p:nvSpPr>
                <p:cNvPr id="407" name="Rectangle 99"/>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8" name="Rectangle 100"/>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312" name="Group 101"/>
              <p:cNvGrpSpPr>
                <a:grpSpLocks/>
              </p:cNvGrpSpPr>
              <p:nvPr/>
            </p:nvGrpSpPr>
            <p:grpSpPr bwMode="auto">
              <a:xfrm>
                <a:off x="1753" y="571"/>
                <a:ext cx="93" cy="56"/>
                <a:chOff x="1005" y="2205"/>
                <a:chExt cx="93" cy="56"/>
              </a:xfrm>
            </p:grpSpPr>
            <p:grpSp>
              <p:nvGrpSpPr>
                <p:cNvPr id="362" name="Group 102"/>
                <p:cNvGrpSpPr>
                  <a:grpSpLocks/>
                </p:cNvGrpSpPr>
                <p:nvPr/>
              </p:nvGrpSpPr>
              <p:grpSpPr bwMode="auto">
                <a:xfrm>
                  <a:off x="1005" y="2205"/>
                  <a:ext cx="93" cy="56"/>
                  <a:chOff x="1005" y="2205"/>
                  <a:chExt cx="93" cy="56"/>
                </a:xfrm>
              </p:grpSpPr>
              <p:sp>
                <p:nvSpPr>
                  <p:cNvPr id="380" name="Oval 103"/>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1" name="Oval 104"/>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2" name="Oval 105"/>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3" name="Oval 106"/>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Oval 107"/>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5" name="Oval 108"/>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6" name="Oval 109"/>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Oval 110"/>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8" name="Oval 111"/>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63" name="Group 112"/>
                <p:cNvGrpSpPr>
                  <a:grpSpLocks/>
                </p:cNvGrpSpPr>
                <p:nvPr/>
              </p:nvGrpSpPr>
              <p:grpSpPr bwMode="auto">
                <a:xfrm>
                  <a:off x="1005" y="2205"/>
                  <a:ext cx="93" cy="56"/>
                  <a:chOff x="1005" y="2205"/>
                  <a:chExt cx="93" cy="56"/>
                </a:xfrm>
              </p:grpSpPr>
              <p:sp>
                <p:nvSpPr>
                  <p:cNvPr id="364" name="Arc 113"/>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5" name="Arc 114"/>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a:p>
                </p:txBody>
              </p:sp>
              <p:sp>
                <p:nvSpPr>
                  <p:cNvPr id="366" name="Arc 115"/>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7" name="Arc 116"/>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368" name="Arc 117"/>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 name="Arc 118"/>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a:p>
                </p:txBody>
              </p:sp>
              <p:sp>
                <p:nvSpPr>
                  <p:cNvPr id="370" name="Arc 119"/>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1" name="Arc 120"/>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a:p>
                </p:txBody>
              </p:sp>
              <p:sp>
                <p:nvSpPr>
                  <p:cNvPr id="372" name="Arc 121"/>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Arc 122"/>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a:p>
                </p:txBody>
              </p:sp>
              <p:sp>
                <p:nvSpPr>
                  <p:cNvPr id="374" name="Arc 123"/>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5" name="Arc 124"/>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a:p>
                </p:txBody>
              </p:sp>
              <p:sp>
                <p:nvSpPr>
                  <p:cNvPr id="376" name="Arc 125"/>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7" name="Arc 126"/>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a:p>
                </p:txBody>
              </p:sp>
              <p:sp>
                <p:nvSpPr>
                  <p:cNvPr id="378" name="Arc 127"/>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9" name="Arc 128"/>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a:p>
                </p:txBody>
              </p:sp>
            </p:grpSp>
          </p:grpSp>
          <p:grpSp>
            <p:nvGrpSpPr>
              <p:cNvPr id="313" name="Group 129"/>
              <p:cNvGrpSpPr>
                <a:grpSpLocks/>
              </p:cNvGrpSpPr>
              <p:nvPr/>
            </p:nvGrpSpPr>
            <p:grpSpPr bwMode="auto">
              <a:xfrm>
                <a:off x="1523" y="332"/>
                <a:ext cx="170" cy="169"/>
                <a:chOff x="775" y="1966"/>
                <a:chExt cx="170" cy="169"/>
              </a:xfrm>
            </p:grpSpPr>
            <p:sp>
              <p:nvSpPr>
                <p:cNvPr id="342" name="Freeform 130"/>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3" name="Freeform 131"/>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344" name="Rectangle 132"/>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45" name="Rectangle 133"/>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a:p>
              </p:txBody>
            </p:sp>
            <p:sp>
              <p:nvSpPr>
                <p:cNvPr id="346" name="Freeform 134"/>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7" name="Freeform 135"/>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348" name="Freeform 136"/>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9" name="Freeform 137"/>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350" name="Freeform 138"/>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Freeform 139"/>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352" name="Rectangle 140"/>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a:p>
              </p:txBody>
            </p:sp>
            <p:sp>
              <p:nvSpPr>
                <p:cNvPr id="353" name="Rectangle 141"/>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a:p>
              </p:txBody>
            </p:sp>
            <p:sp>
              <p:nvSpPr>
                <p:cNvPr id="354" name="Freeform 142"/>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5" name="Freeform 143"/>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356" name="Freeform 144"/>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7" name="Freeform 145"/>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358" name="Freeform 146"/>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9" name="Freeform 147"/>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360" name="Rectangle 148"/>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1" name="Rectangle 149"/>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314" name="Group 150"/>
              <p:cNvGrpSpPr>
                <a:grpSpLocks/>
              </p:cNvGrpSpPr>
              <p:nvPr/>
            </p:nvGrpSpPr>
            <p:grpSpPr bwMode="auto">
              <a:xfrm>
                <a:off x="1568" y="370"/>
                <a:ext cx="92" cy="56"/>
                <a:chOff x="820" y="2004"/>
                <a:chExt cx="92" cy="56"/>
              </a:xfrm>
            </p:grpSpPr>
            <p:grpSp>
              <p:nvGrpSpPr>
                <p:cNvPr id="315" name="Group 151"/>
                <p:cNvGrpSpPr>
                  <a:grpSpLocks/>
                </p:cNvGrpSpPr>
                <p:nvPr/>
              </p:nvGrpSpPr>
              <p:grpSpPr bwMode="auto">
                <a:xfrm>
                  <a:off x="820" y="2004"/>
                  <a:ext cx="92" cy="56"/>
                  <a:chOff x="820" y="2004"/>
                  <a:chExt cx="92" cy="56"/>
                </a:xfrm>
              </p:grpSpPr>
              <p:sp>
                <p:nvSpPr>
                  <p:cNvPr id="333" name="Oval 152"/>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4" name="Oval 153"/>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5" name="Oval 154"/>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6" name="Oval 155"/>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7" name="Oval 156"/>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 name="Oval 157"/>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 name="Oval 158"/>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 name="Oval 159"/>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1" name="Oval 160"/>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6" name="Group 161"/>
                <p:cNvGrpSpPr>
                  <a:grpSpLocks/>
                </p:cNvGrpSpPr>
                <p:nvPr/>
              </p:nvGrpSpPr>
              <p:grpSpPr bwMode="auto">
                <a:xfrm>
                  <a:off x="820" y="2004"/>
                  <a:ext cx="92" cy="56"/>
                  <a:chOff x="820" y="2004"/>
                  <a:chExt cx="92" cy="56"/>
                </a:xfrm>
              </p:grpSpPr>
              <p:sp>
                <p:nvSpPr>
                  <p:cNvPr id="317" name="Arc 162"/>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 name="Arc 163"/>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a:p>
                </p:txBody>
              </p:sp>
              <p:sp>
                <p:nvSpPr>
                  <p:cNvPr id="319" name="Arc 164"/>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0" name="Arc 165"/>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321" name="Arc 166"/>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2" name="Arc 167"/>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323" name="Arc 168"/>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4" name="Arc 169"/>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a:p>
                </p:txBody>
              </p:sp>
              <p:sp>
                <p:nvSpPr>
                  <p:cNvPr id="325" name="Arc 170"/>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6" name="Arc 171"/>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a:p>
                </p:txBody>
              </p:sp>
              <p:sp>
                <p:nvSpPr>
                  <p:cNvPr id="327" name="Arc 172"/>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8" name="Arc 173"/>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a:p>
                </p:txBody>
              </p:sp>
              <p:sp>
                <p:nvSpPr>
                  <p:cNvPr id="329" name="Arc 174"/>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Arc 175"/>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a:p>
                </p:txBody>
              </p:sp>
              <p:sp>
                <p:nvSpPr>
                  <p:cNvPr id="331" name="Arc 176"/>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Arc 177"/>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a:p>
                </p:txBody>
              </p:sp>
            </p:grpSp>
          </p:grpSp>
        </p:grpSp>
        <p:grpSp>
          <p:nvGrpSpPr>
            <p:cNvPr id="6" name="Group 178"/>
            <p:cNvGrpSpPr>
              <a:grpSpLocks/>
            </p:cNvGrpSpPr>
            <p:nvPr/>
          </p:nvGrpSpPr>
          <p:grpSpPr bwMode="auto">
            <a:xfrm>
              <a:off x="1958976" y="2587626"/>
              <a:ext cx="1179513" cy="804863"/>
              <a:chOff x="1372" y="240"/>
              <a:chExt cx="836" cy="549"/>
            </a:xfrm>
          </p:grpSpPr>
          <p:grpSp>
            <p:nvGrpSpPr>
              <p:cNvPr id="131" name="Group 179"/>
              <p:cNvGrpSpPr>
                <a:grpSpLocks/>
              </p:cNvGrpSpPr>
              <p:nvPr/>
            </p:nvGrpSpPr>
            <p:grpSpPr bwMode="auto">
              <a:xfrm>
                <a:off x="1372" y="240"/>
                <a:ext cx="833" cy="499"/>
                <a:chOff x="628" y="1878"/>
                <a:chExt cx="833" cy="499"/>
              </a:xfrm>
            </p:grpSpPr>
            <p:sp>
              <p:nvSpPr>
                <p:cNvPr id="297" name="Oval 180"/>
                <p:cNvSpPr>
                  <a:spLocks noChangeArrowheads="1"/>
                </p:cNvSpPr>
                <p:nvPr/>
              </p:nvSpPr>
              <p:spPr bwMode="auto">
                <a:xfrm>
                  <a:off x="912" y="1878"/>
                  <a:ext cx="363" cy="20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Oval 181"/>
                <p:cNvSpPr>
                  <a:spLocks noChangeArrowheads="1"/>
                </p:cNvSpPr>
                <p:nvPr/>
              </p:nvSpPr>
              <p:spPr bwMode="auto">
                <a:xfrm>
                  <a:off x="713" y="1932"/>
                  <a:ext cx="278" cy="20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9" name="Oval 182"/>
                <p:cNvSpPr>
                  <a:spLocks noChangeArrowheads="1"/>
                </p:cNvSpPr>
                <p:nvPr/>
              </p:nvSpPr>
              <p:spPr bwMode="auto">
                <a:xfrm>
                  <a:off x="628" y="2056"/>
                  <a:ext cx="188" cy="169"/>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Oval 183"/>
                <p:cNvSpPr>
                  <a:spLocks noChangeArrowheads="1"/>
                </p:cNvSpPr>
                <p:nvPr/>
              </p:nvSpPr>
              <p:spPr bwMode="auto">
                <a:xfrm>
                  <a:off x="685" y="2131"/>
                  <a:ext cx="282" cy="18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1" name="Oval 184"/>
                <p:cNvSpPr>
                  <a:spLocks noChangeArrowheads="1"/>
                </p:cNvSpPr>
                <p:nvPr/>
              </p:nvSpPr>
              <p:spPr bwMode="auto">
                <a:xfrm>
                  <a:off x="884" y="2161"/>
                  <a:ext cx="422" cy="21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2" name="Oval 185"/>
                <p:cNvSpPr>
                  <a:spLocks noChangeArrowheads="1"/>
                </p:cNvSpPr>
                <p:nvPr/>
              </p:nvSpPr>
              <p:spPr bwMode="auto">
                <a:xfrm>
                  <a:off x="1152" y="1938"/>
                  <a:ext cx="271" cy="16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3" name="Oval 186"/>
                <p:cNvSpPr>
                  <a:spLocks noChangeArrowheads="1"/>
                </p:cNvSpPr>
                <p:nvPr/>
              </p:nvSpPr>
              <p:spPr bwMode="auto">
                <a:xfrm>
                  <a:off x="1193" y="2042"/>
                  <a:ext cx="268" cy="163"/>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4" name="Oval 187"/>
                <p:cNvSpPr>
                  <a:spLocks noChangeArrowheads="1"/>
                </p:cNvSpPr>
                <p:nvPr/>
              </p:nvSpPr>
              <p:spPr bwMode="auto">
                <a:xfrm>
                  <a:off x="1169" y="2076"/>
                  <a:ext cx="266"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5" name="Oval 188"/>
                <p:cNvSpPr>
                  <a:spLocks noChangeArrowheads="1"/>
                </p:cNvSpPr>
                <p:nvPr/>
              </p:nvSpPr>
              <p:spPr bwMode="auto">
                <a:xfrm>
                  <a:off x="779" y="1996"/>
                  <a:ext cx="541" cy="267"/>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32" name="Group 189"/>
              <p:cNvGrpSpPr>
                <a:grpSpLocks/>
              </p:cNvGrpSpPr>
              <p:nvPr/>
            </p:nvGrpSpPr>
            <p:grpSpPr bwMode="auto">
              <a:xfrm>
                <a:off x="1372" y="286"/>
                <a:ext cx="836" cy="503"/>
                <a:chOff x="628" y="1876"/>
                <a:chExt cx="836" cy="503"/>
              </a:xfrm>
            </p:grpSpPr>
            <p:sp>
              <p:nvSpPr>
                <p:cNvPr id="281" name="Arc 190"/>
                <p:cNvSpPr>
                  <a:spLocks/>
                </p:cNvSpPr>
                <p:nvPr/>
              </p:nvSpPr>
              <p:spPr bwMode="auto">
                <a:xfrm>
                  <a:off x="921" y="1876"/>
                  <a:ext cx="346" cy="104"/>
                </a:xfrm>
                <a:custGeom>
                  <a:avLst/>
                  <a:gdLst>
                    <a:gd name="T0" fmla="*/ 0 w 40736"/>
                    <a:gd name="T1" fmla="*/ 0 h 21600"/>
                    <a:gd name="T2" fmla="*/ 0 w 40736"/>
                    <a:gd name="T3" fmla="*/ 0 h 21600"/>
                    <a:gd name="T4" fmla="*/ 0 w 40736"/>
                    <a:gd name="T5" fmla="*/ 0 h 21600"/>
                    <a:gd name="T6" fmla="*/ 0 60000 65536"/>
                    <a:gd name="T7" fmla="*/ 0 60000 65536"/>
                    <a:gd name="T8" fmla="*/ 0 60000 65536"/>
                    <a:gd name="T9" fmla="*/ 0 w 40736"/>
                    <a:gd name="T10" fmla="*/ 0 h 21600"/>
                    <a:gd name="T11" fmla="*/ 40736 w 40736"/>
                    <a:gd name="T12" fmla="*/ 21600 h 21600"/>
                  </a:gdLst>
                  <a:ahLst/>
                  <a:cxnLst>
                    <a:cxn ang="T6">
                      <a:pos x="T0" y="T1"/>
                    </a:cxn>
                    <a:cxn ang="T7">
                      <a:pos x="T2" y="T3"/>
                    </a:cxn>
                    <a:cxn ang="T8">
                      <a:pos x="T4" y="T5"/>
                    </a:cxn>
                  </a:cxnLst>
                  <a:rect l="T9" t="T10" r="T11" b="T12"/>
                  <a:pathLst>
                    <a:path w="40736" h="21600" fill="none" extrusionOk="0">
                      <a:moveTo>
                        <a:pt x="0" y="14968"/>
                      </a:moveTo>
                      <a:cubicBezTo>
                        <a:pt x="2878" y="6046"/>
                        <a:pt x="11182" y="-1"/>
                        <a:pt x="20557" y="0"/>
                      </a:cubicBezTo>
                      <a:cubicBezTo>
                        <a:pt x="29513" y="0"/>
                        <a:pt x="37541" y="5528"/>
                        <a:pt x="40736" y="13895"/>
                      </a:cubicBezTo>
                    </a:path>
                    <a:path w="40736" h="21600" stroke="0" extrusionOk="0">
                      <a:moveTo>
                        <a:pt x="0" y="14968"/>
                      </a:moveTo>
                      <a:cubicBezTo>
                        <a:pt x="2878" y="6046"/>
                        <a:pt x="11182" y="-1"/>
                        <a:pt x="20557" y="0"/>
                      </a:cubicBezTo>
                      <a:cubicBezTo>
                        <a:pt x="29513" y="0"/>
                        <a:pt x="37541" y="5528"/>
                        <a:pt x="40736" y="13895"/>
                      </a:cubicBezTo>
                      <a:lnTo>
                        <a:pt x="2055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Arc 191"/>
                <p:cNvSpPr>
                  <a:spLocks/>
                </p:cNvSpPr>
                <p:nvPr/>
              </p:nvSpPr>
              <p:spPr bwMode="auto">
                <a:xfrm>
                  <a:off x="923" y="1878"/>
                  <a:ext cx="342" cy="102"/>
                </a:xfrm>
                <a:custGeom>
                  <a:avLst/>
                  <a:gdLst>
                    <a:gd name="T0" fmla="*/ 0 w 40698"/>
                    <a:gd name="T1" fmla="*/ 0 h 21600"/>
                    <a:gd name="T2" fmla="*/ 0 w 40698"/>
                    <a:gd name="T3" fmla="*/ 0 h 21600"/>
                    <a:gd name="T4" fmla="*/ 0 w 40698"/>
                    <a:gd name="T5" fmla="*/ 0 h 21600"/>
                    <a:gd name="T6" fmla="*/ 0 60000 65536"/>
                    <a:gd name="T7" fmla="*/ 0 60000 65536"/>
                    <a:gd name="T8" fmla="*/ 0 60000 65536"/>
                    <a:gd name="T9" fmla="*/ 0 w 40698"/>
                    <a:gd name="T10" fmla="*/ 0 h 21600"/>
                    <a:gd name="T11" fmla="*/ 40698 w 40698"/>
                    <a:gd name="T12" fmla="*/ 21600 h 21600"/>
                  </a:gdLst>
                  <a:ahLst/>
                  <a:cxnLst>
                    <a:cxn ang="T6">
                      <a:pos x="T0" y="T1"/>
                    </a:cxn>
                    <a:cxn ang="T7">
                      <a:pos x="T2" y="T3"/>
                    </a:cxn>
                    <a:cxn ang="T8">
                      <a:pos x="T4" y="T5"/>
                    </a:cxn>
                  </a:cxnLst>
                  <a:rect l="T9" t="T10" r="T11" b="T12"/>
                  <a:pathLst>
                    <a:path w="40698" h="21600" fill="none" extrusionOk="0">
                      <a:moveTo>
                        <a:pt x="-1" y="14916"/>
                      </a:moveTo>
                      <a:cubicBezTo>
                        <a:pt x="2894" y="6021"/>
                        <a:pt x="11185" y="-1"/>
                        <a:pt x="20540" y="0"/>
                      </a:cubicBezTo>
                      <a:cubicBezTo>
                        <a:pt x="29474" y="0"/>
                        <a:pt x="37487" y="5501"/>
                        <a:pt x="40697" y="13839"/>
                      </a:cubicBezTo>
                    </a:path>
                    <a:path w="40698" h="21600" stroke="0" extrusionOk="0">
                      <a:moveTo>
                        <a:pt x="-1" y="14916"/>
                      </a:moveTo>
                      <a:cubicBezTo>
                        <a:pt x="2894" y="6021"/>
                        <a:pt x="11185" y="-1"/>
                        <a:pt x="20540" y="0"/>
                      </a:cubicBezTo>
                      <a:cubicBezTo>
                        <a:pt x="29474" y="0"/>
                        <a:pt x="37487" y="5501"/>
                        <a:pt x="40697" y="13839"/>
                      </a:cubicBezTo>
                      <a:lnTo>
                        <a:pt x="20540" y="21600"/>
                      </a:lnTo>
                      <a:close/>
                    </a:path>
                  </a:pathLst>
                </a:custGeom>
                <a:solidFill>
                  <a:srgbClr val="E7EDED"/>
                </a:solidFill>
                <a:ln w="6350">
                  <a:solidFill>
                    <a:srgbClr val="6C8F93"/>
                  </a:solidFill>
                  <a:round/>
                  <a:headEnd/>
                  <a:tailEnd/>
                </a:ln>
              </p:spPr>
              <p:txBody>
                <a:bodyPr/>
                <a:lstStyle/>
                <a:p>
                  <a:endParaRPr lang="en-US"/>
                </a:p>
              </p:txBody>
            </p:sp>
            <p:sp>
              <p:nvSpPr>
                <p:cNvPr id="283" name="Arc 192"/>
                <p:cNvSpPr>
                  <a:spLocks/>
                </p:cNvSpPr>
                <p:nvPr/>
              </p:nvSpPr>
              <p:spPr bwMode="auto">
                <a:xfrm>
                  <a:off x="713" y="1930"/>
                  <a:ext cx="214" cy="126"/>
                </a:xfrm>
                <a:custGeom>
                  <a:avLst/>
                  <a:gdLst>
                    <a:gd name="T0" fmla="*/ 0 w 32990"/>
                    <a:gd name="T1" fmla="*/ 0 h 25945"/>
                    <a:gd name="T2" fmla="*/ 0 w 32990"/>
                    <a:gd name="T3" fmla="*/ 0 h 25945"/>
                    <a:gd name="T4" fmla="*/ 0 w 32990"/>
                    <a:gd name="T5" fmla="*/ 0 h 25945"/>
                    <a:gd name="T6" fmla="*/ 0 60000 65536"/>
                    <a:gd name="T7" fmla="*/ 0 60000 65536"/>
                    <a:gd name="T8" fmla="*/ 0 60000 65536"/>
                    <a:gd name="T9" fmla="*/ 0 w 32990"/>
                    <a:gd name="T10" fmla="*/ 0 h 25945"/>
                    <a:gd name="T11" fmla="*/ 32990 w 32990"/>
                    <a:gd name="T12" fmla="*/ 25945 h 25945"/>
                  </a:gdLst>
                  <a:ahLst/>
                  <a:cxnLst>
                    <a:cxn ang="T6">
                      <a:pos x="T0" y="T1"/>
                    </a:cxn>
                    <a:cxn ang="T7">
                      <a:pos x="T2" y="T3"/>
                    </a:cxn>
                    <a:cxn ang="T8">
                      <a:pos x="T4" y="T5"/>
                    </a:cxn>
                  </a:cxnLst>
                  <a:rect l="T9" t="T10" r="T11" b="T12"/>
                  <a:pathLst>
                    <a:path w="32990" h="25945" fill="none" extrusionOk="0">
                      <a:moveTo>
                        <a:pt x="441" y="25945"/>
                      </a:moveTo>
                      <a:cubicBezTo>
                        <a:pt x="147" y="24515"/>
                        <a:pt x="0" y="23059"/>
                        <a:pt x="0" y="21600"/>
                      </a:cubicBezTo>
                      <a:cubicBezTo>
                        <a:pt x="0" y="9670"/>
                        <a:pt x="9670" y="0"/>
                        <a:pt x="21600" y="0"/>
                      </a:cubicBezTo>
                      <a:cubicBezTo>
                        <a:pt x="25625" y="-1"/>
                        <a:pt x="29569" y="1124"/>
                        <a:pt x="32989" y="3247"/>
                      </a:cubicBezTo>
                    </a:path>
                    <a:path w="32990" h="25945" stroke="0" extrusionOk="0">
                      <a:moveTo>
                        <a:pt x="441" y="25945"/>
                      </a:moveTo>
                      <a:cubicBezTo>
                        <a:pt x="147" y="24515"/>
                        <a:pt x="0" y="23059"/>
                        <a:pt x="0" y="21600"/>
                      </a:cubicBezTo>
                      <a:cubicBezTo>
                        <a:pt x="0" y="9670"/>
                        <a:pt x="9670" y="0"/>
                        <a:pt x="21600" y="0"/>
                      </a:cubicBezTo>
                      <a:cubicBezTo>
                        <a:pt x="25625" y="-1"/>
                        <a:pt x="29569" y="1124"/>
                        <a:pt x="32989" y="3247"/>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Arc 193"/>
                <p:cNvSpPr>
                  <a:spLocks/>
                </p:cNvSpPr>
                <p:nvPr/>
              </p:nvSpPr>
              <p:spPr bwMode="auto">
                <a:xfrm>
                  <a:off x="715" y="1932"/>
                  <a:ext cx="211" cy="123"/>
                </a:xfrm>
                <a:custGeom>
                  <a:avLst/>
                  <a:gdLst>
                    <a:gd name="T0" fmla="*/ 0 w 32950"/>
                    <a:gd name="T1" fmla="*/ 0 h 25966"/>
                    <a:gd name="T2" fmla="*/ 0 w 32950"/>
                    <a:gd name="T3" fmla="*/ 0 h 25966"/>
                    <a:gd name="T4" fmla="*/ 0 w 32950"/>
                    <a:gd name="T5" fmla="*/ 0 h 25966"/>
                    <a:gd name="T6" fmla="*/ 0 60000 65536"/>
                    <a:gd name="T7" fmla="*/ 0 60000 65536"/>
                    <a:gd name="T8" fmla="*/ 0 60000 65536"/>
                    <a:gd name="T9" fmla="*/ 0 w 32950"/>
                    <a:gd name="T10" fmla="*/ 0 h 25966"/>
                    <a:gd name="T11" fmla="*/ 32950 w 32950"/>
                    <a:gd name="T12" fmla="*/ 25966 h 25966"/>
                  </a:gdLst>
                  <a:ahLst/>
                  <a:cxnLst>
                    <a:cxn ang="T6">
                      <a:pos x="T0" y="T1"/>
                    </a:cxn>
                    <a:cxn ang="T7">
                      <a:pos x="T2" y="T3"/>
                    </a:cxn>
                    <a:cxn ang="T8">
                      <a:pos x="T4" y="T5"/>
                    </a:cxn>
                  </a:cxnLst>
                  <a:rect l="T9" t="T10" r="T11" b="T12"/>
                  <a:pathLst>
                    <a:path w="32950" h="25966" fill="none" extrusionOk="0">
                      <a:moveTo>
                        <a:pt x="445" y="25966"/>
                      </a:moveTo>
                      <a:cubicBezTo>
                        <a:pt x="149" y="24529"/>
                        <a:pt x="0" y="23066"/>
                        <a:pt x="0" y="21600"/>
                      </a:cubicBezTo>
                      <a:cubicBezTo>
                        <a:pt x="0" y="9670"/>
                        <a:pt x="9670" y="0"/>
                        <a:pt x="21600" y="0"/>
                      </a:cubicBezTo>
                      <a:cubicBezTo>
                        <a:pt x="25608" y="-1"/>
                        <a:pt x="29538" y="1115"/>
                        <a:pt x="32949" y="3222"/>
                      </a:cubicBezTo>
                    </a:path>
                    <a:path w="32950" h="25966" stroke="0" extrusionOk="0">
                      <a:moveTo>
                        <a:pt x="445" y="25966"/>
                      </a:moveTo>
                      <a:cubicBezTo>
                        <a:pt x="149" y="24529"/>
                        <a:pt x="0" y="23066"/>
                        <a:pt x="0" y="21600"/>
                      </a:cubicBezTo>
                      <a:cubicBezTo>
                        <a:pt x="0" y="9670"/>
                        <a:pt x="9670" y="0"/>
                        <a:pt x="21600" y="0"/>
                      </a:cubicBezTo>
                      <a:cubicBezTo>
                        <a:pt x="25608" y="-1"/>
                        <a:pt x="29538" y="1115"/>
                        <a:pt x="32949" y="3222"/>
                      </a:cubicBezTo>
                      <a:lnTo>
                        <a:pt x="21600" y="21600"/>
                      </a:lnTo>
                      <a:close/>
                    </a:path>
                  </a:pathLst>
                </a:custGeom>
                <a:solidFill>
                  <a:srgbClr val="E7EDED"/>
                </a:solidFill>
                <a:ln w="6350">
                  <a:solidFill>
                    <a:srgbClr val="6C8F93"/>
                  </a:solidFill>
                  <a:round/>
                  <a:headEnd/>
                  <a:tailEnd/>
                </a:ln>
              </p:spPr>
              <p:txBody>
                <a:bodyPr/>
                <a:lstStyle/>
                <a:p>
                  <a:endParaRPr lang="en-US"/>
                </a:p>
              </p:txBody>
            </p:sp>
            <p:sp>
              <p:nvSpPr>
                <p:cNvPr id="285" name="Arc 194"/>
                <p:cNvSpPr>
                  <a:spLocks/>
                </p:cNvSpPr>
                <p:nvPr/>
              </p:nvSpPr>
              <p:spPr bwMode="auto">
                <a:xfrm>
                  <a:off x="682" y="2217"/>
                  <a:ext cx="216" cy="99"/>
                </a:xfrm>
                <a:custGeom>
                  <a:avLst/>
                  <a:gdLst>
                    <a:gd name="T0" fmla="*/ 0 w 32074"/>
                    <a:gd name="T1" fmla="*/ 0 h 22517"/>
                    <a:gd name="T2" fmla="*/ 0 w 32074"/>
                    <a:gd name="T3" fmla="*/ 0 h 22517"/>
                    <a:gd name="T4" fmla="*/ 0 w 32074"/>
                    <a:gd name="T5" fmla="*/ 0 h 22517"/>
                    <a:gd name="T6" fmla="*/ 0 60000 65536"/>
                    <a:gd name="T7" fmla="*/ 0 60000 65536"/>
                    <a:gd name="T8" fmla="*/ 0 60000 65536"/>
                    <a:gd name="T9" fmla="*/ 0 w 32074"/>
                    <a:gd name="T10" fmla="*/ 0 h 22517"/>
                    <a:gd name="T11" fmla="*/ 32074 w 32074"/>
                    <a:gd name="T12" fmla="*/ 22517 h 22517"/>
                  </a:gdLst>
                  <a:ahLst/>
                  <a:cxnLst>
                    <a:cxn ang="T6">
                      <a:pos x="T0" y="T1"/>
                    </a:cxn>
                    <a:cxn ang="T7">
                      <a:pos x="T2" y="T3"/>
                    </a:cxn>
                    <a:cxn ang="T8">
                      <a:pos x="T4" y="T5"/>
                    </a:cxn>
                  </a:cxnLst>
                  <a:rect l="T9" t="T10" r="T11" b="T12"/>
                  <a:pathLst>
                    <a:path w="32074" h="22517" fill="none" extrusionOk="0">
                      <a:moveTo>
                        <a:pt x="32073" y="19807"/>
                      </a:moveTo>
                      <a:cubicBezTo>
                        <a:pt x="28868" y="21584"/>
                        <a:pt x="25264" y="22516"/>
                        <a:pt x="21600" y="22517"/>
                      </a:cubicBezTo>
                      <a:cubicBezTo>
                        <a:pt x="9670" y="22517"/>
                        <a:pt x="0" y="12846"/>
                        <a:pt x="0" y="917"/>
                      </a:cubicBezTo>
                      <a:cubicBezTo>
                        <a:pt x="-1" y="611"/>
                        <a:pt x="6" y="305"/>
                        <a:pt x="19" y="0"/>
                      </a:cubicBezTo>
                    </a:path>
                    <a:path w="32074" h="22517" stroke="0" extrusionOk="0">
                      <a:moveTo>
                        <a:pt x="32073" y="19807"/>
                      </a:moveTo>
                      <a:cubicBezTo>
                        <a:pt x="28868" y="21584"/>
                        <a:pt x="25264" y="22516"/>
                        <a:pt x="21600" y="22517"/>
                      </a:cubicBezTo>
                      <a:cubicBezTo>
                        <a:pt x="9670" y="22517"/>
                        <a:pt x="0" y="12846"/>
                        <a:pt x="0" y="917"/>
                      </a:cubicBezTo>
                      <a:cubicBezTo>
                        <a:pt x="-1" y="611"/>
                        <a:pt x="6" y="305"/>
                        <a:pt x="19" y="0"/>
                      </a:cubicBezTo>
                      <a:lnTo>
                        <a:pt x="21600" y="9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 name="Arc 195"/>
                <p:cNvSpPr>
                  <a:spLocks/>
                </p:cNvSpPr>
                <p:nvPr/>
              </p:nvSpPr>
              <p:spPr bwMode="auto">
                <a:xfrm>
                  <a:off x="684" y="2217"/>
                  <a:ext cx="213" cy="96"/>
                </a:xfrm>
                <a:custGeom>
                  <a:avLst/>
                  <a:gdLst>
                    <a:gd name="T0" fmla="*/ 0 w 32013"/>
                    <a:gd name="T1" fmla="*/ 0 h 22524"/>
                    <a:gd name="T2" fmla="*/ 0 w 32013"/>
                    <a:gd name="T3" fmla="*/ 0 h 22524"/>
                    <a:gd name="T4" fmla="*/ 0 w 32013"/>
                    <a:gd name="T5" fmla="*/ 0 h 22524"/>
                    <a:gd name="T6" fmla="*/ 0 60000 65536"/>
                    <a:gd name="T7" fmla="*/ 0 60000 65536"/>
                    <a:gd name="T8" fmla="*/ 0 60000 65536"/>
                    <a:gd name="T9" fmla="*/ 0 w 32013"/>
                    <a:gd name="T10" fmla="*/ 0 h 22524"/>
                    <a:gd name="T11" fmla="*/ 32013 w 32013"/>
                    <a:gd name="T12" fmla="*/ 22524 h 22524"/>
                  </a:gdLst>
                  <a:ahLst/>
                  <a:cxnLst>
                    <a:cxn ang="T6">
                      <a:pos x="T0" y="T1"/>
                    </a:cxn>
                    <a:cxn ang="T7">
                      <a:pos x="T2" y="T3"/>
                    </a:cxn>
                    <a:cxn ang="T8">
                      <a:pos x="T4" y="T5"/>
                    </a:cxn>
                  </a:cxnLst>
                  <a:rect l="T9" t="T10" r="T11" b="T12"/>
                  <a:pathLst>
                    <a:path w="32013" h="22524" fill="none" extrusionOk="0">
                      <a:moveTo>
                        <a:pt x="32013" y="19848"/>
                      </a:moveTo>
                      <a:cubicBezTo>
                        <a:pt x="28823" y="21603"/>
                        <a:pt x="25241" y="22523"/>
                        <a:pt x="21600" y="22524"/>
                      </a:cubicBezTo>
                      <a:cubicBezTo>
                        <a:pt x="9670" y="22524"/>
                        <a:pt x="0" y="12853"/>
                        <a:pt x="0" y="924"/>
                      </a:cubicBezTo>
                      <a:cubicBezTo>
                        <a:pt x="-1" y="615"/>
                        <a:pt x="6" y="307"/>
                        <a:pt x="19" y="-1"/>
                      </a:cubicBezTo>
                    </a:path>
                    <a:path w="32013" h="22524" stroke="0" extrusionOk="0">
                      <a:moveTo>
                        <a:pt x="32013" y="19848"/>
                      </a:moveTo>
                      <a:cubicBezTo>
                        <a:pt x="28823" y="21603"/>
                        <a:pt x="25241" y="22523"/>
                        <a:pt x="21600" y="22524"/>
                      </a:cubicBezTo>
                      <a:cubicBezTo>
                        <a:pt x="9670" y="22524"/>
                        <a:pt x="0" y="12853"/>
                        <a:pt x="0" y="924"/>
                      </a:cubicBezTo>
                      <a:cubicBezTo>
                        <a:pt x="-1" y="615"/>
                        <a:pt x="6" y="307"/>
                        <a:pt x="19" y="-1"/>
                      </a:cubicBezTo>
                      <a:lnTo>
                        <a:pt x="21600" y="924"/>
                      </a:lnTo>
                      <a:close/>
                    </a:path>
                  </a:pathLst>
                </a:custGeom>
                <a:solidFill>
                  <a:srgbClr val="E7EDED"/>
                </a:solidFill>
                <a:ln w="6350">
                  <a:solidFill>
                    <a:srgbClr val="6C8F93"/>
                  </a:solidFill>
                  <a:round/>
                  <a:headEnd/>
                  <a:tailEnd/>
                </a:ln>
              </p:spPr>
              <p:txBody>
                <a:bodyPr/>
                <a:lstStyle/>
                <a:p>
                  <a:endParaRPr lang="en-US"/>
                </a:p>
              </p:txBody>
            </p:sp>
            <p:sp>
              <p:nvSpPr>
                <p:cNvPr id="287" name="Arc 196"/>
                <p:cNvSpPr>
                  <a:spLocks/>
                </p:cNvSpPr>
                <p:nvPr/>
              </p:nvSpPr>
              <p:spPr bwMode="auto">
                <a:xfrm>
                  <a:off x="1262" y="1936"/>
                  <a:ext cx="164" cy="120"/>
                </a:xfrm>
                <a:custGeom>
                  <a:avLst/>
                  <a:gdLst>
                    <a:gd name="T0" fmla="*/ 0 w 26077"/>
                    <a:gd name="T1" fmla="*/ 0 h 32051"/>
                    <a:gd name="T2" fmla="*/ 0 w 26077"/>
                    <a:gd name="T3" fmla="*/ 0 h 32051"/>
                    <a:gd name="T4" fmla="*/ 0 w 26077"/>
                    <a:gd name="T5" fmla="*/ 0 h 32051"/>
                    <a:gd name="T6" fmla="*/ 0 60000 65536"/>
                    <a:gd name="T7" fmla="*/ 0 60000 65536"/>
                    <a:gd name="T8" fmla="*/ 0 60000 65536"/>
                    <a:gd name="T9" fmla="*/ 0 w 26077"/>
                    <a:gd name="T10" fmla="*/ 0 h 32051"/>
                    <a:gd name="T11" fmla="*/ 26077 w 26077"/>
                    <a:gd name="T12" fmla="*/ 32051 h 32051"/>
                  </a:gdLst>
                  <a:ahLst/>
                  <a:cxnLst>
                    <a:cxn ang="T6">
                      <a:pos x="T0" y="T1"/>
                    </a:cxn>
                    <a:cxn ang="T7">
                      <a:pos x="T2" y="T3"/>
                    </a:cxn>
                    <a:cxn ang="T8">
                      <a:pos x="T4" y="T5"/>
                    </a:cxn>
                  </a:cxnLst>
                  <a:rect l="T9" t="T10" r="T11" b="T12"/>
                  <a:pathLst>
                    <a:path w="26077" h="32051" fill="none" extrusionOk="0">
                      <a:moveTo>
                        <a:pt x="0" y="469"/>
                      </a:moveTo>
                      <a:cubicBezTo>
                        <a:pt x="1471" y="157"/>
                        <a:pt x="2972" y="-1"/>
                        <a:pt x="4477" y="0"/>
                      </a:cubicBezTo>
                      <a:cubicBezTo>
                        <a:pt x="16406" y="0"/>
                        <a:pt x="26077" y="9670"/>
                        <a:pt x="26077" y="21600"/>
                      </a:cubicBezTo>
                      <a:cubicBezTo>
                        <a:pt x="26077" y="25255"/>
                        <a:pt x="25149" y="28851"/>
                        <a:pt x="23380" y="32051"/>
                      </a:cubicBezTo>
                    </a:path>
                    <a:path w="26077" h="32051" stroke="0" extrusionOk="0">
                      <a:moveTo>
                        <a:pt x="0" y="469"/>
                      </a:moveTo>
                      <a:cubicBezTo>
                        <a:pt x="1471" y="157"/>
                        <a:pt x="2972" y="-1"/>
                        <a:pt x="4477" y="0"/>
                      </a:cubicBezTo>
                      <a:cubicBezTo>
                        <a:pt x="16406" y="0"/>
                        <a:pt x="26077" y="9670"/>
                        <a:pt x="26077" y="21600"/>
                      </a:cubicBezTo>
                      <a:cubicBezTo>
                        <a:pt x="26077" y="25255"/>
                        <a:pt x="25149" y="28851"/>
                        <a:pt x="23380" y="32051"/>
                      </a:cubicBezTo>
                      <a:lnTo>
                        <a:pt x="4477"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8" name="Arc 197"/>
                <p:cNvSpPr>
                  <a:spLocks/>
                </p:cNvSpPr>
                <p:nvPr/>
              </p:nvSpPr>
              <p:spPr bwMode="auto">
                <a:xfrm>
                  <a:off x="1263" y="1938"/>
                  <a:ext cx="161" cy="118"/>
                </a:xfrm>
                <a:custGeom>
                  <a:avLst/>
                  <a:gdLst>
                    <a:gd name="T0" fmla="*/ 0 w 26034"/>
                    <a:gd name="T1" fmla="*/ 0 h 32133"/>
                    <a:gd name="T2" fmla="*/ 0 w 26034"/>
                    <a:gd name="T3" fmla="*/ 0 h 32133"/>
                    <a:gd name="T4" fmla="*/ 0 w 26034"/>
                    <a:gd name="T5" fmla="*/ 0 h 32133"/>
                    <a:gd name="T6" fmla="*/ 0 60000 65536"/>
                    <a:gd name="T7" fmla="*/ 0 60000 65536"/>
                    <a:gd name="T8" fmla="*/ 0 60000 65536"/>
                    <a:gd name="T9" fmla="*/ 0 w 26034"/>
                    <a:gd name="T10" fmla="*/ 0 h 32133"/>
                    <a:gd name="T11" fmla="*/ 26034 w 26034"/>
                    <a:gd name="T12" fmla="*/ 32133 h 32133"/>
                  </a:gdLst>
                  <a:ahLst/>
                  <a:cxnLst>
                    <a:cxn ang="T6">
                      <a:pos x="T0" y="T1"/>
                    </a:cxn>
                    <a:cxn ang="T7">
                      <a:pos x="T2" y="T3"/>
                    </a:cxn>
                    <a:cxn ang="T8">
                      <a:pos x="T4" y="T5"/>
                    </a:cxn>
                  </a:cxnLst>
                  <a:rect l="T9" t="T10" r="T11" b="T12"/>
                  <a:pathLst>
                    <a:path w="26034" h="32133" fill="none" extrusionOk="0">
                      <a:moveTo>
                        <a:pt x="-1" y="459"/>
                      </a:moveTo>
                      <a:cubicBezTo>
                        <a:pt x="1458" y="154"/>
                        <a:pt x="2944" y="-1"/>
                        <a:pt x="4434" y="0"/>
                      </a:cubicBezTo>
                      <a:cubicBezTo>
                        <a:pt x="16363" y="0"/>
                        <a:pt x="26034" y="9670"/>
                        <a:pt x="26034" y="21600"/>
                      </a:cubicBezTo>
                      <a:cubicBezTo>
                        <a:pt x="26034" y="25287"/>
                        <a:pt x="25089" y="28913"/>
                        <a:pt x="23291" y="32132"/>
                      </a:cubicBezTo>
                    </a:path>
                    <a:path w="26034" h="32133" stroke="0" extrusionOk="0">
                      <a:moveTo>
                        <a:pt x="-1" y="459"/>
                      </a:moveTo>
                      <a:cubicBezTo>
                        <a:pt x="1458" y="154"/>
                        <a:pt x="2944" y="-1"/>
                        <a:pt x="4434" y="0"/>
                      </a:cubicBezTo>
                      <a:cubicBezTo>
                        <a:pt x="16363" y="0"/>
                        <a:pt x="26034" y="9670"/>
                        <a:pt x="26034" y="21600"/>
                      </a:cubicBezTo>
                      <a:cubicBezTo>
                        <a:pt x="26034" y="25287"/>
                        <a:pt x="25089" y="28913"/>
                        <a:pt x="23291" y="32132"/>
                      </a:cubicBezTo>
                      <a:lnTo>
                        <a:pt x="4434" y="21600"/>
                      </a:lnTo>
                      <a:close/>
                    </a:path>
                  </a:pathLst>
                </a:custGeom>
                <a:solidFill>
                  <a:srgbClr val="E7EDED"/>
                </a:solidFill>
                <a:ln w="6350">
                  <a:solidFill>
                    <a:srgbClr val="6C8F93"/>
                  </a:solidFill>
                  <a:round/>
                  <a:headEnd/>
                  <a:tailEnd/>
                </a:ln>
              </p:spPr>
              <p:txBody>
                <a:bodyPr/>
                <a:lstStyle/>
                <a:p>
                  <a:endParaRPr lang="en-US"/>
                </a:p>
              </p:txBody>
            </p:sp>
            <p:sp>
              <p:nvSpPr>
                <p:cNvPr id="289" name="Arc 198"/>
                <p:cNvSpPr>
                  <a:spLocks/>
                </p:cNvSpPr>
                <p:nvPr/>
              </p:nvSpPr>
              <p:spPr bwMode="auto">
                <a:xfrm>
                  <a:off x="1308" y="2056"/>
                  <a:ext cx="156" cy="119"/>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494" y="-1"/>
                      </a:moveTo>
                      <a:cubicBezTo>
                        <a:pt x="18617" y="4098"/>
                        <a:pt x="21600" y="10304"/>
                        <a:pt x="21600" y="16866"/>
                      </a:cubicBezTo>
                      <a:cubicBezTo>
                        <a:pt x="21600" y="21256"/>
                        <a:pt x="20261" y="25543"/>
                        <a:pt x="17764" y="29154"/>
                      </a:cubicBezTo>
                    </a:path>
                    <a:path w="21600" h="29154" stroke="0" extrusionOk="0">
                      <a:moveTo>
                        <a:pt x="13494" y="-1"/>
                      </a:moveTo>
                      <a:cubicBezTo>
                        <a:pt x="18617" y="4098"/>
                        <a:pt x="21600" y="10304"/>
                        <a:pt x="21600" y="16866"/>
                      </a:cubicBezTo>
                      <a:cubicBezTo>
                        <a:pt x="21600" y="21256"/>
                        <a:pt x="20261" y="25543"/>
                        <a:pt x="17764" y="29154"/>
                      </a:cubicBezTo>
                      <a:lnTo>
                        <a:pt x="0" y="1686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Arc 199"/>
                <p:cNvSpPr>
                  <a:spLocks/>
                </p:cNvSpPr>
                <p:nvPr/>
              </p:nvSpPr>
              <p:spPr bwMode="auto">
                <a:xfrm>
                  <a:off x="1308" y="2057"/>
                  <a:ext cx="154" cy="117"/>
                </a:xfrm>
                <a:custGeom>
                  <a:avLst/>
                  <a:gdLst>
                    <a:gd name="T0" fmla="*/ 0 w 21600"/>
                    <a:gd name="T1" fmla="*/ 0 h 29302"/>
                    <a:gd name="T2" fmla="*/ 0 w 21600"/>
                    <a:gd name="T3" fmla="*/ 0 h 29302"/>
                    <a:gd name="T4" fmla="*/ 0 w 21600"/>
                    <a:gd name="T5" fmla="*/ 0 h 29302"/>
                    <a:gd name="T6" fmla="*/ 0 60000 65536"/>
                    <a:gd name="T7" fmla="*/ 0 60000 65536"/>
                    <a:gd name="T8" fmla="*/ 0 60000 65536"/>
                    <a:gd name="T9" fmla="*/ 0 w 21600"/>
                    <a:gd name="T10" fmla="*/ 0 h 29302"/>
                    <a:gd name="T11" fmla="*/ 21600 w 21600"/>
                    <a:gd name="T12" fmla="*/ 29302 h 29302"/>
                  </a:gdLst>
                  <a:ahLst/>
                  <a:cxnLst>
                    <a:cxn ang="T6">
                      <a:pos x="T0" y="T1"/>
                    </a:cxn>
                    <a:cxn ang="T7">
                      <a:pos x="T2" y="T3"/>
                    </a:cxn>
                    <a:cxn ang="T8">
                      <a:pos x="T4" y="T5"/>
                    </a:cxn>
                  </a:cxnLst>
                  <a:rect l="T9" t="T10" r="T11" b="T12"/>
                  <a:pathLst>
                    <a:path w="21600" h="29302" fill="none" extrusionOk="0">
                      <a:moveTo>
                        <a:pt x="13412" y="0"/>
                      </a:moveTo>
                      <a:cubicBezTo>
                        <a:pt x="18584" y="4097"/>
                        <a:pt x="21600" y="10333"/>
                        <a:pt x="21600" y="16931"/>
                      </a:cubicBezTo>
                      <a:cubicBezTo>
                        <a:pt x="21600" y="21356"/>
                        <a:pt x="20240" y="25674"/>
                        <a:pt x="17706" y="29301"/>
                      </a:cubicBezTo>
                    </a:path>
                    <a:path w="21600" h="29302" stroke="0" extrusionOk="0">
                      <a:moveTo>
                        <a:pt x="13412" y="0"/>
                      </a:moveTo>
                      <a:cubicBezTo>
                        <a:pt x="18584" y="4097"/>
                        <a:pt x="21600" y="10333"/>
                        <a:pt x="21600" y="16931"/>
                      </a:cubicBezTo>
                      <a:cubicBezTo>
                        <a:pt x="21600" y="21356"/>
                        <a:pt x="20240" y="25674"/>
                        <a:pt x="17706" y="29301"/>
                      </a:cubicBezTo>
                      <a:lnTo>
                        <a:pt x="0" y="16931"/>
                      </a:lnTo>
                      <a:close/>
                    </a:path>
                  </a:pathLst>
                </a:custGeom>
                <a:solidFill>
                  <a:srgbClr val="E7EDED"/>
                </a:solidFill>
                <a:ln w="6350">
                  <a:solidFill>
                    <a:srgbClr val="6C8F93"/>
                  </a:solidFill>
                  <a:round/>
                  <a:headEnd/>
                  <a:tailEnd/>
                </a:ln>
              </p:spPr>
              <p:txBody>
                <a:bodyPr/>
                <a:lstStyle/>
                <a:p>
                  <a:endParaRPr lang="en-US"/>
                </a:p>
              </p:txBody>
            </p:sp>
            <p:sp>
              <p:nvSpPr>
                <p:cNvPr id="291" name="Arc 200"/>
                <p:cNvSpPr>
                  <a:spLocks/>
                </p:cNvSpPr>
                <p:nvPr/>
              </p:nvSpPr>
              <p:spPr bwMode="auto">
                <a:xfrm>
                  <a:off x="1257" y="2176"/>
                  <a:ext cx="183" cy="172"/>
                </a:xfrm>
                <a:custGeom>
                  <a:avLst/>
                  <a:gdLst>
                    <a:gd name="T0" fmla="*/ 0 w 28724"/>
                    <a:gd name="T1" fmla="*/ 0 h 27592"/>
                    <a:gd name="T2" fmla="*/ 0 w 28724"/>
                    <a:gd name="T3" fmla="*/ 0 h 27592"/>
                    <a:gd name="T4" fmla="*/ 0 w 28724"/>
                    <a:gd name="T5" fmla="*/ 0 h 27592"/>
                    <a:gd name="T6" fmla="*/ 0 60000 65536"/>
                    <a:gd name="T7" fmla="*/ 0 60000 65536"/>
                    <a:gd name="T8" fmla="*/ 0 60000 65536"/>
                    <a:gd name="T9" fmla="*/ 0 w 28724"/>
                    <a:gd name="T10" fmla="*/ 0 h 27592"/>
                    <a:gd name="T11" fmla="*/ 28724 w 28724"/>
                    <a:gd name="T12" fmla="*/ 27592 h 27592"/>
                  </a:gdLst>
                  <a:ahLst/>
                  <a:cxnLst>
                    <a:cxn ang="T6">
                      <a:pos x="T0" y="T1"/>
                    </a:cxn>
                    <a:cxn ang="T7">
                      <a:pos x="T2" y="T3"/>
                    </a:cxn>
                    <a:cxn ang="T8">
                      <a:pos x="T4" y="T5"/>
                    </a:cxn>
                  </a:cxnLst>
                  <a:rect l="T9" t="T10" r="T11" b="T12"/>
                  <a:pathLst>
                    <a:path w="28724" h="27592" fill="none" extrusionOk="0">
                      <a:moveTo>
                        <a:pt x="27876" y="-1"/>
                      </a:moveTo>
                      <a:cubicBezTo>
                        <a:pt x="28438" y="1947"/>
                        <a:pt x="28724" y="3964"/>
                        <a:pt x="28724" y="5992"/>
                      </a:cubicBezTo>
                      <a:cubicBezTo>
                        <a:pt x="28724" y="17921"/>
                        <a:pt x="19053" y="27592"/>
                        <a:pt x="7124" y="27592"/>
                      </a:cubicBezTo>
                      <a:cubicBezTo>
                        <a:pt x="4698" y="27592"/>
                        <a:pt x="2289" y="27183"/>
                        <a:pt x="-1" y="26383"/>
                      </a:cubicBezTo>
                    </a:path>
                    <a:path w="28724" h="27592" stroke="0" extrusionOk="0">
                      <a:moveTo>
                        <a:pt x="27876" y="-1"/>
                      </a:moveTo>
                      <a:cubicBezTo>
                        <a:pt x="28438" y="1947"/>
                        <a:pt x="28724" y="3964"/>
                        <a:pt x="28724" y="5992"/>
                      </a:cubicBezTo>
                      <a:cubicBezTo>
                        <a:pt x="28724" y="17921"/>
                        <a:pt x="19053" y="27592"/>
                        <a:pt x="7124" y="27592"/>
                      </a:cubicBezTo>
                      <a:cubicBezTo>
                        <a:pt x="4698" y="27592"/>
                        <a:pt x="2289" y="27183"/>
                        <a:pt x="-1" y="26383"/>
                      </a:cubicBezTo>
                      <a:lnTo>
                        <a:pt x="7124" y="599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2" name="Arc 201"/>
                <p:cNvSpPr>
                  <a:spLocks/>
                </p:cNvSpPr>
                <p:nvPr/>
              </p:nvSpPr>
              <p:spPr bwMode="auto">
                <a:xfrm>
                  <a:off x="1257" y="2176"/>
                  <a:ext cx="180" cy="169"/>
                </a:xfrm>
                <a:custGeom>
                  <a:avLst/>
                  <a:gdLst>
                    <a:gd name="T0" fmla="*/ 0 w 28722"/>
                    <a:gd name="T1" fmla="*/ 0 h 27594"/>
                    <a:gd name="T2" fmla="*/ 0 w 28722"/>
                    <a:gd name="T3" fmla="*/ 0 h 27594"/>
                    <a:gd name="T4" fmla="*/ 0 w 28722"/>
                    <a:gd name="T5" fmla="*/ 0 h 27594"/>
                    <a:gd name="T6" fmla="*/ 0 60000 65536"/>
                    <a:gd name="T7" fmla="*/ 0 60000 65536"/>
                    <a:gd name="T8" fmla="*/ 0 60000 65536"/>
                    <a:gd name="T9" fmla="*/ 0 w 28722"/>
                    <a:gd name="T10" fmla="*/ 0 h 27594"/>
                    <a:gd name="T11" fmla="*/ 28722 w 28722"/>
                    <a:gd name="T12" fmla="*/ 27594 h 27594"/>
                  </a:gdLst>
                  <a:ahLst/>
                  <a:cxnLst>
                    <a:cxn ang="T6">
                      <a:pos x="T0" y="T1"/>
                    </a:cxn>
                    <a:cxn ang="T7">
                      <a:pos x="T2" y="T3"/>
                    </a:cxn>
                    <a:cxn ang="T8">
                      <a:pos x="T4" y="T5"/>
                    </a:cxn>
                  </a:cxnLst>
                  <a:rect l="T9" t="T10" r="T11" b="T12"/>
                  <a:pathLst>
                    <a:path w="28722" h="27594" fill="none" extrusionOk="0">
                      <a:moveTo>
                        <a:pt x="27873" y="0"/>
                      </a:moveTo>
                      <a:cubicBezTo>
                        <a:pt x="28436" y="1948"/>
                        <a:pt x="28722" y="3966"/>
                        <a:pt x="28722" y="5994"/>
                      </a:cubicBezTo>
                      <a:cubicBezTo>
                        <a:pt x="28722" y="17923"/>
                        <a:pt x="19051" y="27594"/>
                        <a:pt x="7122" y="27594"/>
                      </a:cubicBezTo>
                      <a:cubicBezTo>
                        <a:pt x="4697" y="27594"/>
                        <a:pt x="2289" y="27185"/>
                        <a:pt x="-1" y="26386"/>
                      </a:cubicBezTo>
                    </a:path>
                    <a:path w="28722" h="27594" stroke="0" extrusionOk="0">
                      <a:moveTo>
                        <a:pt x="27873" y="0"/>
                      </a:moveTo>
                      <a:cubicBezTo>
                        <a:pt x="28436" y="1948"/>
                        <a:pt x="28722" y="3966"/>
                        <a:pt x="28722" y="5994"/>
                      </a:cubicBezTo>
                      <a:cubicBezTo>
                        <a:pt x="28722" y="17923"/>
                        <a:pt x="19051" y="27594"/>
                        <a:pt x="7122" y="27594"/>
                      </a:cubicBezTo>
                      <a:cubicBezTo>
                        <a:pt x="4697" y="27594"/>
                        <a:pt x="2289" y="27185"/>
                        <a:pt x="-1" y="26386"/>
                      </a:cubicBezTo>
                      <a:lnTo>
                        <a:pt x="7122" y="5994"/>
                      </a:lnTo>
                      <a:close/>
                    </a:path>
                  </a:pathLst>
                </a:custGeom>
                <a:solidFill>
                  <a:srgbClr val="E7EDED"/>
                </a:solidFill>
                <a:ln w="6350">
                  <a:solidFill>
                    <a:srgbClr val="6C8F93"/>
                  </a:solidFill>
                  <a:round/>
                  <a:headEnd/>
                  <a:tailEnd/>
                </a:ln>
              </p:spPr>
              <p:txBody>
                <a:bodyPr/>
                <a:lstStyle/>
                <a:p>
                  <a:endParaRPr lang="en-US"/>
                </a:p>
              </p:txBody>
            </p:sp>
            <p:sp>
              <p:nvSpPr>
                <p:cNvPr id="293" name="Arc 202"/>
                <p:cNvSpPr>
                  <a:spLocks/>
                </p:cNvSpPr>
                <p:nvPr/>
              </p:nvSpPr>
              <p:spPr bwMode="auto">
                <a:xfrm>
                  <a:off x="628" y="2055"/>
                  <a:ext cx="99" cy="165"/>
                </a:xfrm>
                <a:custGeom>
                  <a:avLst/>
                  <a:gdLst>
                    <a:gd name="T0" fmla="*/ 0 w 21600"/>
                    <a:gd name="T1" fmla="*/ 0 h 41258"/>
                    <a:gd name="T2" fmla="*/ 0 w 21600"/>
                    <a:gd name="T3" fmla="*/ 0 h 41258"/>
                    <a:gd name="T4" fmla="*/ 0 w 21600"/>
                    <a:gd name="T5" fmla="*/ 0 h 41258"/>
                    <a:gd name="T6" fmla="*/ 0 60000 65536"/>
                    <a:gd name="T7" fmla="*/ 0 60000 65536"/>
                    <a:gd name="T8" fmla="*/ 0 60000 65536"/>
                    <a:gd name="T9" fmla="*/ 0 w 21600"/>
                    <a:gd name="T10" fmla="*/ 0 h 41258"/>
                    <a:gd name="T11" fmla="*/ 21600 w 21600"/>
                    <a:gd name="T12" fmla="*/ 41258 h 41258"/>
                  </a:gdLst>
                  <a:ahLst/>
                  <a:cxnLst>
                    <a:cxn ang="T6">
                      <a:pos x="T0" y="T1"/>
                    </a:cxn>
                    <a:cxn ang="T7">
                      <a:pos x="T2" y="T3"/>
                    </a:cxn>
                    <a:cxn ang="T8">
                      <a:pos x="T4" y="T5"/>
                    </a:cxn>
                  </a:cxnLst>
                  <a:rect l="T9" t="T10" r="T11" b="T12"/>
                  <a:pathLst>
                    <a:path w="21600" h="41258" fill="none" extrusionOk="0">
                      <a:moveTo>
                        <a:pt x="12768" y="41257"/>
                      </a:moveTo>
                      <a:cubicBezTo>
                        <a:pt x="4999" y="37777"/>
                        <a:pt x="0" y="30058"/>
                        <a:pt x="0" y="21546"/>
                      </a:cubicBezTo>
                      <a:cubicBezTo>
                        <a:pt x="-1" y="10211"/>
                        <a:pt x="8761" y="804"/>
                        <a:pt x="20068" y="0"/>
                      </a:cubicBezTo>
                    </a:path>
                    <a:path w="21600" h="41258" stroke="0" extrusionOk="0">
                      <a:moveTo>
                        <a:pt x="12768" y="41257"/>
                      </a:moveTo>
                      <a:cubicBezTo>
                        <a:pt x="4999" y="37777"/>
                        <a:pt x="0" y="30058"/>
                        <a:pt x="0" y="21546"/>
                      </a:cubicBezTo>
                      <a:cubicBezTo>
                        <a:pt x="-1" y="10211"/>
                        <a:pt x="8761" y="804"/>
                        <a:pt x="20068" y="0"/>
                      </a:cubicBezTo>
                      <a:lnTo>
                        <a:pt x="21600" y="21546"/>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4" name="Arc 203"/>
                <p:cNvSpPr>
                  <a:spLocks/>
                </p:cNvSpPr>
                <p:nvPr/>
              </p:nvSpPr>
              <p:spPr bwMode="auto">
                <a:xfrm>
                  <a:off x="630" y="2057"/>
                  <a:ext cx="97" cy="161"/>
                </a:xfrm>
                <a:custGeom>
                  <a:avLst/>
                  <a:gdLst>
                    <a:gd name="T0" fmla="*/ 0 w 21600"/>
                    <a:gd name="T1" fmla="*/ 0 h 41268"/>
                    <a:gd name="T2" fmla="*/ 0 w 21600"/>
                    <a:gd name="T3" fmla="*/ 0 h 41268"/>
                    <a:gd name="T4" fmla="*/ 0 w 21600"/>
                    <a:gd name="T5" fmla="*/ 0 h 41268"/>
                    <a:gd name="T6" fmla="*/ 0 60000 65536"/>
                    <a:gd name="T7" fmla="*/ 0 60000 65536"/>
                    <a:gd name="T8" fmla="*/ 0 60000 65536"/>
                    <a:gd name="T9" fmla="*/ 0 w 21600"/>
                    <a:gd name="T10" fmla="*/ 0 h 41268"/>
                    <a:gd name="T11" fmla="*/ 21600 w 21600"/>
                    <a:gd name="T12" fmla="*/ 41268 h 41268"/>
                  </a:gdLst>
                  <a:ahLst/>
                  <a:cxnLst>
                    <a:cxn ang="T6">
                      <a:pos x="T0" y="T1"/>
                    </a:cxn>
                    <a:cxn ang="T7">
                      <a:pos x="T2" y="T3"/>
                    </a:cxn>
                    <a:cxn ang="T8">
                      <a:pos x="T4" y="T5"/>
                    </a:cxn>
                  </a:cxnLst>
                  <a:rect l="T9" t="T10" r="T11" b="T12"/>
                  <a:pathLst>
                    <a:path w="21600" h="41268" fill="none" extrusionOk="0">
                      <a:moveTo>
                        <a:pt x="12790" y="41267"/>
                      </a:moveTo>
                      <a:cubicBezTo>
                        <a:pt x="5009" y="37792"/>
                        <a:pt x="0" y="30067"/>
                        <a:pt x="0" y="21546"/>
                      </a:cubicBezTo>
                      <a:cubicBezTo>
                        <a:pt x="-1" y="10209"/>
                        <a:pt x="8763" y="802"/>
                        <a:pt x="20072" y="0"/>
                      </a:cubicBezTo>
                    </a:path>
                    <a:path w="21600" h="41268" stroke="0" extrusionOk="0">
                      <a:moveTo>
                        <a:pt x="12790" y="41267"/>
                      </a:moveTo>
                      <a:cubicBezTo>
                        <a:pt x="5009" y="37792"/>
                        <a:pt x="0" y="30067"/>
                        <a:pt x="0" y="21546"/>
                      </a:cubicBezTo>
                      <a:cubicBezTo>
                        <a:pt x="-1" y="10209"/>
                        <a:pt x="8763" y="802"/>
                        <a:pt x="20072" y="0"/>
                      </a:cubicBezTo>
                      <a:lnTo>
                        <a:pt x="21600" y="21546"/>
                      </a:lnTo>
                      <a:close/>
                    </a:path>
                  </a:pathLst>
                </a:custGeom>
                <a:solidFill>
                  <a:srgbClr val="E7EDED"/>
                </a:solidFill>
                <a:ln w="6350">
                  <a:solidFill>
                    <a:srgbClr val="6C8F93"/>
                  </a:solidFill>
                  <a:round/>
                  <a:headEnd/>
                  <a:tailEnd/>
                </a:ln>
              </p:spPr>
              <p:txBody>
                <a:bodyPr/>
                <a:lstStyle/>
                <a:p>
                  <a:endParaRPr lang="en-US"/>
                </a:p>
              </p:txBody>
            </p:sp>
            <p:sp>
              <p:nvSpPr>
                <p:cNvPr id="295" name="Arc 204"/>
                <p:cNvSpPr>
                  <a:spLocks/>
                </p:cNvSpPr>
                <p:nvPr/>
              </p:nvSpPr>
              <p:spPr bwMode="auto">
                <a:xfrm>
                  <a:off x="890" y="2279"/>
                  <a:ext cx="375" cy="100"/>
                </a:xfrm>
                <a:custGeom>
                  <a:avLst/>
                  <a:gdLst>
                    <a:gd name="T0" fmla="*/ 0 w 39085"/>
                    <a:gd name="T1" fmla="*/ 0 h 21600"/>
                    <a:gd name="T2" fmla="*/ 0 w 39085"/>
                    <a:gd name="T3" fmla="*/ 0 h 21600"/>
                    <a:gd name="T4" fmla="*/ 0 w 39085"/>
                    <a:gd name="T5" fmla="*/ 0 h 21600"/>
                    <a:gd name="T6" fmla="*/ 0 60000 65536"/>
                    <a:gd name="T7" fmla="*/ 0 60000 65536"/>
                    <a:gd name="T8" fmla="*/ 0 60000 65536"/>
                    <a:gd name="T9" fmla="*/ 0 w 39085"/>
                    <a:gd name="T10" fmla="*/ 0 h 21600"/>
                    <a:gd name="T11" fmla="*/ 39085 w 39085"/>
                    <a:gd name="T12" fmla="*/ 21600 h 21600"/>
                  </a:gdLst>
                  <a:ahLst/>
                  <a:cxnLst>
                    <a:cxn ang="T6">
                      <a:pos x="T0" y="T1"/>
                    </a:cxn>
                    <a:cxn ang="T7">
                      <a:pos x="T2" y="T3"/>
                    </a:cxn>
                    <a:cxn ang="T8">
                      <a:pos x="T4" y="T5"/>
                    </a:cxn>
                  </a:cxnLst>
                  <a:rect l="T9" t="T10" r="T11" b="T12"/>
                  <a:pathLst>
                    <a:path w="39085" h="21600" fill="none" extrusionOk="0">
                      <a:moveTo>
                        <a:pt x="39085" y="12120"/>
                      </a:moveTo>
                      <a:cubicBezTo>
                        <a:pt x="35065" y="18049"/>
                        <a:pt x="28368" y="21599"/>
                        <a:pt x="21206" y="21600"/>
                      </a:cubicBezTo>
                      <a:cubicBezTo>
                        <a:pt x="10860" y="21600"/>
                        <a:pt x="1967" y="14264"/>
                        <a:pt x="0" y="4107"/>
                      </a:cubicBezTo>
                    </a:path>
                    <a:path w="39085" h="21600" stroke="0" extrusionOk="0">
                      <a:moveTo>
                        <a:pt x="39085" y="12120"/>
                      </a:moveTo>
                      <a:cubicBezTo>
                        <a:pt x="35065" y="18049"/>
                        <a:pt x="28368" y="21599"/>
                        <a:pt x="21206" y="21600"/>
                      </a:cubicBezTo>
                      <a:cubicBezTo>
                        <a:pt x="10860" y="21600"/>
                        <a:pt x="1967" y="14264"/>
                        <a:pt x="0" y="4107"/>
                      </a:cubicBezTo>
                      <a:lnTo>
                        <a:pt x="212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6" name="Arc 205"/>
                <p:cNvSpPr>
                  <a:spLocks/>
                </p:cNvSpPr>
                <p:nvPr/>
              </p:nvSpPr>
              <p:spPr bwMode="auto">
                <a:xfrm>
                  <a:off x="892" y="2279"/>
                  <a:ext cx="370" cy="98"/>
                </a:xfrm>
                <a:custGeom>
                  <a:avLst/>
                  <a:gdLst>
                    <a:gd name="T0" fmla="*/ 0 w 39018"/>
                    <a:gd name="T1" fmla="*/ 0 h 21600"/>
                    <a:gd name="T2" fmla="*/ 0 w 39018"/>
                    <a:gd name="T3" fmla="*/ 0 h 21600"/>
                    <a:gd name="T4" fmla="*/ 0 w 39018"/>
                    <a:gd name="T5" fmla="*/ 0 h 21600"/>
                    <a:gd name="T6" fmla="*/ 0 60000 65536"/>
                    <a:gd name="T7" fmla="*/ 0 60000 65536"/>
                    <a:gd name="T8" fmla="*/ 0 60000 65536"/>
                    <a:gd name="T9" fmla="*/ 0 w 39018"/>
                    <a:gd name="T10" fmla="*/ 0 h 21600"/>
                    <a:gd name="T11" fmla="*/ 39018 w 39018"/>
                    <a:gd name="T12" fmla="*/ 21600 h 21600"/>
                  </a:gdLst>
                  <a:ahLst/>
                  <a:cxnLst>
                    <a:cxn ang="T6">
                      <a:pos x="T0" y="T1"/>
                    </a:cxn>
                    <a:cxn ang="T7">
                      <a:pos x="T2" y="T3"/>
                    </a:cxn>
                    <a:cxn ang="T8">
                      <a:pos x="T4" y="T5"/>
                    </a:cxn>
                  </a:cxnLst>
                  <a:rect l="T9" t="T10" r="T11" b="T12"/>
                  <a:pathLst>
                    <a:path w="39018" h="21600" fill="none" extrusionOk="0">
                      <a:moveTo>
                        <a:pt x="39017" y="12206"/>
                      </a:moveTo>
                      <a:cubicBezTo>
                        <a:pt x="34990" y="18085"/>
                        <a:pt x="28323" y="21599"/>
                        <a:pt x="21198" y="21600"/>
                      </a:cubicBezTo>
                      <a:cubicBezTo>
                        <a:pt x="10868" y="21600"/>
                        <a:pt x="1984" y="14286"/>
                        <a:pt x="0" y="4149"/>
                      </a:cubicBezTo>
                    </a:path>
                    <a:path w="39018" h="21600" stroke="0" extrusionOk="0">
                      <a:moveTo>
                        <a:pt x="39017" y="12206"/>
                      </a:moveTo>
                      <a:cubicBezTo>
                        <a:pt x="34990" y="18085"/>
                        <a:pt x="28323" y="21599"/>
                        <a:pt x="21198" y="21600"/>
                      </a:cubicBezTo>
                      <a:cubicBezTo>
                        <a:pt x="10868" y="21600"/>
                        <a:pt x="1984" y="14286"/>
                        <a:pt x="0" y="4149"/>
                      </a:cubicBezTo>
                      <a:lnTo>
                        <a:pt x="21198" y="0"/>
                      </a:lnTo>
                      <a:close/>
                    </a:path>
                  </a:pathLst>
                </a:custGeom>
                <a:solidFill>
                  <a:srgbClr val="E7EDED"/>
                </a:solidFill>
                <a:ln w="6350">
                  <a:solidFill>
                    <a:srgbClr val="6C8F93"/>
                  </a:solidFill>
                  <a:round/>
                  <a:headEnd/>
                  <a:tailEnd/>
                </a:ln>
              </p:spPr>
              <p:txBody>
                <a:bodyPr/>
                <a:lstStyle/>
                <a:p>
                  <a:endParaRPr lang="en-US"/>
                </a:p>
              </p:txBody>
            </p:sp>
          </p:grpSp>
          <p:sp>
            <p:nvSpPr>
              <p:cNvPr id="133" name="Freeform 206"/>
              <p:cNvSpPr>
                <a:spLocks/>
              </p:cNvSpPr>
              <p:nvPr/>
            </p:nvSpPr>
            <p:spPr bwMode="auto">
              <a:xfrm>
                <a:off x="1628" y="398"/>
                <a:ext cx="365" cy="183"/>
              </a:xfrm>
              <a:custGeom>
                <a:avLst/>
                <a:gdLst>
                  <a:gd name="T0" fmla="*/ 0 w 1460"/>
                  <a:gd name="T1" fmla="*/ 0 h 730"/>
                  <a:gd name="T2" fmla="*/ 0 w 1460"/>
                  <a:gd name="T3" fmla="*/ 0 h 730"/>
                  <a:gd name="T4" fmla="*/ 0 w 1460"/>
                  <a:gd name="T5" fmla="*/ 0 h 730"/>
                  <a:gd name="T6" fmla="*/ 0 w 1460"/>
                  <a:gd name="T7" fmla="*/ 0 h 730"/>
                  <a:gd name="T8" fmla="*/ 0 60000 65536"/>
                  <a:gd name="T9" fmla="*/ 0 60000 65536"/>
                  <a:gd name="T10" fmla="*/ 0 60000 65536"/>
                  <a:gd name="T11" fmla="*/ 0 60000 65536"/>
                  <a:gd name="T12" fmla="*/ 0 w 1460"/>
                  <a:gd name="T13" fmla="*/ 0 h 730"/>
                  <a:gd name="T14" fmla="*/ 1460 w 1460"/>
                  <a:gd name="T15" fmla="*/ 730 h 730"/>
                </a:gdLst>
                <a:ahLst/>
                <a:cxnLst>
                  <a:cxn ang="T8">
                    <a:pos x="T0" y="T1"/>
                  </a:cxn>
                  <a:cxn ang="T9">
                    <a:pos x="T2" y="T3"/>
                  </a:cxn>
                  <a:cxn ang="T10">
                    <a:pos x="T4" y="T5"/>
                  </a:cxn>
                  <a:cxn ang="T11">
                    <a:pos x="T6" y="T7"/>
                  </a:cxn>
                </a:cxnLst>
                <a:rect l="T12" t="T13" r="T14" b="T15"/>
                <a:pathLst>
                  <a:path w="1460" h="730">
                    <a:moveTo>
                      <a:pt x="177" y="0"/>
                    </a:moveTo>
                    <a:lnTo>
                      <a:pt x="1460" y="0"/>
                    </a:lnTo>
                    <a:lnTo>
                      <a:pt x="726" y="730"/>
                    </a:lnTo>
                    <a:lnTo>
                      <a:pt x="0" y="8"/>
                    </a:lnTo>
                  </a:path>
                </a:pathLst>
              </a:custGeom>
              <a:noFill/>
              <a:ln w="9525">
                <a:solidFill>
                  <a:srgbClr val="CF0E3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134" name="Group 207"/>
              <p:cNvGrpSpPr>
                <a:grpSpLocks/>
              </p:cNvGrpSpPr>
              <p:nvPr/>
            </p:nvGrpSpPr>
            <p:grpSpPr bwMode="auto">
              <a:xfrm>
                <a:off x="1927" y="332"/>
                <a:ext cx="171" cy="169"/>
                <a:chOff x="1179" y="1966"/>
                <a:chExt cx="171" cy="169"/>
              </a:xfrm>
            </p:grpSpPr>
            <p:sp>
              <p:nvSpPr>
                <p:cNvPr id="261" name="Freeform 208"/>
                <p:cNvSpPr>
                  <a:spLocks/>
                </p:cNvSpPr>
                <p:nvPr/>
              </p:nvSpPr>
              <p:spPr bwMode="auto">
                <a:xfrm>
                  <a:off x="1203" y="2068"/>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209"/>
                <p:cNvSpPr>
                  <a:spLocks/>
                </p:cNvSpPr>
                <p:nvPr/>
              </p:nvSpPr>
              <p:spPr bwMode="auto">
                <a:xfrm>
                  <a:off x="1205" y="2070"/>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7" y="72"/>
                      </a:lnTo>
                      <a:lnTo>
                        <a:pt x="0" y="72"/>
                      </a:lnTo>
                      <a:close/>
                    </a:path>
                  </a:pathLst>
                </a:custGeom>
                <a:solidFill>
                  <a:srgbClr val="C9C9B6"/>
                </a:solidFill>
                <a:ln w="3175">
                  <a:solidFill>
                    <a:srgbClr val="494936"/>
                  </a:solidFill>
                  <a:round/>
                  <a:headEnd/>
                  <a:tailEnd/>
                </a:ln>
              </p:spPr>
              <p:txBody>
                <a:bodyPr/>
                <a:lstStyle/>
                <a:p>
                  <a:endParaRPr lang="en-US"/>
                </a:p>
              </p:txBody>
            </p:sp>
            <p:sp>
              <p:nvSpPr>
                <p:cNvPr id="263" name="Rectangle 210"/>
                <p:cNvSpPr>
                  <a:spLocks noChangeArrowheads="1"/>
                </p:cNvSpPr>
                <p:nvPr/>
              </p:nvSpPr>
              <p:spPr bwMode="auto">
                <a:xfrm>
                  <a:off x="1203" y="2086"/>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4" name="Rectangle 211"/>
                <p:cNvSpPr>
                  <a:spLocks noChangeArrowheads="1"/>
                </p:cNvSpPr>
                <p:nvPr/>
              </p:nvSpPr>
              <p:spPr bwMode="auto">
                <a:xfrm>
                  <a:off x="1204" y="2087"/>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265" name="Freeform 212"/>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213"/>
                <p:cNvSpPr>
                  <a:spLocks/>
                </p:cNvSpPr>
                <p:nvPr/>
              </p:nvSpPr>
              <p:spPr bwMode="auto">
                <a:xfrm>
                  <a:off x="1332" y="2068"/>
                  <a:ext cx="16" cy="40"/>
                </a:xfrm>
                <a:custGeom>
                  <a:avLst/>
                  <a:gdLst>
                    <a:gd name="T0" fmla="*/ 0 w 64"/>
                    <a:gd name="T1" fmla="*/ 0 h 160"/>
                    <a:gd name="T2" fmla="*/ 0 w 64"/>
                    <a:gd name="T3" fmla="*/ 0 h 160"/>
                    <a:gd name="T4" fmla="*/ 0 w 64"/>
                    <a:gd name="T5" fmla="*/ 0 h 160"/>
                    <a:gd name="T6" fmla="*/ 0 w 64"/>
                    <a:gd name="T7" fmla="*/ 0 h 160"/>
                    <a:gd name="T8" fmla="*/ 0 w 64"/>
                    <a:gd name="T9" fmla="*/ 0 h 160"/>
                    <a:gd name="T10" fmla="*/ 0 60000 65536"/>
                    <a:gd name="T11" fmla="*/ 0 60000 65536"/>
                    <a:gd name="T12" fmla="*/ 0 60000 65536"/>
                    <a:gd name="T13" fmla="*/ 0 60000 65536"/>
                    <a:gd name="T14" fmla="*/ 0 60000 65536"/>
                    <a:gd name="T15" fmla="*/ 0 w 64"/>
                    <a:gd name="T16" fmla="*/ 0 h 160"/>
                    <a:gd name="T17" fmla="*/ 64 w 64"/>
                    <a:gd name="T18" fmla="*/ 160 h 160"/>
                  </a:gdLst>
                  <a:ahLst/>
                  <a:cxnLst>
                    <a:cxn ang="T10">
                      <a:pos x="T0" y="T1"/>
                    </a:cxn>
                    <a:cxn ang="T11">
                      <a:pos x="T2" y="T3"/>
                    </a:cxn>
                    <a:cxn ang="T12">
                      <a:pos x="T4" y="T5"/>
                    </a:cxn>
                    <a:cxn ang="T13">
                      <a:pos x="T6" y="T7"/>
                    </a:cxn>
                    <a:cxn ang="T14">
                      <a:pos x="T8" y="T9"/>
                    </a:cxn>
                  </a:cxnLst>
                  <a:rect l="T15" t="T16" r="T17" b="T18"/>
                  <a:pathLst>
                    <a:path w="64" h="160">
                      <a:moveTo>
                        <a:pt x="0" y="160"/>
                      </a:moveTo>
                      <a:lnTo>
                        <a:pt x="64" y="96"/>
                      </a:lnTo>
                      <a:lnTo>
                        <a:pt x="64"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267" name="Freeform 214"/>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215"/>
                <p:cNvSpPr>
                  <a:spLocks/>
                </p:cNvSpPr>
                <p:nvPr/>
              </p:nvSpPr>
              <p:spPr bwMode="auto">
                <a:xfrm>
                  <a:off x="1207" y="2068"/>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9" y="56"/>
                      </a:lnTo>
                      <a:lnTo>
                        <a:pt x="0" y="56"/>
                      </a:lnTo>
                      <a:close/>
                    </a:path>
                  </a:pathLst>
                </a:custGeom>
                <a:solidFill>
                  <a:srgbClr val="000000"/>
                </a:solidFill>
                <a:ln w="3175">
                  <a:solidFill>
                    <a:srgbClr val="000000"/>
                  </a:solidFill>
                  <a:round/>
                  <a:headEnd/>
                  <a:tailEnd/>
                </a:ln>
              </p:spPr>
              <p:txBody>
                <a:bodyPr/>
                <a:lstStyle/>
                <a:p>
                  <a:endParaRPr lang="en-US"/>
                </a:p>
              </p:txBody>
            </p:sp>
            <p:sp>
              <p:nvSpPr>
                <p:cNvPr id="269" name="Freeform 216"/>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217"/>
                <p:cNvSpPr>
                  <a:spLocks/>
                </p:cNvSpPr>
                <p:nvPr/>
              </p:nvSpPr>
              <p:spPr bwMode="auto">
                <a:xfrm>
                  <a:off x="1205" y="1966"/>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9" y="0"/>
                      </a:lnTo>
                      <a:lnTo>
                        <a:pt x="565" y="0"/>
                      </a:lnTo>
                      <a:lnTo>
                        <a:pt x="509" y="56"/>
                      </a:lnTo>
                      <a:lnTo>
                        <a:pt x="0" y="56"/>
                      </a:lnTo>
                      <a:close/>
                    </a:path>
                  </a:pathLst>
                </a:custGeom>
                <a:solidFill>
                  <a:srgbClr val="C9C9B6"/>
                </a:solidFill>
                <a:ln w="3175">
                  <a:solidFill>
                    <a:srgbClr val="494936"/>
                  </a:solidFill>
                  <a:round/>
                  <a:headEnd/>
                  <a:tailEnd/>
                </a:ln>
              </p:spPr>
              <p:txBody>
                <a:bodyPr/>
                <a:lstStyle/>
                <a:p>
                  <a:endParaRPr lang="en-US"/>
                </a:p>
              </p:txBody>
            </p:sp>
            <p:sp>
              <p:nvSpPr>
                <p:cNvPr id="271" name="Rectangle 218"/>
                <p:cNvSpPr>
                  <a:spLocks noChangeArrowheads="1"/>
                </p:cNvSpPr>
                <p:nvPr/>
              </p:nvSpPr>
              <p:spPr bwMode="auto">
                <a:xfrm>
                  <a:off x="1206" y="1981"/>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272" name="Rectangle 219"/>
                <p:cNvSpPr>
                  <a:spLocks noChangeArrowheads="1"/>
                </p:cNvSpPr>
                <p:nvPr/>
              </p:nvSpPr>
              <p:spPr bwMode="auto">
                <a:xfrm>
                  <a:off x="1216" y="1993"/>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273" name="Freeform 220"/>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221"/>
                <p:cNvSpPr>
                  <a:spLocks/>
                </p:cNvSpPr>
                <p:nvPr/>
              </p:nvSpPr>
              <p:spPr bwMode="auto">
                <a:xfrm>
                  <a:off x="1332" y="1966"/>
                  <a:ext cx="14" cy="112"/>
                </a:xfrm>
                <a:custGeom>
                  <a:avLst/>
                  <a:gdLst>
                    <a:gd name="T0" fmla="*/ 0 w 56"/>
                    <a:gd name="T1" fmla="*/ 0 h 449"/>
                    <a:gd name="T2" fmla="*/ 0 w 56"/>
                    <a:gd name="T3" fmla="*/ 0 h 449"/>
                    <a:gd name="T4" fmla="*/ 0 w 56"/>
                    <a:gd name="T5" fmla="*/ 0 h 449"/>
                    <a:gd name="T6" fmla="*/ 0 w 56"/>
                    <a:gd name="T7" fmla="*/ 0 h 449"/>
                    <a:gd name="T8" fmla="*/ 0 w 56"/>
                    <a:gd name="T9" fmla="*/ 0 h 449"/>
                    <a:gd name="T10" fmla="*/ 0 60000 65536"/>
                    <a:gd name="T11" fmla="*/ 0 60000 65536"/>
                    <a:gd name="T12" fmla="*/ 0 60000 65536"/>
                    <a:gd name="T13" fmla="*/ 0 60000 65536"/>
                    <a:gd name="T14" fmla="*/ 0 60000 65536"/>
                    <a:gd name="T15" fmla="*/ 0 w 56"/>
                    <a:gd name="T16" fmla="*/ 0 h 449"/>
                    <a:gd name="T17" fmla="*/ 56 w 56"/>
                    <a:gd name="T18" fmla="*/ 449 h 449"/>
                  </a:gdLst>
                  <a:ahLst/>
                  <a:cxnLst>
                    <a:cxn ang="T10">
                      <a:pos x="T0" y="T1"/>
                    </a:cxn>
                    <a:cxn ang="T11">
                      <a:pos x="T2" y="T3"/>
                    </a:cxn>
                    <a:cxn ang="T12">
                      <a:pos x="T4" y="T5"/>
                    </a:cxn>
                    <a:cxn ang="T13">
                      <a:pos x="T6" y="T7"/>
                    </a:cxn>
                    <a:cxn ang="T14">
                      <a:pos x="T8" y="T9"/>
                    </a:cxn>
                  </a:cxnLst>
                  <a:rect l="T15" t="T16" r="T17" b="T18"/>
                  <a:pathLst>
                    <a:path w="56" h="449">
                      <a:moveTo>
                        <a:pt x="0" y="449"/>
                      </a:moveTo>
                      <a:lnTo>
                        <a:pt x="56" y="401"/>
                      </a:lnTo>
                      <a:lnTo>
                        <a:pt x="56"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275" name="Freeform 222"/>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223"/>
                <p:cNvSpPr>
                  <a:spLocks/>
                </p:cNvSpPr>
                <p:nvPr/>
              </p:nvSpPr>
              <p:spPr bwMode="auto">
                <a:xfrm>
                  <a:off x="1179" y="2104"/>
                  <a:ext cx="159" cy="25"/>
                </a:xfrm>
                <a:custGeom>
                  <a:avLst/>
                  <a:gdLst>
                    <a:gd name="T0" fmla="*/ 0 w 638"/>
                    <a:gd name="T1" fmla="*/ 0 h 96"/>
                    <a:gd name="T2" fmla="*/ 0 w 638"/>
                    <a:gd name="T3" fmla="*/ 0 h 96"/>
                    <a:gd name="T4" fmla="*/ 0 w 638"/>
                    <a:gd name="T5" fmla="*/ 0 h 96"/>
                    <a:gd name="T6" fmla="*/ 0 w 638"/>
                    <a:gd name="T7" fmla="*/ 0 h 96"/>
                    <a:gd name="T8" fmla="*/ 0 w 638"/>
                    <a:gd name="T9" fmla="*/ 0 h 96"/>
                    <a:gd name="T10" fmla="*/ 0 60000 65536"/>
                    <a:gd name="T11" fmla="*/ 0 60000 65536"/>
                    <a:gd name="T12" fmla="*/ 0 60000 65536"/>
                    <a:gd name="T13" fmla="*/ 0 60000 65536"/>
                    <a:gd name="T14" fmla="*/ 0 60000 65536"/>
                    <a:gd name="T15" fmla="*/ 0 w 638"/>
                    <a:gd name="T16" fmla="*/ 0 h 96"/>
                    <a:gd name="T17" fmla="*/ 638 w 638"/>
                    <a:gd name="T18" fmla="*/ 96 h 96"/>
                  </a:gdLst>
                  <a:ahLst/>
                  <a:cxnLst>
                    <a:cxn ang="T10">
                      <a:pos x="T0" y="T1"/>
                    </a:cxn>
                    <a:cxn ang="T11">
                      <a:pos x="T2" y="T3"/>
                    </a:cxn>
                    <a:cxn ang="T12">
                      <a:pos x="T4" y="T5"/>
                    </a:cxn>
                    <a:cxn ang="T13">
                      <a:pos x="T6" y="T7"/>
                    </a:cxn>
                    <a:cxn ang="T14">
                      <a:pos x="T8" y="T9"/>
                    </a:cxn>
                  </a:cxnLst>
                  <a:rect l="T15" t="T16" r="T17" b="T18"/>
                  <a:pathLst>
                    <a:path w="638" h="96">
                      <a:moveTo>
                        <a:pt x="0" y="96"/>
                      </a:moveTo>
                      <a:lnTo>
                        <a:pt x="81" y="0"/>
                      </a:lnTo>
                      <a:lnTo>
                        <a:pt x="638"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277" name="Freeform 224"/>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225"/>
                <p:cNvSpPr>
                  <a:spLocks/>
                </p:cNvSpPr>
                <p:nvPr/>
              </p:nvSpPr>
              <p:spPr bwMode="auto">
                <a:xfrm>
                  <a:off x="1318" y="2104"/>
                  <a:ext cx="20" cy="31"/>
                </a:xfrm>
                <a:custGeom>
                  <a:avLst/>
                  <a:gdLst>
                    <a:gd name="T0" fmla="*/ 0 w 81"/>
                    <a:gd name="T1" fmla="*/ 0 h 120"/>
                    <a:gd name="T2" fmla="*/ 0 w 81"/>
                    <a:gd name="T3" fmla="*/ 0 h 120"/>
                    <a:gd name="T4" fmla="*/ 0 w 81"/>
                    <a:gd name="T5" fmla="*/ 0 h 120"/>
                    <a:gd name="T6" fmla="*/ 0 w 81"/>
                    <a:gd name="T7" fmla="*/ 0 h 120"/>
                    <a:gd name="T8" fmla="*/ 0 w 81"/>
                    <a:gd name="T9" fmla="*/ 0 h 120"/>
                    <a:gd name="T10" fmla="*/ 0 60000 65536"/>
                    <a:gd name="T11" fmla="*/ 0 60000 65536"/>
                    <a:gd name="T12" fmla="*/ 0 60000 65536"/>
                    <a:gd name="T13" fmla="*/ 0 60000 65536"/>
                    <a:gd name="T14" fmla="*/ 0 60000 65536"/>
                    <a:gd name="T15" fmla="*/ 0 w 81"/>
                    <a:gd name="T16" fmla="*/ 0 h 120"/>
                    <a:gd name="T17" fmla="*/ 81 w 81"/>
                    <a:gd name="T18" fmla="*/ 120 h 120"/>
                  </a:gdLst>
                  <a:ahLst/>
                  <a:cxnLst>
                    <a:cxn ang="T10">
                      <a:pos x="T0" y="T1"/>
                    </a:cxn>
                    <a:cxn ang="T11">
                      <a:pos x="T2" y="T3"/>
                    </a:cxn>
                    <a:cxn ang="T12">
                      <a:pos x="T4" y="T5"/>
                    </a:cxn>
                    <a:cxn ang="T13">
                      <a:pos x="T6" y="T7"/>
                    </a:cxn>
                    <a:cxn ang="T14">
                      <a:pos x="T8" y="T9"/>
                    </a:cxn>
                  </a:cxnLst>
                  <a:rect l="T15" t="T16" r="T17" b="T18"/>
                  <a:pathLst>
                    <a:path w="81" h="120">
                      <a:moveTo>
                        <a:pt x="0" y="120"/>
                      </a:moveTo>
                      <a:lnTo>
                        <a:pt x="81" y="40"/>
                      </a:lnTo>
                      <a:lnTo>
                        <a:pt x="81"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279" name="Rectangle 226"/>
                <p:cNvSpPr>
                  <a:spLocks noChangeArrowheads="1"/>
                </p:cNvSpPr>
                <p:nvPr/>
              </p:nvSpPr>
              <p:spPr bwMode="auto">
                <a:xfrm>
                  <a:off x="1179"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0" name="Rectangle 227"/>
                <p:cNvSpPr>
                  <a:spLocks noChangeArrowheads="1"/>
                </p:cNvSpPr>
                <p:nvPr/>
              </p:nvSpPr>
              <p:spPr bwMode="auto">
                <a:xfrm>
                  <a:off x="1180"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135" name="Group 228"/>
              <p:cNvGrpSpPr>
                <a:grpSpLocks/>
              </p:cNvGrpSpPr>
              <p:nvPr/>
            </p:nvGrpSpPr>
            <p:grpSpPr bwMode="auto">
              <a:xfrm>
                <a:off x="1971" y="370"/>
                <a:ext cx="94" cy="56"/>
                <a:chOff x="1223" y="2004"/>
                <a:chExt cx="94" cy="56"/>
              </a:xfrm>
            </p:grpSpPr>
            <p:grpSp>
              <p:nvGrpSpPr>
                <p:cNvPr id="234" name="Group 229"/>
                <p:cNvGrpSpPr>
                  <a:grpSpLocks/>
                </p:cNvGrpSpPr>
                <p:nvPr/>
              </p:nvGrpSpPr>
              <p:grpSpPr bwMode="auto">
                <a:xfrm>
                  <a:off x="1223" y="2004"/>
                  <a:ext cx="93" cy="56"/>
                  <a:chOff x="1223" y="2004"/>
                  <a:chExt cx="93" cy="56"/>
                </a:xfrm>
              </p:grpSpPr>
              <p:sp>
                <p:nvSpPr>
                  <p:cNvPr id="252" name="Oval 230"/>
                  <p:cNvSpPr>
                    <a:spLocks noChangeArrowheads="1"/>
                  </p:cNvSpPr>
                  <p:nvPr/>
                </p:nvSpPr>
                <p:spPr bwMode="auto">
                  <a:xfrm>
                    <a:off x="1255" y="2004"/>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Oval 231"/>
                  <p:cNvSpPr>
                    <a:spLocks noChangeArrowheads="1"/>
                  </p:cNvSpPr>
                  <p:nvPr/>
                </p:nvSpPr>
                <p:spPr bwMode="auto">
                  <a:xfrm>
                    <a:off x="1233"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Oval 232"/>
                  <p:cNvSpPr>
                    <a:spLocks noChangeArrowheads="1"/>
                  </p:cNvSpPr>
                  <p:nvPr/>
                </p:nvSpPr>
                <p:spPr bwMode="auto">
                  <a:xfrm>
                    <a:off x="1223"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Oval 233"/>
                  <p:cNvSpPr>
                    <a:spLocks noChangeArrowheads="1"/>
                  </p:cNvSpPr>
                  <p:nvPr/>
                </p:nvSpPr>
                <p:spPr bwMode="auto">
                  <a:xfrm>
                    <a:off x="1229"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 name="Oval 234"/>
                  <p:cNvSpPr>
                    <a:spLocks noChangeArrowheads="1"/>
                  </p:cNvSpPr>
                  <p:nvPr/>
                </p:nvSpPr>
                <p:spPr bwMode="auto">
                  <a:xfrm>
                    <a:off x="1251" y="2036"/>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7" name="Oval 235"/>
                  <p:cNvSpPr>
                    <a:spLocks noChangeArrowheads="1"/>
                  </p:cNvSpPr>
                  <p:nvPr/>
                </p:nvSpPr>
                <p:spPr bwMode="auto">
                  <a:xfrm>
                    <a:off x="1281" y="2010"/>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Oval 236"/>
                  <p:cNvSpPr>
                    <a:spLocks noChangeArrowheads="1"/>
                  </p:cNvSpPr>
                  <p:nvPr/>
                </p:nvSpPr>
                <p:spPr bwMode="auto">
                  <a:xfrm>
                    <a:off x="1285" y="2022"/>
                    <a:ext cx="31"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Oval 237"/>
                  <p:cNvSpPr>
                    <a:spLocks noChangeArrowheads="1"/>
                  </p:cNvSpPr>
                  <p:nvPr/>
                </p:nvSpPr>
                <p:spPr bwMode="auto">
                  <a:xfrm>
                    <a:off x="1283" y="2026"/>
                    <a:ext cx="3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Oval 238"/>
                  <p:cNvSpPr>
                    <a:spLocks noChangeArrowheads="1"/>
                  </p:cNvSpPr>
                  <p:nvPr/>
                </p:nvSpPr>
                <p:spPr bwMode="auto">
                  <a:xfrm>
                    <a:off x="1239" y="2018"/>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5" name="Group 239"/>
                <p:cNvGrpSpPr>
                  <a:grpSpLocks/>
                </p:cNvGrpSpPr>
                <p:nvPr/>
              </p:nvGrpSpPr>
              <p:grpSpPr bwMode="auto">
                <a:xfrm>
                  <a:off x="1223" y="2004"/>
                  <a:ext cx="94" cy="56"/>
                  <a:chOff x="1223" y="2004"/>
                  <a:chExt cx="94" cy="56"/>
                </a:xfrm>
              </p:grpSpPr>
              <p:sp>
                <p:nvSpPr>
                  <p:cNvPr id="236" name="Arc 240"/>
                  <p:cNvSpPr>
                    <a:spLocks/>
                  </p:cNvSpPr>
                  <p:nvPr/>
                </p:nvSpPr>
                <p:spPr bwMode="auto">
                  <a:xfrm>
                    <a:off x="1256" y="2004"/>
                    <a:ext cx="39" cy="12"/>
                  </a:xfrm>
                  <a:custGeom>
                    <a:avLst/>
                    <a:gdLst>
                      <a:gd name="T0" fmla="*/ 0 w 41085"/>
                      <a:gd name="T1" fmla="*/ 0 h 21600"/>
                      <a:gd name="T2" fmla="*/ 0 w 41085"/>
                      <a:gd name="T3" fmla="*/ 0 h 21600"/>
                      <a:gd name="T4" fmla="*/ 0 w 41085"/>
                      <a:gd name="T5" fmla="*/ 0 h 21600"/>
                      <a:gd name="T6" fmla="*/ 0 60000 65536"/>
                      <a:gd name="T7" fmla="*/ 0 60000 65536"/>
                      <a:gd name="T8" fmla="*/ 0 60000 65536"/>
                      <a:gd name="T9" fmla="*/ 0 w 41085"/>
                      <a:gd name="T10" fmla="*/ 0 h 21600"/>
                      <a:gd name="T11" fmla="*/ 41085 w 41085"/>
                      <a:gd name="T12" fmla="*/ 21600 h 21600"/>
                    </a:gdLst>
                    <a:ahLst/>
                    <a:cxnLst>
                      <a:cxn ang="T6">
                        <a:pos x="T0" y="T1"/>
                      </a:cxn>
                      <a:cxn ang="T7">
                        <a:pos x="T2" y="T3"/>
                      </a:cxn>
                      <a:cxn ang="T8">
                        <a:pos x="T4" y="T5"/>
                      </a:cxn>
                    </a:cxnLst>
                    <a:rect l="T9" t="T10" r="T11" b="T12"/>
                    <a:pathLst>
                      <a:path w="41085" h="21600" fill="none" extrusionOk="0">
                        <a:moveTo>
                          <a:pt x="0" y="15905"/>
                        </a:moveTo>
                        <a:cubicBezTo>
                          <a:pt x="2567" y="6513"/>
                          <a:pt x="11099" y="-1"/>
                          <a:pt x="20836" y="0"/>
                        </a:cubicBezTo>
                        <a:cubicBezTo>
                          <a:pt x="29864" y="0"/>
                          <a:pt x="37941" y="5615"/>
                          <a:pt x="41084" y="14080"/>
                        </a:cubicBezTo>
                      </a:path>
                      <a:path w="41085" h="21600" stroke="0" extrusionOk="0">
                        <a:moveTo>
                          <a:pt x="0" y="15905"/>
                        </a:moveTo>
                        <a:cubicBezTo>
                          <a:pt x="2567" y="6513"/>
                          <a:pt x="11099" y="-1"/>
                          <a:pt x="20836" y="0"/>
                        </a:cubicBezTo>
                        <a:cubicBezTo>
                          <a:pt x="29864" y="0"/>
                          <a:pt x="37941" y="5615"/>
                          <a:pt x="41084" y="14080"/>
                        </a:cubicBezTo>
                        <a:lnTo>
                          <a:pt x="208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Arc 241"/>
                  <p:cNvSpPr>
                    <a:spLocks/>
                  </p:cNvSpPr>
                  <p:nvPr/>
                </p:nvSpPr>
                <p:spPr bwMode="auto">
                  <a:xfrm>
                    <a:off x="1257" y="2005"/>
                    <a:ext cx="37" cy="11"/>
                  </a:xfrm>
                  <a:custGeom>
                    <a:avLst/>
                    <a:gdLst>
                      <a:gd name="T0" fmla="*/ 0 w 40935"/>
                      <a:gd name="T1" fmla="*/ 0 h 21600"/>
                      <a:gd name="T2" fmla="*/ 0 w 40935"/>
                      <a:gd name="T3" fmla="*/ 0 h 21600"/>
                      <a:gd name="T4" fmla="*/ 0 w 40935"/>
                      <a:gd name="T5" fmla="*/ 0 h 21600"/>
                      <a:gd name="T6" fmla="*/ 0 60000 65536"/>
                      <a:gd name="T7" fmla="*/ 0 60000 65536"/>
                      <a:gd name="T8" fmla="*/ 0 60000 65536"/>
                      <a:gd name="T9" fmla="*/ 0 w 40935"/>
                      <a:gd name="T10" fmla="*/ 0 h 21600"/>
                      <a:gd name="T11" fmla="*/ 40935 w 40935"/>
                      <a:gd name="T12" fmla="*/ 21600 h 21600"/>
                    </a:gdLst>
                    <a:ahLst/>
                    <a:cxnLst>
                      <a:cxn ang="T6">
                        <a:pos x="T0" y="T1"/>
                      </a:cxn>
                      <a:cxn ang="T7">
                        <a:pos x="T2" y="T3"/>
                      </a:cxn>
                      <a:cxn ang="T8">
                        <a:pos x="T4" y="T5"/>
                      </a:cxn>
                    </a:cxnLst>
                    <a:rect l="T9" t="T10" r="T11" b="T12"/>
                    <a:pathLst>
                      <a:path w="40935" h="21600" fill="none" extrusionOk="0">
                        <a:moveTo>
                          <a:pt x="-1" y="15705"/>
                        </a:moveTo>
                        <a:cubicBezTo>
                          <a:pt x="2635" y="6413"/>
                          <a:pt x="11120" y="-1"/>
                          <a:pt x="20780" y="0"/>
                        </a:cubicBezTo>
                        <a:cubicBezTo>
                          <a:pt x="29712" y="0"/>
                          <a:pt x="37723" y="5498"/>
                          <a:pt x="40935" y="13832"/>
                        </a:cubicBezTo>
                      </a:path>
                      <a:path w="40935" h="21600" stroke="0" extrusionOk="0">
                        <a:moveTo>
                          <a:pt x="-1" y="15705"/>
                        </a:moveTo>
                        <a:cubicBezTo>
                          <a:pt x="2635" y="6413"/>
                          <a:pt x="11120" y="-1"/>
                          <a:pt x="20780" y="0"/>
                        </a:cubicBezTo>
                        <a:cubicBezTo>
                          <a:pt x="29712" y="0"/>
                          <a:pt x="37723" y="5498"/>
                          <a:pt x="40935" y="13832"/>
                        </a:cubicBezTo>
                        <a:lnTo>
                          <a:pt x="20780" y="21600"/>
                        </a:lnTo>
                        <a:close/>
                      </a:path>
                    </a:pathLst>
                  </a:custGeom>
                  <a:solidFill>
                    <a:srgbClr val="E7EDED"/>
                  </a:solidFill>
                  <a:ln w="3175">
                    <a:solidFill>
                      <a:srgbClr val="6C8F93"/>
                    </a:solidFill>
                    <a:round/>
                    <a:headEnd/>
                    <a:tailEnd/>
                  </a:ln>
                </p:spPr>
                <p:txBody>
                  <a:bodyPr/>
                  <a:lstStyle/>
                  <a:p>
                    <a:endParaRPr lang="en-US"/>
                  </a:p>
                </p:txBody>
              </p:sp>
              <p:sp>
                <p:nvSpPr>
                  <p:cNvPr id="238" name="Arc 242"/>
                  <p:cNvSpPr>
                    <a:spLocks/>
                  </p:cNvSpPr>
                  <p:nvPr/>
                </p:nvSpPr>
                <p:spPr bwMode="auto">
                  <a:xfrm>
                    <a:off x="1233" y="2010"/>
                    <a:ext cx="23" cy="14"/>
                  </a:xfrm>
                  <a:custGeom>
                    <a:avLst/>
                    <a:gdLst>
                      <a:gd name="T0" fmla="*/ 0 w 33372"/>
                      <a:gd name="T1" fmla="*/ 0 h 26005"/>
                      <a:gd name="T2" fmla="*/ 0 w 33372"/>
                      <a:gd name="T3" fmla="*/ 0 h 26005"/>
                      <a:gd name="T4" fmla="*/ 0 w 33372"/>
                      <a:gd name="T5" fmla="*/ 0 h 26005"/>
                      <a:gd name="T6" fmla="*/ 0 60000 65536"/>
                      <a:gd name="T7" fmla="*/ 0 60000 65536"/>
                      <a:gd name="T8" fmla="*/ 0 60000 65536"/>
                      <a:gd name="T9" fmla="*/ 0 w 33372"/>
                      <a:gd name="T10" fmla="*/ 0 h 26005"/>
                      <a:gd name="T11" fmla="*/ 33372 w 33372"/>
                      <a:gd name="T12" fmla="*/ 26005 h 26005"/>
                    </a:gdLst>
                    <a:ahLst/>
                    <a:cxnLst>
                      <a:cxn ang="T6">
                        <a:pos x="T0" y="T1"/>
                      </a:cxn>
                      <a:cxn ang="T7">
                        <a:pos x="T2" y="T3"/>
                      </a:cxn>
                      <a:cxn ang="T8">
                        <a:pos x="T4" y="T5"/>
                      </a:cxn>
                    </a:cxnLst>
                    <a:rect l="T9" t="T10" r="T11" b="T12"/>
                    <a:pathLst>
                      <a:path w="33372" h="26005" fill="none" extrusionOk="0">
                        <a:moveTo>
                          <a:pt x="453" y="26005"/>
                        </a:moveTo>
                        <a:cubicBezTo>
                          <a:pt x="152" y="24556"/>
                          <a:pt x="0" y="23080"/>
                          <a:pt x="0" y="21600"/>
                        </a:cubicBezTo>
                        <a:cubicBezTo>
                          <a:pt x="0" y="9670"/>
                          <a:pt x="9670" y="0"/>
                          <a:pt x="21600" y="0"/>
                        </a:cubicBezTo>
                        <a:cubicBezTo>
                          <a:pt x="25779" y="-1"/>
                          <a:pt x="29868" y="1212"/>
                          <a:pt x="33372" y="3489"/>
                        </a:cubicBezTo>
                      </a:path>
                      <a:path w="33372" h="26005" stroke="0" extrusionOk="0">
                        <a:moveTo>
                          <a:pt x="453" y="26005"/>
                        </a:moveTo>
                        <a:cubicBezTo>
                          <a:pt x="152" y="24556"/>
                          <a:pt x="0" y="23080"/>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Arc 243"/>
                  <p:cNvSpPr>
                    <a:spLocks/>
                  </p:cNvSpPr>
                  <p:nvPr/>
                </p:nvSpPr>
                <p:spPr bwMode="auto">
                  <a:xfrm>
                    <a:off x="1234" y="2011"/>
                    <a:ext cx="22" cy="13"/>
                  </a:xfrm>
                  <a:custGeom>
                    <a:avLst/>
                    <a:gdLst>
                      <a:gd name="T0" fmla="*/ 0 w 33223"/>
                      <a:gd name="T1" fmla="*/ 0 h 26082"/>
                      <a:gd name="T2" fmla="*/ 0 w 33223"/>
                      <a:gd name="T3" fmla="*/ 0 h 26082"/>
                      <a:gd name="T4" fmla="*/ 0 w 33223"/>
                      <a:gd name="T5" fmla="*/ 0 h 26082"/>
                      <a:gd name="T6" fmla="*/ 0 60000 65536"/>
                      <a:gd name="T7" fmla="*/ 0 60000 65536"/>
                      <a:gd name="T8" fmla="*/ 0 60000 65536"/>
                      <a:gd name="T9" fmla="*/ 0 w 33223"/>
                      <a:gd name="T10" fmla="*/ 0 h 26082"/>
                      <a:gd name="T11" fmla="*/ 33223 w 33223"/>
                      <a:gd name="T12" fmla="*/ 26082 h 26082"/>
                    </a:gdLst>
                    <a:ahLst/>
                    <a:cxnLst>
                      <a:cxn ang="T6">
                        <a:pos x="T0" y="T1"/>
                      </a:cxn>
                      <a:cxn ang="T7">
                        <a:pos x="T2" y="T3"/>
                      </a:cxn>
                      <a:cxn ang="T8">
                        <a:pos x="T4" y="T5"/>
                      </a:cxn>
                    </a:cxnLst>
                    <a:rect l="T9" t="T10" r="T11" b="T12"/>
                    <a:pathLst>
                      <a:path w="33223" h="26082" fill="none" extrusionOk="0">
                        <a:moveTo>
                          <a:pt x="470" y="26081"/>
                        </a:moveTo>
                        <a:cubicBezTo>
                          <a:pt x="157" y="24608"/>
                          <a:pt x="0" y="23106"/>
                          <a:pt x="0" y="21600"/>
                        </a:cubicBezTo>
                        <a:cubicBezTo>
                          <a:pt x="0" y="9670"/>
                          <a:pt x="9670" y="0"/>
                          <a:pt x="21600" y="0"/>
                        </a:cubicBezTo>
                        <a:cubicBezTo>
                          <a:pt x="25718" y="-1"/>
                          <a:pt x="29751" y="1177"/>
                          <a:pt x="33223" y="3393"/>
                        </a:cubicBezTo>
                      </a:path>
                      <a:path w="33223" h="26082" stroke="0" extrusionOk="0">
                        <a:moveTo>
                          <a:pt x="470" y="26081"/>
                        </a:moveTo>
                        <a:cubicBezTo>
                          <a:pt x="157" y="24608"/>
                          <a:pt x="0" y="23106"/>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240" name="Arc 244"/>
                  <p:cNvSpPr>
                    <a:spLocks/>
                  </p:cNvSpPr>
                  <p:nvPr/>
                </p:nvSpPr>
                <p:spPr bwMode="auto">
                  <a:xfrm>
                    <a:off x="1229"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Arc 245"/>
                  <p:cNvSpPr>
                    <a:spLocks/>
                  </p:cNvSpPr>
                  <p:nvPr/>
                </p:nvSpPr>
                <p:spPr bwMode="auto">
                  <a:xfrm>
                    <a:off x="1230"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242" name="Arc 246"/>
                  <p:cNvSpPr>
                    <a:spLocks/>
                  </p:cNvSpPr>
                  <p:nvPr/>
                </p:nvSpPr>
                <p:spPr bwMode="auto">
                  <a:xfrm>
                    <a:off x="1294" y="2010"/>
                    <a:ext cx="19" cy="14"/>
                  </a:xfrm>
                  <a:custGeom>
                    <a:avLst/>
                    <a:gdLst>
                      <a:gd name="T0" fmla="*/ 0 w 25986"/>
                      <a:gd name="T1" fmla="*/ 0 h 33449"/>
                      <a:gd name="T2" fmla="*/ 0 w 25986"/>
                      <a:gd name="T3" fmla="*/ 0 h 33449"/>
                      <a:gd name="T4" fmla="*/ 0 w 25986"/>
                      <a:gd name="T5" fmla="*/ 0 h 33449"/>
                      <a:gd name="T6" fmla="*/ 0 60000 65536"/>
                      <a:gd name="T7" fmla="*/ 0 60000 65536"/>
                      <a:gd name="T8" fmla="*/ 0 60000 65536"/>
                      <a:gd name="T9" fmla="*/ 0 w 25986"/>
                      <a:gd name="T10" fmla="*/ 0 h 33449"/>
                      <a:gd name="T11" fmla="*/ 25986 w 25986"/>
                      <a:gd name="T12" fmla="*/ 33449 h 33449"/>
                    </a:gdLst>
                    <a:ahLst/>
                    <a:cxnLst>
                      <a:cxn ang="T6">
                        <a:pos x="T0" y="T1"/>
                      </a:cxn>
                      <a:cxn ang="T7">
                        <a:pos x="T2" y="T3"/>
                      </a:cxn>
                      <a:cxn ang="T8">
                        <a:pos x="T4" y="T5"/>
                      </a:cxn>
                    </a:cxnLst>
                    <a:rect l="T9" t="T10" r="T11" b="T12"/>
                    <a:pathLst>
                      <a:path w="25986" h="33449" fill="none" extrusionOk="0">
                        <a:moveTo>
                          <a:pt x="-1" y="449"/>
                        </a:moveTo>
                        <a:cubicBezTo>
                          <a:pt x="1442" y="150"/>
                          <a:pt x="2912" y="-1"/>
                          <a:pt x="4386" y="0"/>
                        </a:cubicBezTo>
                        <a:cubicBezTo>
                          <a:pt x="16315" y="0"/>
                          <a:pt x="25986" y="9670"/>
                          <a:pt x="25986" y="21600"/>
                        </a:cubicBezTo>
                        <a:cubicBezTo>
                          <a:pt x="25986" y="25810"/>
                          <a:pt x="24755" y="29928"/>
                          <a:pt x="22445" y="33448"/>
                        </a:cubicBezTo>
                      </a:path>
                      <a:path w="25986" h="33449" stroke="0" extrusionOk="0">
                        <a:moveTo>
                          <a:pt x="-1" y="449"/>
                        </a:moveTo>
                        <a:cubicBezTo>
                          <a:pt x="1442" y="150"/>
                          <a:pt x="2912" y="-1"/>
                          <a:pt x="4386" y="0"/>
                        </a:cubicBezTo>
                        <a:cubicBezTo>
                          <a:pt x="16315" y="0"/>
                          <a:pt x="25986" y="9670"/>
                          <a:pt x="25986" y="21600"/>
                        </a:cubicBezTo>
                        <a:cubicBezTo>
                          <a:pt x="25986" y="25810"/>
                          <a:pt x="24755" y="29928"/>
                          <a:pt x="22445" y="33448"/>
                        </a:cubicBezTo>
                        <a:lnTo>
                          <a:pt x="438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Arc 247"/>
                  <p:cNvSpPr>
                    <a:spLocks/>
                  </p:cNvSpPr>
                  <p:nvPr/>
                </p:nvSpPr>
                <p:spPr bwMode="auto">
                  <a:xfrm>
                    <a:off x="1294" y="2011"/>
                    <a:ext cx="17" cy="13"/>
                  </a:xfrm>
                  <a:custGeom>
                    <a:avLst/>
                    <a:gdLst>
                      <a:gd name="T0" fmla="*/ 0 w 25776"/>
                      <a:gd name="T1" fmla="*/ 0 h 33873"/>
                      <a:gd name="T2" fmla="*/ 0 w 25776"/>
                      <a:gd name="T3" fmla="*/ 0 h 33873"/>
                      <a:gd name="T4" fmla="*/ 0 w 25776"/>
                      <a:gd name="T5" fmla="*/ 0 h 33873"/>
                      <a:gd name="T6" fmla="*/ 0 60000 65536"/>
                      <a:gd name="T7" fmla="*/ 0 60000 65536"/>
                      <a:gd name="T8" fmla="*/ 0 60000 65536"/>
                      <a:gd name="T9" fmla="*/ 0 w 25776"/>
                      <a:gd name="T10" fmla="*/ 0 h 33873"/>
                      <a:gd name="T11" fmla="*/ 25776 w 25776"/>
                      <a:gd name="T12" fmla="*/ 33873 h 33873"/>
                    </a:gdLst>
                    <a:ahLst/>
                    <a:cxnLst>
                      <a:cxn ang="T6">
                        <a:pos x="T0" y="T1"/>
                      </a:cxn>
                      <a:cxn ang="T7">
                        <a:pos x="T2" y="T3"/>
                      </a:cxn>
                      <a:cxn ang="T8">
                        <a:pos x="T4" y="T5"/>
                      </a:cxn>
                    </a:cxnLst>
                    <a:rect l="T9" t="T10" r="T11" b="T12"/>
                    <a:pathLst>
                      <a:path w="25776" h="33873" fill="none" extrusionOk="0">
                        <a:moveTo>
                          <a:pt x="0" y="407"/>
                        </a:moveTo>
                        <a:cubicBezTo>
                          <a:pt x="1375" y="136"/>
                          <a:pt x="2774" y="-1"/>
                          <a:pt x="4176" y="0"/>
                        </a:cubicBezTo>
                        <a:cubicBezTo>
                          <a:pt x="16105" y="0"/>
                          <a:pt x="25776" y="9670"/>
                          <a:pt x="25776" y="21600"/>
                        </a:cubicBezTo>
                        <a:cubicBezTo>
                          <a:pt x="25776" y="25984"/>
                          <a:pt x="24441" y="30264"/>
                          <a:pt x="21950" y="33872"/>
                        </a:cubicBezTo>
                      </a:path>
                      <a:path w="25776" h="33873" stroke="0" extrusionOk="0">
                        <a:moveTo>
                          <a:pt x="0" y="407"/>
                        </a:moveTo>
                        <a:cubicBezTo>
                          <a:pt x="1375" y="136"/>
                          <a:pt x="2774" y="-1"/>
                          <a:pt x="4176" y="0"/>
                        </a:cubicBezTo>
                        <a:cubicBezTo>
                          <a:pt x="16105" y="0"/>
                          <a:pt x="25776" y="9670"/>
                          <a:pt x="25776" y="21600"/>
                        </a:cubicBezTo>
                        <a:cubicBezTo>
                          <a:pt x="25776" y="25984"/>
                          <a:pt x="24441" y="30264"/>
                          <a:pt x="21950" y="33872"/>
                        </a:cubicBezTo>
                        <a:lnTo>
                          <a:pt x="4176" y="21600"/>
                        </a:lnTo>
                        <a:close/>
                      </a:path>
                    </a:pathLst>
                  </a:custGeom>
                  <a:solidFill>
                    <a:srgbClr val="E7EDED"/>
                  </a:solidFill>
                  <a:ln w="3175">
                    <a:solidFill>
                      <a:srgbClr val="6C8F93"/>
                    </a:solidFill>
                    <a:round/>
                    <a:headEnd/>
                    <a:tailEnd/>
                  </a:ln>
                </p:spPr>
                <p:txBody>
                  <a:bodyPr/>
                  <a:lstStyle/>
                  <a:p>
                    <a:endParaRPr lang="en-US"/>
                  </a:p>
                </p:txBody>
              </p:sp>
              <p:sp>
                <p:nvSpPr>
                  <p:cNvPr id="244" name="Arc 248"/>
                  <p:cNvSpPr>
                    <a:spLocks/>
                  </p:cNvSpPr>
                  <p:nvPr/>
                </p:nvSpPr>
                <p:spPr bwMode="auto">
                  <a:xfrm>
                    <a:off x="1300" y="2024"/>
                    <a:ext cx="17" cy="14"/>
                  </a:xfrm>
                  <a:custGeom>
                    <a:avLst/>
                    <a:gdLst>
                      <a:gd name="T0" fmla="*/ 0 w 21600"/>
                      <a:gd name="T1" fmla="*/ 0 h 30094"/>
                      <a:gd name="T2" fmla="*/ 0 w 21600"/>
                      <a:gd name="T3" fmla="*/ 0 h 30094"/>
                      <a:gd name="T4" fmla="*/ 0 w 21600"/>
                      <a:gd name="T5" fmla="*/ 0 h 30094"/>
                      <a:gd name="T6" fmla="*/ 0 60000 65536"/>
                      <a:gd name="T7" fmla="*/ 0 60000 65536"/>
                      <a:gd name="T8" fmla="*/ 0 60000 65536"/>
                      <a:gd name="T9" fmla="*/ 0 w 21600"/>
                      <a:gd name="T10" fmla="*/ 0 h 30094"/>
                      <a:gd name="T11" fmla="*/ 21600 w 21600"/>
                      <a:gd name="T12" fmla="*/ 30094 h 30094"/>
                    </a:gdLst>
                    <a:ahLst/>
                    <a:cxnLst>
                      <a:cxn ang="T6">
                        <a:pos x="T0" y="T1"/>
                      </a:cxn>
                      <a:cxn ang="T7">
                        <a:pos x="T2" y="T3"/>
                      </a:cxn>
                      <a:cxn ang="T8">
                        <a:pos x="T4" y="T5"/>
                      </a:cxn>
                    </a:cxnLst>
                    <a:rect l="T9" t="T10" r="T11" b="T12"/>
                    <a:pathLst>
                      <a:path w="21600" h="30094" fill="none" extrusionOk="0">
                        <a:moveTo>
                          <a:pt x="13043" y="-1"/>
                        </a:moveTo>
                        <a:cubicBezTo>
                          <a:pt x="18433" y="4083"/>
                          <a:pt x="21600" y="10454"/>
                          <a:pt x="21600" y="17217"/>
                        </a:cubicBezTo>
                        <a:cubicBezTo>
                          <a:pt x="21600" y="21855"/>
                          <a:pt x="20107" y="26370"/>
                          <a:pt x="17341" y="30093"/>
                        </a:cubicBezTo>
                      </a:path>
                      <a:path w="21600" h="30094" stroke="0" extrusionOk="0">
                        <a:moveTo>
                          <a:pt x="13043" y="-1"/>
                        </a:moveTo>
                        <a:cubicBezTo>
                          <a:pt x="18433" y="4083"/>
                          <a:pt x="21600" y="10454"/>
                          <a:pt x="21600" y="17217"/>
                        </a:cubicBezTo>
                        <a:cubicBezTo>
                          <a:pt x="21600" y="21855"/>
                          <a:pt x="20107" y="26370"/>
                          <a:pt x="17341" y="30093"/>
                        </a:cubicBezTo>
                        <a:lnTo>
                          <a:pt x="0" y="17217"/>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Arc 249"/>
                  <p:cNvSpPr>
                    <a:spLocks/>
                  </p:cNvSpPr>
                  <p:nvPr/>
                </p:nvSpPr>
                <p:spPr bwMode="auto">
                  <a:xfrm>
                    <a:off x="1300" y="2025"/>
                    <a:ext cx="16" cy="13"/>
                  </a:xfrm>
                  <a:custGeom>
                    <a:avLst/>
                    <a:gdLst>
                      <a:gd name="T0" fmla="*/ 0 w 21600"/>
                      <a:gd name="T1" fmla="*/ 0 h 30713"/>
                      <a:gd name="T2" fmla="*/ 0 w 21600"/>
                      <a:gd name="T3" fmla="*/ 0 h 30713"/>
                      <a:gd name="T4" fmla="*/ 0 w 21600"/>
                      <a:gd name="T5" fmla="*/ 0 h 30713"/>
                      <a:gd name="T6" fmla="*/ 0 60000 65536"/>
                      <a:gd name="T7" fmla="*/ 0 60000 65536"/>
                      <a:gd name="T8" fmla="*/ 0 60000 65536"/>
                      <a:gd name="T9" fmla="*/ 0 w 21600"/>
                      <a:gd name="T10" fmla="*/ 0 h 30713"/>
                      <a:gd name="T11" fmla="*/ 21600 w 21600"/>
                      <a:gd name="T12" fmla="*/ 30713 h 30713"/>
                    </a:gdLst>
                    <a:ahLst/>
                    <a:cxnLst>
                      <a:cxn ang="T6">
                        <a:pos x="T0" y="T1"/>
                      </a:cxn>
                      <a:cxn ang="T7">
                        <a:pos x="T2" y="T3"/>
                      </a:cxn>
                      <a:cxn ang="T8">
                        <a:pos x="T4" y="T5"/>
                      </a:cxn>
                    </a:cxnLst>
                    <a:rect l="T9" t="T10" r="T11" b="T12"/>
                    <a:pathLst>
                      <a:path w="21600" h="30713" fill="none" extrusionOk="0">
                        <a:moveTo>
                          <a:pt x="12687" y="0"/>
                        </a:moveTo>
                        <a:cubicBezTo>
                          <a:pt x="18286" y="4063"/>
                          <a:pt x="21600" y="10563"/>
                          <a:pt x="21600" y="17481"/>
                        </a:cubicBezTo>
                        <a:cubicBezTo>
                          <a:pt x="21600" y="22271"/>
                          <a:pt x="20007" y="26926"/>
                          <a:pt x="17072" y="30712"/>
                        </a:cubicBezTo>
                      </a:path>
                      <a:path w="21600" h="30713" stroke="0" extrusionOk="0">
                        <a:moveTo>
                          <a:pt x="12687" y="0"/>
                        </a:moveTo>
                        <a:cubicBezTo>
                          <a:pt x="18286" y="4063"/>
                          <a:pt x="21600" y="10563"/>
                          <a:pt x="21600" y="17481"/>
                        </a:cubicBezTo>
                        <a:cubicBezTo>
                          <a:pt x="21600" y="22271"/>
                          <a:pt x="20007" y="26926"/>
                          <a:pt x="17072" y="30712"/>
                        </a:cubicBezTo>
                        <a:lnTo>
                          <a:pt x="0" y="17481"/>
                        </a:lnTo>
                        <a:close/>
                      </a:path>
                    </a:pathLst>
                  </a:custGeom>
                  <a:solidFill>
                    <a:srgbClr val="E7EDED"/>
                  </a:solidFill>
                  <a:ln w="3175">
                    <a:solidFill>
                      <a:srgbClr val="6C8F93"/>
                    </a:solidFill>
                    <a:round/>
                    <a:headEnd/>
                    <a:tailEnd/>
                  </a:ln>
                </p:spPr>
                <p:txBody>
                  <a:bodyPr/>
                  <a:lstStyle/>
                  <a:p>
                    <a:endParaRPr lang="en-US"/>
                  </a:p>
                </p:txBody>
              </p:sp>
              <p:sp>
                <p:nvSpPr>
                  <p:cNvPr id="246" name="Arc 250"/>
                  <p:cNvSpPr>
                    <a:spLocks/>
                  </p:cNvSpPr>
                  <p:nvPr/>
                </p:nvSpPr>
                <p:spPr bwMode="auto">
                  <a:xfrm>
                    <a:off x="1294" y="2037"/>
                    <a:ext cx="20" cy="19"/>
                  </a:xfrm>
                  <a:custGeom>
                    <a:avLst/>
                    <a:gdLst>
                      <a:gd name="T0" fmla="*/ 0 w 28231"/>
                      <a:gd name="T1" fmla="*/ 0 h 27833"/>
                      <a:gd name="T2" fmla="*/ 0 w 28231"/>
                      <a:gd name="T3" fmla="*/ 0 h 27833"/>
                      <a:gd name="T4" fmla="*/ 0 w 28231"/>
                      <a:gd name="T5" fmla="*/ 0 h 27833"/>
                      <a:gd name="T6" fmla="*/ 0 60000 65536"/>
                      <a:gd name="T7" fmla="*/ 0 60000 65536"/>
                      <a:gd name="T8" fmla="*/ 0 60000 65536"/>
                      <a:gd name="T9" fmla="*/ 0 w 28231"/>
                      <a:gd name="T10" fmla="*/ 0 h 27833"/>
                      <a:gd name="T11" fmla="*/ 28231 w 28231"/>
                      <a:gd name="T12" fmla="*/ 27833 h 27833"/>
                    </a:gdLst>
                    <a:ahLst/>
                    <a:cxnLst>
                      <a:cxn ang="T6">
                        <a:pos x="T0" y="T1"/>
                      </a:cxn>
                      <a:cxn ang="T7">
                        <a:pos x="T2" y="T3"/>
                      </a:cxn>
                      <a:cxn ang="T8">
                        <a:pos x="T4" y="T5"/>
                      </a:cxn>
                    </a:cxnLst>
                    <a:rect l="T9" t="T10" r="T11" b="T12"/>
                    <a:pathLst>
                      <a:path w="28231" h="27833" fill="none" extrusionOk="0">
                        <a:moveTo>
                          <a:pt x="27312" y="-1"/>
                        </a:moveTo>
                        <a:cubicBezTo>
                          <a:pt x="27921" y="2021"/>
                          <a:pt x="28231" y="4121"/>
                          <a:pt x="28231" y="6233"/>
                        </a:cubicBezTo>
                        <a:cubicBezTo>
                          <a:pt x="28231" y="18162"/>
                          <a:pt x="18560" y="27833"/>
                          <a:pt x="6631" y="27833"/>
                        </a:cubicBezTo>
                        <a:cubicBezTo>
                          <a:pt x="4379" y="27833"/>
                          <a:pt x="2142" y="27481"/>
                          <a:pt x="0" y="26789"/>
                        </a:cubicBezTo>
                      </a:path>
                      <a:path w="28231" h="27833" stroke="0" extrusionOk="0">
                        <a:moveTo>
                          <a:pt x="27312" y="-1"/>
                        </a:moveTo>
                        <a:cubicBezTo>
                          <a:pt x="27921" y="2021"/>
                          <a:pt x="28231" y="4121"/>
                          <a:pt x="28231" y="6233"/>
                        </a:cubicBezTo>
                        <a:cubicBezTo>
                          <a:pt x="28231" y="18162"/>
                          <a:pt x="18560" y="27833"/>
                          <a:pt x="6631" y="27833"/>
                        </a:cubicBezTo>
                        <a:cubicBezTo>
                          <a:pt x="4379" y="27833"/>
                          <a:pt x="2142" y="27481"/>
                          <a:pt x="0" y="26789"/>
                        </a:cubicBezTo>
                        <a:lnTo>
                          <a:pt x="6631" y="623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Arc 251"/>
                  <p:cNvSpPr>
                    <a:spLocks/>
                  </p:cNvSpPr>
                  <p:nvPr/>
                </p:nvSpPr>
                <p:spPr bwMode="auto">
                  <a:xfrm>
                    <a:off x="1295" y="2037"/>
                    <a:ext cx="19" cy="18"/>
                  </a:xfrm>
                  <a:custGeom>
                    <a:avLst/>
                    <a:gdLst>
                      <a:gd name="T0" fmla="*/ 0 w 28217"/>
                      <a:gd name="T1" fmla="*/ 0 h 27846"/>
                      <a:gd name="T2" fmla="*/ 0 w 28217"/>
                      <a:gd name="T3" fmla="*/ 0 h 27846"/>
                      <a:gd name="T4" fmla="*/ 0 w 28217"/>
                      <a:gd name="T5" fmla="*/ 0 h 27846"/>
                      <a:gd name="T6" fmla="*/ 0 60000 65536"/>
                      <a:gd name="T7" fmla="*/ 0 60000 65536"/>
                      <a:gd name="T8" fmla="*/ 0 60000 65536"/>
                      <a:gd name="T9" fmla="*/ 0 w 28217"/>
                      <a:gd name="T10" fmla="*/ 0 h 27846"/>
                      <a:gd name="T11" fmla="*/ 28217 w 28217"/>
                      <a:gd name="T12" fmla="*/ 27846 h 27846"/>
                    </a:gdLst>
                    <a:ahLst/>
                    <a:cxnLst>
                      <a:cxn ang="T6">
                        <a:pos x="T0" y="T1"/>
                      </a:cxn>
                      <a:cxn ang="T7">
                        <a:pos x="T2" y="T3"/>
                      </a:cxn>
                      <a:cxn ang="T8">
                        <a:pos x="T4" y="T5"/>
                      </a:cxn>
                    </a:cxnLst>
                    <a:rect l="T9" t="T10" r="T11" b="T12"/>
                    <a:pathLst>
                      <a:path w="28217" h="27846" fill="none" extrusionOk="0">
                        <a:moveTo>
                          <a:pt x="27294" y="-1"/>
                        </a:moveTo>
                        <a:cubicBezTo>
                          <a:pt x="27906" y="2025"/>
                          <a:pt x="28217" y="4130"/>
                          <a:pt x="28217" y="6246"/>
                        </a:cubicBezTo>
                        <a:cubicBezTo>
                          <a:pt x="28217" y="18175"/>
                          <a:pt x="18546" y="27846"/>
                          <a:pt x="6617" y="27846"/>
                        </a:cubicBezTo>
                        <a:cubicBezTo>
                          <a:pt x="4370" y="27846"/>
                          <a:pt x="2138" y="27495"/>
                          <a:pt x="-1" y="26807"/>
                        </a:cubicBezTo>
                      </a:path>
                      <a:path w="28217" h="27846" stroke="0" extrusionOk="0">
                        <a:moveTo>
                          <a:pt x="27294" y="-1"/>
                        </a:moveTo>
                        <a:cubicBezTo>
                          <a:pt x="27906" y="2025"/>
                          <a:pt x="28217" y="4130"/>
                          <a:pt x="28217" y="6246"/>
                        </a:cubicBezTo>
                        <a:cubicBezTo>
                          <a:pt x="28217" y="18175"/>
                          <a:pt x="18546" y="27846"/>
                          <a:pt x="6617" y="27846"/>
                        </a:cubicBezTo>
                        <a:cubicBezTo>
                          <a:pt x="4370" y="27846"/>
                          <a:pt x="2138" y="27495"/>
                          <a:pt x="-1" y="26807"/>
                        </a:cubicBezTo>
                        <a:lnTo>
                          <a:pt x="6617" y="6246"/>
                        </a:lnTo>
                        <a:close/>
                      </a:path>
                    </a:pathLst>
                  </a:custGeom>
                  <a:solidFill>
                    <a:srgbClr val="E7EDED"/>
                  </a:solidFill>
                  <a:ln w="3175">
                    <a:solidFill>
                      <a:srgbClr val="6C8F93"/>
                    </a:solidFill>
                    <a:round/>
                    <a:headEnd/>
                    <a:tailEnd/>
                  </a:ln>
                </p:spPr>
                <p:txBody>
                  <a:bodyPr/>
                  <a:lstStyle/>
                  <a:p>
                    <a:endParaRPr lang="en-US"/>
                  </a:p>
                </p:txBody>
              </p:sp>
              <p:sp>
                <p:nvSpPr>
                  <p:cNvPr id="248" name="Arc 252"/>
                  <p:cNvSpPr>
                    <a:spLocks/>
                  </p:cNvSpPr>
                  <p:nvPr/>
                </p:nvSpPr>
                <p:spPr bwMode="auto">
                  <a:xfrm>
                    <a:off x="1223" y="2024"/>
                    <a:ext cx="10" cy="17"/>
                  </a:xfrm>
                  <a:custGeom>
                    <a:avLst/>
                    <a:gdLst>
                      <a:gd name="T0" fmla="*/ 0 w 21600"/>
                      <a:gd name="T1" fmla="*/ 0 h 41436"/>
                      <a:gd name="T2" fmla="*/ 0 w 21600"/>
                      <a:gd name="T3" fmla="*/ 0 h 41436"/>
                      <a:gd name="T4" fmla="*/ 0 w 21600"/>
                      <a:gd name="T5" fmla="*/ 0 h 41436"/>
                      <a:gd name="T6" fmla="*/ 0 60000 65536"/>
                      <a:gd name="T7" fmla="*/ 0 60000 65536"/>
                      <a:gd name="T8" fmla="*/ 0 60000 65536"/>
                      <a:gd name="T9" fmla="*/ 0 w 21600"/>
                      <a:gd name="T10" fmla="*/ 0 h 41436"/>
                      <a:gd name="T11" fmla="*/ 21600 w 21600"/>
                      <a:gd name="T12" fmla="*/ 41436 h 41436"/>
                    </a:gdLst>
                    <a:ahLst/>
                    <a:cxnLst>
                      <a:cxn ang="T6">
                        <a:pos x="T0" y="T1"/>
                      </a:cxn>
                      <a:cxn ang="T7">
                        <a:pos x="T2" y="T3"/>
                      </a:cxn>
                      <a:cxn ang="T8">
                        <a:pos x="T4" y="T5"/>
                      </a:cxn>
                    </a:cxnLst>
                    <a:rect l="T9" t="T10" r="T11" b="T12"/>
                    <a:pathLst>
                      <a:path w="21600" h="41436" fill="none" extrusionOk="0">
                        <a:moveTo>
                          <a:pt x="13091" y="41435"/>
                        </a:moveTo>
                        <a:cubicBezTo>
                          <a:pt x="5149" y="38031"/>
                          <a:pt x="0" y="30222"/>
                          <a:pt x="0" y="21582"/>
                        </a:cubicBezTo>
                        <a:cubicBezTo>
                          <a:pt x="-1" y="9996"/>
                          <a:pt x="9140" y="473"/>
                          <a:pt x="20717" y="0"/>
                        </a:cubicBezTo>
                      </a:path>
                      <a:path w="21600" h="41436" stroke="0" extrusionOk="0">
                        <a:moveTo>
                          <a:pt x="13091" y="41435"/>
                        </a:moveTo>
                        <a:cubicBezTo>
                          <a:pt x="5149" y="38031"/>
                          <a:pt x="0" y="30222"/>
                          <a:pt x="0" y="21582"/>
                        </a:cubicBezTo>
                        <a:cubicBezTo>
                          <a:pt x="-1" y="9996"/>
                          <a:pt x="9140" y="473"/>
                          <a:pt x="20717" y="0"/>
                        </a:cubicBezTo>
                        <a:lnTo>
                          <a:pt x="21600" y="2158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Arc 253"/>
                  <p:cNvSpPr>
                    <a:spLocks/>
                  </p:cNvSpPr>
                  <p:nvPr/>
                </p:nvSpPr>
                <p:spPr bwMode="auto">
                  <a:xfrm>
                    <a:off x="1224" y="2025"/>
                    <a:ext cx="9" cy="15"/>
                  </a:xfrm>
                  <a:custGeom>
                    <a:avLst/>
                    <a:gdLst>
                      <a:gd name="T0" fmla="*/ 0 w 21600"/>
                      <a:gd name="T1" fmla="*/ 0 h 41473"/>
                      <a:gd name="T2" fmla="*/ 0 w 21600"/>
                      <a:gd name="T3" fmla="*/ 0 h 41473"/>
                      <a:gd name="T4" fmla="*/ 0 w 21600"/>
                      <a:gd name="T5" fmla="*/ 0 h 41473"/>
                      <a:gd name="T6" fmla="*/ 0 60000 65536"/>
                      <a:gd name="T7" fmla="*/ 0 60000 65536"/>
                      <a:gd name="T8" fmla="*/ 0 60000 65536"/>
                      <a:gd name="T9" fmla="*/ 0 w 21600"/>
                      <a:gd name="T10" fmla="*/ 0 h 41473"/>
                      <a:gd name="T11" fmla="*/ 21600 w 21600"/>
                      <a:gd name="T12" fmla="*/ 41473 h 41473"/>
                    </a:gdLst>
                    <a:ahLst/>
                    <a:cxnLst>
                      <a:cxn ang="T6">
                        <a:pos x="T0" y="T1"/>
                      </a:cxn>
                      <a:cxn ang="T7">
                        <a:pos x="T2" y="T3"/>
                      </a:cxn>
                      <a:cxn ang="T8">
                        <a:pos x="T4" y="T5"/>
                      </a:cxn>
                    </a:cxnLst>
                    <a:rect l="T9" t="T10" r="T11" b="T12"/>
                    <a:pathLst>
                      <a:path w="21600" h="41473" fill="none" extrusionOk="0">
                        <a:moveTo>
                          <a:pt x="13179" y="41473"/>
                        </a:moveTo>
                        <a:cubicBezTo>
                          <a:pt x="5190" y="38091"/>
                          <a:pt x="0" y="30257"/>
                          <a:pt x="0" y="21582"/>
                        </a:cubicBezTo>
                        <a:cubicBezTo>
                          <a:pt x="-1" y="9991"/>
                          <a:pt x="9147" y="467"/>
                          <a:pt x="20727" y="-1"/>
                        </a:cubicBezTo>
                      </a:path>
                      <a:path w="21600" h="41473" stroke="0" extrusionOk="0">
                        <a:moveTo>
                          <a:pt x="13179" y="41473"/>
                        </a:moveTo>
                        <a:cubicBezTo>
                          <a:pt x="5190" y="38091"/>
                          <a:pt x="0" y="30257"/>
                          <a:pt x="0" y="21582"/>
                        </a:cubicBezTo>
                        <a:cubicBezTo>
                          <a:pt x="-1" y="9991"/>
                          <a:pt x="9147" y="467"/>
                          <a:pt x="20727" y="-1"/>
                        </a:cubicBezTo>
                        <a:lnTo>
                          <a:pt x="21600" y="21582"/>
                        </a:lnTo>
                        <a:close/>
                      </a:path>
                    </a:pathLst>
                  </a:custGeom>
                  <a:solidFill>
                    <a:srgbClr val="E7EDED"/>
                  </a:solidFill>
                  <a:ln w="3175">
                    <a:solidFill>
                      <a:srgbClr val="6C8F93"/>
                    </a:solidFill>
                    <a:round/>
                    <a:headEnd/>
                    <a:tailEnd/>
                  </a:ln>
                </p:spPr>
                <p:txBody>
                  <a:bodyPr/>
                  <a:lstStyle/>
                  <a:p>
                    <a:endParaRPr lang="en-US"/>
                  </a:p>
                </p:txBody>
              </p:sp>
              <p:sp>
                <p:nvSpPr>
                  <p:cNvPr id="250" name="Arc 254"/>
                  <p:cNvSpPr>
                    <a:spLocks/>
                  </p:cNvSpPr>
                  <p:nvPr/>
                </p:nvSpPr>
                <p:spPr bwMode="auto">
                  <a:xfrm>
                    <a:off x="1252" y="2048"/>
                    <a:ext cx="42" cy="12"/>
                  </a:xfrm>
                  <a:custGeom>
                    <a:avLst/>
                    <a:gdLst>
                      <a:gd name="T0" fmla="*/ 0 w 38844"/>
                      <a:gd name="T1" fmla="*/ 0 h 21600"/>
                      <a:gd name="T2" fmla="*/ 0 w 38844"/>
                      <a:gd name="T3" fmla="*/ 0 h 21600"/>
                      <a:gd name="T4" fmla="*/ 0 w 38844"/>
                      <a:gd name="T5" fmla="*/ 0 h 21600"/>
                      <a:gd name="T6" fmla="*/ 0 60000 65536"/>
                      <a:gd name="T7" fmla="*/ 0 60000 65536"/>
                      <a:gd name="T8" fmla="*/ 0 60000 65536"/>
                      <a:gd name="T9" fmla="*/ 0 w 38844"/>
                      <a:gd name="T10" fmla="*/ 0 h 21600"/>
                      <a:gd name="T11" fmla="*/ 38844 w 38844"/>
                      <a:gd name="T12" fmla="*/ 21600 h 21600"/>
                    </a:gdLst>
                    <a:ahLst/>
                    <a:cxnLst>
                      <a:cxn ang="T6">
                        <a:pos x="T0" y="T1"/>
                      </a:cxn>
                      <a:cxn ang="T7">
                        <a:pos x="T2" y="T3"/>
                      </a:cxn>
                      <a:cxn ang="T8">
                        <a:pos x="T4" y="T5"/>
                      </a:cxn>
                    </a:cxnLst>
                    <a:rect l="T9" t="T10" r="T11" b="T12"/>
                    <a:pathLst>
                      <a:path w="38844" h="21600" fill="none" extrusionOk="0">
                        <a:moveTo>
                          <a:pt x="38843" y="12211"/>
                        </a:moveTo>
                        <a:cubicBezTo>
                          <a:pt x="34816" y="18087"/>
                          <a:pt x="28150" y="21599"/>
                          <a:pt x="21027" y="21600"/>
                        </a:cubicBezTo>
                        <a:cubicBezTo>
                          <a:pt x="11001" y="21600"/>
                          <a:pt x="2293" y="14701"/>
                          <a:pt x="-1" y="4941"/>
                        </a:cubicBezTo>
                      </a:path>
                      <a:path w="38844" h="21600" stroke="0" extrusionOk="0">
                        <a:moveTo>
                          <a:pt x="38843" y="12211"/>
                        </a:moveTo>
                        <a:cubicBezTo>
                          <a:pt x="34816" y="18087"/>
                          <a:pt x="28150" y="21599"/>
                          <a:pt x="21027" y="21600"/>
                        </a:cubicBezTo>
                        <a:cubicBezTo>
                          <a:pt x="11001" y="21600"/>
                          <a:pt x="2293" y="14701"/>
                          <a:pt x="-1" y="4941"/>
                        </a:cubicBezTo>
                        <a:lnTo>
                          <a:pt x="21027"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Arc 255"/>
                  <p:cNvSpPr>
                    <a:spLocks/>
                  </p:cNvSpPr>
                  <p:nvPr/>
                </p:nvSpPr>
                <p:spPr bwMode="auto">
                  <a:xfrm>
                    <a:off x="1253" y="2048"/>
                    <a:ext cx="40" cy="11"/>
                  </a:xfrm>
                  <a:custGeom>
                    <a:avLst/>
                    <a:gdLst>
                      <a:gd name="T0" fmla="*/ 0 w 38540"/>
                      <a:gd name="T1" fmla="*/ 0 h 21600"/>
                      <a:gd name="T2" fmla="*/ 0 w 38540"/>
                      <a:gd name="T3" fmla="*/ 0 h 21600"/>
                      <a:gd name="T4" fmla="*/ 0 w 38540"/>
                      <a:gd name="T5" fmla="*/ 0 h 21600"/>
                      <a:gd name="T6" fmla="*/ 0 60000 65536"/>
                      <a:gd name="T7" fmla="*/ 0 60000 65536"/>
                      <a:gd name="T8" fmla="*/ 0 60000 65536"/>
                      <a:gd name="T9" fmla="*/ 0 w 38540"/>
                      <a:gd name="T10" fmla="*/ 0 h 21600"/>
                      <a:gd name="T11" fmla="*/ 38540 w 38540"/>
                      <a:gd name="T12" fmla="*/ 21600 h 21600"/>
                    </a:gdLst>
                    <a:ahLst/>
                    <a:cxnLst>
                      <a:cxn ang="T6">
                        <a:pos x="T0" y="T1"/>
                      </a:cxn>
                      <a:cxn ang="T7">
                        <a:pos x="T2" y="T3"/>
                      </a:cxn>
                      <a:cxn ang="T8">
                        <a:pos x="T4" y="T5"/>
                      </a:cxn>
                    </a:cxnLst>
                    <a:rect l="T9" t="T10" r="T11" b="T12"/>
                    <a:pathLst>
                      <a:path w="38540" h="21600" fill="none" extrusionOk="0">
                        <a:moveTo>
                          <a:pt x="38539" y="12573"/>
                        </a:moveTo>
                        <a:cubicBezTo>
                          <a:pt x="34483" y="18239"/>
                          <a:pt x="27944" y="21599"/>
                          <a:pt x="20977" y="21600"/>
                        </a:cubicBezTo>
                        <a:cubicBezTo>
                          <a:pt x="11030" y="21600"/>
                          <a:pt x="2370" y="14808"/>
                          <a:pt x="-1" y="5149"/>
                        </a:cubicBezTo>
                      </a:path>
                      <a:path w="38540" h="21600" stroke="0" extrusionOk="0">
                        <a:moveTo>
                          <a:pt x="38539" y="12573"/>
                        </a:moveTo>
                        <a:cubicBezTo>
                          <a:pt x="34483" y="18239"/>
                          <a:pt x="27944" y="21599"/>
                          <a:pt x="20977" y="21600"/>
                        </a:cubicBezTo>
                        <a:cubicBezTo>
                          <a:pt x="11030" y="21600"/>
                          <a:pt x="2370" y="14808"/>
                          <a:pt x="-1" y="5149"/>
                        </a:cubicBezTo>
                        <a:lnTo>
                          <a:pt x="20977" y="0"/>
                        </a:lnTo>
                        <a:close/>
                      </a:path>
                    </a:pathLst>
                  </a:custGeom>
                  <a:solidFill>
                    <a:srgbClr val="E7EDED"/>
                  </a:solidFill>
                  <a:ln w="3175">
                    <a:solidFill>
                      <a:srgbClr val="6C8F93"/>
                    </a:solidFill>
                    <a:round/>
                    <a:headEnd/>
                    <a:tailEnd/>
                  </a:ln>
                </p:spPr>
                <p:txBody>
                  <a:bodyPr/>
                  <a:lstStyle/>
                  <a:p>
                    <a:endParaRPr lang="en-US"/>
                  </a:p>
                </p:txBody>
              </p:sp>
            </p:grpSp>
          </p:grpSp>
          <p:grpSp>
            <p:nvGrpSpPr>
              <p:cNvPr id="136" name="Group 256"/>
              <p:cNvGrpSpPr>
                <a:grpSpLocks/>
              </p:cNvGrpSpPr>
              <p:nvPr/>
            </p:nvGrpSpPr>
            <p:grpSpPr bwMode="auto">
              <a:xfrm>
                <a:off x="1709" y="533"/>
                <a:ext cx="169" cy="168"/>
                <a:chOff x="961" y="2167"/>
                <a:chExt cx="169" cy="168"/>
              </a:xfrm>
            </p:grpSpPr>
            <p:sp>
              <p:nvSpPr>
                <p:cNvPr id="214" name="Freeform 257"/>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258"/>
                <p:cNvSpPr>
                  <a:spLocks/>
                </p:cNvSpPr>
                <p:nvPr/>
              </p:nvSpPr>
              <p:spPr bwMode="auto">
                <a:xfrm>
                  <a:off x="985" y="2269"/>
                  <a:ext cx="145"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3"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216" name="Rectangle 259"/>
                <p:cNvSpPr>
                  <a:spLocks noChangeArrowheads="1"/>
                </p:cNvSpPr>
                <p:nvPr/>
              </p:nvSpPr>
              <p:spPr bwMode="auto">
                <a:xfrm>
                  <a:off x="985" y="2287"/>
                  <a:ext cx="129"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17" name="Rectangle 260"/>
                <p:cNvSpPr>
                  <a:spLocks noChangeArrowheads="1"/>
                </p:cNvSpPr>
                <p:nvPr/>
              </p:nvSpPr>
              <p:spPr bwMode="auto">
                <a:xfrm>
                  <a:off x="986" y="2288"/>
                  <a:ext cx="127" cy="20"/>
                </a:xfrm>
                <a:prstGeom prst="rect">
                  <a:avLst/>
                </a:prstGeom>
                <a:solidFill>
                  <a:srgbClr val="B7B79D"/>
                </a:solidFill>
                <a:ln w="3175">
                  <a:solidFill>
                    <a:srgbClr val="494936"/>
                  </a:solidFill>
                  <a:miter lim="800000"/>
                  <a:headEnd/>
                  <a:tailEnd/>
                </a:ln>
              </p:spPr>
              <p:txBody>
                <a:bodyPr/>
                <a:lstStyle/>
                <a:p>
                  <a:endParaRPr lang="en-US"/>
                </a:p>
              </p:txBody>
            </p:sp>
            <p:sp>
              <p:nvSpPr>
                <p:cNvPr id="218" name="Freeform 261"/>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262"/>
                <p:cNvSpPr>
                  <a:spLocks/>
                </p:cNvSpPr>
                <p:nvPr/>
              </p:nvSpPr>
              <p:spPr bwMode="auto">
                <a:xfrm>
                  <a:off x="1114" y="2269"/>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220" name="Freeform 263"/>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264"/>
                <p:cNvSpPr>
                  <a:spLocks/>
                </p:cNvSpPr>
                <p:nvPr/>
              </p:nvSpPr>
              <p:spPr bwMode="auto">
                <a:xfrm>
                  <a:off x="989" y="2269"/>
                  <a:ext cx="139"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7"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222" name="Freeform 265"/>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266"/>
                <p:cNvSpPr>
                  <a:spLocks/>
                </p:cNvSpPr>
                <p:nvPr/>
              </p:nvSpPr>
              <p:spPr bwMode="auto">
                <a:xfrm>
                  <a:off x="987" y="2167"/>
                  <a:ext cx="141"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224" name="Rectangle 267"/>
                <p:cNvSpPr>
                  <a:spLocks noChangeArrowheads="1"/>
                </p:cNvSpPr>
                <p:nvPr/>
              </p:nvSpPr>
              <p:spPr bwMode="auto">
                <a:xfrm>
                  <a:off x="988" y="2182"/>
                  <a:ext cx="127" cy="98"/>
                </a:xfrm>
                <a:prstGeom prst="rect">
                  <a:avLst/>
                </a:prstGeom>
                <a:solidFill>
                  <a:srgbClr val="B7B79D"/>
                </a:solidFill>
                <a:ln w="3175">
                  <a:solidFill>
                    <a:srgbClr val="494936"/>
                  </a:solidFill>
                  <a:miter lim="800000"/>
                  <a:headEnd/>
                  <a:tailEnd/>
                </a:ln>
              </p:spPr>
              <p:txBody>
                <a:bodyPr/>
                <a:lstStyle/>
                <a:p>
                  <a:endParaRPr lang="en-US"/>
                </a:p>
              </p:txBody>
            </p:sp>
            <p:sp>
              <p:nvSpPr>
                <p:cNvPr id="225" name="Rectangle 268"/>
                <p:cNvSpPr>
                  <a:spLocks noChangeArrowheads="1"/>
                </p:cNvSpPr>
                <p:nvPr/>
              </p:nvSpPr>
              <p:spPr bwMode="auto">
                <a:xfrm>
                  <a:off x="998" y="2194"/>
                  <a:ext cx="105" cy="76"/>
                </a:xfrm>
                <a:prstGeom prst="rect">
                  <a:avLst/>
                </a:prstGeom>
                <a:solidFill>
                  <a:srgbClr val="FFFFFF"/>
                </a:solidFill>
                <a:ln w="3175">
                  <a:solidFill>
                    <a:srgbClr val="494936"/>
                  </a:solidFill>
                  <a:miter lim="800000"/>
                  <a:headEnd/>
                  <a:tailEnd/>
                </a:ln>
              </p:spPr>
              <p:txBody>
                <a:bodyPr/>
                <a:lstStyle/>
                <a:p>
                  <a:endParaRPr lang="en-US"/>
                </a:p>
              </p:txBody>
            </p:sp>
            <p:sp>
              <p:nvSpPr>
                <p:cNvPr id="226" name="Freeform 269"/>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270"/>
                <p:cNvSpPr>
                  <a:spLocks/>
                </p:cNvSpPr>
                <p:nvPr/>
              </p:nvSpPr>
              <p:spPr bwMode="auto">
                <a:xfrm>
                  <a:off x="1114" y="2167"/>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228" name="Freeform 271"/>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272"/>
                <p:cNvSpPr>
                  <a:spLocks/>
                </p:cNvSpPr>
                <p:nvPr/>
              </p:nvSpPr>
              <p:spPr bwMode="auto">
                <a:xfrm>
                  <a:off x="961" y="2305"/>
                  <a:ext cx="159" cy="24"/>
                </a:xfrm>
                <a:custGeom>
                  <a:avLst/>
                  <a:gdLst>
                    <a:gd name="T0" fmla="*/ 0 w 637"/>
                    <a:gd name="T1" fmla="*/ 0 h 97"/>
                    <a:gd name="T2" fmla="*/ 0 w 637"/>
                    <a:gd name="T3" fmla="*/ 0 h 97"/>
                    <a:gd name="T4" fmla="*/ 0 w 637"/>
                    <a:gd name="T5" fmla="*/ 0 h 97"/>
                    <a:gd name="T6" fmla="*/ 0 w 637"/>
                    <a:gd name="T7" fmla="*/ 0 h 97"/>
                    <a:gd name="T8" fmla="*/ 0 w 637"/>
                    <a:gd name="T9" fmla="*/ 0 h 97"/>
                    <a:gd name="T10" fmla="*/ 0 60000 65536"/>
                    <a:gd name="T11" fmla="*/ 0 60000 65536"/>
                    <a:gd name="T12" fmla="*/ 0 60000 65536"/>
                    <a:gd name="T13" fmla="*/ 0 60000 65536"/>
                    <a:gd name="T14" fmla="*/ 0 60000 65536"/>
                    <a:gd name="T15" fmla="*/ 0 w 637"/>
                    <a:gd name="T16" fmla="*/ 0 h 97"/>
                    <a:gd name="T17" fmla="*/ 637 w 637"/>
                    <a:gd name="T18" fmla="*/ 97 h 97"/>
                  </a:gdLst>
                  <a:ahLst/>
                  <a:cxnLst>
                    <a:cxn ang="T10">
                      <a:pos x="T0" y="T1"/>
                    </a:cxn>
                    <a:cxn ang="T11">
                      <a:pos x="T2" y="T3"/>
                    </a:cxn>
                    <a:cxn ang="T12">
                      <a:pos x="T4" y="T5"/>
                    </a:cxn>
                    <a:cxn ang="T13">
                      <a:pos x="T6" y="T7"/>
                    </a:cxn>
                    <a:cxn ang="T14">
                      <a:pos x="T8" y="T9"/>
                    </a:cxn>
                  </a:cxnLst>
                  <a:rect l="T15" t="T16" r="T17" b="T18"/>
                  <a:pathLst>
                    <a:path w="637" h="97">
                      <a:moveTo>
                        <a:pt x="0" y="97"/>
                      </a:moveTo>
                      <a:lnTo>
                        <a:pt x="81" y="0"/>
                      </a:lnTo>
                      <a:lnTo>
                        <a:pt x="637" y="0"/>
                      </a:lnTo>
                      <a:lnTo>
                        <a:pt x="557" y="97"/>
                      </a:lnTo>
                      <a:lnTo>
                        <a:pt x="0" y="97"/>
                      </a:lnTo>
                      <a:close/>
                    </a:path>
                  </a:pathLst>
                </a:custGeom>
                <a:solidFill>
                  <a:srgbClr val="C9C9B6"/>
                </a:solidFill>
                <a:ln w="3175">
                  <a:solidFill>
                    <a:srgbClr val="494936"/>
                  </a:solidFill>
                  <a:round/>
                  <a:headEnd/>
                  <a:tailEnd/>
                </a:ln>
              </p:spPr>
              <p:txBody>
                <a:bodyPr/>
                <a:lstStyle/>
                <a:p>
                  <a:endParaRPr lang="en-US"/>
                </a:p>
              </p:txBody>
            </p:sp>
            <p:sp>
              <p:nvSpPr>
                <p:cNvPr id="230" name="Freeform 273"/>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274"/>
                <p:cNvSpPr>
                  <a:spLocks/>
                </p:cNvSpPr>
                <p:nvPr/>
              </p:nvSpPr>
              <p:spPr bwMode="auto">
                <a:xfrm>
                  <a:off x="1100" y="2305"/>
                  <a:ext cx="20" cy="30"/>
                </a:xfrm>
                <a:custGeom>
                  <a:avLst/>
                  <a:gdLst>
                    <a:gd name="T0" fmla="*/ 0 w 80"/>
                    <a:gd name="T1" fmla="*/ 0 h 121"/>
                    <a:gd name="T2" fmla="*/ 0 w 80"/>
                    <a:gd name="T3" fmla="*/ 0 h 121"/>
                    <a:gd name="T4" fmla="*/ 0 w 80"/>
                    <a:gd name="T5" fmla="*/ 0 h 121"/>
                    <a:gd name="T6" fmla="*/ 0 w 80"/>
                    <a:gd name="T7" fmla="*/ 0 h 121"/>
                    <a:gd name="T8" fmla="*/ 0 w 80"/>
                    <a:gd name="T9" fmla="*/ 0 h 121"/>
                    <a:gd name="T10" fmla="*/ 0 60000 65536"/>
                    <a:gd name="T11" fmla="*/ 0 60000 65536"/>
                    <a:gd name="T12" fmla="*/ 0 60000 65536"/>
                    <a:gd name="T13" fmla="*/ 0 60000 65536"/>
                    <a:gd name="T14" fmla="*/ 0 60000 65536"/>
                    <a:gd name="T15" fmla="*/ 0 w 80"/>
                    <a:gd name="T16" fmla="*/ 0 h 121"/>
                    <a:gd name="T17" fmla="*/ 80 w 80"/>
                    <a:gd name="T18" fmla="*/ 121 h 121"/>
                  </a:gdLst>
                  <a:ahLst/>
                  <a:cxnLst>
                    <a:cxn ang="T10">
                      <a:pos x="T0" y="T1"/>
                    </a:cxn>
                    <a:cxn ang="T11">
                      <a:pos x="T2" y="T3"/>
                    </a:cxn>
                    <a:cxn ang="T12">
                      <a:pos x="T4" y="T5"/>
                    </a:cxn>
                    <a:cxn ang="T13">
                      <a:pos x="T6" y="T7"/>
                    </a:cxn>
                    <a:cxn ang="T14">
                      <a:pos x="T8" y="T9"/>
                    </a:cxn>
                  </a:cxnLst>
                  <a:rect l="T15" t="T16" r="T17" b="T18"/>
                  <a:pathLst>
                    <a:path w="80" h="121">
                      <a:moveTo>
                        <a:pt x="0" y="121"/>
                      </a:moveTo>
                      <a:lnTo>
                        <a:pt x="80" y="40"/>
                      </a:lnTo>
                      <a:lnTo>
                        <a:pt x="80" y="0"/>
                      </a:lnTo>
                      <a:lnTo>
                        <a:pt x="0" y="105"/>
                      </a:lnTo>
                      <a:lnTo>
                        <a:pt x="0" y="121"/>
                      </a:lnTo>
                      <a:close/>
                    </a:path>
                  </a:pathLst>
                </a:custGeom>
                <a:solidFill>
                  <a:srgbClr val="7A7A5A"/>
                </a:solidFill>
                <a:ln w="3175">
                  <a:solidFill>
                    <a:srgbClr val="494936"/>
                  </a:solidFill>
                  <a:round/>
                  <a:headEnd/>
                  <a:tailEnd/>
                </a:ln>
              </p:spPr>
              <p:txBody>
                <a:bodyPr/>
                <a:lstStyle/>
                <a:p>
                  <a:endParaRPr lang="en-US"/>
                </a:p>
              </p:txBody>
            </p:sp>
            <p:sp>
              <p:nvSpPr>
                <p:cNvPr id="232" name="Rectangle 275"/>
                <p:cNvSpPr>
                  <a:spLocks noChangeArrowheads="1"/>
                </p:cNvSpPr>
                <p:nvPr/>
              </p:nvSpPr>
              <p:spPr bwMode="auto">
                <a:xfrm>
                  <a:off x="961" y="23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3" name="Rectangle 276"/>
                <p:cNvSpPr>
                  <a:spLocks noChangeArrowheads="1"/>
                </p:cNvSpPr>
                <p:nvPr/>
              </p:nvSpPr>
              <p:spPr bwMode="auto">
                <a:xfrm>
                  <a:off x="962" y="23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137" name="Group 277"/>
              <p:cNvGrpSpPr>
                <a:grpSpLocks/>
              </p:cNvGrpSpPr>
              <p:nvPr/>
            </p:nvGrpSpPr>
            <p:grpSpPr bwMode="auto">
              <a:xfrm>
                <a:off x="1753" y="571"/>
                <a:ext cx="93" cy="56"/>
                <a:chOff x="1005" y="2205"/>
                <a:chExt cx="93" cy="56"/>
              </a:xfrm>
            </p:grpSpPr>
            <p:grpSp>
              <p:nvGrpSpPr>
                <p:cNvPr id="187" name="Group 278"/>
                <p:cNvGrpSpPr>
                  <a:grpSpLocks/>
                </p:cNvGrpSpPr>
                <p:nvPr/>
              </p:nvGrpSpPr>
              <p:grpSpPr bwMode="auto">
                <a:xfrm>
                  <a:off x="1005" y="2205"/>
                  <a:ext cx="93" cy="56"/>
                  <a:chOff x="1005" y="2205"/>
                  <a:chExt cx="93" cy="56"/>
                </a:xfrm>
              </p:grpSpPr>
              <p:sp>
                <p:nvSpPr>
                  <p:cNvPr id="205" name="Oval 279"/>
                  <p:cNvSpPr>
                    <a:spLocks noChangeArrowheads="1"/>
                  </p:cNvSpPr>
                  <p:nvPr/>
                </p:nvSpPr>
                <p:spPr bwMode="auto">
                  <a:xfrm>
                    <a:off x="1037" y="2205"/>
                    <a:ext cx="4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Oval 280"/>
                  <p:cNvSpPr>
                    <a:spLocks noChangeArrowheads="1"/>
                  </p:cNvSpPr>
                  <p:nvPr/>
                </p:nvSpPr>
                <p:spPr bwMode="auto">
                  <a:xfrm>
                    <a:off x="1015" y="2211"/>
                    <a:ext cx="31"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Oval 281"/>
                  <p:cNvSpPr>
                    <a:spLocks noChangeArrowheads="1"/>
                  </p:cNvSpPr>
                  <p:nvPr/>
                </p:nvSpPr>
                <p:spPr bwMode="auto">
                  <a:xfrm>
                    <a:off x="1005" y="2225"/>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Oval 282"/>
                  <p:cNvSpPr>
                    <a:spLocks noChangeArrowheads="1"/>
                  </p:cNvSpPr>
                  <p:nvPr/>
                </p:nvSpPr>
                <p:spPr bwMode="auto">
                  <a:xfrm>
                    <a:off x="1011" y="2233"/>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Oval 283"/>
                  <p:cNvSpPr>
                    <a:spLocks noChangeArrowheads="1"/>
                  </p:cNvSpPr>
                  <p:nvPr/>
                </p:nvSpPr>
                <p:spPr bwMode="auto">
                  <a:xfrm>
                    <a:off x="1033" y="2237"/>
                    <a:ext cx="49"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Oval 284"/>
                  <p:cNvSpPr>
                    <a:spLocks noChangeArrowheads="1"/>
                  </p:cNvSpPr>
                  <p:nvPr/>
                </p:nvSpPr>
                <p:spPr bwMode="auto">
                  <a:xfrm>
                    <a:off x="1064" y="2211"/>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Oval 285"/>
                  <p:cNvSpPr>
                    <a:spLocks noChangeArrowheads="1"/>
                  </p:cNvSpPr>
                  <p:nvPr/>
                </p:nvSpPr>
                <p:spPr bwMode="auto">
                  <a:xfrm>
                    <a:off x="1068" y="2223"/>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Oval 286"/>
                  <p:cNvSpPr>
                    <a:spLocks noChangeArrowheads="1"/>
                  </p:cNvSpPr>
                  <p:nvPr/>
                </p:nvSpPr>
                <p:spPr bwMode="auto">
                  <a:xfrm>
                    <a:off x="1066" y="2227"/>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Oval 287"/>
                  <p:cNvSpPr>
                    <a:spLocks noChangeArrowheads="1"/>
                  </p:cNvSpPr>
                  <p:nvPr/>
                </p:nvSpPr>
                <p:spPr bwMode="auto">
                  <a:xfrm>
                    <a:off x="1021" y="2219"/>
                    <a:ext cx="61"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8" name="Group 288"/>
                <p:cNvGrpSpPr>
                  <a:grpSpLocks/>
                </p:cNvGrpSpPr>
                <p:nvPr/>
              </p:nvGrpSpPr>
              <p:grpSpPr bwMode="auto">
                <a:xfrm>
                  <a:off x="1005" y="2205"/>
                  <a:ext cx="93" cy="56"/>
                  <a:chOff x="1005" y="2205"/>
                  <a:chExt cx="93" cy="56"/>
                </a:xfrm>
              </p:grpSpPr>
              <p:sp>
                <p:nvSpPr>
                  <p:cNvPr id="189" name="Arc 289"/>
                  <p:cNvSpPr>
                    <a:spLocks/>
                  </p:cNvSpPr>
                  <p:nvPr/>
                </p:nvSpPr>
                <p:spPr bwMode="auto">
                  <a:xfrm>
                    <a:off x="1039" y="2205"/>
                    <a:ext cx="38" cy="12"/>
                  </a:xfrm>
                  <a:custGeom>
                    <a:avLst/>
                    <a:gdLst>
                      <a:gd name="T0" fmla="*/ 0 w 40079"/>
                      <a:gd name="T1" fmla="*/ 0 h 21600"/>
                      <a:gd name="T2" fmla="*/ 0 w 40079"/>
                      <a:gd name="T3" fmla="*/ 0 h 21600"/>
                      <a:gd name="T4" fmla="*/ 0 w 40079"/>
                      <a:gd name="T5" fmla="*/ 0 h 21600"/>
                      <a:gd name="T6" fmla="*/ 0 60000 65536"/>
                      <a:gd name="T7" fmla="*/ 0 60000 65536"/>
                      <a:gd name="T8" fmla="*/ 0 60000 65536"/>
                      <a:gd name="T9" fmla="*/ 0 w 40079"/>
                      <a:gd name="T10" fmla="*/ 0 h 21600"/>
                      <a:gd name="T11" fmla="*/ 40079 w 40079"/>
                      <a:gd name="T12" fmla="*/ 21600 h 21600"/>
                    </a:gdLst>
                    <a:ahLst/>
                    <a:cxnLst>
                      <a:cxn ang="T6">
                        <a:pos x="T0" y="T1"/>
                      </a:cxn>
                      <a:cxn ang="T7">
                        <a:pos x="T2" y="T3"/>
                      </a:cxn>
                      <a:cxn ang="T8">
                        <a:pos x="T4" y="T5"/>
                      </a:cxn>
                    </a:cxnLst>
                    <a:rect l="T9" t="T10" r="T11" b="T12"/>
                    <a:pathLst>
                      <a:path w="40079" h="21600" fill="none" extrusionOk="0">
                        <a:moveTo>
                          <a:pt x="0" y="14358"/>
                        </a:moveTo>
                        <a:cubicBezTo>
                          <a:pt x="3063" y="5749"/>
                          <a:pt x="11212" y="-1"/>
                          <a:pt x="20350" y="0"/>
                        </a:cubicBezTo>
                        <a:cubicBezTo>
                          <a:pt x="28878" y="0"/>
                          <a:pt x="36608" y="5017"/>
                          <a:pt x="40079" y="12807"/>
                        </a:cubicBezTo>
                      </a:path>
                      <a:path w="40079" h="21600" stroke="0" extrusionOk="0">
                        <a:moveTo>
                          <a:pt x="0" y="14358"/>
                        </a:moveTo>
                        <a:cubicBezTo>
                          <a:pt x="3063" y="5749"/>
                          <a:pt x="11212" y="-1"/>
                          <a:pt x="20350" y="0"/>
                        </a:cubicBezTo>
                        <a:cubicBezTo>
                          <a:pt x="28878" y="0"/>
                          <a:pt x="36608" y="5017"/>
                          <a:pt x="40079" y="12807"/>
                        </a:cubicBezTo>
                        <a:lnTo>
                          <a:pt x="2035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Arc 290"/>
                  <p:cNvSpPr>
                    <a:spLocks/>
                  </p:cNvSpPr>
                  <p:nvPr/>
                </p:nvSpPr>
                <p:spPr bwMode="auto">
                  <a:xfrm>
                    <a:off x="1040" y="2206"/>
                    <a:ext cx="36" cy="11"/>
                  </a:xfrm>
                  <a:custGeom>
                    <a:avLst/>
                    <a:gdLst>
                      <a:gd name="T0" fmla="*/ 0 w 39867"/>
                      <a:gd name="T1" fmla="*/ 0 h 21600"/>
                      <a:gd name="T2" fmla="*/ 0 w 39867"/>
                      <a:gd name="T3" fmla="*/ 0 h 21600"/>
                      <a:gd name="T4" fmla="*/ 0 w 39867"/>
                      <a:gd name="T5" fmla="*/ 0 h 21600"/>
                      <a:gd name="T6" fmla="*/ 0 60000 65536"/>
                      <a:gd name="T7" fmla="*/ 0 60000 65536"/>
                      <a:gd name="T8" fmla="*/ 0 60000 65536"/>
                      <a:gd name="T9" fmla="*/ 0 w 39867"/>
                      <a:gd name="T10" fmla="*/ 0 h 21600"/>
                      <a:gd name="T11" fmla="*/ 39867 w 39867"/>
                      <a:gd name="T12" fmla="*/ 21600 h 21600"/>
                    </a:gdLst>
                    <a:ahLst/>
                    <a:cxnLst>
                      <a:cxn ang="T6">
                        <a:pos x="T0" y="T1"/>
                      </a:cxn>
                      <a:cxn ang="T7">
                        <a:pos x="T2" y="T3"/>
                      </a:cxn>
                      <a:cxn ang="T8">
                        <a:pos x="T4" y="T5"/>
                      </a:cxn>
                    </a:cxnLst>
                    <a:rect l="T9" t="T10" r="T11" b="T12"/>
                    <a:pathLst>
                      <a:path w="39867" h="21600" fill="none" extrusionOk="0">
                        <a:moveTo>
                          <a:pt x="-1" y="14116"/>
                        </a:moveTo>
                        <a:cubicBezTo>
                          <a:pt x="3132" y="5633"/>
                          <a:pt x="11218" y="-1"/>
                          <a:pt x="20262" y="0"/>
                        </a:cubicBezTo>
                        <a:cubicBezTo>
                          <a:pt x="28681" y="0"/>
                          <a:pt x="36333" y="4892"/>
                          <a:pt x="39867" y="12533"/>
                        </a:cubicBezTo>
                      </a:path>
                      <a:path w="39867" h="21600" stroke="0" extrusionOk="0">
                        <a:moveTo>
                          <a:pt x="-1" y="14116"/>
                        </a:moveTo>
                        <a:cubicBezTo>
                          <a:pt x="3132" y="5633"/>
                          <a:pt x="11218" y="-1"/>
                          <a:pt x="20262" y="0"/>
                        </a:cubicBezTo>
                        <a:cubicBezTo>
                          <a:pt x="28681" y="0"/>
                          <a:pt x="36333" y="4892"/>
                          <a:pt x="39867" y="12533"/>
                        </a:cubicBezTo>
                        <a:lnTo>
                          <a:pt x="20262" y="21600"/>
                        </a:lnTo>
                        <a:close/>
                      </a:path>
                    </a:pathLst>
                  </a:custGeom>
                  <a:solidFill>
                    <a:srgbClr val="E7EDED"/>
                  </a:solidFill>
                  <a:ln w="3175">
                    <a:solidFill>
                      <a:srgbClr val="6C8F93"/>
                    </a:solidFill>
                    <a:round/>
                    <a:headEnd/>
                    <a:tailEnd/>
                  </a:ln>
                </p:spPr>
                <p:txBody>
                  <a:bodyPr/>
                  <a:lstStyle/>
                  <a:p>
                    <a:endParaRPr lang="en-US"/>
                  </a:p>
                </p:txBody>
              </p:sp>
              <p:sp>
                <p:nvSpPr>
                  <p:cNvPr id="191" name="Arc 291"/>
                  <p:cNvSpPr>
                    <a:spLocks/>
                  </p:cNvSpPr>
                  <p:nvPr/>
                </p:nvSpPr>
                <p:spPr bwMode="auto">
                  <a:xfrm>
                    <a:off x="1015" y="2211"/>
                    <a:ext cx="23" cy="14"/>
                  </a:xfrm>
                  <a:custGeom>
                    <a:avLst/>
                    <a:gdLst>
                      <a:gd name="T0" fmla="*/ 0 w 31958"/>
                      <a:gd name="T1" fmla="*/ 0 h 25972"/>
                      <a:gd name="T2" fmla="*/ 0 w 31958"/>
                      <a:gd name="T3" fmla="*/ 0 h 25972"/>
                      <a:gd name="T4" fmla="*/ 0 w 31958"/>
                      <a:gd name="T5" fmla="*/ 0 h 25972"/>
                      <a:gd name="T6" fmla="*/ 0 60000 65536"/>
                      <a:gd name="T7" fmla="*/ 0 60000 65536"/>
                      <a:gd name="T8" fmla="*/ 0 60000 65536"/>
                      <a:gd name="T9" fmla="*/ 0 w 31958"/>
                      <a:gd name="T10" fmla="*/ 0 h 25972"/>
                      <a:gd name="T11" fmla="*/ 31958 w 31958"/>
                      <a:gd name="T12" fmla="*/ 25972 h 25972"/>
                    </a:gdLst>
                    <a:ahLst/>
                    <a:cxnLst>
                      <a:cxn ang="T6">
                        <a:pos x="T0" y="T1"/>
                      </a:cxn>
                      <a:cxn ang="T7">
                        <a:pos x="T2" y="T3"/>
                      </a:cxn>
                      <a:cxn ang="T8">
                        <a:pos x="T4" y="T5"/>
                      </a:cxn>
                    </a:cxnLst>
                    <a:rect l="T9" t="T10" r="T11" b="T12"/>
                    <a:pathLst>
                      <a:path w="31958" h="25972" fill="none" extrusionOk="0">
                        <a:moveTo>
                          <a:pt x="447" y="25971"/>
                        </a:moveTo>
                        <a:cubicBezTo>
                          <a:pt x="149" y="24533"/>
                          <a:pt x="0" y="23068"/>
                          <a:pt x="0" y="21600"/>
                        </a:cubicBezTo>
                        <a:cubicBezTo>
                          <a:pt x="0" y="9670"/>
                          <a:pt x="9670" y="0"/>
                          <a:pt x="21600" y="0"/>
                        </a:cubicBezTo>
                        <a:cubicBezTo>
                          <a:pt x="25219" y="-1"/>
                          <a:pt x="28781" y="909"/>
                          <a:pt x="31958" y="2645"/>
                        </a:cubicBezTo>
                      </a:path>
                      <a:path w="31958" h="25972" stroke="0" extrusionOk="0">
                        <a:moveTo>
                          <a:pt x="447" y="25971"/>
                        </a:moveTo>
                        <a:cubicBezTo>
                          <a:pt x="149" y="24533"/>
                          <a:pt x="0" y="23068"/>
                          <a:pt x="0" y="21600"/>
                        </a:cubicBezTo>
                        <a:cubicBezTo>
                          <a:pt x="0" y="9670"/>
                          <a:pt x="9670" y="0"/>
                          <a:pt x="21600" y="0"/>
                        </a:cubicBezTo>
                        <a:cubicBezTo>
                          <a:pt x="25219" y="-1"/>
                          <a:pt x="28781" y="909"/>
                          <a:pt x="31958" y="2645"/>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Arc 292"/>
                  <p:cNvSpPr>
                    <a:spLocks/>
                  </p:cNvSpPr>
                  <p:nvPr/>
                </p:nvSpPr>
                <p:spPr bwMode="auto">
                  <a:xfrm>
                    <a:off x="1016" y="2212"/>
                    <a:ext cx="21" cy="13"/>
                  </a:xfrm>
                  <a:custGeom>
                    <a:avLst/>
                    <a:gdLst>
                      <a:gd name="T0" fmla="*/ 0 w 31797"/>
                      <a:gd name="T1" fmla="*/ 0 h 26058"/>
                      <a:gd name="T2" fmla="*/ 0 w 31797"/>
                      <a:gd name="T3" fmla="*/ 0 h 26058"/>
                      <a:gd name="T4" fmla="*/ 0 w 31797"/>
                      <a:gd name="T5" fmla="*/ 0 h 26058"/>
                      <a:gd name="T6" fmla="*/ 0 60000 65536"/>
                      <a:gd name="T7" fmla="*/ 0 60000 65536"/>
                      <a:gd name="T8" fmla="*/ 0 60000 65536"/>
                      <a:gd name="T9" fmla="*/ 0 w 31797"/>
                      <a:gd name="T10" fmla="*/ 0 h 26058"/>
                      <a:gd name="T11" fmla="*/ 31797 w 31797"/>
                      <a:gd name="T12" fmla="*/ 26058 h 26058"/>
                    </a:gdLst>
                    <a:ahLst/>
                    <a:cxnLst>
                      <a:cxn ang="T6">
                        <a:pos x="T0" y="T1"/>
                      </a:cxn>
                      <a:cxn ang="T7">
                        <a:pos x="T2" y="T3"/>
                      </a:cxn>
                      <a:cxn ang="T8">
                        <a:pos x="T4" y="T5"/>
                      </a:cxn>
                    </a:cxnLst>
                    <a:rect l="T9" t="T10" r="T11" b="T12"/>
                    <a:pathLst>
                      <a:path w="31797" h="26058" fill="none" extrusionOk="0">
                        <a:moveTo>
                          <a:pt x="465" y="26057"/>
                        </a:moveTo>
                        <a:cubicBezTo>
                          <a:pt x="155" y="24592"/>
                          <a:pt x="0" y="23098"/>
                          <a:pt x="0" y="21600"/>
                        </a:cubicBezTo>
                        <a:cubicBezTo>
                          <a:pt x="0" y="9670"/>
                          <a:pt x="9670" y="0"/>
                          <a:pt x="21600" y="0"/>
                        </a:cubicBezTo>
                        <a:cubicBezTo>
                          <a:pt x="25157" y="-1"/>
                          <a:pt x="28660" y="878"/>
                          <a:pt x="31796" y="2558"/>
                        </a:cubicBezTo>
                      </a:path>
                      <a:path w="31797" h="26058" stroke="0" extrusionOk="0">
                        <a:moveTo>
                          <a:pt x="465" y="26057"/>
                        </a:moveTo>
                        <a:cubicBezTo>
                          <a:pt x="155" y="24592"/>
                          <a:pt x="0" y="23098"/>
                          <a:pt x="0" y="21600"/>
                        </a:cubicBezTo>
                        <a:cubicBezTo>
                          <a:pt x="0" y="9670"/>
                          <a:pt x="9670" y="0"/>
                          <a:pt x="21600" y="0"/>
                        </a:cubicBezTo>
                        <a:cubicBezTo>
                          <a:pt x="25157" y="-1"/>
                          <a:pt x="28660" y="878"/>
                          <a:pt x="31796" y="2558"/>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93" name="Arc 293"/>
                  <p:cNvSpPr>
                    <a:spLocks/>
                  </p:cNvSpPr>
                  <p:nvPr/>
                </p:nvSpPr>
                <p:spPr bwMode="auto">
                  <a:xfrm>
                    <a:off x="1011" y="2242"/>
                    <a:ext cx="24" cy="11"/>
                  </a:xfrm>
                  <a:custGeom>
                    <a:avLst/>
                    <a:gdLst>
                      <a:gd name="T0" fmla="*/ 0 w 32394"/>
                      <a:gd name="T1" fmla="*/ 0 h 22980"/>
                      <a:gd name="T2" fmla="*/ 0 w 32394"/>
                      <a:gd name="T3" fmla="*/ 0 h 22980"/>
                      <a:gd name="T4" fmla="*/ 0 w 32394"/>
                      <a:gd name="T5" fmla="*/ 0 h 22980"/>
                      <a:gd name="T6" fmla="*/ 0 60000 65536"/>
                      <a:gd name="T7" fmla="*/ 0 60000 65536"/>
                      <a:gd name="T8" fmla="*/ 0 60000 65536"/>
                      <a:gd name="T9" fmla="*/ 0 w 32394"/>
                      <a:gd name="T10" fmla="*/ 0 h 22980"/>
                      <a:gd name="T11" fmla="*/ 32394 w 32394"/>
                      <a:gd name="T12" fmla="*/ 22980 h 22980"/>
                    </a:gdLst>
                    <a:ahLst/>
                    <a:cxnLst>
                      <a:cxn ang="T6">
                        <a:pos x="T0" y="T1"/>
                      </a:cxn>
                      <a:cxn ang="T7">
                        <a:pos x="T2" y="T3"/>
                      </a:cxn>
                      <a:cxn ang="T8">
                        <a:pos x="T4" y="T5"/>
                      </a:cxn>
                    </a:cxnLst>
                    <a:rect l="T9" t="T10" r="T11" b="T12"/>
                    <a:pathLst>
                      <a:path w="32394" h="22980" fill="none" extrusionOk="0">
                        <a:moveTo>
                          <a:pt x="32393" y="20089"/>
                        </a:moveTo>
                        <a:cubicBezTo>
                          <a:pt x="29111" y="21983"/>
                          <a:pt x="25389" y="22979"/>
                          <a:pt x="21600" y="22980"/>
                        </a:cubicBezTo>
                        <a:cubicBezTo>
                          <a:pt x="9670" y="22980"/>
                          <a:pt x="0" y="13309"/>
                          <a:pt x="0" y="1380"/>
                        </a:cubicBezTo>
                        <a:cubicBezTo>
                          <a:pt x="-1" y="919"/>
                          <a:pt x="14" y="459"/>
                          <a:pt x="44" y="0"/>
                        </a:cubicBezTo>
                      </a:path>
                      <a:path w="32394" h="22980" stroke="0" extrusionOk="0">
                        <a:moveTo>
                          <a:pt x="32393" y="20089"/>
                        </a:moveTo>
                        <a:cubicBezTo>
                          <a:pt x="29111" y="21983"/>
                          <a:pt x="25389" y="22979"/>
                          <a:pt x="21600" y="22980"/>
                        </a:cubicBezTo>
                        <a:cubicBezTo>
                          <a:pt x="9670" y="22980"/>
                          <a:pt x="0" y="13309"/>
                          <a:pt x="0" y="1380"/>
                        </a:cubicBezTo>
                        <a:cubicBezTo>
                          <a:pt x="-1" y="919"/>
                          <a:pt x="14" y="459"/>
                          <a:pt x="44" y="0"/>
                        </a:cubicBezTo>
                        <a:lnTo>
                          <a:pt x="21600" y="138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Arc 294"/>
                  <p:cNvSpPr>
                    <a:spLocks/>
                  </p:cNvSpPr>
                  <p:nvPr/>
                </p:nvSpPr>
                <p:spPr bwMode="auto">
                  <a:xfrm>
                    <a:off x="1012" y="2242"/>
                    <a:ext cx="22" cy="10"/>
                  </a:xfrm>
                  <a:custGeom>
                    <a:avLst/>
                    <a:gdLst>
                      <a:gd name="T0" fmla="*/ 0 w 32065"/>
                      <a:gd name="T1" fmla="*/ 0 h 23037"/>
                      <a:gd name="T2" fmla="*/ 0 w 32065"/>
                      <a:gd name="T3" fmla="*/ 0 h 23037"/>
                      <a:gd name="T4" fmla="*/ 0 w 32065"/>
                      <a:gd name="T5" fmla="*/ 0 h 23037"/>
                      <a:gd name="T6" fmla="*/ 0 60000 65536"/>
                      <a:gd name="T7" fmla="*/ 0 60000 65536"/>
                      <a:gd name="T8" fmla="*/ 0 60000 65536"/>
                      <a:gd name="T9" fmla="*/ 0 w 32065"/>
                      <a:gd name="T10" fmla="*/ 0 h 23037"/>
                      <a:gd name="T11" fmla="*/ 32065 w 32065"/>
                      <a:gd name="T12" fmla="*/ 23037 h 23037"/>
                    </a:gdLst>
                    <a:ahLst/>
                    <a:cxnLst>
                      <a:cxn ang="T6">
                        <a:pos x="T0" y="T1"/>
                      </a:cxn>
                      <a:cxn ang="T7">
                        <a:pos x="T2" y="T3"/>
                      </a:cxn>
                      <a:cxn ang="T8">
                        <a:pos x="T4" y="T5"/>
                      </a:cxn>
                    </a:cxnLst>
                    <a:rect l="T9" t="T10" r="T11" b="T12"/>
                    <a:pathLst>
                      <a:path w="32065" h="23037" fill="none" extrusionOk="0">
                        <a:moveTo>
                          <a:pt x="32065" y="20332"/>
                        </a:moveTo>
                        <a:cubicBezTo>
                          <a:pt x="28862" y="22106"/>
                          <a:pt x="25261" y="23036"/>
                          <a:pt x="21600" y="23037"/>
                        </a:cubicBezTo>
                        <a:cubicBezTo>
                          <a:pt x="9670" y="23037"/>
                          <a:pt x="0" y="13366"/>
                          <a:pt x="0" y="1437"/>
                        </a:cubicBezTo>
                        <a:cubicBezTo>
                          <a:pt x="-1" y="957"/>
                          <a:pt x="15" y="478"/>
                          <a:pt x="47" y="-1"/>
                        </a:cubicBezTo>
                      </a:path>
                      <a:path w="32065" h="23037" stroke="0" extrusionOk="0">
                        <a:moveTo>
                          <a:pt x="32065" y="20332"/>
                        </a:moveTo>
                        <a:cubicBezTo>
                          <a:pt x="28862" y="22106"/>
                          <a:pt x="25261" y="23036"/>
                          <a:pt x="21600" y="23037"/>
                        </a:cubicBezTo>
                        <a:cubicBezTo>
                          <a:pt x="9670" y="23037"/>
                          <a:pt x="0" y="13366"/>
                          <a:pt x="0" y="1437"/>
                        </a:cubicBezTo>
                        <a:cubicBezTo>
                          <a:pt x="-1" y="957"/>
                          <a:pt x="15" y="478"/>
                          <a:pt x="47" y="-1"/>
                        </a:cubicBezTo>
                        <a:lnTo>
                          <a:pt x="21600" y="1437"/>
                        </a:lnTo>
                        <a:close/>
                      </a:path>
                    </a:pathLst>
                  </a:custGeom>
                  <a:solidFill>
                    <a:srgbClr val="E7EDED"/>
                  </a:solidFill>
                  <a:ln w="3175">
                    <a:solidFill>
                      <a:srgbClr val="6C8F93"/>
                    </a:solidFill>
                    <a:round/>
                    <a:headEnd/>
                    <a:tailEnd/>
                  </a:ln>
                </p:spPr>
                <p:txBody>
                  <a:bodyPr/>
                  <a:lstStyle/>
                  <a:p>
                    <a:endParaRPr lang="en-US"/>
                  </a:p>
                </p:txBody>
              </p:sp>
              <p:sp>
                <p:nvSpPr>
                  <p:cNvPr id="195" name="Arc 295"/>
                  <p:cNvSpPr>
                    <a:spLocks/>
                  </p:cNvSpPr>
                  <p:nvPr/>
                </p:nvSpPr>
                <p:spPr bwMode="auto">
                  <a:xfrm>
                    <a:off x="1076" y="2211"/>
                    <a:ext cx="18" cy="13"/>
                  </a:xfrm>
                  <a:custGeom>
                    <a:avLst/>
                    <a:gdLst>
                      <a:gd name="T0" fmla="*/ 0 w 25836"/>
                      <a:gd name="T1" fmla="*/ 0 h 32090"/>
                      <a:gd name="T2" fmla="*/ 0 w 25836"/>
                      <a:gd name="T3" fmla="*/ 0 h 32090"/>
                      <a:gd name="T4" fmla="*/ 0 w 25836"/>
                      <a:gd name="T5" fmla="*/ 0 h 32090"/>
                      <a:gd name="T6" fmla="*/ 0 60000 65536"/>
                      <a:gd name="T7" fmla="*/ 0 60000 65536"/>
                      <a:gd name="T8" fmla="*/ 0 60000 65536"/>
                      <a:gd name="T9" fmla="*/ 0 w 25836"/>
                      <a:gd name="T10" fmla="*/ 0 h 32090"/>
                      <a:gd name="T11" fmla="*/ 25836 w 25836"/>
                      <a:gd name="T12" fmla="*/ 32090 h 32090"/>
                    </a:gdLst>
                    <a:ahLst/>
                    <a:cxnLst>
                      <a:cxn ang="T6">
                        <a:pos x="T0" y="T1"/>
                      </a:cxn>
                      <a:cxn ang="T7">
                        <a:pos x="T2" y="T3"/>
                      </a:cxn>
                      <a:cxn ang="T8">
                        <a:pos x="T4" y="T5"/>
                      </a:cxn>
                    </a:cxnLst>
                    <a:rect l="T9" t="T10" r="T11" b="T12"/>
                    <a:pathLst>
                      <a:path w="25836" h="32090" fill="none" extrusionOk="0">
                        <a:moveTo>
                          <a:pt x="0" y="419"/>
                        </a:moveTo>
                        <a:cubicBezTo>
                          <a:pt x="1394" y="140"/>
                          <a:pt x="2813" y="-1"/>
                          <a:pt x="4236" y="0"/>
                        </a:cubicBezTo>
                        <a:cubicBezTo>
                          <a:pt x="16165" y="0"/>
                          <a:pt x="25836" y="9670"/>
                          <a:pt x="25836" y="21600"/>
                        </a:cubicBezTo>
                        <a:cubicBezTo>
                          <a:pt x="25836" y="25270"/>
                          <a:pt x="24900" y="28881"/>
                          <a:pt x="23117" y="32089"/>
                        </a:cubicBezTo>
                      </a:path>
                      <a:path w="25836" h="32090" stroke="0" extrusionOk="0">
                        <a:moveTo>
                          <a:pt x="0" y="419"/>
                        </a:moveTo>
                        <a:cubicBezTo>
                          <a:pt x="1394" y="140"/>
                          <a:pt x="2813" y="-1"/>
                          <a:pt x="4236" y="0"/>
                        </a:cubicBezTo>
                        <a:cubicBezTo>
                          <a:pt x="16165" y="0"/>
                          <a:pt x="25836" y="9670"/>
                          <a:pt x="25836" y="21600"/>
                        </a:cubicBezTo>
                        <a:cubicBezTo>
                          <a:pt x="25836" y="25270"/>
                          <a:pt x="24900" y="28881"/>
                          <a:pt x="23117" y="32089"/>
                        </a:cubicBezTo>
                        <a:lnTo>
                          <a:pt x="423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Arc 296"/>
                  <p:cNvSpPr>
                    <a:spLocks/>
                  </p:cNvSpPr>
                  <p:nvPr/>
                </p:nvSpPr>
                <p:spPr bwMode="auto">
                  <a:xfrm>
                    <a:off x="1076" y="2212"/>
                    <a:ext cx="17" cy="12"/>
                  </a:xfrm>
                  <a:custGeom>
                    <a:avLst/>
                    <a:gdLst>
                      <a:gd name="T0" fmla="*/ 0 w 25642"/>
                      <a:gd name="T1" fmla="*/ 0 h 32484"/>
                      <a:gd name="T2" fmla="*/ 0 w 25642"/>
                      <a:gd name="T3" fmla="*/ 0 h 32484"/>
                      <a:gd name="T4" fmla="*/ 0 w 25642"/>
                      <a:gd name="T5" fmla="*/ 0 h 32484"/>
                      <a:gd name="T6" fmla="*/ 0 60000 65536"/>
                      <a:gd name="T7" fmla="*/ 0 60000 65536"/>
                      <a:gd name="T8" fmla="*/ 0 60000 65536"/>
                      <a:gd name="T9" fmla="*/ 0 w 25642"/>
                      <a:gd name="T10" fmla="*/ 0 h 32484"/>
                      <a:gd name="T11" fmla="*/ 25642 w 25642"/>
                      <a:gd name="T12" fmla="*/ 32484 h 32484"/>
                    </a:gdLst>
                    <a:ahLst/>
                    <a:cxnLst>
                      <a:cxn ang="T6">
                        <a:pos x="T0" y="T1"/>
                      </a:cxn>
                      <a:cxn ang="T7">
                        <a:pos x="T2" y="T3"/>
                      </a:cxn>
                      <a:cxn ang="T8">
                        <a:pos x="T4" y="T5"/>
                      </a:cxn>
                    </a:cxnLst>
                    <a:rect l="T9" t="T10" r="T11" b="T12"/>
                    <a:pathLst>
                      <a:path w="25642" h="32484" fill="none" extrusionOk="0">
                        <a:moveTo>
                          <a:pt x="0" y="381"/>
                        </a:moveTo>
                        <a:cubicBezTo>
                          <a:pt x="1332" y="127"/>
                          <a:pt x="2685" y="-1"/>
                          <a:pt x="4042" y="0"/>
                        </a:cubicBezTo>
                        <a:cubicBezTo>
                          <a:pt x="15971" y="0"/>
                          <a:pt x="25642" y="9670"/>
                          <a:pt x="25642" y="21600"/>
                        </a:cubicBezTo>
                        <a:cubicBezTo>
                          <a:pt x="25642" y="25424"/>
                          <a:pt x="24626" y="29180"/>
                          <a:pt x="22699" y="32483"/>
                        </a:cubicBezTo>
                      </a:path>
                      <a:path w="25642" h="32484" stroke="0" extrusionOk="0">
                        <a:moveTo>
                          <a:pt x="0" y="381"/>
                        </a:moveTo>
                        <a:cubicBezTo>
                          <a:pt x="1332" y="127"/>
                          <a:pt x="2685" y="-1"/>
                          <a:pt x="4042" y="0"/>
                        </a:cubicBezTo>
                        <a:cubicBezTo>
                          <a:pt x="15971" y="0"/>
                          <a:pt x="25642" y="9670"/>
                          <a:pt x="25642" y="21600"/>
                        </a:cubicBezTo>
                        <a:cubicBezTo>
                          <a:pt x="25642" y="25424"/>
                          <a:pt x="24626" y="29180"/>
                          <a:pt x="22699" y="32483"/>
                        </a:cubicBezTo>
                        <a:lnTo>
                          <a:pt x="4042" y="21600"/>
                        </a:lnTo>
                        <a:close/>
                      </a:path>
                    </a:pathLst>
                  </a:custGeom>
                  <a:solidFill>
                    <a:srgbClr val="E7EDED"/>
                  </a:solidFill>
                  <a:ln w="3175">
                    <a:solidFill>
                      <a:srgbClr val="6C8F93"/>
                    </a:solidFill>
                    <a:round/>
                    <a:headEnd/>
                    <a:tailEnd/>
                  </a:ln>
                </p:spPr>
                <p:txBody>
                  <a:bodyPr/>
                  <a:lstStyle/>
                  <a:p>
                    <a:endParaRPr lang="en-US"/>
                  </a:p>
                </p:txBody>
              </p:sp>
              <p:sp>
                <p:nvSpPr>
                  <p:cNvPr id="197" name="Arc 297"/>
                  <p:cNvSpPr>
                    <a:spLocks/>
                  </p:cNvSpPr>
                  <p:nvPr/>
                </p:nvSpPr>
                <p:spPr bwMode="auto">
                  <a:xfrm>
                    <a:off x="1082" y="2225"/>
                    <a:ext cx="16" cy="13"/>
                  </a:xfrm>
                  <a:custGeom>
                    <a:avLst/>
                    <a:gdLst>
                      <a:gd name="T0" fmla="*/ 0 w 21600"/>
                      <a:gd name="T1" fmla="*/ 0 h 28665"/>
                      <a:gd name="T2" fmla="*/ 0 w 21600"/>
                      <a:gd name="T3" fmla="*/ 0 h 28665"/>
                      <a:gd name="T4" fmla="*/ 0 w 21600"/>
                      <a:gd name="T5" fmla="*/ 0 h 28665"/>
                      <a:gd name="T6" fmla="*/ 0 60000 65536"/>
                      <a:gd name="T7" fmla="*/ 0 60000 65536"/>
                      <a:gd name="T8" fmla="*/ 0 60000 65536"/>
                      <a:gd name="T9" fmla="*/ 0 w 21600"/>
                      <a:gd name="T10" fmla="*/ 0 h 28665"/>
                      <a:gd name="T11" fmla="*/ 21600 w 21600"/>
                      <a:gd name="T12" fmla="*/ 28665 h 28665"/>
                    </a:gdLst>
                    <a:ahLst/>
                    <a:cxnLst>
                      <a:cxn ang="T6">
                        <a:pos x="T0" y="T1"/>
                      </a:cxn>
                      <a:cxn ang="T7">
                        <a:pos x="T2" y="T3"/>
                      </a:cxn>
                      <a:cxn ang="T8">
                        <a:pos x="T4" y="T5"/>
                      </a:cxn>
                    </a:cxnLst>
                    <a:rect l="T9" t="T10" r="T11" b="T12"/>
                    <a:pathLst>
                      <a:path w="21600" h="28665" fill="none" extrusionOk="0">
                        <a:moveTo>
                          <a:pt x="13298" y="-1"/>
                        </a:moveTo>
                        <a:cubicBezTo>
                          <a:pt x="18537" y="4093"/>
                          <a:pt x="21600" y="10371"/>
                          <a:pt x="21600" y="17021"/>
                        </a:cubicBezTo>
                        <a:cubicBezTo>
                          <a:pt x="21600" y="21148"/>
                          <a:pt x="20417" y="25188"/>
                          <a:pt x="18192" y="28664"/>
                        </a:cubicBezTo>
                      </a:path>
                      <a:path w="21600" h="28665" stroke="0" extrusionOk="0">
                        <a:moveTo>
                          <a:pt x="13298" y="-1"/>
                        </a:moveTo>
                        <a:cubicBezTo>
                          <a:pt x="18537" y="4093"/>
                          <a:pt x="21600" y="10371"/>
                          <a:pt x="21600" y="17021"/>
                        </a:cubicBezTo>
                        <a:cubicBezTo>
                          <a:pt x="21600" y="21148"/>
                          <a:pt x="20417" y="25188"/>
                          <a:pt x="18192" y="28664"/>
                        </a:cubicBezTo>
                        <a:lnTo>
                          <a:pt x="0" y="1702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Arc 298"/>
                  <p:cNvSpPr>
                    <a:spLocks/>
                  </p:cNvSpPr>
                  <p:nvPr/>
                </p:nvSpPr>
                <p:spPr bwMode="auto">
                  <a:xfrm>
                    <a:off x="1082" y="2226"/>
                    <a:ext cx="15" cy="12"/>
                  </a:xfrm>
                  <a:custGeom>
                    <a:avLst/>
                    <a:gdLst>
                      <a:gd name="T0" fmla="*/ 0 w 21600"/>
                      <a:gd name="T1" fmla="*/ 0 h 29262"/>
                      <a:gd name="T2" fmla="*/ 0 w 21600"/>
                      <a:gd name="T3" fmla="*/ 0 h 29262"/>
                      <a:gd name="T4" fmla="*/ 0 w 21600"/>
                      <a:gd name="T5" fmla="*/ 0 h 29262"/>
                      <a:gd name="T6" fmla="*/ 0 60000 65536"/>
                      <a:gd name="T7" fmla="*/ 0 60000 65536"/>
                      <a:gd name="T8" fmla="*/ 0 60000 65536"/>
                      <a:gd name="T9" fmla="*/ 0 w 21600"/>
                      <a:gd name="T10" fmla="*/ 0 h 29262"/>
                      <a:gd name="T11" fmla="*/ 21600 w 21600"/>
                      <a:gd name="T12" fmla="*/ 29262 h 29262"/>
                    </a:gdLst>
                    <a:ahLst/>
                    <a:cxnLst>
                      <a:cxn ang="T6">
                        <a:pos x="T0" y="T1"/>
                      </a:cxn>
                      <a:cxn ang="T7">
                        <a:pos x="T2" y="T3"/>
                      </a:cxn>
                      <a:cxn ang="T8">
                        <a:pos x="T4" y="T5"/>
                      </a:cxn>
                    </a:cxnLst>
                    <a:rect l="T9" t="T10" r="T11" b="T12"/>
                    <a:pathLst>
                      <a:path w="21600" h="29262" fill="none" extrusionOk="0">
                        <a:moveTo>
                          <a:pt x="12959" y="-1"/>
                        </a:moveTo>
                        <a:cubicBezTo>
                          <a:pt x="18399" y="4079"/>
                          <a:pt x="21600" y="10481"/>
                          <a:pt x="21600" y="17280"/>
                        </a:cubicBezTo>
                        <a:cubicBezTo>
                          <a:pt x="21600" y="21544"/>
                          <a:pt x="20337" y="25713"/>
                          <a:pt x="17971" y="29261"/>
                        </a:cubicBezTo>
                      </a:path>
                      <a:path w="21600" h="29262" stroke="0" extrusionOk="0">
                        <a:moveTo>
                          <a:pt x="12959" y="-1"/>
                        </a:moveTo>
                        <a:cubicBezTo>
                          <a:pt x="18399" y="4079"/>
                          <a:pt x="21600" y="10481"/>
                          <a:pt x="21600" y="17280"/>
                        </a:cubicBezTo>
                        <a:cubicBezTo>
                          <a:pt x="21600" y="21544"/>
                          <a:pt x="20337" y="25713"/>
                          <a:pt x="17971" y="29261"/>
                        </a:cubicBezTo>
                        <a:lnTo>
                          <a:pt x="0" y="17280"/>
                        </a:lnTo>
                        <a:close/>
                      </a:path>
                    </a:pathLst>
                  </a:custGeom>
                  <a:solidFill>
                    <a:srgbClr val="E7EDED"/>
                  </a:solidFill>
                  <a:ln w="3175">
                    <a:solidFill>
                      <a:srgbClr val="6C8F93"/>
                    </a:solidFill>
                    <a:round/>
                    <a:headEnd/>
                    <a:tailEnd/>
                  </a:ln>
                </p:spPr>
                <p:txBody>
                  <a:bodyPr/>
                  <a:lstStyle/>
                  <a:p>
                    <a:endParaRPr lang="en-US"/>
                  </a:p>
                </p:txBody>
              </p:sp>
              <p:sp>
                <p:nvSpPr>
                  <p:cNvPr id="199" name="Arc 299"/>
                  <p:cNvSpPr>
                    <a:spLocks/>
                  </p:cNvSpPr>
                  <p:nvPr/>
                </p:nvSpPr>
                <p:spPr bwMode="auto">
                  <a:xfrm>
                    <a:off x="1076" y="2237"/>
                    <a:ext cx="20" cy="20"/>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Arc 300"/>
                  <p:cNvSpPr>
                    <a:spLocks/>
                  </p:cNvSpPr>
                  <p:nvPr/>
                </p:nvSpPr>
                <p:spPr bwMode="auto">
                  <a:xfrm>
                    <a:off x="1076" y="2238"/>
                    <a:ext cx="19" cy="18"/>
                  </a:xfrm>
                  <a:custGeom>
                    <a:avLst/>
                    <a:gdLst>
                      <a:gd name="T0" fmla="*/ 0 w 28696"/>
                      <a:gd name="T1" fmla="*/ 0 h 28431"/>
                      <a:gd name="T2" fmla="*/ 0 w 28696"/>
                      <a:gd name="T3" fmla="*/ 0 h 28431"/>
                      <a:gd name="T4" fmla="*/ 0 w 28696"/>
                      <a:gd name="T5" fmla="*/ 0 h 28431"/>
                      <a:gd name="T6" fmla="*/ 0 60000 65536"/>
                      <a:gd name="T7" fmla="*/ 0 60000 65536"/>
                      <a:gd name="T8" fmla="*/ 0 60000 65536"/>
                      <a:gd name="T9" fmla="*/ 0 w 28696"/>
                      <a:gd name="T10" fmla="*/ 0 h 28431"/>
                      <a:gd name="T11" fmla="*/ 28696 w 28696"/>
                      <a:gd name="T12" fmla="*/ 28431 h 28431"/>
                    </a:gdLst>
                    <a:ahLst/>
                    <a:cxnLst>
                      <a:cxn ang="T6">
                        <a:pos x="T0" y="T1"/>
                      </a:cxn>
                      <a:cxn ang="T7">
                        <a:pos x="T2" y="T3"/>
                      </a:cxn>
                      <a:cxn ang="T8">
                        <a:pos x="T4" y="T5"/>
                      </a:cxn>
                    </a:cxnLst>
                    <a:rect l="T9" t="T10" r="T11" b="T12"/>
                    <a:pathLst>
                      <a:path w="28696" h="28431" fill="none" extrusionOk="0">
                        <a:moveTo>
                          <a:pt x="27587" y="0"/>
                        </a:moveTo>
                        <a:cubicBezTo>
                          <a:pt x="28321" y="2202"/>
                          <a:pt x="28696" y="4509"/>
                          <a:pt x="28696" y="6831"/>
                        </a:cubicBezTo>
                        <a:cubicBezTo>
                          <a:pt x="28696" y="18760"/>
                          <a:pt x="19025" y="28431"/>
                          <a:pt x="7096" y="28431"/>
                        </a:cubicBezTo>
                        <a:cubicBezTo>
                          <a:pt x="4680" y="28431"/>
                          <a:pt x="2281" y="28025"/>
                          <a:pt x="-1" y="27232"/>
                        </a:cubicBezTo>
                      </a:path>
                      <a:path w="28696" h="28431" stroke="0" extrusionOk="0">
                        <a:moveTo>
                          <a:pt x="27587" y="0"/>
                        </a:moveTo>
                        <a:cubicBezTo>
                          <a:pt x="28321" y="2202"/>
                          <a:pt x="28696" y="4509"/>
                          <a:pt x="28696" y="6831"/>
                        </a:cubicBezTo>
                        <a:cubicBezTo>
                          <a:pt x="28696" y="18760"/>
                          <a:pt x="19025" y="28431"/>
                          <a:pt x="7096" y="28431"/>
                        </a:cubicBezTo>
                        <a:cubicBezTo>
                          <a:pt x="4680" y="28431"/>
                          <a:pt x="2281" y="28025"/>
                          <a:pt x="-1" y="27232"/>
                        </a:cubicBezTo>
                        <a:lnTo>
                          <a:pt x="7096" y="6831"/>
                        </a:lnTo>
                        <a:close/>
                      </a:path>
                    </a:pathLst>
                  </a:custGeom>
                  <a:solidFill>
                    <a:srgbClr val="E7EDED"/>
                  </a:solidFill>
                  <a:ln w="3175">
                    <a:solidFill>
                      <a:srgbClr val="6C8F93"/>
                    </a:solidFill>
                    <a:round/>
                    <a:headEnd/>
                    <a:tailEnd/>
                  </a:ln>
                </p:spPr>
                <p:txBody>
                  <a:bodyPr/>
                  <a:lstStyle/>
                  <a:p>
                    <a:endParaRPr lang="en-US"/>
                  </a:p>
                </p:txBody>
              </p:sp>
              <p:sp>
                <p:nvSpPr>
                  <p:cNvPr id="201" name="Arc 301"/>
                  <p:cNvSpPr>
                    <a:spLocks/>
                  </p:cNvSpPr>
                  <p:nvPr/>
                </p:nvSpPr>
                <p:spPr bwMode="auto">
                  <a:xfrm>
                    <a:off x="1005" y="2225"/>
                    <a:ext cx="10" cy="17"/>
                  </a:xfrm>
                  <a:custGeom>
                    <a:avLst/>
                    <a:gdLst>
                      <a:gd name="T0" fmla="*/ 0 w 21600"/>
                      <a:gd name="T1" fmla="*/ 0 h 41281"/>
                      <a:gd name="T2" fmla="*/ 0 w 21600"/>
                      <a:gd name="T3" fmla="*/ 0 h 41281"/>
                      <a:gd name="T4" fmla="*/ 0 w 21600"/>
                      <a:gd name="T5" fmla="*/ 0 h 41281"/>
                      <a:gd name="T6" fmla="*/ 0 60000 65536"/>
                      <a:gd name="T7" fmla="*/ 0 60000 65536"/>
                      <a:gd name="T8" fmla="*/ 0 60000 65536"/>
                      <a:gd name="T9" fmla="*/ 0 w 21600"/>
                      <a:gd name="T10" fmla="*/ 0 h 41281"/>
                      <a:gd name="T11" fmla="*/ 21600 w 21600"/>
                      <a:gd name="T12" fmla="*/ 41281 h 41281"/>
                    </a:gdLst>
                    <a:ahLst/>
                    <a:cxnLst>
                      <a:cxn ang="T6">
                        <a:pos x="T0" y="T1"/>
                      </a:cxn>
                      <a:cxn ang="T7">
                        <a:pos x="T2" y="T3"/>
                      </a:cxn>
                      <a:cxn ang="T8">
                        <a:pos x="T4" y="T5"/>
                      </a:cxn>
                    </a:cxnLst>
                    <a:rect l="T9" t="T10" r="T11" b="T12"/>
                    <a:pathLst>
                      <a:path w="21600" h="41281" fill="none" extrusionOk="0">
                        <a:moveTo>
                          <a:pt x="12736" y="41280"/>
                        </a:moveTo>
                        <a:cubicBezTo>
                          <a:pt x="4984" y="37792"/>
                          <a:pt x="0" y="30082"/>
                          <a:pt x="0" y="21583"/>
                        </a:cubicBezTo>
                        <a:cubicBezTo>
                          <a:pt x="-1" y="9982"/>
                          <a:pt x="9163" y="453"/>
                          <a:pt x="20754" y="-1"/>
                        </a:cubicBezTo>
                      </a:path>
                      <a:path w="21600" h="41281" stroke="0" extrusionOk="0">
                        <a:moveTo>
                          <a:pt x="12736" y="41280"/>
                        </a:moveTo>
                        <a:cubicBezTo>
                          <a:pt x="4984" y="37792"/>
                          <a:pt x="0" y="30082"/>
                          <a:pt x="0" y="21583"/>
                        </a:cubicBezTo>
                        <a:cubicBezTo>
                          <a:pt x="-1" y="9982"/>
                          <a:pt x="9163" y="453"/>
                          <a:pt x="20754" y="-1"/>
                        </a:cubicBezTo>
                        <a:lnTo>
                          <a:pt x="21600" y="2158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Arc 302"/>
                  <p:cNvSpPr>
                    <a:spLocks/>
                  </p:cNvSpPr>
                  <p:nvPr/>
                </p:nvSpPr>
                <p:spPr bwMode="auto">
                  <a:xfrm>
                    <a:off x="1006" y="2226"/>
                    <a:ext cx="9" cy="15"/>
                  </a:xfrm>
                  <a:custGeom>
                    <a:avLst/>
                    <a:gdLst>
                      <a:gd name="T0" fmla="*/ 0 w 21600"/>
                      <a:gd name="T1" fmla="*/ 0 h 41322"/>
                      <a:gd name="T2" fmla="*/ 0 w 21600"/>
                      <a:gd name="T3" fmla="*/ 0 h 41322"/>
                      <a:gd name="T4" fmla="*/ 0 w 21600"/>
                      <a:gd name="T5" fmla="*/ 0 h 41322"/>
                      <a:gd name="T6" fmla="*/ 0 60000 65536"/>
                      <a:gd name="T7" fmla="*/ 0 60000 65536"/>
                      <a:gd name="T8" fmla="*/ 0 60000 65536"/>
                      <a:gd name="T9" fmla="*/ 0 w 21600"/>
                      <a:gd name="T10" fmla="*/ 0 h 41322"/>
                      <a:gd name="T11" fmla="*/ 21600 w 21600"/>
                      <a:gd name="T12" fmla="*/ 41322 h 41322"/>
                    </a:gdLst>
                    <a:ahLst/>
                    <a:cxnLst>
                      <a:cxn ang="T6">
                        <a:pos x="T0" y="T1"/>
                      </a:cxn>
                      <a:cxn ang="T7">
                        <a:pos x="T2" y="T3"/>
                      </a:cxn>
                      <a:cxn ang="T8">
                        <a:pos x="T4" y="T5"/>
                      </a:cxn>
                    </a:cxnLst>
                    <a:rect l="T9" t="T10" r="T11" b="T12"/>
                    <a:pathLst>
                      <a:path w="21600" h="41322" fill="none" extrusionOk="0">
                        <a:moveTo>
                          <a:pt x="12826" y="41322"/>
                        </a:moveTo>
                        <a:cubicBezTo>
                          <a:pt x="5026" y="37855"/>
                          <a:pt x="0" y="30119"/>
                          <a:pt x="0" y="21584"/>
                        </a:cubicBezTo>
                        <a:cubicBezTo>
                          <a:pt x="-1" y="9979"/>
                          <a:pt x="9169" y="448"/>
                          <a:pt x="20766" y="0"/>
                        </a:cubicBezTo>
                      </a:path>
                      <a:path w="21600" h="41322" stroke="0" extrusionOk="0">
                        <a:moveTo>
                          <a:pt x="12826" y="41322"/>
                        </a:moveTo>
                        <a:cubicBezTo>
                          <a:pt x="5026" y="37855"/>
                          <a:pt x="0" y="30119"/>
                          <a:pt x="0" y="21584"/>
                        </a:cubicBezTo>
                        <a:cubicBezTo>
                          <a:pt x="-1" y="9979"/>
                          <a:pt x="9169" y="448"/>
                          <a:pt x="20766" y="0"/>
                        </a:cubicBezTo>
                        <a:lnTo>
                          <a:pt x="21600" y="21584"/>
                        </a:lnTo>
                        <a:close/>
                      </a:path>
                    </a:pathLst>
                  </a:custGeom>
                  <a:solidFill>
                    <a:srgbClr val="E7EDED"/>
                  </a:solidFill>
                  <a:ln w="3175">
                    <a:solidFill>
                      <a:srgbClr val="6C8F93"/>
                    </a:solidFill>
                    <a:round/>
                    <a:headEnd/>
                    <a:tailEnd/>
                  </a:ln>
                </p:spPr>
                <p:txBody>
                  <a:bodyPr/>
                  <a:lstStyle/>
                  <a:p>
                    <a:endParaRPr lang="en-US"/>
                  </a:p>
                </p:txBody>
              </p:sp>
              <p:sp>
                <p:nvSpPr>
                  <p:cNvPr id="203" name="Arc 303"/>
                  <p:cNvSpPr>
                    <a:spLocks/>
                  </p:cNvSpPr>
                  <p:nvPr/>
                </p:nvSpPr>
                <p:spPr bwMode="auto">
                  <a:xfrm>
                    <a:off x="1034" y="2249"/>
                    <a:ext cx="43" cy="12"/>
                  </a:xfrm>
                  <a:custGeom>
                    <a:avLst/>
                    <a:gdLst>
                      <a:gd name="T0" fmla="*/ 0 w 39157"/>
                      <a:gd name="T1" fmla="*/ 0 h 21600"/>
                      <a:gd name="T2" fmla="*/ 0 w 39157"/>
                      <a:gd name="T3" fmla="*/ 0 h 21600"/>
                      <a:gd name="T4" fmla="*/ 0 w 39157"/>
                      <a:gd name="T5" fmla="*/ 0 h 21600"/>
                      <a:gd name="T6" fmla="*/ 0 60000 65536"/>
                      <a:gd name="T7" fmla="*/ 0 60000 65536"/>
                      <a:gd name="T8" fmla="*/ 0 60000 65536"/>
                      <a:gd name="T9" fmla="*/ 0 w 39157"/>
                      <a:gd name="T10" fmla="*/ 0 h 21600"/>
                      <a:gd name="T11" fmla="*/ 39157 w 39157"/>
                      <a:gd name="T12" fmla="*/ 21600 h 21600"/>
                    </a:gdLst>
                    <a:ahLst/>
                    <a:cxnLst>
                      <a:cxn ang="T6">
                        <a:pos x="T0" y="T1"/>
                      </a:cxn>
                      <a:cxn ang="T7">
                        <a:pos x="T2" y="T3"/>
                      </a:cxn>
                      <a:cxn ang="T8">
                        <a:pos x="T4" y="T5"/>
                      </a:cxn>
                    </a:cxnLst>
                    <a:rect l="T9" t="T10" r="T11" b="T12"/>
                    <a:pathLst>
                      <a:path w="39157" h="21600" fill="none" extrusionOk="0">
                        <a:moveTo>
                          <a:pt x="39156" y="12211"/>
                        </a:moveTo>
                        <a:cubicBezTo>
                          <a:pt x="35129" y="18087"/>
                          <a:pt x="28463" y="21599"/>
                          <a:pt x="21340" y="21600"/>
                        </a:cubicBezTo>
                        <a:cubicBezTo>
                          <a:pt x="10701" y="21600"/>
                          <a:pt x="1646" y="13853"/>
                          <a:pt x="0" y="3342"/>
                        </a:cubicBezTo>
                      </a:path>
                      <a:path w="39157" h="21600" stroke="0" extrusionOk="0">
                        <a:moveTo>
                          <a:pt x="39156" y="12211"/>
                        </a:moveTo>
                        <a:cubicBezTo>
                          <a:pt x="35129" y="18087"/>
                          <a:pt x="28463" y="21599"/>
                          <a:pt x="21340" y="21600"/>
                        </a:cubicBezTo>
                        <a:cubicBezTo>
                          <a:pt x="10701" y="21600"/>
                          <a:pt x="1646" y="13853"/>
                          <a:pt x="0" y="3342"/>
                        </a:cubicBezTo>
                        <a:lnTo>
                          <a:pt x="2134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Arc 304"/>
                  <p:cNvSpPr>
                    <a:spLocks/>
                  </p:cNvSpPr>
                  <p:nvPr/>
                </p:nvSpPr>
                <p:spPr bwMode="auto">
                  <a:xfrm>
                    <a:off x="1035" y="2249"/>
                    <a:ext cx="40" cy="11"/>
                  </a:xfrm>
                  <a:custGeom>
                    <a:avLst/>
                    <a:gdLst>
                      <a:gd name="T0" fmla="*/ 0 w 38879"/>
                      <a:gd name="T1" fmla="*/ 0 h 21600"/>
                      <a:gd name="T2" fmla="*/ 0 w 38879"/>
                      <a:gd name="T3" fmla="*/ 0 h 21600"/>
                      <a:gd name="T4" fmla="*/ 0 w 38879"/>
                      <a:gd name="T5" fmla="*/ 0 h 21600"/>
                      <a:gd name="T6" fmla="*/ 0 60000 65536"/>
                      <a:gd name="T7" fmla="*/ 0 60000 65536"/>
                      <a:gd name="T8" fmla="*/ 0 60000 65536"/>
                      <a:gd name="T9" fmla="*/ 0 w 38879"/>
                      <a:gd name="T10" fmla="*/ 0 h 21600"/>
                      <a:gd name="T11" fmla="*/ 38879 w 38879"/>
                      <a:gd name="T12" fmla="*/ 21600 h 21600"/>
                    </a:gdLst>
                    <a:ahLst/>
                    <a:cxnLst>
                      <a:cxn ang="T6">
                        <a:pos x="T0" y="T1"/>
                      </a:cxn>
                      <a:cxn ang="T7">
                        <a:pos x="T2" y="T3"/>
                      </a:cxn>
                      <a:cxn ang="T8">
                        <a:pos x="T4" y="T5"/>
                      </a:cxn>
                    </a:cxnLst>
                    <a:rect l="T9" t="T10" r="T11" b="T12"/>
                    <a:pathLst>
                      <a:path w="38879" h="21600" fill="none" extrusionOk="0">
                        <a:moveTo>
                          <a:pt x="38878" y="12573"/>
                        </a:moveTo>
                        <a:cubicBezTo>
                          <a:pt x="34822" y="18239"/>
                          <a:pt x="28283" y="21599"/>
                          <a:pt x="21316" y="21600"/>
                        </a:cubicBezTo>
                        <a:cubicBezTo>
                          <a:pt x="10732" y="21600"/>
                          <a:pt x="1708" y="13932"/>
                          <a:pt x="-1" y="3488"/>
                        </a:cubicBezTo>
                      </a:path>
                      <a:path w="38879" h="21600" stroke="0" extrusionOk="0">
                        <a:moveTo>
                          <a:pt x="38878" y="12573"/>
                        </a:moveTo>
                        <a:cubicBezTo>
                          <a:pt x="34822" y="18239"/>
                          <a:pt x="28283" y="21599"/>
                          <a:pt x="21316" y="21600"/>
                        </a:cubicBezTo>
                        <a:cubicBezTo>
                          <a:pt x="10732" y="21600"/>
                          <a:pt x="1708" y="13932"/>
                          <a:pt x="-1" y="3488"/>
                        </a:cubicBezTo>
                        <a:lnTo>
                          <a:pt x="21316" y="0"/>
                        </a:lnTo>
                        <a:close/>
                      </a:path>
                    </a:pathLst>
                  </a:custGeom>
                  <a:solidFill>
                    <a:srgbClr val="E7EDED"/>
                  </a:solidFill>
                  <a:ln w="3175">
                    <a:solidFill>
                      <a:srgbClr val="6C8F93"/>
                    </a:solidFill>
                    <a:round/>
                    <a:headEnd/>
                    <a:tailEnd/>
                  </a:ln>
                </p:spPr>
                <p:txBody>
                  <a:bodyPr/>
                  <a:lstStyle/>
                  <a:p>
                    <a:endParaRPr lang="en-US"/>
                  </a:p>
                </p:txBody>
              </p:sp>
            </p:grpSp>
          </p:grpSp>
          <p:grpSp>
            <p:nvGrpSpPr>
              <p:cNvPr id="138" name="Group 305"/>
              <p:cNvGrpSpPr>
                <a:grpSpLocks/>
              </p:cNvGrpSpPr>
              <p:nvPr/>
            </p:nvGrpSpPr>
            <p:grpSpPr bwMode="auto">
              <a:xfrm>
                <a:off x="1523" y="332"/>
                <a:ext cx="170" cy="169"/>
                <a:chOff x="775" y="1966"/>
                <a:chExt cx="170" cy="169"/>
              </a:xfrm>
            </p:grpSpPr>
            <p:sp>
              <p:nvSpPr>
                <p:cNvPr id="167" name="Freeform 306"/>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307"/>
                <p:cNvSpPr>
                  <a:spLocks/>
                </p:cNvSpPr>
                <p:nvPr/>
              </p:nvSpPr>
              <p:spPr bwMode="auto">
                <a:xfrm>
                  <a:off x="799" y="2068"/>
                  <a:ext cx="146" cy="18"/>
                </a:xfrm>
                <a:custGeom>
                  <a:avLst/>
                  <a:gdLst>
                    <a:gd name="T0" fmla="*/ 0 w 581"/>
                    <a:gd name="T1" fmla="*/ 0 h 72"/>
                    <a:gd name="T2" fmla="*/ 0 w 581"/>
                    <a:gd name="T3" fmla="*/ 0 h 72"/>
                    <a:gd name="T4" fmla="*/ 0 w 581"/>
                    <a:gd name="T5" fmla="*/ 0 h 72"/>
                    <a:gd name="T6" fmla="*/ 0 w 581"/>
                    <a:gd name="T7" fmla="*/ 0 h 72"/>
                    <a:gd name="T8" fmla="*/ 0 w 581"/>
                    <a:gd name="T9" fmla="*/ 0 h 72"/>
                    <a:gd name="T10" fmla="*/ 0 60000 65536"/>
                    <a:gd name="T11" fmla="*/ 0 60000 65536"/>
                    <a:gd name="T12" fmla="*/ 0 60000 65536"/>
                    <a:gd name="T13" fmla="*/ 0 60000 65536"/>
                    <a:gd name="T14" fmla="*/ 0 60000 65536"/>
                    <a:gd name="T15" fmla="*/ 0 w 581"/>
                    <a:gd name="T16" fmla="*/ 0 h 72"/>
                    <a:gd name="T17" fmla="*/ 581 w 581"/>
                    <a:gd name="T18" fmla="*/ 72 h 72"/>
                  </a:gdLst>
                  <a:ahLst/>
                  <a:cxnLst>
                    <a:cxn ang="T10">
                      <a:pos x="T0" y="T1"/>
                    </a:cxn>
                    <a:cxn ang="T11">
                      <a:pos x="T2" y="T3"/>
                    </a:cxn>
                    <a:cxn ang="T12">
                      <a:pos x="T4" y="T5"/>
                    </a:cxn>
                    <a:cxn ang="T13">
                      <a:pos x="T6" y="T7"/>
                    </a:cxn>
                    <a:cxn ang="T14">
                      <a:pos x="T8" y="T9"/>
                    </a:cxn>
                  </a:cxnLst>
                  <a:rect l="T15" t="T16" r="T17" b="T18"/>
                  <a:pathLst>
                    <a:path w="581" h="72">
                      <a:moveTo>
                        <a:pt x="0" y="72"/>
                      </a:moveTo>
                      <a:lnTo>
                        <a:pt x="72" y="0"/>
                      </a:lnTo>
                      <a:lnTo>
                        <a:pt x="581" y="0"/>
                      </a:lnTo>
                      <a:lnTo>
                        <a:pt x="516" y="72"/>
                      </a:lnTo>
                      <a:lnTo>
                        <a:pt x="0" y="72"/>
                      </a:lnTo>
                      <a:close/>
                    </a:path>
                  </a:pathLst>
                </a:custGeom>
                <a:solidFill>
                  <a:srgbClr val="C9C9B6"/>
                </a:solidFill>
                <a:ln w="3175">
                  <a:solidFill>
                    <a:srgbClr val="494936"/>
                  </a:solidFill>
                  <a:round/>
                  <a:headEnd/>
                  <a:tailEnd/>
                </a:ln>
              </p:spPr>
              <p:txBody>
                <a:bodyPr/>
                <a:lstStyle/>
                <a:p>
                  <a:endParaRPr lang="en-US"/>
                </a:p>
              </p:txBody>
            </p:sp>
            <p:sp>
              <p:nvSpPr>
                <p:cNvPr id="169" name="Rectangle 308"/>
                <p:cNvSpPr>
                  <a:spLocks noChangeArrowheads="1"/>
                </p:cNvSpPr>
                <p:nvPr/>
              </p:nvSpPr>
              <p:spPr bwMode="auto">
                <a:xfrm>
                  <a:off x="799" y="2086"/>
                  <a:ext cx="130" cy="2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0" name="Rectangle 309"/>
                <p:cNvSpPr>
                  <a:spLocks noChangeArrowheads="1"/>
                </p:cNvSpPr>
                <p:nvPr/>
              </p:nvSpPr>
              <p:spPr bwMode="auto">
                <a:xfrm>
                  <a:off x="800" y="2087"/>
                  <a:ext cx="128" cy="20"/>
                </a:xfrm>
                <a:prstGeom prst="rect">
                  <a:avLst/>
                </a:prstGeom>
                <a:solidFill>
                  <a:srgbClr val="B7B79D"/>
                </a:solidFill>
                <a:ln w="3175">
                  <a:solidFill>
                    <a:srgbClr val="494936"/>
                  </a:solidFill>
                  <a:miter lim="800000"/>
                  <a:headEnd/>
                  <a:tailEnd/>
                </a:ln>
              </p:spPr>
              <p:txBody>
                <a:bodyPr/>
                <a:lstStyle/>
                <a:p>
                  <a:endParaRPr lang="en-US"/>
                </a:p>
              </p:txBody>
            </p:sp>
            <p:sp>
              <p:nvSpPr>
                <p:cNvPr id="171" name="Freeform 310"/>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311"/>
                <p:cNvSpPr>
                  <a:spLocks/>
                </p:cNvSpPr>
                <p:nvPr/>
              </p:nvSpPr>
              <p:spPr bwMode="auto">
                <a:xfrm>
                  <a:off x="929" y="2068"/>
                  <a:ext cx="16" cy="40"/>
                </a:xfrm>
                <a:custGeom>
                  <a:avLst/>
                  <a:gdLst>
                    <a:gd name="T0" fmla="*/ 0 w 65"/>
                    <a:gd name="T1" fmla="*/ 0 h 160"/>
                    <a:gd name="T2" fmla="*/ 0 w 65"/>
                    <a:gd name="T3" fmla="*/ 0 h 160"/>
                    <a:gd name="T4" fmla="*/ 0 w 65"/>
                    <a:gd name="T5" fmla="*/ 0 h 160"/>
                    <a:gd name="T6" fmla="*/ 0 w 65"/>
                    <a:gd name="T7" fmla="*/ 0 h 160"/>
                    <a:gd name="T8" fmla="*/ 0 w 65"/>
                    <a:gd name="T9" fmla="*/ 0 h 160"/>
                    <a:gd name="T10" fmla="*/ 0 60000 65536"/>
                    <a:gd name="T11" fmla="*/ 0 60000 65536"/>
                    <a:gd name="T12" fmla="*/ 0 60000 65536"/>
                    <a:gd name="T13" fmla="*/ 0 60000 65536"/>
                    <a:gd name="T14" fmla="*/ 0 60000 65536"/>
                    <a:gd name="T15" fmla="*/ 0 w 65"/>
                    <a:gd name="T16" fmla="*/ 0 h 160"/>
                    <a:gd name="T17" fmla="*/ 65 w 65"/>
                    <a:gd name="T18" fmla="*/ 160 h 160"/>
                  </a:gdLst>
                  <a:ahLst/>
                  <a:cxnLst>
                    <a:cxn ang="T10">
                      <a:pos x="T0" y="T1"/>
                    </a:cxn>
                    <a:cxn ang="T11">
                      <a:pos x="T2" y="T3"/>
                    </a:cxn>
                    <a:cxn ang="T12">
                      <a:pos x="T4" y="T5"/>
                    </a:cxn>
                    <a:cxn ang="T13">
                      <a:pos x="T6" y="T7"/>
                    </a:cxn>
                    <a:cxn ang="T14">
                      <a:pos x="T8" y="T9"/>
                    </a:cxn>
                  </a:cxnLst>
                  <a:rect l="T15" t="T16" r="T17" b="T18"/>
                  <a:pathLst>
                    <a:path w="65" h="160">
                      <a:moveTo>
                        <a:pt x="0" y="160"/>
                      </a:moveTo>
                      <a:lnTo>
                        <a:pt x="65" y="96"/>
                      </a:lnTo>
                      <a:lnTo>
                        <a:pt x="65" y="0"/>
                      </a:lnTo>
                      <a:lnTo>
                        <a:pt x="0" y="72"/>
                      </a:lnTo>
                      <a:lnTo>
                        <a:pt x="0" y="160"/>
                      </a:lnTo>
                      <a:close/>
                    </a:path>
                  </a:pathLst>
                </a:custGeom>
                <a:solidFill>
                  <a:srgbClr val="7A7A5A"/>
                </a:solidFill>
                <a:ln w="3175">
                  <a:solidFill>
                    <a:srgbClr val="494936"/>
                  </a:solidFill>
                  <a:round/>
                  <a:headEnd/>
                  <a:tailEnd/>
                </a:ln>
              </p:spPr>
              <p:txBody>
                <a:bodyPr/>
                <a:lstStyle/>
                <a:p>
                  <a:endParaRPr lang="en-US"/>
                </a:p>
              </p:txBody>
            </p:sp>
            <p:sp>
              <p:nvSpPr>
                <p:cNvPr id="173" name="Freeform 312"/>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313"/>
                <p:cNvSpPr>
                  <a:spLocks/>
                </p:cNvSpPr>
                <p:nvPr/>
              </p:nvSpPr>
              <p:spPr bwMode="auto">
                <a:xfrm>
                  <a:off x="803" y="2068"/>
                  <a:ext cx="140" cy="14"/>
                </a:xfrm>
                <a:custGeom>
                  <a:avLst/>
                  <a:gdLst>
                    <a:gd name="T0" fmla="*/ 0 w 557"/>
                    <a:gd name="T1" fmla="*/ 0 h 56"/>
                    <a:gd name="T2" fmla="*/ 0 w 557"/>
                    <a:gd name="T3" fmla="*/ 0 h 56"/>
                    <a:gd name="T4" fmla="*/ 0 w 557"/>
                    <a:gd name="T5" fmla="*/ 0 h 56"/>
                    <a:gd name="T6" fmla="*/ 0 w 557"/>
                    <a:gd name="T7" fmla="*/ 0 h 56"/>
                    <a:gd name="T8" fmla="*/ 0 w 557"/>
                    <a:gd name="T9" fmla="*/ 0 h 56"/>
                    <a:gd name="T10" fmla="*/ 0 60000 65536"/>
                    <a:gd name="T11" fmla="*/ 0 60000 65536"/>
                    <a:gd name="T12" fmla="*/ 0 60000 65536"/>
                    <a:gd name="T13" fmla="*/ 0 60000 65536"/>
                    <a:gd name="T14" fmla="*/ 0 60000 65536"/>
                    <a:gd name="T15" fmla="*/ 0 w 557"/>
                    <a:gd name="T16" fmla="*/ 0 h 56"/>
                    <a:gd name="T17" fmla="*/ 557 w 557"/>
                    <a:gd name="T18" fmla="*/ 56 h 56"/>
                  </a:gdLst>
                  <a:ahLst/>
                  <a:cxnLst>
                    <a:cxn ang="T10">
                      <a:pos x="T0" y="T1"/>
                    </a:cxn>
                    <a:cxn ang="T11">
                      <a:pos x="T2" y="T3"/>
                    </a:cxn>
                    <a:cxn ang="T12">
                      <a:pos x="T4" y="T5"/>
                    </a:cxn>
                    <a:cxn ang="T13">
                      <a:pos x="T6" y="T7"/>
                    </a:cxn>
                    <a:cxn ang="T14">
                      <a:pos x="T8" y="T9"/>
                    </a:cxn>
                  </a:cxnLst>
                  <a:rect l="T15" t="T16" r="T17" b="T18"/>
                  <a:pathLst>
                    <a:path w="557" h="56">
                      <a:moveTo>
                        <a:pt x="0" y="56"/>
                      </a:moveTo>
                      <a:lnTo>
                        <a:pt x="56" y="0"/>
                      </a:lnTo>
                      <a:lnTo>
                        <a:pt x="557" y="0"/>
                      </a:lnTo>
                      <a:lnTo>
                        <a:pt x="508" y="56"/>
                      </a:lnTo>
                      <a:lnTo>
                        <a:pt x="0" y="56"/>
                      </a:lnTo>
                      <a:close/>
                    </a:path>
                  </a:pathLst>
                </a:custGeom>
                <a:solidFill>
                  <a:srgbClr val="000000"/>
                </a:solidFill>
                <a:ln w="3175">
                  <a:solidFill>
                    <a:srgbClr val="000000"/>
                  </a:solidFill>
                  <a:round/>
                  <a:headEnd/>
                  <a:tailEnd/>
                </a:ln>
              </p:spPr>
              <p:txBody>
                <a:bodyPr/>
                <a:lstStyle/>
                <a:p>
                  <a:endParaRPr lang="en-US"/>
                </a:p>
              </p:txBody>
            </p:sp>
            <p:sp>
              <p:nvSpPr>
                <p:cNvPr id="175" name="Freeform 314"/>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315"/>
                <p:cNvSpPr>
                  <a:spLocks/>
                </p:cNvSpPr>
                <p:nvPr/>
              </p:nvSpPr>
              <p:spPr bwMode="auto">
                <a:xfrm>
                  <a:off x="801" y="1966"/>
                  <a:ext cx="142" cy="14"/>
                </a:xfrm>
                <a:custGeom>
                  <a:avLst/>
                  <a:gdLst>
                    <a:gd name="T0" fmla="*/ 0 w 565"/>
                    <a:gd name="T1" fmla="*/ 0 h 56"/>
                    <a:gd name="T2" fmla="*/ 0 w 565"/>
                    <a:gd name="T3" fmla="*/ 0 h 56"/>
                    <a:gd name="T4" fmla="*/ 0 w 565"/>
                    <a:gd name="T5" fmla="*/ 0 h 56"/>
                    <a:gd name="T6" fmla="*/ 0 w 565"/>
                    <a:gd name="T7" fmla="*/ 0 h 56"/>
                    <a:gd name="T8" fmla="*/ 0 w 565"/>
                    <a:gd name="T9" fmla="*/ 0 h 56"/>
                    <a:gd name="T10" fmla="*/ 0 60000 65536"/>
                    <a:gd name="T11" fmla="*/ 0 60000 65536"/>
                    <a:gd name="T12" fmla="*/ 0 60000 65536"/>
                    <a:gd name="T13" fmla="*/ 0 60000 65536"/>
                    <a:gd name="T14" fmla="*/ 0 60000 65536"/>
                    <a:gd name="T15" fmla="*/ 0 w 565"/>
                    <a:gd name="T16" fmla="*/ 0 h 56"/>
                    <a:gd name="T17" fmla="*/ 565 w 565"/>
                    <a:gd name="T18" fmla="*/ 56 h 56"/>
                  </a:gdLst>
                  <a:ahLst/>
                  <a:cxnLst>
                    <a:cxn ang="T10">
                      <a:pos x="T0" y="T1"/>
                    </a:cxn>
                    <a:cxn ang="T11">
                      <a:pos x="T2" y="T3"/>
                    </a:cxn>
                    <a:cxn ang="T12">
                      <a:pos x="T4" y="T5"/>
                    </a:cxn>
                    <a:cxn ang="T13">
                      <a:pos x="T6" y="T7"/>
                    </a:cxn>
                    <a:cxn ang="T14">
                      <a:pos x="T8" y="T9"/>
                    </a:cxn>
                  </a:cxnLst>
                  <a:rect l="T15" t="T16" r="T17" b="T18"/>
                  <a:pathLst>
                    <a:path w="565" h="56">
                      <a:moveTo>
                        <a:pt x="0" y="56"/>
                      </a:moveTo>
                      <a:lnTo>
                        <a:pt x="48" y="0"/>
                      </a:lnTo>
                      <a:lnTo>
                        <a:pt x="565" y="0"/>
                      </a:lnTo>
                      <a:lnTo>
                        <a:pt x="508" y="56"/>
                      </a:lnTo>
                      <a:lnTo>
                        <a:pt x="0" y="56"/>
                      </a:lnTo>
                      <a:close/>
                    </a:path>
                  </a:pathLst>
                </a:custGeom>
                <a:solidFill>
                  <a:srgbClr val="C9C9B6"/>
                </a:solidFill>
                <a:ln w="3175">
                  <a:solidFill>
                    <a:srgbClr val="494936"/>
                  </a:solidFill>
                  <a:round/>
                  <a:headEnd/>
                  <a:tailEnd/>
                </a:ln>
              </p:spPr>
              <p:txBody>
                <a:bodyPr/>
                <a:lstStyle/>
                <a:p>
                  <a:endParaRPr lang="en-US"/>
                </a:p>
              </p:txBody>
            </p:sp>
            <p:sp>
              <p:nvSpPr>
                <p:cNvPr id="177" name="Rectangle 316"/>
                <p:cNvSpPr>
                  <a:spLocks noChangeArrowheads="1"/>
                </p:cNvSpPr>
                <p:nvPr/>
              </p:nvSpPr>
              <p:spPr bwMode="auto">
                <a:xfrm>
                  <a:off x="802" y="1981"/>
                  <a:ext cx="128" cy="98"/>
                </a:xfrm>
                <a:prstGeom prst="rect">
                  <a:avLst/>
                </a:prstGeom>
                <a:solidFill>
                  <a:srgbClr val="B7B79D"/>
                </a:solidFill>
                <a:ln w="3175">
                  <a:solidFill>
                    <a:srgbClr val="494936"/>
                  </a:solidFill>
                  <a:miter lim="800000"/>
                  <a:headEnd/>
                  <a:tailEnd/>
                </a:ln>
              </p:spPr>
              <p:txBody>
                <a:bodyPr/>
                <a:lstStyle/>
                <a:p>
                  <a:endParaRPr lang="en-US"/>
                </a:p>
              </p:txBody>
            </p:sp>
            <p:sp>
              <p:nvSpPr>
                <p:cNvPr id="178" name="Rectangle 317"/>
                <p:cNvSpPr>
                  <a:spLocks noChangeArrowheads="1"/>
                </p:cNvSpPr>
                <p:nvPr/>
              </p:nvSpPr>
              <p:spPr bwMode="auto">
                <a:xfrm>
                  <a:off x="813" y="1993"/>
                  <a:ext cx="104" cy="76"/>
                </a:xfrm>
                <a:prstGeom prst="rect">
                  <a:avLst/>
                </a:prstGeom>
                <a:solidFill>
                  <a:srgbClr val="FFFFFF"/>
                </a:solidFill>
                <a:ln w="3175">
                  <a:solidFill>
                    <a:srgbClr val="494936"/>
                  </a:solidFill>
                  <a:miter lim="800000"/>
                  <a:headEnd/>
                  <a:tailEnd/>
                </a:ln>
              </p:spPr>
              <p:txBody>
                <a:bodyPr/>
                <a:lstStyle/>
                <a:p>
                  <a:endParaRPr lang="en-US"/>
                </a:p>
              </p:txBody>
            </p:sp>
            <p:sp>
              <p:nvSpPr>
                <p:cNvPr id="179" name="Freeform 318"/>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319"/>
                <p:cNvSpPr>
                  <a:spLocks/>
                </p:cNvSpPr>
                <p:nvPr/>
              </p:nvSpPr>
              <p:spPr bwMode="auto">
                <a:xfrm>
                  <a:off x="929" y="1966"/>
                  <a:ext cx="14" cy="112"/>
                </a:xfrm>
                <a:custGeom>
                  <a:avLst/>
                  <a:gdLst>
                    <a:gd name="T0" fmla="*/ 0 w 57"/>
                    <a:gd name="T1" fmla="*/ 0 h 449"/>
                    <a:gd name="T2" fmla="*/ 0 w 57"/>
                    <a:gd name="T3" fmla="*/ 0 h 449"/>
                    <a:gd name="T4" fmla="*/ 0 w 57"/>
                    <a:gd name="T5" fmla="*/ 0 h 449"/>
                    <a:gd name="T6" fmla="*/ 0 w 57"/>
                    <a:gd name="T7" fmla="*/ 0 h 449"/>
                    <a:gd name="T8" fmla="*/ 0 w 57"/>
                    <a:gd name="T9" fmla="*/ 0 h 449"/>
                    <a:gd name="T10" fmla="*/ 0 60000 65536"/>
                    <a:gd name="T11" fmla="*/ 0 60000 65536"/>
                    <a:gd name="T12" fmla="*/ 0 60000 65536"/>
                    <a:gd name="T13" fmla="*/ 0 60000 65536"/>
                    <a:gd name="T14" fmla="*/ 0 60000 65536"/>
                    <a:gd name="T15" fmla="*/ 0 w 57"/>
                    <a:gd name="T16" fmla="*/ 0 h 449"/>
                    <a:gd name="T17" fmla="*/ 57 w 57"/>
                    <a:gd name="T18" fmla="*/ 449 h 449"/>
                  </a:gdLst>
                  <a:ahLst/>
                  <a:cxnLst>
                    <a:cxn ang="T10">
                      <a:pos x="T0" y="T1"/>
                    </a:cxn>
                    <a:cxn ang="T11">
                      <a:pos x="T2" y="T3"/>
                    </a:cxn>
                    <a:cxn ang="T12">
                      <a:pos x="T4" y="T5"/>
                    </a:cxn>
                    <a:cxn ang="T13">
                      <a:pos x="T6" y="T7"/>
                    </a:cxn>
                    <a:cxn ang="T14">
                      <a:pos x="T8" y="T9"/>
                    </a:cxn>
                  </a:cxnLst>
                  <a:rect l="T15" t="T16" r="T17" b="T18"/>
                  <a:pathLst>
                    <a:path w="57" h="449">
                      <a:moveTo>
                        <a:pt x="0" y="449"/>
                      </a:moveTo>
                      <a:lnTo>
                        <a:pt x="57" y="401"/>
                      </a:lnTo>
                      <a:lnTo>
                        <a:pt x="57" y="0"/>
                      </a:lnTo>
                      <a:lnTo>
                        <a:pt x="0" y="56"/>
                      </a:lnTo>
                      <a:lnTo>
                        <a:pt x="0" y="449"/>
                      </a:lnTo>
                      <a:close/>
                    </a:path>
                  </a:pathLst>
                </a:custGeom>
                <a:solidFill>
                  <a:srgbClr val="7A7A5A"/>
                </a:solidFill>
                <a:ln w="3175">
                  <a:solidFill>
                    <a:srgbClr val="494936"/>
                  </a:solidFill>
                  <a:round/>
                  <a:headEnd/>
                  <a:tailEnd/>
                </a:ln>
              </p:spPr>
              <p:txBody>
                <a:bodyPr/>
                <a:lstStyle/>
                <a:p>
                  <a:endParaRPr lang="en-US"/>
                </a:p>
              </p:txBody>
            </p:sp>
            <p:sp>
              <p:nvSpPr>
                <p:cNvPr id="181" name="Freeform 320"/>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321"/>
                <p:cNvSpPr>
                  <a:spLocks/>
                </p:cNvSpPr>
                <p:nvPr/>
              </p:nvSpPr>
              <p:spPr bwMode="auto">
                <a:xfrm>
                  <a:off x="775" y="2104"/>
                  <a:ext cx="160" cy="25"/>
                </a:xfrm>
                <a:custGeom>
                  <a:avLst/>
                  <a:gdLst>
                    <a:gd name="T0" fmla="*/ 0 w 637"/>
                    <a:gd name="T1" fmla="*/ 0 h 96"/>
                    <a:gd name="T2" fmla="*/ 0 w 637"/>
                    <a:gd name="T3" fmla="*/ 0 h 96"/>
                    <a:gd name="T4" fmla="*/ 0 w 637"/>
                    <a:gd name="T5" fmla="*/ 0 h 96"/>
                    <a:gd name="T6" fmla="*/ 0 w 637"/>
                    <a:gd name="T7" fmla="*/ 0 h 96"/>
                    <a:gd name="T8" fmla="*/ 0 w 637"/>
                    <a:gd name="T9" fmla="*/ 0 h 96"/>
                    <a:gd name="T10" fmla="*/ 0 60000 65536"/>
                    <a:gd name="T11" fmla="*/ 0 60000 65536"/>
                    <a:gd name="T12" fmla="*/ 0 60000 65536"/>
                    <a:gd name="T13" fmla="*/ 0 60000 65536"/>
                    <a:gd name="T14" fmla="*/ 0 60000 65536"/>
                    <a:gd name="T15" fmla="*/ 0 w 637"/>
                    <a:gd name="T16" fmla="*/ 0 h 96"/>
                    <a:gd name="T17" fmla="*/ 637 w 637"/>
                    <a:gd name="T18" fmla="*/ 96 h 96"/>
                  </a:gdLst>
                  <a:ahLst/>
                  <a:cxnLst>
                    <a:cxn ang="T10">
                      <a:pos x="T0" y="T1"/>
                    </a:cxn>
                    <a:cxn ang="T11">
                      <a:pos x="T2" y="T3"/>
                    </a:cxn>
                    <a:cxn ang="T12">
                      <a:pos x="T4" y="T5"/>
                    </a:cxn>
                    <a:cxn ang="T13">
                      <a:pos x="T6" y="T7"/>
                    </a:cxn>
                    <a:cxn ang="T14">
                      <a:pos x="T8" y="T9"/>
                    </a:cxn>
                  </a:cxnLst>
                  <a:rect l="T15" t="T16" r="T17" b="T18"/>
                  <a:pathLst>
                    <a:path w="637" h="96">
                      <a:moveTo>
                        <a:pt x="0" y="96"/>
                      </a:moveTo>
                      <a:lnTo>
                        <a:pt x="81" y="0"/>
                      </a:lnTo>
                      <a:lnTo>
                        <a:pt x="637" y="0"/>
                      </a:lnTo>
                      <a:lnTo>
                        <a:pt x="557" y="96"/>
                      </a:lnTo>
                      <a:lnTo>
                        <a:pt x="0" y="96"/>
                      </a:lnTo>
                      <a:close/>
                    </a:path>
                  </a:pathLst>
                </a:custGeom>
                <a:solidFill>
                  <a:srgbClr val="C9C9B6"/>
                </a:solidFill>
                <a:ln w="3175">
                  <a:solidFill>
                    <a:srgbClr val="494936"/>
                  </a:solidFill>
                  <a:round/>
                  <a:headEnd/>
                  <a:tailEnd/>
                </a:ln>
              </p:spPr>
              <p:txBody>
                <a:bodyPr/>
                <a:lstStyle/>
                <a:p>
                  <a:endParaRPr lang="en-US"/>
                </a:p>
              </p:txBody>
            </p:sp>
            <p:sp>
              <p:nvSpPr>
                <p:cNvPr id="183" name="Freeform 322"/>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323"/>
                <p:cNvSpPr>
                  <a:spLocks/>
                </p:cNvSpPr>
                <p:nvPr/>
              </p:nvSpPr>
              <p:spPr bwMode="auto">
                <a:xfrm>
                  <a:off x="914" y="2104"/>
                  <a:ext cx="21" cy="31"/>
                </a:xfrm>
                <a:custGeom>
                  <a:avLst/>
                  <a:gdLst>
                    <a:gd name="T0" fmla="*/ 0 w 80"/>
                    <a:gd name="T1" fmla="*/ 0 h 120"/>
                    <a:gd name="T2" fmla="*/ 0 w 80"/>
                    <a:gd name="T3" fmla="*/ 0 h 120"/>
                    <a:gd name="T4" fmla="*/ 0 w 80"/>
                    <a:gd name="T5" fmla="*/ 0 h 120"/>
                    <a:gd name="T6" fmla="*/ 0 w 80"/>
                    <a:gd name="T7" fmla="*/ 0 h 120"/>
                    <a:gd name="T8" fmla="*/ 0 w 80"/>
                    <a:gd name="T9" fmla="*/ 0 h 120"/>
                    <a:gd name="T10" fmla="*/ 0 60000 65536"/>
                    <a:gd name="T11" fmla="*/ 0 60000 65536"/>
                    <a:gd name="T12" fmla="*/ 0 60000 65536"/>
                    <a:gd name="T13" fmla="*/ 0 60000 65536"/>
                    <a:gd name="T14" fmla="*/ 0 60000 65536"/>
                    <a:gd name="T15" fmla="*/ 0 w 80"/>
                    <a:gd name="T16" fmla="*/ 0 h 120"/>
                    <a:gd name="T17" fmla="*/ 80 w 80"/>
                    <a:gd name="T18" fmla="*/ 120 h 120"/>
                  </a:gdLst>
                  <a:ahLst/>
                  <a:cxnLst>
                    <a:cxn ang="T10">
                      <a:pos x="T0" y="T1"/>
                    </a:cxn>
                    <a:cxn ang="T11">
                      <a:pos x="T2" y="T3"/>
                    </a:cxn>
                    <a:cxn ang="T12">
                      <a:pos x="T4" y="T5"/>
                    </a:cxn>
                    <a:cxn ang="T13">
                      <a:pos x="T6" y="T7"/>
                    </a:cxn>
                    <a:cxn ang="T14">
                      <a:pos x="T8" y="T9"/>
                    </a:cxn>
                  </a:cxnLst>
                  <a:rect l="T15" t="T16" r="T17" b="T18"/>
                  <a:pathLst>
                    <a:path w="80" h="120">
                      <a:moveTo>
                        <a:pt x="0" y="120"/>
                      </a:moveTo>
                      <a:lnTo>
                        <a:pt x="80" y="40"/>
                      </a:lnTo>
                      <a:lnTo>
                        <a:pt x="80" y="0"/>
                      </a:lnTo>
                      <a:lnTo>
                        <a:pt x="0" y="104"/>
                      </a:lnTo>
                      <a:lnTo>
                        <a:pt x="0" y="120"/>
                      </a:lnTo>
                      <a:close/>
                    </a:path>
                  </a:pathLst>
                </a:custGeom>
                <a:solidFill>
                  <a:srgbClr val="7A7A5A"/>
                </a:solidFill>
                <a:ln w="3175">
                  <a:solidFill>
                    <a:srgbClr val="494936"/>
                  </a:solidFill>
                  <a:round/>
                  <a:headEnd/>
                  <a:tailEnd/>
                </a:ln>
              </p:spPr>
              <p:txBody>
                <a:bodyPr/>
                <a:lstStyle/>
                <a:p>
                  <a:endParaRPr lang="en-US"/>
                </a:p>
              </p:txBody>
            </p:sp>
            <p:sp>
              <p:nvSpPr>
                <p:cNvPr id="185" name="Rectangle 324"/>
                <p:cNvSpPr>
                  <a:spLocks noChangeArrowheads="1"/>
                </p:cNvSpPr>
                <p:nvPr/>
              </p:nvSpPr>
              <p:spPr bwMode="auto">
                <a:xfrm>
                  <a:off x="775" y="2129"/>
                  <a:ext cx="139"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6" name="Rectangle 325"/>
                <p:cNvSpPr>
                  <a:spLocks noChangeArrowheads="1"/>
                </p:cNvSpPr>
                <p:nvPr/>
              </p:nvSpPr>
              <p:spPr bwMode="auto">
                <a:xfrm>
                  <a:off x="776" y="2130"/>
                  <a:ext cx="137" cy="4"/>
                </a:xfrm>
                <a:prstGeom prst="rect">
                  <a:avLst/>
                </a:prstGeom>
                <a:solidFill>
                  <a:srgbClr val="B7B79D"/>
                </a:solidFill>
                <a:ln w="3175">
                  <a:solidFill>
                    <a:srgbClr val="494936"/>
                  </a:solidFill>
                  <a:miter lim="800000"/>
                  <a:headEnd/>
                  <a:tailEnd/>
                </a:ln>
              </p:spPr>
              <p:txBody>
                <a:bodyPr/>
                <a:lstStyle/>
                <a:p>
                  <a:endParaRPr lang="en-US"/>
                </a:p>
              </p:txBody>
            </p:sp>
          </p:grpSp>
          <p:grpSp>
            <p:nvGrpSpPr>
              <p:cNvPr id="139" name="Group 326"/>
              <p:cNvGrpSpPr>
                <a:grpSpLocks/>
              </p:cNvGrpSpPr>
              <p:nvPr/>
            </p:nvGrpSpPr>
            <p:grpSpPr bwMode="auto">
              <a:xfrm>
                <a:off x="1568" y="370"/>
                <a:ext cx="92" cy="56"/>
                <a:chOff x="820" y="2004"/>
                <a:chExt cx="92" cy="56"/>
              </a:xfrm>
            </p:grpSpPr>
            <p:grpSp>
              <p:nvGrpSpPr>
                <p:cNvPr id="140" name="Group 327"/>
                <p:cNvGrpSpPr>
                  <a:grpSpLocks/>
                </p:cNvGrpSpPr>
                <p:nvPr/>
              </p:nvGrpSpPr>
              <p:grpSpPr bwMode="auto">
                <a:xfrm>
                  <a:off x="820" y="2004"/>
                  <a:ext cx="92" cy="56"/>
                  <a:chOff x="820" y="2004"/>
                  <a:chExt cx="92" cy="56"/>
                </a:xfrm>
              </p:grpSpPr>
              <p:sp>
                <p:nvSpPr>
                  <p:cNvPr id="158" name="Oval 328"/>
                  <p:cNvSpPr>
                    <a:spLocks noChangeArrowheads="1"/>
                  </p:cNvSpPr>
                  <p:nvPr/>
                </p:nvSpPr>
                <p:spPr bwMode="auto">
                  <a:xfrm>
                    <a:off x="852" y="2004"/>
                    <a:ext cx="4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Oval 329"/>
                  <p:cNvSpPr>
                    <a:spLocks noChangeArrowheads="1"/>
                  </p:cNvSpPr>
                  <p:nvPr/>
                </p:nvSpPr>
                <p:spPr bwMode="auto">
                  <a:xfrm>
                    <a:off x="830" y="2010"/>
                    <a:ext cx="30"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Oval 330"/>
                  <p:cNvSpPr>
                    <a:spLocks noChangeArrowheads="1"/>
                  </p:cNvSpPr>
                  <p:nvPr/>
                </p:nvSpPr>
                <p:spPr bwMode="auto">
                  <a:xfrm>
                    <a:off x="820" y="2024"/>
                    <a:ext cx="2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Oval 331"/>
                  <p:cNvSpPr>
                    <a:spLocks noChangeArrowheads="1"/>
                  </p:cNvSpPr>
                  <p:nvPr/>
                </p:nvSpPr>
                <p:spPr bwMode="auto">
                  <a:xfrm>
                    <a:off x="826" y="2032"/>
                    <a:ext cx="32" cy="2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Oval 332"/>
                  <p:cNvSpPr>
                    <a:spLocks noChangeArrowheads="1"/>
                  </p:cNvSpPr>
                  <p:nvPr/>
                </p:nvSpPr>
                <p:spPr bwMode="auto">
                  <a:xfrm>
                    <a:off x="848" y="2036"/>
                    <a:ext cx="48" cy="2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Oval 333"/>
                  <p:cNvSpPr>
                    <a:spLocks noChangeArrowheads="1"/>
                  </p:cNvSpPr>
                  <p:nvPr/>
                </p:nvSpPr>
                <p:spPr bwMode="auto">
                  <a:xfrm>
                    <a:off x="878" y="2010"/>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Oval 334"/>
                  <p:cNvSpPr>
                    <a:spLocks noChangeArrowheads="1"/>
                  </p:cNvSpPr>
                  <p:nvPr/>
                </p:nvSpPr>
                <p:spPr bwMode="auto">
                  <a:xfrm>
                    <a:off x="882" y="2022"/>
                    <a:ext cx="30" cy="1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5" name="Oval 335"/>
                  <p:cNvSpPr>
                    <a:spLocks noChangeArrowheads="1"/>
                  </p:cNvSpPr>
                  <p:nvPr/>
                </p:nvSpPr>
                <p:spPr bwMode="auto">
                  <a:xfrm>
                    <a:off x="880" y="2026"/>
                    <a:ext cx="3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6" name="Oval 336"/>
                  <p:cNvSpPr>
                    <a:spLocks noChangeArrowheads="1"/>
                  </p:cNvSpPr>
                  <p:nvPr/>
                </p:nvSpPr>
                <p:spPr bwMode="auto">
                  <a:xfrm>
                    <a:off x="836" y="2018"/>
                    <a:ext cx="60" cy="3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41" name="Group 337"/>
                <p:cNvGrpSpPr>
                  <a:grpSpLocks/>
                </p:cNvGrpSpPr>
                <p:nvPr/>
              </p:nvGrpSpPr>
              <p:grpSpPr bwMode="auto">
                <a:xfrm>
                  <a:off x="820" y="2004"/>
                  <a:ext cx="92" cy="56"/>
                  <a:chOff x="820" y="2004"/>
                  <a:chExt cx="92" cy="56"/>
                </a:xfrm>
              </p:grpSpPr>
              <p:sp>
                <p:nvSpPr>
                  <p:cNvPr id="142" name="Arc 338"/>
                  <p:cNvSpPr>
                    <a:spLocks/>
                  </p:cNvSpPr>
                  <p:nvPr/>
                </p:nvSpPr>
                <p:spPr bwMode="auto">
                  <a:xfrm>
                    <a:off x="853" y="2004"/>
                    <a:ext cx="38" cy="12"/>
                  </a:xfrm>
                  <a:custGeom>
                    <a:avLst/>
                    <a:gdLst>
                      <a:gd name="T0" fmla="*/ 0 w 41217"/>
                      <a:gd name="T1" fmla="*/ 0 h 21600"/>
                      <a:gd name="T2" fmla="*/ 0 w 41217"/>
                      <a:gd name="T3" fmla="*/ 0 h 21600"/>
                      <a:gd name="T4" fmla="*/ 0 w 41217"/>
                      <a:gd name="T5" fmla="*/ 0 h 21600"/>
                      <a:gd name="T6" fmla="*/ 0 60000 65536"/>
                      <a:gd name="T7" fmla="*/ 0 60000 65536"/>
                      <a:gd name="T8" fmla="*/ 0 60000 65536"/>
                      <a:gd name="T9" fmla="*/ 0 w 41217"/>
                      <a:gd name="T10" fmla="*/ 0 h 21600"/>
                      <a:gd name="T11" fmla="*/ 41217 w 41217"/>
                      <a:gd name="T12" fmla="*/ 21600 h 21600"/>
                    </a:gdLst>
                    <a:ahLst/>
                    <a:cxnLst>
                      <a:cxn ang="T6">
                        <a:pos x="T0" y="T1"/>
                      </a:cxn>
                      <a:cxn ang="T7">
                        <a:pos x="T2" y="T3"/>
                      </a:cxn>
                      <a:cxn ang="T8">
                        <a:pos x="T4" y="T5"/>
                      </a:cxn>
                    </a:cxnLst>
                    <a:rect l="T9" t="T10" r="T11" b="T12"/>
                    <a:pathLst>
                      <a:path w="41217" h="21600" fill="none" extrusionOk="0">
                        <a:moveTo>
                          <a:pt x="-1" y="15818"/>
                        </a:moveTo>
                        <a:cubicBezTo>
                          <a:pt x="2596" y="6470"/>
                          <a:pt x="11109" y="-1"/>
                          <a:pt x="20812" y="0"/>
                        </a:cubicBezTo>
                        <a:cubicBezTo>
                          <a:pt x="30010" y="0"/>
                          <a:pt x="38199" y="5825"/>
                          <a:pt x="41216" y="14515"/>
                        </a:cubicBezTo>
                      </a:path>
                      <a:path w="41217" h="21600" stroke="0" extrusionOk="0">
                        <a:moveTo>
                          <a:pt x="-1" y="15818"/>
                        </a:moveTo>
                        <a:cubicBezTo>
                          <a:pt x="2596" y="6470"/>
                          <a:pt x="11109" y="-1"/>
                          <a:pt x="20812" y="0"/>
                        </a:cubicBezTo>
                        <a:cubicBezTo>
                          <a:pt x="30010" y="0"/>
                          <a:pt x="38199" y="5825"/>
                          <a:pt x="41216" y="14515"/>
                        </a:cubicBezTo>
                        <a:lnTo>
                          <a:pt x="20812"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Arc 339"/>
                  <p:cNvSpPr>
                    <a:spLocks/>
                  </p:cNvSpPr>
                  <p:nvPr/>
                </p:nvSpPr>
                <p:spPr bwMode="auto">
                  <a:xfrm>
                    <a:off x="854" y="2005"/>
                    <a:ext cx="36" cy="11"/>
                  </a:xfrm>
                  <a:custGeom>
                    <a:avLst/>
                    <a:gdLst>
                      <a:gd name="T0" fmla="*/ 0 w 41081"/>
                      <a:gd name="T1" fmla="*/ 0 h 21600"/>
                      <a:gd name="T2" fmla="*/ 0 w 41081"/>
                      <a:gd name="T3" fmla="*/ 0 h 21600"/>
                      <a:gd name="T4" fmla="*/ 0 w 41081"/>
                      <a:gd name="T5" fmla="*/ 0 h 21600"/>
                      <a:gd name="T6" fmla="*/ 0 60000 65536"/>
                      <a:gd name="T7" fmla="*/ 0 60000 65536"/>
                      <a:gd name="T8" fmla="*/ 0 60000 65536"/>
                      <a:gd name="T9" fmla="*/ 0 w 41081"/>
                      <a:gd name="T10" fmla="*/ 0 h 21600"/>
                      <a:gd name="T11" fmla="*/ 41081 w 41081"/>
                      <a:gd name="T12" fmla="*/ 21600 h 21600"/>
                    </a:gdLst>
                    <a:ahLst/>
                    <a:cxnLst>
                      <a:cxn ang="T6">
                        <a:pos x="T0" y="T1"/>
                      </a:cxn>
                      <a:cxn ang="T7">
                        <a:pos x="T2" y="T3"/>
                      </a:cxn>
                      <a:cxn ang="T8">
                        <a:pos x="T4" y="T5"/>
                      </a:cxn>
                    </a:cxnLst>
                    <a:rect l="T9" t="T10" r="T11" b="T12"/>
                    <a:pathLst>
                      <a:path w="41081" h="21600" fill="none" extrusionOk="0">
                        <a:moveTo>
                          <a:pt x="0" y="15624"/>
                        </a:moveTo>
                        <a:cubicBezTo>
                          <a:pt x="2663" y="6372"/>
                          <a:pt x="11129" y="-1"/>
                          <a:pt x="20757" y="0"/>
                        </a:cubicBezTo>
                        <a:cubicBezTo>
                          <a:pt x="29866" y="0"/>
                          <a:pt x="37996" y="5714"/>
                          <a:pt x="41081" y="14285"/>
                        </a:cubicBezTo>
                      </a:path>
                      <a:path w="41081" h="21600" stroke="0" extrusionOk="0">
                        <a:moveTo>
                          <a:pt x="0" y="15624"/>
                        </a:moveTo>
                        <a:cubicBezTo>
                          <a:pt x="2663" y="6372"/>
                          <a:pt x="11129" y="-1"/>
                          <a:pt x="20757" y="0"/>
                        </a:cubicBezTo>
                        <a:cubicBezTo>
                          <a:pt x="29866" y="0"/>
                          <a:pt x="37996" y="5714"/>
                          <a:pt x="41081" y="14285"/>
                        </a:cubicBezTo>
                        <a:lnTo>
                          <a:pt x="20757" y="21600"/>
                        </a:lnTo>
                        <a:close/>
                      </a:path>
                    </a:pathLst>
                  </a:custGeom>
                  <a:solidFill>
                    <a:srgbClr val="E7EDED"/>
                  </a:solidFill>
                  <a:ln w="3175">
                    <a:solidFill>
                      <a:srgbClr val="6C8F93"/>
                    </a:solidFill>
                    <a:round/>
                    <a:headEnd/>
                    <a:tailEnd/>
                  </a:ln>
                </p:spPr>
                <p:txBody>
                  <a:bodyPr/>
                  <a:lstStyle/>
                  <a:p>
                    <a:endParaRPr lang="en-US"/>
                  </a:p>
                </p:txBody>
              </p:sp>
              <p:sp>
                <p:nvSpPr>
                  <p:cNvPr id="144" name="Arc 340"/>
                  <p:cNvSpPr>
                    <a:spLocks/>
                  </p:cNvSpPr>
                  <p:nvPr/>
                </p:nvSpPr>
                <p:spPr bwMode="auto">
                  <a:xfrm>
                    <a:off x="830" y="2010"/>
                    <a:ext cx="23" cy="14"/>
                  </a:xfrm>
                  <a:custGeom>
                    <a:avLst/>
                    <a:gdLst>
                      <a:gd name="T0" fmla="*/ 0 w 33372"/>
                      <a:gd name="T1" fmla="*/ 0 h 25836"/>
                      <a:gd name="T2" fmla="*/ 0 w 33372"/>
                      <a:gd name="T3" fmla="*/ 0 h 25836"/>
                      <a:gd name="T4" fmla="*/ 0 w 33372"/>
                      <a:gd name="T5" fmla="*/ 0 h 25836"/>
                      <a:gd name="T6" fmla="*/ 0 60000 65536"/>
                      <a:gd name="T7" fmla="*/ 0 60000 65536"/>
                      <a:gd name="T8" fmla="*/ 0 60000 65536"/>
                      <a:gd name="T9" fmla="*/ 0 w 33372"/>
                      <a:gd name="T10" fmla="*/ 0 h 25836"/>
                      <a:gd name="T11" fmla="*/ 33372 w 33372"/>
                      <a:gd name="T12" fmla="*/ 25836 h 25836"/>
                    </a:gdLst>
                    <a:ahLst/>
                    <a:cxnLst>
                      <a:cxn ang="T6">
                        <a:pos x="T0" y="T1"/>
                      </a:cxn>
                      <a:cxn ang="T7">
                        <a:pos x="T2" y="T3"/>
                      </a:cxn>
                      <a:cxn ang="T8">
                        <a:pos x="T4" y="T5"/>
                      </a:cxn>
                    </a:cxnLst>
                    <a:rect l="T9" t="T10" r="T11" b="T12"/>
                    <a:pathLst>
                      <a:path w="33372" h="25836" fill="none" extrusionOk="0">
                        <a:moveTo>
                          <a:pt x="419" y="25835"/>
                        </a:moveTo>
                        <a:cubicBezTo>
                          <a:pt x="140" y="24441"/>
                          <a:pt x="0" y="23022"/>
                          <a:pt x="0" y="21600"/>
                        </a:cubicBezTo>
                        <a:cubicBezTo>
                          <a:pt x="0" y="9670"/>
                          <a:pt x="9670" y="0"/>
                          <a:pt x="21600" y="0"/>
                        </a:cubicBezTo>
                        <a:cubicBezTo>
                          <a:pt x="25779" y="-1"/>
                          <a:pt x="29868" y="1212"/>
                          <a:pt x="33372" y="3489"/>
                        </a:cubicBezTo>
                      </a:path>
                      <a:path w="33372" h="25836" stroke="0" extrusionOk="0">
                        <a:moveTo>
                          <a:pt x="419" y="25835"/>
                        </a:moveTo>
                        <a:cubicBezTo>
                          <a:pt x="140" y="24441"/>
                          <a:pt x="0" y="23022"/>
                          <a:pt x="0" y="21600"/>
                        </a:cubicBezTo>
                        <a:cubicBezTo>
                          <a:pt x="0" y="9670"/>
                          <a:pt x="9670" y="0"/>
                          <a:pt x="21600" y="0"/>
                        </a:cubicBezTo>
                        <a:cubicBezTo>
                          <a:pt x="25779" y="-1"/>
                          <a:pt x="29868" y="1212"/>
                          <a:pt x="33372" y="3489"/>
                        </a:cubicBezTo>
                        <a:lnTo>
                          <a:pt x="21600"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Arc 341"/>
                  <p:cNvSpPr>
                    <a:spLocks/>
                  </p:cNvSpPr>
                  <p:nvPr/>
                </p:nvSpPr>
                <p:spPr bwMode="auto">
                  <a:xfrm>
                    <a:off x="831" y="2011"/>
                    <a:ext cx="22" cy="13"/>
                  </a:xfrm>
                  <a:custGeom>
                    <a:avLst/>
                    <a:gdLst>
                      <a:gd name="T0" fmla="*/ 0 w 33223"/>
                      <a:gd name="T1" fmla="*/ 0 h 25910"/>
                      <a:gd name="T2" fmla="*/ 0 w 33223"/>
                      <a:gd name="T3" fmla="*/ 0 h 25910"/>
                      <a:gd name="T4" fmla="*/ 0 w 33223"/>
                      <a:gd name="T5" fmla="*/ 0 h 25910"/>
                      <a:gd name="T6" fmla="*/ 0 60000 65536"/>
                      <a:gd name="T7" fmla="*/ 0 60000 65536"/>
                      <a:gd name="T8" fmla="*/ 0 60000 65536"/>
                      <a:gd name="T9" fmla="*/ 0 w 33223"/>
                      <a:gd name="T10" fmla="*/ 0 h 25910"/>
                      <a:gd name="T11" fmla="*/ 33223 w 33223"/>
                      <a:gd name="T12" fmla="*/ 25910 h 25910"/>
                    </a:gdLst>
                    <a:ahLst/>
                    <a:cxnLst>
                      <a:cxn ang="T6">
                        <a:pos x="T0" y="T1"/>
                      </a:cxn>
                      <a:cxn ang="T7">
                        <a:pos x="T2" y="T3"/>
                      </a:cxn>
                      <a:cxn ang="T8">
                        <a:pos x="T4" y="T5"/>
                      </a:cxn>
                    </a:cxnLst>
                    <a:rect l="T9" t="T10" r="T11" b="T12"/>
                    <a:pathLst>
                      <a:path w="33223" h="25910" fill="none" extrusionOk="0">
                        <a:moveTo>
                          <a:pt x="434" y="25909"/>
                        </a:moveTo>
                        <a:cubicBezTo>
                          <a:pt x="145" y="24491"/>
                          <a:pt x="0" y="23047"/>
                          <a:pt x="0" y="21600"/>
                        </a:cubicBezTo>
                        <a:cubicBezTo>
                          <a:pt x="0" y="9670"/>
                          <a:pt x="9670" y="0"/>
                          <a:pt x="21600" y="0"/>
                        </a:cubicBezTo>
                        <a:cubicBezTo>
                          <a:pt x="25718" y="-1"/>
                          <a:pt x="29751" y="1177"/>
                          <a:pt x="33223" y="3393"/>
                        </a:cubicBezTo>
                      </a:path>
                      <a:path w="33223" h="25910" stroke="0" extrusionOk="0">
                        <a:moveTo>
                          <a:pt x="434" y="25909"/>
                        </a:moveTo>
                        <a:cubicBezTo>
                          <a:pt x="145" y="24491"/>
                          <a:pt x="0" y="23047"/>
                          <a:pt x="0" y="21600"/>
                        </a:cubicBezTo>
                        <a:cubicBezTo>
                          <a:pt x="0" y="9670"/>
                          <a:pt x="9670" y="0"/>
                          <a:pt x="21600" y="0"/>
                        </a:cubicBezTo>
                        <a:cubicBezTo>
                          <a:pt x="25718" y="-1"/>
                          <a:pt x="29751" y="1177"/>
                          <a:pt x="33223" y="3393"/>
                        </a:cubicBezTo>
                        <a:lnTo>
                          <a:pt x="21600" y="21600"/>
                        </a:lnTo>
                        <a:close/>
                      </a:path>
                    </a:pathLst>
                  </a:custGeom>
                  <a:solidFill>
                    <a:srgbClr val="E7EDED"/>
                  </a:solidFill>
                  <a:ln w="3175">
                    <a:solidFill>
                      <a:srgbClr val="6C8F93"/>
                    </a:solidFill>
                    <a:round/>
                    <a:headEnd/>
                    <a:tailEnd/>
                  </a:ln>
                </p:spPr>
                <p:txBody>
                  <a:bodyPr/>
                  <a:lstStyle/>
                  <a:p>
                    <a:endParaRPr lang="en-US"/>
                  </a:p>
                </p:txBody>
              </p:sp>
              <p:sp>
                <p:nvSpPr>
                  <p:cNvPr id="146" name="Arc 342"/>
                  <p:cNvSpPr>
                    <a:spLocks/>
                  </p:cNvSpPr>
                  <p:nvPr/>
                </p:nvSpPr>
                <p:spPr bwMode="auto">
                  <a:xfrm>
                    <a:off x="826" y="2042"/>
                    <a:ext cx="24" cy="10"/>
                  </a:xfrm>
                  <a:custGeom>
                    <a:avLst/>
                    <a:gdLst>
                      <a:gd name="T0" fmla="*/ 0 w 31800"/>
                      <a:gd name="T1" fmla="*/ 0 h 21600"/>
                      <a:gd name="T2" fmla="*/ 0 w 31800"/>
                      <a:gd name="T3" fmla="*/ 0 h 21600"/>
                      <a:gd name="T4" fmla="*/ 0 w 31800"/>
                      <a:gd name="T5" fmla="*/ 0 h 21600"/>
                      <a:gd name="T6" fmla="*/ 0 60000 65536"/>
                      <a:gd name="T7" fmla="*/ 0 60000 65536"/>
                      <a:gd name="T8" fmla="*/ 0 60000 65536"/>
                      <a:gd name="T9" fmla="*/ 0 w 31800"/>
                      <a:gd name="T10" fmla="*/ 0 h 21600"/>
                      <a:gd name="T11" fmla="*/ 31800 w 31800"/>
                      <a:gd name="T12" fmla="*/ 21600 h 21600"/>
                    </a:gdLst>
                    <a:ahLst/>
                    <a:cxnLst>
                      <a:cxn ang="T6">
                        <a:pos x="T0" y="T1"/>
                      </a:cxn>
                      <a:cxn ang="T7">
                        <a:pos x="T2" y="T3"/>
                      </a:cxn>
                      <a:cxn ang="T8">
                        <a:pos x="T4" y="T5"/>
                      </a:cxn>
                    </a:cxnLst>
                    <a:rect l="T9" t="T10" r="T11" b="T12"/>
                    <a:pathLst>
                      <a:path w="31800" h="21600" fill="none" extrusionOk="0">
                        <a:moveTo>
                          <a:pt x="31799" y="19039"/>
                        </a:moveTo>
                        <a:cubicBezTo>
                          <a:pt x="28662" y="20720"/>
                          <a:pt x="25158" y="21599"/>
                          <a:pt x="21600" y="21600"/>
                        </a:cubicBezTo>
                        <a:cubicBezTo>
                          <a:pt x="9670" y="21600"/>
                          <a:pt x="0" y="11929"/>
                          <a:pt x="0" y="0"/>
                        </a:cubicBezTo>
                      </a:path>
                      <a:path w="31800" h="21600" stroke="0" extrusionOk="0">
                        <a:moveTo>
                          <a:pt x="31799" y="19039"/>
                        </a:moveTo>
                        <a:cubicBezTo>
                          <a:pt x="28662" y="20720"/>
                          <a:pt x="25158" y="21599"/>
                          <a:pt x="21600" y="21600"/>
                        </a:cubicBezTo>
                        <a:cubicBezTo>
                          <a:pt x="9670" y="21600"/>
                          <a:pt x="0" y="11929"/>
                          <a:pt x="0" y="0"/>
                        </a:cubicBezTo>
                        <a:lnTo>
                          <a:pt x="2160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Arc 343"/>
                  <p:cNvSpPr>
                    <a:spLocks/>
                  </p:cNvSpPr>
                  <p:nvPr/>
                </p:nvSpPr>
                <p:spPr bwMode="auto">
                  <a:xfrm>
                    <a:off x="827" y="2042"/>
                    <a:ext cx="22" cy="9"/>
                  </a:xfrm>
                  <a:custGeom>
                    <a:avLst/>
                    <a:gdLst>
                      <a:gd name="T0" fmla="*/ 0 w 31479"/>
                      <a:gd name="T1" fmla="*/ 0 h 21600"/>
                      <a:gd name="T2" fmla="*/ 0 w 31479"/>
                      <a:gd name="T3" fmla="*/ 0 h 21600"/>
                      <a:gd name="T4" fmla="*/ 0 w 31479"/>
                      <a:gd name="T5" fmla="*/ 0 h 21600"/>
                      <a:gd name="T6" fmla="*/ 0 60000 65536"/>
                      <a:gd name="T7" fmla="*/ 0 60000 65536"/>
                      <a:gd name="T8" fmla="*/ 0 60000 65536"/>
                      <a:gd name="T9" fmla="*/ 0 w 31479"/>
                      <a:gd name="T10" fmla="*/ 0 h 21600"/>
                      <a:gd name="T11" fmla="*/ 31479 w 31479"/>
                      <a:gd name="T12" fmla="*/ 21600 h 21600"/>
                    </a:gdLst>
                    <a:ahLst/>
                    <a:cxnLst>
                      <a:cxn ang="T6">
                        <a:pos x="T0" y="T1"/>
                      </a:cxn>
                      <a:cxn ang="T7">
                        <a:pos x="T2" y="T3"/>
                      </a:cxn>
                      <a:cxn ang="T8">
                        <a:pos x="T4" y="T5"/>
                      </a:cxn>
                    </a:cxnLst>
                    <a:rect l="T9" t="T10" r="T11" b="T12"/>
                    <a:pathLst>
                      <a:path w="31479" h="21600" fill="none" extrusionOk="0">
                        <a:moveTo>
                          <a:pt x="31478" y="19208"/>
                        </a:moveTo>
                        <a:cubicBezTo>
                          <a:pt x="28422" y="20780"/>
                          <a:pt x="25036" y="21599"/>
                          <a:pt x="21600" y="21600"/>
                        </a:cubicBezTo>
                        <a:cubicBezTo>
                          <a:pt x="9670" y="21600"/>
                          <a:pt x="0" y="11929"/>
                          <a:pt x="0" y="0"/>
                        </a:cubicBezTo>
                      </a:path>
                      <a:path w="31479" h="21600" stroke="0" extrusionOk="0">
                        <a:moveTo>
                          <a:pt x="31478" y="19208"/>
                        </a:moveTo>
                        <a:cubicBezTo>
                          <a:pt x="28422" y="20780"/>
                          <a:pt x="25036" y="21599"/>
                          <a:pt x="21600" y="21600"/>
                        </a:cubicBezTo>
                        <a:cubicBezTo>
                          <a:pt x="9670" y="21600"/>
                          <a:pt x="0" y="11929"/>
                          <a:pt x="0" y="0"/>
                        </a:cubicBezTo>
                        <a:lnTo>
                          <a:pt x="21600" y="0"/>
                        </a:lnTo>
                        <a:close/>
                      </a:path>
                    </a:pathLst>
                  </a:custGeom>
                  <a:solidFill>
                    <a:srgbClr val="E7EDED"/>
                  </a:solidFill>
                  <a:ln w="3175">
                    <a:solidFill>
                      <a:srgbClr val="6C8F93"/>
                    </a:solidFill>
                    <a:round/>
                    <a:headEnd/>
                    <a:tailEnd/>
                  </a:ln>
                </p:spPr>
                <p:txBody>
                  <a:bodyPr/>
                  <a:lstStyle/>
                  <a:p>
                    <a:endParaRPr lang="en-US"/>
                  </a:p>
                </p:txBody>
              </p:sp>
              <p:sp>
                <p:nvSpPr>
                  <p:cNvPr id="148" name="Arc 344"/>
                  <p:cNvSpPr>
                    <a:spLocks/>
                  </p:cNvSpPr>
                  <p:nvPr/>
                </p:nvSpPr>
                <p:spPr bwMode="auto">
                  <a:xfrm>
                    <a:off x="890" y="2010"/>
                    <a:ext cx="18" cy="14"/>
                  </a:xfrm>
                  <a:custGeom>
                    <a:avLst/>
                    <a:gdLst>
                      <a:gd name="T0" fmla="*/ 0 w 26126"/>
                      <a:gd name="T1" fmla="*/ 0 h 32795"/>
                      <a:gd name="T2" fmla="*/ 0 w 26126"/>
                      <a:gd name="T3" fmla="*/ 0 h 32795"/>
                      <a:gd name="T4" fmla="*/ 0 w 26126"/>
                      <a:gd name="T5" fmla="*/ 0 h 32795"/>
                      <a:gd name="T6" fmla="*/ 0 60000 65536"/>
                      <a:gd name="T7" fmla="*/ 0 60000 65536"/>
                      <a:gd name="T8" fmla="*/ 0 60000 65536"/>
                      <a:gd name="T9" fmla="*/ 0 w 26126"/>
                      <a:gd name="T10" fmla="*/ 0 h 32795"/>
                      <a:gd name="T11" fmla="*/ 26126 w 26126"/>
                      <a:gd name="T12" fmla="*/ 32795 h 32795"/>
                    </a:gdLst>
                    <a:ahLst/>
                    <a:cxnLst>
                      <a:cxn ang="T6">
                        <a:pos x="T0" y="T1"/>
                      </a:cxn>
                      <a:cxn ang="T7">
                        <a:pos x="T2" y="T3"/>
                      </a:cxn>
                      <a:cxn ang="T8">
                        <a:pos x="T4" y="T5"/>
                      </a:cxn>
                    </a:cxnLst>
                    <a:rect l="T9" t="T10" r="T11" b="T12"/>
                    <a:pathLst>
                      <a:path w="26126" h="32795" fill="none" extrusionOk="0">
                        <a:moveTo>
                          <a:pt x="0" y="479"/>
                        </a:moveTo>
                        <a:cubicBezTo>
                          <a:pt x="1487" y="160"/>
                          <a:pt x="3004" y="-1"/>
                          <a:pt x="4526" y="0"/>
                        </a:cubicBezTo>
                        <a:cubicBezTo>
                          <a:pt x="16455" y="0"/>
                          <a:pt x="26126" y="9670"/>
                          <a:pt x="26126" y="21600"/>
                        </a:cubicBezTo>
                        <a:cubicBezTo>
                          <a:pt x="26126" y="25547"/>
                          <a:pt x="25044" y="29419"/>
                          <a:pt x="22998" y="32795"/>
                        </a:cubicBezTo>
                      </a:path>
                      <a:path w="26126" h="32795" stroke="0" extrusionOk="0">
                        <a:moveTo>
                          <a:pt x="0" y="479"/>
                        </a:moveTo>
                        <a:cubicBezTo>
                          <a:pt x="1487" y="160"/>
                          <a:pt x="3004" y="-1"/>
                          <a:pt x="4526" y="0"/>
                        </a:cubicBezTo>
                        <a:cubicBezTo>
                          <a:pt x="16455" y="0"/>
                          <a:pt x="26126" y="9670"/>
                          <a:pt x="26126" y="21600"/>
                        </a:cubicBezTo>
                        <a:cubicBezTo>
                          <a:pt x="26126" y="25547"/>
                          <a:pt x="25044" y="29419"/>
                          <a:pt x="22998" y="32795"/>
                        </a:cubicBezTo>
                        <a:lnTo>
                          <a:pt x="4526" y="2160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Arc 345"/>
                  <p:cNvSpPr>
                    <a:spLocks/>
                  </p:cNvSpPr>
                  <p:nvPr/>
                </p:nvSpPr>
                <p:spPr bwMode="auto">
                  <a:xfrm>
                    <a:off x="890" y="2011"/>
                    <a:ext cx="17" cy="12"/>
                  </a:xfrm>
                  <a:custGeom>
                    <a:avLst/>
                    <a:gdLst>
                      <a:gd name="T0" fmla="*/ 0 w 25919"/>
                      <a:gd name="T1" fmla="*/ 0 h 33197"/>
                      <a:gd name="T2" fmla="*/ 0 w 25919"/>
                      <a:gd name="T3" fmla="*/ 0 h 33197"/>
                      <a:gd name="T4" fmla="*/ 0 w 25919"/>
                      <a:gd name="T5" fmla="*/ 0 h 33197"/>
                      <a:gd name="T6" fmla="*/ 0 60000 65536"/>
                      <a:gd name="T7" fmla="*/ 0 60000 65536"/>
                      <a:gd name="T8" fmla="*/ 0 60000 65536"/>
                      <a:gd name="T9" fmla="*/ 0 w 25919"/>
                      <a:gd name="T10" fmla="*/ 0 h 33197"/>
                      <a:gd name="T11" fmla="*/ 25919 w 25919"/>
                      <a:gd name="T12" fmla="*/ 33197 h 33197"/>
                    </a:gdLst>
                    <a:ahLst/>
                    <a:cxnLst>
                      <a:cxn ang="T6">
                        <a:pos x="T0" y="T1"/>
                      </a:cxn>
                      <a:cxn ang="T7">
                        <a:pos x="T2" y="T3"/>
                      </a:cxn>
                      <a:cxn ang="T8">
                        <a:pos x="T4" y="T5"/>
                      </a:cxn>
                    </a:cxnLst>
                    <a:rect l="T9" t="T10" r="T11" b="T12"/>
                    <a:pathLst>
                      <a:path w="25919" h="33197" fill="none" extrusionOk="0">
                        <a:moveTo>
                          <a:pt x="0" y="436"/>
                        </a:moveTo>
                        <a:cubicBezTo>
                          <a:pt x="1421" y="146"/>
                          <a:pt x="2868" y="-1"/>
                          <a:pt x="4319" y="0"/>
                        </a:cubicBezTo>
                        <a:cubicBezTo>
                          <a:pt x="16248" y="0"/>
                          <a:pt x="25919" y="9670"/>
                          <a:pt x="25919" y="21600"/>
                        </a:cubicBezTo>
                        <a:cubicBezTo>
                          <a:pt x="25919" y="25708"/>
                          <a:pt x="24747" y="29731"/>
                          <a:pt x="22541" y="33196"/>
                        </a:cubicBezTo>
                      </a:path>
                      <a:path w="25919" h="33197" stroke="0" extrusionOk="0">
                        <a:moveTo>
                          <a:pt x="0" y="436"/>
                        </a:moveTo>
                        <a:cubicBezTo>
                          <a:pt x="1421" y="146"/>
                          <a:pt x="2868" y="-1"/>
                          <a:pt x="4319" y="0"/>
                        </a:cubicBezTo>
                        <a:cubicBezTo>
                          <a:pt x="16248" y="0"/>
                          <a:pt x="25919" y="9670"/>
                          <a:pt x="25919" y="21600"/>
                        </a:cubicBezTo>
                        <a:cubicBezTo>
                          <a:pt x="25919" y="25708"/>
                          <a:pt x="24747" y="29731"/>
                          <a:pt x="22541" y="33196"/>
                        </a:cubicBezTo>
                        <a:lnTo>
                          <a:pt x="4319" y="21600"/>
                        </a:lnTo>
                        <a:close/>
                      </a:path>
                    </a:pathLst>
                  </a:custGeom>
                  <a:solidFill>
                    <a:srgbClr val="E7EDED"/>
                  </a:solidFill>
                  <a:ln w="3175">
                    <a:solidFill>
                      <a:srgbClr val="6C8F93"/>
                    </a:solidFill>
                    <a:round/>
                    <a:headEnd/>
                    <a:tailEnd/>
                  </a:ln>
                </p:spPr>
                <p:txBody>
                  <a:bodyPr/>
                  <a:lstStyle/>
                  <a:p>
                    <a:endParaRPr lang="en-US"/>
                  </a:p>
                </p:txBody>
              </p:sp>
              <p:sp>
                <p:nvSpPr>
                  <p:cNvPr id="150" name="Arc 346"/>
                  <p:cNvSpPr>
                    <a:spLocks/>
                  </p:cNvSpPr>
                  <p:nvPr/>
                </p:nvSpPr>
                <p:spPr bwMode="auto">
                  <a:xfrm>
                    <a:off x="896" y="2024"/>
                    <a:ext cx="16" cy="13"/>
                  </a:xfrm>
                  <a:custGeom>
                    <a:avLst/>
                    <a:gdLst>
                      <a:gd name="T0" fmla="*/ 0 w 21600"/>
                      <a:gd name="T1" fmla="*/ 0 h 28809"/>
                      <a:gd name="T2" fmla="*/ 0 w 21600"/>
                      <a:gd name="T3" fmla="*/ 0 h 28809"/>
                      <a:gd name="T4" fmla="*/ 0 w 21600"/>
                      <a:gd name="T5" fmla="*/ 0 h 28809"/>
                      <a:gd name="T6" fmla="*/ 0 60000 65536"/>
                      <a:gd name="T7" fmla="*/ 0 60000 65536"/>
                      <a:gd name="T8" fmla="*/ 0 60000 65536"/>
                      <a:gd name="T9" fmla="*/ 0 w 21600"/>
                      <a:gd name="T10" fmla="*/ 0 h 28809"/>
                      <a:gd name="T11" fmla="*/ 21600 w 21600"/>
                      <a:gd name="T12" fmla="*/ 28809 h 28809"/>
                    </a:gdLst>
                    <a:ahLst/>
                    <a:cxnLst>
                      <a:cxn ang="T6">
                        <a:pos x="T0" y="T1"/>
                      </a:cxn>
                      <a:cxn ang="T7">
                        <a:pos x="T2" y="T3"/>
                      </a:cxn>
                      <a:cxn ang="T8">
                        <a:pos x="T4" y="T5"/>
                      </a:cxn>
                    </a:cxnLst>
                    <a:rect l="T9" t="T10" r="T11" b="T12"/>
                    <a:pathLst>
                      <a:path w="21600" h="28809" fill="none" extrusionOk="0">
                        <a:moveTo>
                          <a:pt x="13827" y="0"/>
                        </a:moveTo>
                        <a:cubicBezTo>
                          <a:pt x="18752" y="4104"/>
                          <a:pt x="21600" y="10183"/>
                          <a:pt x="21600" y="16594"/>
                        </a:cubicBezTo>
                        <a:cubicBezTo>
                          <a:pt x="21600" y="20954"/>
                          <a:pt x="20280" y="25212"/>
                          <a:pt x="17814" y="28809"/>
                        </a:cubicBezTo>
                      </a:path>
                      <a:path w="21600" h="28809" stroke="0" extrusionOk="0">
                        <a:moveTo>
                          <a:pt x="13827" y="0"/>
                        </a:moveTo>
                        <a:cubicBezTo>
                          <a:pt x="18752" y="4104"/>
                          <a:pt x="21600" y="10183"/>
                          <a:pt x="21600" y="16594"/>
                        </a:cubicBezTo>
                        <a:cubicBezTo>
                          <a:pt x="21600" y="20954"/>
                          <a:pt x="20280" y="25212"/>
                          <a:pt x="17814" y="28809"/>
                        </a:cubicBezTo>
                        <a:lnTo>
                          <a:pt x="0" y="1659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Arc 347"/>
                  <p:cNvSpPr>
                    <a:spLocks/>
                  </p:cNvSpPr>
                  <p:nvPr/>
                </p:nvSpPr>
                <p:spPr bwMode="auto">
                  <a:xfrm>
                    <a:off x="896" y="2025"/>
                    <a:ext cx="15" cy="12"/>
                  </a:xfrm>
                  <a:custGeom>
                    <a:avLst/>
                    <a:gdLst>
                      <a:gd name="T0" fmla="*/ 0 w 21600"/>
                      <a:gd name="T1" fmla="*/ 0 h 29422"/>
                      <a:gd name="T2" fmla="*/ 0 w 21600"/>
                      <a:gd name="T3" fmla="*/ 0 h 29422"/>
                      <a:gd name="T4" fmla="*/ 0 w 21600"/>
                      <a:gd name="T5" fmla="*/ 0 h 29422"/>
                      <a:gd name="T6" fmla="*/ 0 60000 65536"/>
                      <a:gd name="T7" fmla="*/ 0 60000 65536"/>
                      <a:gd name="T8" fmla="*/ 0 60000 65536"/>
                      <a:gd name="T9" fmla="*/ 0 w 21600"/>
                      <a:gd name="T10" fmla="*/ 0 h 29422"/>
                      <a:gd name="T11" fmla="*/ 21600 w 21600"/>
                      <a:gd name="T12" fmla="*/ 29422 h 29422"/>
                    </a:gdLst>
                    <a:ahLst/>
                    <a:cxnLst>
                      <a:cxn ang="T6">
                        <a:pos x="T0" y="T1"/>
                      </a:cxn>
                      <a:cxn ang="T7">
                        <a:pos x="T2" y="T3"/>
                      </a:cxn>
                      <a:cxn ang="T8">
                        <a:pos x="T4" y="T5"/>
                      </a:cxn>
                    </a:cxnLst>
                    <a:rect l="T9" t="T10" r="T11" b="T12"/>
                    <a:pathLst>
                      <a:path w="21600" h="29422" fill="none" extrusionOk="0">
                        <a:moveTo>
                          <a:pt x="13493" y="-1"/>
                        </a:moveTo>
                        <a:cubicBezTo>
                          <a:pt x="18617" y="4099"/>
                          <a:pt x="21600" y="10305"/>
                          <a:pt x="21600" y="16867"/>
                        </a:cubicBezTo>
                        <a:cubicBezTo>
                          <a:pt x="21600" y="21368"/>
                          <a:pt x="20193" y="25758"/>
                          <a:pt x="17576" y="29421"/>
                        </a:cubicBezTo>
                      </a:path>
                      <a:path w="21600" h="29422" stroke="0" extrusionOk="0">
                        <a:moveTo>
                          <a:pt x="13493" y="-1"/>
                        </a:moveTo>
                        <a:cubicBezTo>
                          <a:pt x="18617" y="4099"/>
                          <a:pt x="21600" y="10305"/>
                          <a:pt x="21600" y="16867"/>
                        </a:cubicBezTo>
                        <a:cubicBezTo>
                          <a:pt x="21600" y="21368"/>
                          <a:pt x="20193" y="25758"/>
                          <a:pt x="17576" y="29421"/>
                        </a:cubicBezTo>
                        <a:lnTo>
                          <a:pt x="0" y="16867"/>
                        </a:lnTo>
                        <a:close/>
                      </a:path>
                    </a:pathLst>
                  </a:custGeom>
                  <a:solidFill>
                    <a:srgbClr val="E7EDED"/>
                  </a:solidFill>
                  <a:ln w="3175">
                    <a:solidFill>
                      <a:srgbClr val="6C8F93"/>
                    </a:solidFill>
                    <a:round/>
                    <a:headEnd/>
                    <a:tailEnd/>
                  </a:ln>
                </p:spPr>
                <p:txBody>
                  <a:bodyPr/>
                  <a:lstStyle/>
                  <a:p>
                    <a:endParaRPr lang="en-US"/>
                  </a:p>
                </p:txBody>
              </p:sp>
              <p:sp>
                <p:nvSpPr>
                  <p:cNvPr id="152" name="Arc 348"/>
                  <p:cNvSpPr>
                    <a:spLocks/>
                  </p:cNvSpPr>
                  <p:nvPr/>
                </p:nvSpPr>
                <p:spPr bwMode="auto">
                  <a:xfrm>
                    <a:off x="890" y="2037"/>
                    <a:ext cx="20" cy="19"/>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Arc 349"/>
                  <p:cNvSpPr>
                    <a:spLocks/>
                  </p:cNvSpPr>
                  <p:nvPr/>
                </p:nvSpPr>
                <p:spPr bwMode="auto">
                  <a:xfrm>
                    <a:off x="891" y="2037"/>
                    <a:ext cx="18" cy="18"/>
                  </a:xfrm>
                  <a:custGeom>
                    <a:avLst/>
                    <a:gdLst>
                      <a:gd name="T0" fmla="*/ 0 w 28431"/>
                      <a:gd name="T1" fmla="*/ 0 h 27648"/>
                      <a:gd name="T2" fmla="*/ 0 w 28431"/>
                      <a:gd name="T3" fmla="*/ 0 h 27648"/>
                      <a:gd name="T4" fmla="*/ 0 w 28431"/>
                      <a:gd name="T5" fmla="*/ 0 h 27648"/>
                      <a:gd name="T6" fmla="*/ 0 60000 65536"/>
                      <a:gd name="T7" fmla="*/ 0 60000 65536"/>
                      <a:gd name="T8" fmla="*/ 0 60000 65536"/>
                      <a:gd name="T9" fmla="*/ 0 w 28431"/>
                      <a:gd name="T10" fmla="*/ 0 h 27648"/>
                      <a:gd name="T11" fmla="*/ 28431 w 28431"/>
                      <a:gd name="T12" fmla="*/ 27648 h 27648"/>
                    </a:gdLst>
                    <a:ahLst/>
                    <a:cxnLst>
                      <a:cxn ang="T6">
                        <a:pos x="T0" y="T1"/>
                      </a:cxn>
                      <a:cxn ang="T7">
                        <a:pos x="T2" y="T3"/>
                      </a:cxn>
                      <a:cxn ang="T8">
                        <a:pos x="T4" y="T5"/>
                      </a:cxn>
                    </a:cxnLst>
                    <a:rect l="T9" t="T10" r="T11" b="T12"/>
                    <a:pathLst>
                      <a:path w="28431" h="27648" fill="none" extrusionOk="0">
                        <a:moveTo>
                          <a:pt x="27566" y="-1"/>
                        </a:moveTo>
                        <a:cubicBezTo>
                          <a:pt x="28140" y="1964"/>
                          <a:pt x="28431" y="4001"/>
                          <a:pt x="28431" y="6048"/>
                        </a:cubicBezTo>
                        <a:cubicBezTo>
                          <a:pt x="28431" y="17977"/>
                          <a:pt x="18760" y="27648"/>
                          <a:pt x="6831" y="27648"/>
                        </a:cubicBezTo>
                        <a:cubicBezTo>
                          <a:pt x="4509" y="27648"/>
                          <a:pt x="2202" y="27273"/>
                          <a:pt x="0" y="26539"/>
                        </a:cubicBezTo>
                      </a:path>
                      <a:path w="28431" h="27648" stroke="0" extrusionOk="0">
                        <a:moveTo>
                          <a:pt x="27566" y="-1"/>
                        </a:moveTo>
                        <a:cubicBezTo>
                          <a:pt x="28140" y="1964"/>
                          <a:pt x="28431" y="4001"/>
                          <a:pt x="28431" y="6048"/>
                        </a:cubicBezTo>
                        <a:cubicBezTo>
                          <a:pt x="28431" y="17977"/>
                          <a:pt x="18760" y="27648"/>
                          <a:pt x="6831" y="27648"/>
                        </a:cubicBezTo>
                        <a:cubicBezTo>
                          <a:pt x="4509" y="27648"/>
                          <a:pt x="2202" y="27273"/>
                          <a:pt x="0" y="26539"/>
                        </a:cubicBezTo>
                        <a:lnTo>
                          <a:pt x="6831" y="6048"/>
                        </a:lnTo>
                        <a:close/>
                      </a:path>
                    </a:pathLst>
                  </a:custGeom>
                  <a:solidFill>
                    <a:srgbClr val="E7EDED"/>
                  </a:solidFill>
                  <a:ln w="3175">
                    <a:solidFill>
                      <a:srgbClr val="6C8F93"/>
                    </a:solidFill>
                    <a:round/>
                    <a:headEnd/>
                    <a:tailEnd/>
                  </a:ln>
                </p:spPr>
                <p:txBody>
                  <a:bodyPr/>
                  <a:lstStyle/>
                  <a:p>
                    <a:endParaRPr lang="en-US"/>
                  </a:p>
                </p:txBody>
              </p:sp>
              <p:sp>
                <p:nvSpPr>
                  <p:cNvPr id="154" name="Arc 350"/>
                  <p:cNvSpPr>
                    <a:spLocks/>
                  </p:cNvSpPr>
                  <p:nvPr/>
                </p:nvSpPr>
                <p:spPr bwMode="auto">
                  <a:xfrm>
                    <a:off x="820" y="2024"/>
                    <a:ext cx="10" cy="17"/>
                  </a:xfrm>
                  <a:custGeom>
                    <a:avLst/>
                    <a:gdLst>
                      <a:gd name="T0" fmla="*/ 0 w 21600"/>
                      <a:gd name="T1" fmla="*/ 0 h 41382"/>
                      <a:gd name="T2" fmla="*/ 0 w 21600"/>
                      <a:gd name="T3" fmla="*/ 0 h 41382"/>
                      <a:gd name="T4" fmla="*/ 0 w 21600"/>
                      <a:gd name="T5" fmla="*/ 0 h 41382"/>
                      <a:gd name="T6" fmla="*/ 0 60000 65536"/>
                      <a:gd name="T7" fmla="*/ 0 60000 65536"/>
                      <a:gd name="T8" fmla="*/ 0 60000 65536"/>
                      <a:gd name="T9" fmla="*/ 0 w 21600"/>
                      <a:gd name="T10" fmla="*/ 0 h 41382"/>
                      <a:gd name="T11" fmla="*/ 21600 w 21600"/>
                      <a:gd name="T12" fmla="*/ 41382 h 41382"/>
                    </a:gdLst>
                    <a:ahLst/>
                    <a:cxnLst>
                      <a:cxn ang="T6">
                        <a:pos x="T0" y="T1"/>
                      </a:cxn>
                      <a:cxn ang="T7">
                        <a:pos x="T2" y="T3"/>
                      </a:cxn>
                      <a:cxn ang="T8">
                        <a:pos x="T4" y="T5"/>
                      </a:cxn>
                    </a:cxnLst>
                    <a:rect l="T9" t="T10" r="T11" b="T12"/>
                    <a:pathLst>
                      <a:path w="21600" h="41382" fill="none" extrusionOk="0">
                        <a:moveTo>
                          <a:pt x="13091" y="41381"/>
                        </a:moveTo>
                        <a:cubicBezTo>
                          <a:pt x="5149" y="37977"/>
                          <a:pt x="0" y="30168"/>
                          <a:pt x="0" y="21528"/>
                        </a:cubicBezTo>
                        <a:cubicBezTo>
                          <a:pt x="-1" y="10281"/>
                          <a:pt x="8629" y="916"/>
                          <a:pt x="19838" y="-1"/>
                        </a:cubicBezTo>
                      </a:path>
                      <a:path w="21600" h="41382" stroke="0" extrusionOk="0">
                        <a:moveTo>
                          <a:pt x="13091" y="41381"/>
                        </a:moveTo>
                        <a:cubicBezTo>
                          <a:pt x="5149" y="37977"/>
                          <a:pt x="0" y="30168"/>
                          <a:pt x="0" y="21528"/>
                        </a:cubicBezTo>
                        <a:cubicBezTo>
                          <a:pt x="-1" y="10281"/>
                          <a:pt x="8629" y="916"/>
                          <a:pt x="19838" y="-1"/>
                        </a:cubicBezTo>
                        <a:lnTo>
                          <a:pt x="21600" y="21528"/>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Arc 351"/>
                  <p:cNvSpPr>
                    <a:spLocks/>
                  </p:cNvSpPr>
                  <p:nvPr/>
                </p:nvSpPr>
                <p:spPr bwMode="auto">
                  <a:xfrm>
                    <a:off x="821" y="2025"/>
                    <a:ext cx="9" cy="15"/>
                  </a:xfrm>
                  <a:custGeom>
                    <a:avLst/>
                    <a:gdLst>
                      <a:gd name="T0" fmla="*/ 0 w 21600"/>
                      <a:gd name="T1" fmla="*/ 0 h 41421"/>
                      <a:gd name="T2" fmla="*/ 0 w 21600"/>
                      <a:gd name="T3" fmla="*/ 0 h 41421"/>
                      <a:gd name="T4" fmla="*/ 0 w 21600"/>
                      <a:gd name="T5" fmla="*/ 0 h 41421"/>
                      <a:gd name="T6" fmla="*/ 0 60000 65536"/>
                      <a:gd name="T7" fmla="*/ 0 60000 65536"/>
                      <a:gd name="T8" fmla="*/ 0 60000 65536"/>
                      <a:gd name="T9" fmla="*/ 0 w 21600"/>
                      <a:gd name="T10" fmla="*/ 0 h 41421"/>
                      <a:gd name="T11" fmla="*/ 21600 w 21600"/>
                      <a:gd name="T12" fmla="*/ 41421 h 41421"/>
                    </a:gdLst>
                    <a:ahLst/>
                    <a:cxnLst>
                      <a:cxn ang="T6">
                        <a:pos x="T0" y="T1"/>
                      </a:cxn>
                      <a:cxn ang="T7">
                        <a:pos x="T2" y="T3"/>
                      </a:cxn>
                      <a:cxn ang="T8">
                        <a:pos x="T4" y="T5"/>
                      </a:cxn>
                    </a:cxnLst>
                    <a:rect l="T9" t="T10" r="T11" b="T12"/>
                    <a:pathLst>
                      <a:path w="21600" h="41421" fill="none" extrusionOk="0">
                        <a:moveTo>
                          <a:pt x="13179" y="41421"/>
                        </a:moveTo>
                        <a:cubicBezTo>
                          <a:pt x="5190" y="38039"/>
                          <a:pt x="0" y="30205"/>
                          <a:pt x="0" y="21530"/>
                        </a:cubicBezTo>
                        <a:cubicBezTo>
                          <a:pt x="-1" y="10275"/>
                          <a:pt x="8641" y="906"/>
                          <a:pt x="19860" y="0"/>
                        </a:cubicBezTo>
                      </a:path>
                      <a:path w="21600" h="41421" stroke="0" extrusionOk="0">
                        <a:moveTo>
                          <a:pt x="13179" y="41421"/>
                        </a:moveTo>
                        <a:cubicBezTo>
                          <a:pt x="5190" y="38039"/>
                          <a:pt x="0" y="30205"/>
                          <a:pt x="0" y="21530"/>
                        </a:cubicBezTo>
                        <a:cubicBezTo>
                          <a:pt x="-1" y="10275"/>
                          <a:pt x="8641" y="906"/>
                          <a:pt x="19860" y="0"/>
                        </a:cubicBezTo>
                        <a:lnTo>
                          <a:pt x="21600" y="21530"/>
                        </a:lnTo>
                        <a:close/>
                      </a:path>
                    </a:pathLst>
                  </a:custGeom>
                  <a:solidFill>
                    <a:srgbClr val="E7EDED"/>
                  </a:solidFill>
                  <a:ln w="3175">
                    <a:solidFill>
                      <a:srgbClr val="6C8F93"/>
                    </a:solidFill>
                    <a:round/>
                    <a:headEnd/>
                    <a:tailEnd/>
                  </a:ln>
                </p:spPr>
                <p:txBody>
                  <a:bodyPr/>
                  <a:lstStyle/>
                  <a:p>
                    <a:endParaRPr lang="en-US"/>
                  </a:p>
                </p:txBody>
              </p:sp>
              <p:sp>
                <p:nvSpPr>
                  <p:cNvPr id="156" name="Arc 352"/>
                  <p:cNvSpPr>
                    <a:spLocks/>
                  </p:cNvSpPr>
                  <p:nvPr/>
                </p:nvSpPr>
                <p:spPr bwMode="auto">
                  <a:xfrm>
                    <a:off x="849" y="2048"/>
                    <a:ext cx="42" cy="12"/>
                  </a:xfrm>
                  <a:custGeom>
                    <a:avLst/>
                    <a:gdLst>
                      <a:gd name="T0" fmla="*/ 0 w 39208"/>
                      <a:gd name="T1" fmla="*/ 0 h 21600"/>
                      <a:gd name="T2" fmla="*/ 0 w 39208"/>
                      <a:gd name="T3" fmla="*/ 0 h 21600"/>
                      <a:gd name="T4" fmla="*/ 0 w 39208"/>
                      <a:gd name="T5" fmla="*/ 0 h 21600"/>
                      <a:gd name="T6" fmla="*/ 0 60000 65536"/>
                      <a:gd name="T7" fmla="*/ 0 60000 65536"/>
                      <a:gd name="T8" fmla="*/ 0 60000 65536"/>
                      <a:gd name="T9" fmla="*/ 0 w 39208"/>
                      <a:gd name="T10" fmla="*/ 0 h 21600"/>
                      <a:gd name="T11" fmla="*/ 39208 w 39208"/>
                      <a:gd name="T12" fmla="*/ 21600 h 21600"/>
                    </a:gdLst>
                    <a:ahLst/>
                    <a:cxnLst>
                      <a:cxn ang="T6">
                        <a:pos x="T0" y="T1"/>
                      </a:cxn>
                      <a:cxn ang="T7">
                        <a:pos x="T2" y="T3"/>
                      </a:cxn>
                      <a:cxn ang="T8">
                        <a:pos x="T4" y="T5"/>
                      </a:cxn>
                    </a:cxnLst>
                    <a:rect l="T9" t="T10" r="T11" b="T12"/>
                    <a:pathLst>
                      <a:path w="39208" h="21600" fill="none" extrusionOk="0">
                        <a:moveTo>
                          <a:pt x="39208" y="11629"/>
                        </a:moveTo>
                        <a:cubicBezTo>
                          <a:pt x="35239" y="17840"/>
                          <a:pt x="28377" y="21599"/>
                          <a:pt x="21006" y="21600"/>
                        </a:cubicBezTo>
                        <a:cubicBezTo>
                          <a:pt x="11015" y="21600"/>
                          <a:pt x="2328" y="14748"/>
                          <a:pt x="0" y="5032"/>
                        </a:cubicBezTo>
                      </a:path>
                      <a:path w="39208" h="21600" stroke="0" extrusionOk="0">
                        <a:moveTo>
                          <a:pt x="39208" y="11629"/>
                        </a:moveTo>
                        <a:cubicBezTo>
                          <a:pt x="35239" y="17840"/>
                          <a:pt x="28377" y="21599"/>
                          <a:pt x="21006" y="21600"/>
                        </a:cubicBezTo>
                        <a:cubicBezTo>
                          <a:pt x="11015" y="21600"/>
                          <a:pt x="2328" y="14748"/>
                          <a:pt x="0" y="5032"/>
                        </a:cubicBezTo>
                        <a:lnTo>
                          <a:pt x="21006"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Arc 353"/>
                  <p:cNvSpPr>
                    <a:spLocks/>
                  </p:cNvSpPr>
                  <p:nvPr/>
                </p:nvSpPr>
                <p:spPr bwMode="auto">
                  <a:xfrm>
                    <a:off x="850" y="2048"/>
                    <a:ext cx="40" cy="11"/>
                  </a:xfrm>
                  <a:custGeom>
                    <a:avLst/>
                    <a:gdLst>
                      <a:gd name="T0" fmla="*/ 0 w 38927"/>
                      <a:gd name="T1" fmla="*/ 0 h 21600"/>
                      <a:gd name="T2" fmla="*/ 0 w 38927"/>
                      <a:gd name="T3" fmla="*/ 0 h 21600"/>
                      <a:gd name="T4" fmla="*/ 0 w 38927"/>
                      <a:gd name="T5" fmla="*/ 0 h 21600"/>
                      <a:gd name="T6" fmla="*/ 0 60000 65536"/>
                      <a:gd name="T7" fmla="*/ 0 60000 65536"/>
                      <a:gd name="T8" fmla="*/ 0 60000 65536"/>
                      <a:gd name="T9" fmla="*/ 0 w 38927"/>
                      <a:gd name="T10" fmla="*/ 0 h 21600"/>
                      <a:gd name="T11" fmla="*/ 38927 w 38927"/>
                      <a:gd name="T12" fmla="*/ 21600 h 21600"/>
                    </a:gdLst>
                    <a:ahLst/>
                    <a:cxnLst>
                      <a:cxn ang="T6">
                        <a:pos x="T0" y="T1"/>
                      </a:cxn>
                      <a:cxn ang="T7">
                        <a:pos x="T2" y="T3"/>
                      </a:cxn>
                      <a:cxn ang="T8">
                        <a:pos x="T4" y="T5"/>
                      </a:cxn>
                    </a:cxnLst>
                    <a:rect l="T9" t="T10" r="T11" b="T12"/>
                    <a:pathLst>
                      <a:path w="38927" h="21600" fill="none" extrusionOk="0">
                        <a:moveTo>
                          <a:pt x="38926" y="11981"/>
                        </a:moveTo>
                        <a:cubicBezTo>
                          <a:pt x="34920" y="17990"/>
                          <a:pt x="28176" y="21599"/>
                          <a:pt x="20955" y="21600"/>
                        </a:cubicBezTo>
                        <a:cubicBezTo>
                          <a:pt x="11043" y="21600"/>
                          <a:pt x="2403" y="14854"/>
                          <a:pt x="-1" y="5239"/>
                        </a:cubicBezTo>
                      </a:path>
                      <a:path w="38927" h="21600" stroke="0" extrusionOk="0">
                        <a:moveTo>
                          <a:pt x="38926" y="11981"/>
                        </a:moveTo>
                        <a:cubicBezTo>
                          <a:pt x="34920" y="17990"/>
                          <a:pt x="28176" y="21599"/>
                          <a:pt x="20955" y="21600"/>
                        </a:cubicBezTo>
                        <a:cubicBezTo>
                          <a:pt x="11043" y="21600"/>
                          <a:pt x="2403" y="14854"/>
                          <a:pt x="-1" y="5239"/>
                        </a:cubicBezTo>
                        <a:lnTo>
                          <a:pt x="20955" y="0"/>
                        </a:lnTo>
                        <a:close/>
                      </a:path>
                    </a:pathLst>
                  </a:custGeom>
                  <a:solidFill>
                    <a:srgbClr val="E7EDED"/>
                  </a:solidFill>
                  <a:ln w="3175">
                    <a:solidFill>
                      <a:srgbClr val="6C8F93"/>
                    </a:solidFill>
                    <a:round/>
                    <a:headEnd/>
                    <a:tailEnd/>
                  </a:ln>
                </p:spPr>
                <p:txBody>
                  <a:bodyPr/>
                  <a:lstStyle/>
                  <a:p>
                    <a:endParaRPr lang="en-US"/>
                  </a:p>
                </p:txBody>
              </p:sp>
            </p:grpSp>
          </p:grpSp>
        </p:grpSp>
        <p:pic>
          <p:nvPicPr>
            <p:cNvPr id="7" name="Picture 3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2175" y="1844676"/>
              <a:ext cx="118903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8" name="Group 355"/>
            <p:cNvGrpSpPr>
              <a:grpSpLocks/>
            </p:cNvGrpSpPr>
            <p:nvPr/>
          </p:nvGrpSpPr>
          <p:grpSpPr bwMode="auto">
            <a:xfrm>
              <a:off x="3127376" y="2055814"/>
              <a:ext cx="1800225" cy="1622425"/>
              <a:chOff x="1358" y="1894"/>
              <a:chExt cx="2981" cy="1793"/>
            </a:xfrm>
          </p:grpSpPr>
          <p:sp>
            <p:nvSpPr>
              <p:cNvPr id="122" name="Oval 356"/>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 name="Oval 357"/>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4" name="Oval 358"/>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 name="Oval 359"/>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6" name="Oval 360"/>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Oval 361"/>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8" name="Oval 362"/>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Oval 363"/>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0" name="Oval 364"/>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9" name="Group 365"/>
            <p:cNvGrpSpPr>
              <a:grpSpLocks/>
            </p:cNvGrpSpPr>
            <p:nvPr/>
          </p:nvGrpSpPr>
          <p:grpSpPr bwMode="auto">
            <a:xfrm>
              <a:off x="4854576" y="2149475"/>
              <a:ext cx="2411413" cy="1677988"/>
              <a:chOff x="1358" y="1894"/>
              <a:chExt cx="2981" cy="1793"/>
            </a:xfrm>
          </p:grpSpPr>
          <p:sp>
            <p:nvSpPr>
              <p:cNvPr id="113" name="Oval 366"/>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Oval 367"/>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Oval 368"/>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Oval 369"/>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Oval 370"/>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Oval 371"/>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Oval 372"/>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Oval 373"/>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1" name="Oval 374"/>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0" name="Group 375"/>
            <p:cNvGrpSpPr>
              <a:grpSpLocks/>
            </p:cNvGrpSpPr>
            <p:nvPr/>
          </p:nvGrpSpPr>
          <p:grpSpPr bwMode="auto">
            <a:xfrm>
              <a:off x="4887914" y="2179638"/>
              <a:ext cx="2390775" cy="1706562"/>
              <a:chOff x="1358" y="1886"/>
              <a:chExt cx="2989" cy="1810"/>
            </a:xfrm>
          </p:grpSpPr>
          <p:sp>
            <p:nvSpPr>
              <p:cNvPr id="97" name="Arc 376"/>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Arc 377"/>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99" name="Arc 378"/>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Arc 379"/>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101" name="Arc 380"/>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Arc 381"/>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103" name="Arc 382"/>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Arc 383"/>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105" name="Arc 384"/>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Arc 385"/>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107" name="Arc 386"/>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Arc 387"/>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109" name="Arc 388"/>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Arc 389"/>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111" name="Arc 390"/>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Arc 391"/>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grpSp>
          <p:nvGrpSpPr>
            <p:cNvPr id="11" name="Group 392"/>
            <p:cNvGrpSpPr>
              <a:grpSpLocks/>
            </p:cNvGrpSpPr>
            <p:nvPr/>
          </p:nvGrpSpPr>
          <p:grpSpPr bwMode="auto">
            <a:xfrm>
              <a:off x="3127376" y="2055813"/>
              <a:ext cx="1800225" cy="1651000"/>
              <a:chOff x="1358" y="1886"/>
              <a:chExt cx="2989" cy="1810"/>
            </a:xfrm>
          </p:grpSpPr>
          <p:sp>
            <p:nvSpPr>
              <p:cNvPr id="81" name="Arc 393"/>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Arc 394"/>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83" name="Arc 395"/>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Arc 396"/>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85" name="Arc 397"/>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Arc 398"/>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87" name="Arc 399"/>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Arc 400"/>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89" name="Arc 401"/>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Arc 402"/>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91" name="Arc 403"/>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Arc 404"/>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93" name="Arc 405"/>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Arc 406"/>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95" name="Arc 407"/>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Arc 408"/>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sp>
          <p:nvSpPr>
            <p:cNvPr id="12" name="Line 409"/>
            <p:cNvSpPr>
              <a:spLocks noChangeShapeType="1"/>
            </p:cNvSpPr>
            <p:nvPr/>
          </p:nvSpPr>
          <p:spPr bwMode="auto">
            <a:xfrm>
              <a:off x="3438525" y="2330450"/>
              <a:ext cx="280988" cy="4953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3" name="Line 410"/>
            <p:cNvSpPr>
              <a:spLocks noChangeShapeType="1"/>
            </p:cNvSpPr>
            <p:nvPr/>
          </p:nvSpPr>
          <p:spPr bwMode="auto">
            <a:xfrm flipH="1">
              <a:off x="3765551" y="2605088"/>
              <a:ext cx="608013" cy="220662"/>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4" name="Line 411"/>
            <p:cNvSpPr>
              <a:spLocks noChangeShapeType="1"/>
            </p:cNvSpPr>
            <p:nvPr/>
          </p:nvSpPr>
          <p:spPr bwMode="auto">
            <a:xfrm flipH="1" flipV="1">
              <a:off x="3719514" y="2881314"/>
              <a:ext cx="420687" cy="4397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5" name="Line 412"/>
            <p:cNvSpPr>
              <a:spLocks noChangeShapeType="1"/>
            </p:cNvSpPr>
            <p:nvPr/>
          </p:nvSpPr>
          <p:spPr bwMode="auto">
            <a:xfrm flipH="1" flipV="1">
              <a:off x="4419601" y="2605089"/>
              <a:ext cx="511175" cy="15398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6" name="Line 413"/>
            <p:cNvSpPr>
              <a:spLocks noChangeShapeType="1"/>
            </p:cNvSpPr>
            <p:nvPr/>
          </p:nvSpPr>
          <p:spPr bwMode="auto">
            <a:xfrm flipH="1">
              <a:off x="4140201" y="2835276"/>
              <a:ext cx="790575" cy="43021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7" name="Line 414"/>
            <p:cNvSpPr>
              <a:spLocks noChangeShapeType="1"/>
            </p:cNvSpPr>
            <p:nvPr/>
          </p:nvSpPr>
          <p:spPr bwMode="auto">
            <a:xfrm flipH="1">
              <a:off x="5103813" y="2533651"/>
              <a:ext cx="1028700" cy="11271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8" name="Line 415"/>
            <p:cNvSpPr>
              <a:spLocks noChangeShapeType="1"/>
            </p:cNvSpPr>
            <p:nvPr/>
          </p:nvSpPr>
          <p:spPr bwMode="auto">
            <a:xfrm flipH="1" flipV="1">
              <a:off x="5149851" y="2646363"/>
              <a:ext cx="373063" cy="6604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19" name="Line 416"/>
            <p:cNvSpPr>
              <a:spLocks noChangeShapeType="1"/>
            </p:cNvSpPr>
            <p:nvPr/>
          </p:nvSpPr>
          <p:spPr bwMode="auto">
            <a:xfrm flipH="1" flipV="1">
              <a:off x="5149851" y="2589213"/>
              <a:ext cx="561975" cy="3302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0" name="Line 417"/>
            <p:cNvSpPr>
              <a:spLocks noChangeShapeType="1"/>
            </p:cNvSpPr>
            <p:nvPr/>
          </p:nvSpPr>
          <p:spPr bwMode="auto">
            <a:xfrm flipH="1" flipV="1">
              <a:off x="5711826" y="2919413"/>
              <a:ext cx="1122363" cy="55562"/>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1" name="Line 418"/>
            <p:cNvSpPr>
              <a:spLocks noChangeShapeType="1"/>
            </p:cNvSpPr>
            <p:nvPr/>
          </p:nvSpPr>
          <p:spPr bwMode="auto">
            <a:xfrm flipH="1" flipV="1">
              <a:off x="6178550" y="2533650"/>
              <a:ext cx="514350" cy="16668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2" name="Line 419"/>
            <p:cNvSpPr>
              <a:spLocks noChangeShapeType="1"/>
            </p:cNvSpPr>
            <p:nvPr/>
          </p:nvSpPr>
          <p:spPr bwMode="auto">
            <a:xfrm flipH="1">
              <a:off x="5522914" y="3360738"/>
              <a:ext cx="1030287" cy="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3" name="Line 420"/>
            <p:cNvSpPr>
              <a:spLocks noChangeShapeType="1"/>
            </p:cNvSpPr>
            <p:nvPr/>
          </p:nvSpPr>
          <p:spPr bwMode="auto">
            <a:xfrm flipV="1">
              <a:off x="6599239" y="2974976"/>
              <a:ext cx="280987" cy="385763"/>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4" name="Line 421"/>
            <p:cNvSpPr>
              <a:spLocks noChangeShapeType="1"/>
            </p:cNvSpPr>
            <p:nvPr/>
          </p:nvSpPr>
          <p:spPr bwMode="auto">
            <a:xfrm flipH="1" flipV="1">
              <a:off x="6738939" y="2700339"/>
              <a:ext cx="141287" cy="2746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25" name="Line 422"/>
            <p:cNvSpPr>
              <a:spLocks noChangeShapeType="1"/>
            </p:cNvSpPr>
            <p:nvPr/>
          </p:nvSpPr>
          <p:spPr bwMode="auto">
            <a:xfrm flipH="1">
              <a:off x="6683375" y="3216275"/>
              <a:ext cx="457200" cy="2286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pic>
          <p:nvPicPr>
            <p:cNvPr id="26" name="Picture 4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101" y="2219326"/>
              <a:ext cx="3651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 name="Line 424"/>
            <p:cNvSpPr>
              <a:spLocks noChangeShapeType="1"/>
            </p:cNvSpPr>
            <p:nvPr/>
          </p:nvSpPr>
          <p:spPr bwMode="auto">
            <a:xfrm flipV="1">
              <a:off x="3111501" y="2881313"/>
              <a:ext cx="608013" cy="1651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pic>
          <p:nvPicPr>
            <p:cNvPr id="28" name="Picture 4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3776" y="2747964"/>
              <a:ext cx="3651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 name="Picture 42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7350" y="2508251"/>
              <a:ext cx="36353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0" name="Picture 4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2876" y="3224214"/>
              <a:ext cx="366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1" name="Picture 42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0988" y="3255964"/>
              <a:ext cx="392112"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2" name="Picture 4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76876" y="2809875"/>
              <a:ext cx="3921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 name="Picture 4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0101" y="2436814"/>
              <a:ext cx="392113"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4" name="Picture 4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8113" y="2584450"/>
              <a:ext cx="3921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5" name="Picture 43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38" y="3300414"/>
              <a:ext cx="392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6" name="Picture 4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15113" y="2897189"/>
              <a:ext cx="392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7" name="Text Box 434"/>
            <p:cNvSpPr txBox="1">
              <a:spLocks noChangeArrowheads="1"/>
            </p:cNvSpPr>
            <p:nvPr/>
          </p:nvSpPr>
          <p:spPr bwMode="auto">
            <a:xfrm>
              <a:off x="5345113" y="1798639"/>
              <a:ext cx="1412546" cy="4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a:latin typeface="Arial" charset="0"/>
                </a:rPr>
                <a:t>Backbone</a:t>
              </a:r>
            </a:p>
          </p:txBody>
        </p:sp>
        <p:sp>
          <p:nvSpPr>
            <p:cNvPr id="38" name="Text Box 435"/>
            <p:cNvSpPr txBox="1">
              <a:spLocks noChangeArrowheads="1"/>
            </p:cNvSpPr>
            <p:nvPr/>
          </p:nvSpPr>
          <p:spPr bwMode="auto">
            <a:xfrm>
              <a:off x="4625976" y="1997076"/>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a:latin typeface="Arial" charset="0"/>
                </a:rPr>
                <a:t>ISP</a:t>
              </a:r>
            </a:p>
          </p:txBody>
        </p:sp>
        <p:pic>
          <p:nvPicPr>
            <p:cNvPr id="39" name="Picture 436"/>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06714" y="2895600"/>
              <a:ext cx="365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0" name="Picture 437"/>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4576" y="2606675"/>
              <a:ext cx="365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41" name="Group 438"/>
            <p:cNvGrpSpPr>
              <a:grpSpLocks/>
            </p:cNvGrpSpPr>
            <p:nvPr/>
          </p:nvGrpSpPr>
          <p:grpSpPr bwMode="auto">
            <a:xfrm>
              <a:off x="7292976" y="2073276"/>
              <a:ext cx="1800225" cy="1624013"/>
              <a:chOff x="1358" y="1894"/>
              <a:chExt cx="2981" cy="1793"/>
            </a:xfrm>
          </p:grpSpPr>
          <p:sp>
            <p:nvSpPr>
              <p:cNvPr id="72" name="Oval 439"/>
              <p:cNvSpPr>
                <a:spLocks noChangeArrowheads="1"/>
              </p:cNvSpPr>
              <p:nvPr/>
            </p:nvSpPr>
            <p:spPr bwMode="auto">
              <a:xfrm>
                <a:off x="2376" y="1894"/>
                <a:ext cx="1299"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Oval 440"/>
              <p:cNvSpPr>
                <a:spLocks noChangeArrowheads="1"/>
              </p:cNvSpPr>
              <p:nvPr/>
            </p:nvSpPr>
            <p:spPr bwMode="auto">
              <a:xfrm>
                <a:off x="1662" y="2088"/>
                <a:ext cx="996" cy="742"/>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Oval 441"/>
              <p:cNvSpPr>
                <a:spLocks noChangeArrowheads="1"/>
              </p:cNvSpPr>
              <p:nvPr/>
            </p:nvSpPr>
            <p:spPr bwMode="auto">
              <a:xfrm>
                <a:off x="1358" y="2535"/>
                <a:ext cx="672" cy="605"/>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Oval 442"/>
              <p:cNvSpPr>
                <a:spLocks noChangeArrowheads="1"/>
              </p:cNvSpPr>
              <p:nvPr/>
            </p:nvSpPr>
            <p:spPr bwMode="auto">
              <a:xfrm>
                <a:off x="1561" y="2801"/>
                <a:ext cx="1010" cy="656"/>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Oval 443"/>
              <p:cNvSpPr>
                <a:spLocks noChangeArrowheads="1"/>
              </p:cNvSpPr>
              <p:nvPr/>
            </p:nvSpPr>
            <p:spPr bwMode="auto">
              <a:xfrm>
                <a:off x="2275" y="2909"/>
                <a:ext cx="1509" cy="77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Oval 444"/>
              <p:cNvSpPr>
                <a:spLocks noChangeArrowheads="1"/>
              </p:cNvSpPr>
              <p:nvPr/>
            </p:nvSpPr>
            <p:spPr bwMode="auto">
              <a:xfrm>
                <a:off x="3235" y="2110"/>
                <a:ext cx="967" cy="583"/>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Oval 445"/>
              <p:cNvSpPr>
                <a:spLocks noChangeArrowheads="1"/>
              </p:cNvSpPr>
              <p:nvPr/>
            </p:nvSpPr>
            <p:spPr bwMode="auto">
              <a:xfrm>
                <a:off x="3379" y="2484"/>
                <a:ext cx="960" cy="584"/>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Oval 446"/>
              <p:cNvSpPr>
                <a:spLocks noChangeArrowheads="1"/>
              </p:cNvSpPr>
              <p:nvPr/>
            </p:nvSpPr>
            <p:spPr bwMode="auto">
              <a:xfrm>
                <a:off x="3293" y="2607"/>
                <a:ext cx="953"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Oval 447"/>
              <p:cNvSpPr>
                <a:spLocks noChangeArrowheads="1"/>
              </p:cNvSpPr>
              <p:nvPr/>
            </p:nvSpPr>
            <p:spPr bwMode="auto">
              <a:xfrm>
                <a:off x="1900" y="2319"/>
                <a:ext cx="1934" cy="958"/>
              </a:xfrm>
              <a:prstGeom prst="ellipse">
                <a:avLst/>
              </a:pr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2" name="Group 448"/>
            <p:cNvGrpSpPr>
              <a:grpSpLocks/>
            </p:cNvGrpSpPr>
            <p:nvPr/>
          </p:nvGrpSpPr>
          <p:grpSpPr bwMode="auto">
            <a:xfrm>
              <a:off x="7292976" y="2073275"/>
              <a:ext cx="1800225" cy="1652588"/>
              <a:chOff x="1358" y="1886"/>
              <a:chExt cx="2989" cy="1810"/>
            </a:xfrm>
          </p:grpSpPr>
          <p:sp>
            <p:nvSpPr>
              <p:cNvPr id="56" name="Arc 449"/>
              <p:cNvSpPr>
                <a:spLocks/>
              </p:cNvSpPr>
              <p:nvPr/>
            </p:nvSpPr>
            <p:spPr bwMode="auto">
              <a:xfrm>
                <a:off x="2404" y="1886"/>
                <a:ext cx="1247" cy="375"/>
              </a:xfrm>
              <a:custGeom>
                <a:avLst/>
                <a:gdLst>
                  <a:gd name="T0" fmla="*/ 0 w 40985"/>
                  <a:gd name="T1" fmla="*/ 0 h 21600"/>
                  <a:gd name="T2" fmla="*/ 0 w 40985"/>
                  <a:gd name="T3" fmla="*/ 0 h 21600"/>
                  <a:gd name="T4" fmla="*/ 0 w 40985"/>
                  <a:gd name="T5" fmla="*/ 0 h 21600"/>
                  <a:gd name="T6" fmla="*/ 0 60000 65536"/>
                  <a:gd name="T7" fmla="*/ 0 60000 65536"/>
                  <a:gd name="T8" fmla="*/ 0 60000 65536"/>
                  <a:gd name="T9" fmla="*/ 0 w 40985"/>
                  <a:gd name="T10" fmla="*/ 0 h 21600"/>
                  <a:gd name="T11" fmla="*/ 40985 w 40985"/>
                  <a:gd name="T12" fmla="*/ 21600 h 21600"/>
                </a:gdLst>
                <a:ahLst/>
                <a:cxnLst>
                  <a:cxn ang="T6">
                    <a:pos x="T0" y="T1"/>
                  </a:cxn>
                  <a:cxn ang="T7">
                    <a:pos x="T2" y="T3"/>
                  </a:cxn>
                  <a:cxn ang="T8">
                    <a:pos x="T4" y="T5"/>
                  </a:cxn>
                </a:cxnLst>
                <a:rect l="T9" t="T10" r="T11" b="T12"/>
                <a:pathLst>
                  <a:path w="40985" h="21600" fill="none" extrusionOk="0">
                    <a:moveTo>
                      <a:pt x="0" y="15316"/>
                    </a:moveTo>
                    <a:cubicBezTo>
                      <a:pt x="2766" y="6218"/>
                      <a:pt x="11157" y="-1"/>
                      <a:pt x="20666" y="0"/>
                    </a:cubicBezTo>
                    <a:cubicBezTo>
                      <a:pt x="29769" y="0"/>
                      <a:pt x="37896" y="5708"/>
                      <a:pt x="40984" y="14272"/>
                    </a:cubicBezTo>
                  </a:path>
                  <a:path w="40985" h="21600" stroke="0" extrusionOk="0">
                    <a:moveTo>
                      <a:pt x="0" y="15316"/>
                    </a:moveTo>
                    <a:cubicBezTo>
                      <a:pt x="2766" y="6218"/>
                      <a:pt x="11157" y="-1"/>
                      <a:pt x="20666" y="0"/>
                    </a:cubicBezTo>
                    <a:cubicBezTo>
                      <a:pt x="29769" y="0"/>
                      <a:pt x="37896" y="5708"/>
                      <a:pt x="40984" y="14272"/>
                    </a:cubicBezTo>
                    <a:lnTo>
                      <a:pt x="20666"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Arc 450"/>
              <p:cNvSpPr>
                <a:spLocks/>
              </p:cNvSpPr>
              <p:nvPr/>
            </p:nvSpPr>
            <p:spPr bwMode="auto">
              <a:xfrm>
                <a:off x="2412" y="1893"/>
                <a:ext cx="1232" cy="368"/>
              </a:xfrm>
              <a:custGeom>
                <a:avLst/>
                <a:gdLst>
                  <a:gd name="T0" fmla="*/ 0 w 40951"/>
                  <a:gd name="T1" fmla="*/ 0 h 21600"/>
                  <a:gd name="T2" fmla="*/ 0 w 40951"/>
                  <a:gd name="T3" fmla="*/ 0 h 21600"/>
                  <a:gd name="T4" fmla="*/ 0 w 40951"/>
                  <a:gd name="T5" fmla="*/ 0 h 21600"/>
                  <a:gd name="T6" fmla="*/ 0 60000 65536"/>
                  <a:gd name="T7" fmla="*/ 0 60000 65536"/>
                  <a:gd name="T8" fmla="*/ 0 60000 65536"/>
                  <a:gd name="T9" fmla="*/ 0 w 40951"/>
                  <a:gd name="T10" fmla="*/ 0 h 21600"/>
                  <a:gd name="T11" fmla="*/ 40951 w 40951"/>
                  <a:gd name="T12" fmla="*/ 21600 h 21600"/>
                </a:gdLst>
                <a:ahLst/>
                <a:cxnLst>
                  <a:cxn ang="T6">
                    <a:pos x="T0" y="T1"/>
                  </a:cxn>
                  <a:cxn ang="T7">
                    <a:pos x="T2" y="T3"/>
                  </a:cxn>
                  <a:cxn ang="T8">
                    <a:pos x="T4" y="T5"/>
                  </a:cxn>
                </a:cxnLst>
                <a:rect l="T9" t="T10" r="T11" b="T12"/>
                <a:pathLst>
                  <a:path w="40951" h="21600" fill="none" extrusionOk="0">
                    <a:moveTo>
                      <a:pt x="-1" y="15268"/>
                    </a:moveTo>
                    <a:cubicBezTo>
                      <a:pt x="2781" y="6195"/>
                      <a:pt x="11160" y="-1"/>
                      <a:pt x="20651" y="0"/>
                    </a:cubicBezTo>
                    <a:cubicBezTo>
                      <a:pt x="29734" y="0"/>
                      <a:pt x="37847" y="5683"/>
                      <a:pt x="40951" y="14219"/>
                    </a:cubicBezTo>
                  </a:path>
                  <a:path w="40951" h="21600" stroke="0" extrusionOk="0">
                    <a:moveTo>
                      <a:pt x="-1" y="15268"/>
                    </a:moveTo>
                    <a:cubicBezTo>
                      <a:pt x="2781" y="6195"/>
                      <a:pt x="11160" y="-1"/>
                      <a:pt x="20651" y="0"/>
                    </a:cubicBezTo>
                    <a:cubicBezTo>
                      <a:pt x="29734" y="0"/>
                      <a:pt x="37847" y="5683"/>
                      <a:pt x="40951" y="14219"/>
                    </a:cubicBezTo>
                    <a:lnTo>
                      <a:pt x="20651" y="21600"/>
                    </a:lnTo>
                    <a:close/>
                  </a:path>
                </a:pathLst>
              </a:custGeom>
              <a:solidFill>
                <a:srgbClr val="B6C7C9"/>
              </a:solidFill>
              <a:ln w="22225">
                <a:solidFill>
                  <a:srgbClr val="6C8F93"/>
                </a:solidFill>
                <a:round/>
                <a:headEnd/>
                <a:tailEnd/>
              </a:ln>
            </p:spPr>
            <p:txBody>
              <a:bodyPr/>
              <a:lstStyle/>
              <a:p>
                <a:endParaRPr lang="en-US"/>
              </a:p>
            </p:txBody>
          </p:sp>
          <p:sp>
            <p:nvSpPr>
              <p:cNvPr id="58" name="Arc 451"/>
              <p:cNvSpPr>
                <a:spLocks/>
              </p:cNvSpPr>
              <p:nvPr/>
            </p:nvSpPr>
            <p:spPr bwMode="auto">
              <a:xfrm>
                <a:off x="1662" y="2081"/>
                <a:ext cx="766" cy="446"/>
              </a:xfrm>
              <a:custGeom>
                <a:avLst/>
                <a:gdLst>
                  <a:gd name="T0" fmla="*/ 0 w 33007"/>
                  <a:gd name="T1" fmla="*/ 0 h 25698"/>
                  <a:gd name="T2" fmla="*/ 0 w 33007"/>
                  <a:gd name="T3" fmla="*/ 0 h 25698"/>
                  <a:gd name="T4" fmla="*/ 0 w 33007"/>
                  <a:gd name="T5" fmla="*/ 0 h 25698"/>
                  <a:gd name="T6" fmla="*/ 0 60000 65536"/>
                  <a:gd name="T7" fmla="*/ 0 60000 65536"/>
                  <a:gd name="T8" fmla="*/ 0 60000 65536"/>
                  <a:gd name="T9" fmla="*/ 0 w 33007"/>
                  <a:gd name="T10" fmla="*/ 0 h 25698"/>
                  <a:gd name="T11" fmla="*/ 33007 w 33007"/>
                  <a:gd name="T12" fmla="*/ 25698 h 25698"/>
                </a:gdLst>
                <a:ahLst/>
                <a:cxnLst>
                  <a:cxn ang="T6">
                    <a:pos x="T0" y="T1"/>
                  </a:cxn>
                  <a:cxn ang="T7">
                    <a:pos x="T2" y="T3"/>
                  </a:cxn>
                  <a:cxn ang="T8">
                    <a:pos x="T4" y="T5"/>
                  </a:cxn>
                </a:cxnLst>
                <a:rect l="T9" t="T10" r="T11" b="T12"/>
                <a:pathLst>
                  <a:path w="33007" h="25698" fill="none" extrusionOk="0">
                    <a:moveTo>
                      <a:pt x="392" y="25697"/>
                    </a:moveTo>
                    <a:cubicBezTo>
                      <a:pt x="131" y="24347"/>
                      <a:pt x="0" y="22975"/>
                      <a:pt x="0" y="21600"/>
                    </a:cubicBezTo>
                    <a:cubicBezTo>
                      <a:pt x="0" y="9670"/>
                      <a:pt x="9670" y="0"/>
                      <a:pt x="21600" y="0"/>
                    </a:cubicBezTo>
                    <a:cubicBezTo>
                      <a:pt x="25631" y="-1"/>
                      <a:pt x="29583" y="1128"/>
                      <a:pt x="33007" y="3257"/>
                    </a:cubicBezTo>
                  </a:path>
                  <a:path w="33007" h="25698" stroke="0" extrusionOk="0">
                    <a:moveTo>
                      <a:pt x="392" y="25697"/>
                    </a:moveTo>
                    <a:cubicBezTo>
                      <a:pt x="131" y="24347"/>
                      <a:pt x="0" y="22975"/>
                      <a:pt x="0" y="21600"/>
                    </a:cubicBezTo>
                    <a:cubicBezTo>
                      <a:pt x="0" y="9670"/>
                      <a:pt x="9670" y="0"/>
                      <a:pt x="21600" y="0"/>
                    </a:cubicBezTo>
                    <a:cubicBezTo>
                      <a:pt x="25631" y="-1"/>
                      <a:pt x="29583" y="1128"/>
                      <a:pt x="33007" y="3257"/>
                    </a:cubicBezTo>
                    <a:lnTo>
                      <a:pt x="2160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Arc 452"/>
              <p:cNvSpPr>
                <a:spLocks/>
              </p:cNvSpPr>
              <p:nvPr/>
            </p:nvSpPr>
            <p:spPr bwMode="auto">
              <a:xfrm>
                <a:off x="1669" y="2088"/>
                <a:ext cx="755" cy="438"/>
              </a:xfrm>
              <a:custGeom>
                <a:avLst/>
                <a:gdLst>
                  <a:gd name="T0" fmla="*/ 0 w 32968"/>
                  <a:gd name="T1" fmla="*/ 0 h 25717"/>
                  <a:gd name="T2" fmla="*/ 0 w 32968"/>
                  <a:gd name="T3" fmla="*/ 0 h 25717"/>
                  <a:gd name="T4" fmla="*/ 0 w 32968"/>
                  <a:gd name="T5" fmla="*/ 0 h 25717"/>
                  <a:gd name="T6" fmla="*/ 0 60000 65536"/>
                  <a:gd name="T7" fmla="*/ 0 60000 65536"/>
                  <a:gd name="T8" fmla="*/ 0 60000 65536"/>
                  <a:gd name="T9" fmla="*/ 0 w 32968"/>
                  <a:gd name="T10" fmla="*/ 0 h 25717"/>
                  <a:gd name="T11" fmla="*/ 32968 w 32968"/>
                  <a:gd name="T12" fmla="*/ 25717 h 25717"/>
                </a:gdLst>
                <a:ahLst/>
                <a:cxnLst>
                  <a:cxn ang="T6">
                    <a:pos x="T0" y="T1"/>
                  </a:cxn>
                  <a:cxn ang="T7">
                    <a:pos x="T2" y="T3"/>
                  </a:cxn>
                  <a:cxn ang="T8">
                    <a:pos x="T4" y="T5"/>
                  </a:cxn>
                </a:cxnLst>
                <a:rect l="T9" t="T10" r="T11" b="T12"/>
                <a:pathLst>
                  <a:path w="32968" h="25717" fill="none" extrusionOk="0">
                    <a:moveTo>
                      <a:pt x="395" y="25717"/>
                    </a:moveTo>
                    <a:cubicBezTo>
                      <a:pt x="132" y="24360"/>
                      <a:pt x="0" y="22981"/>
                      <a:pt x="0" y="21600"/>
                    </a:cubicBezTo>
                    <a:cubicBezTo>
                      <a:pt x="0" y="9670"/>
                      <a:pt x="9670" y="0"/>
                      <a:pt x="21600" y="0"/>
                    </a:cubicBezTo>
                    <a:cubicBezTo>
                      <a:pt x="25616" y="-1"/>
                      <a:pt x="29552" y="1119"/>
                      <a:pt x="32967" y="3233"/>
                    </a:cubicBezTo>
                  </a:path>
                  <a:path w="32968" h="25717" stroke="0" extrusionOk="0">
                    <a:moveTo>
                      <a:pt x="395" y="25717"/>
                    </a:moveTo>
                    <a:cubicBezTo>
                      <a:pt x="132" y="24360"/>
                      <a:pt x="0" y="22981"/>
                      <a:pt x="0" y="21600"/>
                    </a:cubicBezTo>
                    <a:cubicBezTo>
                      <a:pt x="0" y="9670"/>
                      <a:pt x="9670" y="0"/>
                      <a:pt x="21600" y="0"/>
                    </a:cubicBezTo>
                    <a:cubicBezTo>
                      <a:pt x="25616" y="-1"/>
                      <a:pt x="29552" y="1119"/>
                      <a:pt x="32967" y="3233"/>
                    </a:cubicBezTo>
                    <a:lnTo>
                      <a:pt x="21600" y="21600"/>
                    </a:lnTo>
                    <a:close/>
                  </a:path>
                </a:pathLst>
              </a:custGeom>
              <a:solidFill>
                <a:srgbClr val="B6C7C9"/>
              </a:solidFill>
              <a:ln w="22225">
                <a:solidFill>
                  <a:srgbClr val="6C8F93"/>
                </a:solidFill>
                <a:round/>
                <a:headEnd/>
                <a:tailEnd/>
              </a:ln>
            </p:spPr>
            <p:txBody>
              <a:bodyPr/>
              <a:lstStyle/>
              <a:p>
                <a:endParaRPr lang="en-US"/>
              </a:p>
            </p:txBody>
          </p:sp>
          <p:sp>
            <p:nvSpPr>
              <p:cNvPr id="60" name="Arc 453"/>
              <p:cNvSpPr>
                <a:spLocks/>
              </p:cNvSpPr>
              <p:nvPr/>
            </p:nvSpPr>
            <p:spPr bwMode="auto">
              <a:xfrm>
                <a:off x="1553" y="3120"/>
                <a:ext cx="773" cy="345"/>
              </a:xfrm>
              <a:custGeom>
                <a:avLst/>
                <a:gdLst>
                  <a:gd name="T0" fmla="*/ 0 w 32097"/>
                  <a:gd name="T1" fmla="*/ 0 h 21984"/>
                  <a:gd name="T2" fmla="*/ 0 w 32097"/>
                  <a:gd name="T3" fmla="*/ 0 h 21984"/>
                  <a:gd name="T4" fmla="*/ 0 w 32097"/>
                  <a:gd name="T5" fmla="*/ 0 h 21984"/>
                  <a:gd name="T6" fmla="*/ 0 60000 65536"/>
                  <a:gd name="T7" fmla="*/ 0 60000 65536"/>
                  <a:gd name="T8" fmla="*/ 0 60000 65536"/>
                  <a:gd name="T9" fmla="*/ 0 w 32097"/>
                  <a:gd name="T10" fmla="*/ 0 h 21984"/>
                  <a:gd name="T11" fmla="*/ 32097 w 32097"/>
                  <a:gd name="T12" fmla="*/ 21984 h 21984"/>
                </a:gdLst>
                <a:ahLst/>
                <a:cxnLst>
                  <a:cxn ang="T6">
                    <a:pos x="T0" y="T1"/>
                  </a:cxn>
                  <a:cxn ang="T7">
                    <a:pos x="T2" y="T3"/>
                  </a:cxn>
                  <a:cxn ang="T8">
                    <a:pos x="T4" y="T5"/>
                  </a:cxn>
                </a:cxnLst>
                <a:rect l="T9" t="T10" r="T11" b="T12"/>
                <a:pathLst>
                  <a:path w="32097" h="21984" fill="none" extrusionOk="0">
                    <a:moveTo>
                      <a:pt x="32096" y="19261"/>
                    </a:moveTo>
                    <a:cubicBezTo>
                      <a:pt x="28886" y="21047"/>
                      <a:pt x="25273" y="21983"/>
                      <a:pt x="21600" y="21984"/>
                    </a:cubicBezTo>
                    <a:cubicBezTo>
                      <a:pt x="9670" y="21984"/>
                      <a:pt x="0" y="12313"/>
                      <a:pt x="0" y="384"/>
                    </a:cubicBezTo>
                    <a:cubicBezTo>
                      <a:pt x="-1" y="255"/>
                      <a:pt x="1" y="127"/>
                      <a:pt x="3" y="0"/>
                    </a:cubicBezTo>
                  </a:path>
                  <a:path w="32097" h="21984" stroke="0" extrusionOk="0">
                    <a:moveTo>
                      <a:pt x="32096" y="19261"/>
                    </a:moveTo>
                    <a:cubicBezTo>
                      <a:pt x="28886" y="21047"/>
                      <a:pt x="25273" y="21983"/>
                      <a:pt x="21600" y="21984"/>
                    </a:cubicBezTo>
                    <a:cubicBezTo>
                      <a:pt x="9670" y="21984"/>
                      <a:pt x="0" y="12313"/>
                      <a:pt x="0" y="384"/>
                    </a:cubicBezTo>
                    <a:cubicBezTo>
                      <a:pt x="-1" y="255"/>
                      <a:pt x="1" y="127"/>
                      <a:pt x="3" y="0"/>
                    </a:cubicBezTo>
                    <a:lnTo>
                      <a:pt x="21600" y="38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Arc 454"/>
              <p:cNvSpPr>
                <a:spLocks/>
              </p:cNvSpPr>
              <p:nvPr/>
            </p:nvSpPr>
            <p:spPr bwMode="auto">
              <a:xfrm>
                <a:off x="1560" y="3120"/>
                <a:ext cx="761" cy="337"/>
              </a:xfrm>
              <a:custGeom>
                <a:avLst/>
                <a:gdLst>
                  <a:gd name="T0" fmla="*/ 0 w 32039"/>
                  <a:gd name="T1" fmla="*/ 0 h 21986"/>
                  <a:gd name="T2" fmla="*/ 0 w 32039"/>
                  <a:gd name="T3" fmla="*/ 0 h 21986"/>
                  <a:gd name="T4" fmla="*/ 0 w 32039"/>
                  <a:gd name="T5" fmla="*/ 0 h 21986"/>
                  <a:gd name="T6" fmla="*/ 0 60000 65536"/>
                  <a:gd name="T7" fmla="*/ 0 60000 65536"/>
                  <a:gd name="T8" fmla="*/ 0 60000 65536"/>
                  <a:gd name="T9" fmla="*/ 0 w 32039"/>
                  <a:gd name="T10" fmla="*/ 0 h 21986"/>
                  <a:gd name="T11" fmla="*/ 32039 w 32039"/>
                  <a:gd name="T12" fmla="*/ 21986 h 21986"/>
                </a:gdLst>
                <a:ahLst/>
                <a:cxnLst>
                  <a:cxn ang="T6">
                    <a:pos x="T0" y="T1"/>
                  </a:cxn>
                  <a:cxn ang="T7">
                    <a:pos x="T2" y="T3"/>
                  </a:cxn>
                  <a:cxn ang="T8">
                    <a:pos x="T4" y="T5"/>
                  </a:cxn>
                </a:cxnLst>
                <a:rect l="T9" t="T10" r="T11" b="T12"/>
                <a:pathLst>
                  <a:path w="32039" h="21986" fill="none" extrusionOk="0">
                    <a:moveTo>
                      <a:pt x="32038" y="19295"/>
                    </a:moveTo>
                    <a:cubicBezTo>
                      <a:pt x="28842" y="21060"/>
                      <a:pt x="25251" y="21985"/>
                      <a:pt x="21600" y="21986"/>
                    </a:cubicBezTo>
                    <a:cubicBezTo>
                      <a:pt x="9670" y="21986"/>
                      <a:pt x="0" y="12315"/>
                      <a:pt x="0" y="386"/>
                    </a:cubicBezTo>
                    <a:cubicBezTo>
                      <a:pt x="-1" y="257"/>
                      <a:pt x="1" y="128"/>
                      <a:pt x="3" y="0"/>
                    </a:cubicBezTo>
                  </a:path>
                  <a:path w="32039" h="21986" stroke="0" extrusionOk="0">
                    <a:moveTo>
                      <a:pt x="32038" y="19295"/>
                    </a:moveTo>
                    <a:cubicBezTo>
                      <a:pt x="28842" y="21060"/>
                      <a:pt x="25251" y="21985"/>
                      <a:pt x="21600" y="21986"/>
                    </a:cubicBezTo>
                    <a:cubicBezTo>
                      <a:pt x="9670" y="21986"/>
                      <a:pt x="0" y="12315"/>
                      <a:pt x="0" y="386"/>
                    </a:cubicBezTo>
                    <a:cubicBezTo>
                      <a:pt x="-1" y="257"/>
                      <a:pt x="1" y="128"/>
                      <a:pt x="3" y="0"/>
                    </a:cubicBezTo>
                    <a:lnTo>
                      <a:pt x="21600" y="386"/>
                    </a:lnTo>
                    <a:close/>
                  </a:path>
                </a:pathLst>
              </a:custGeom>
              <a:solidFill>
                <a:srgbClr val="B6C7C9"/>
              </a:solidFill>
              <a:ln w="22225">
                <a:solidFill>
                  <a:srgbClr val="6C8F93"/>
                </a:solidFill>
                <a:round/>
                <a:headEnd/>
                <a:tailEnd/>
              </a:ln>
            </p:spPr>
            <p:txBody>
              <a:bodyPr/>
              <a:lstStyle/>
              <a:p>
                <a:endParaRPr lang="en-US"/>
              </a:p>
            </p:txBody>
          </p:sp>
          <p:sp>
            <p:nvSpPr>
              <p:cNvPr id="62" name="Arc 455"/>
              <p:cNvSpPr>
                <a:spLocks/>
              </p:cNvSpPr>
              <p:nvPr/>
            </p:nvSpPr>
            <p:spPr bwMode="auto">
              <a:xfrm>
                <a:off x="3626" y="2103"/>
                <a:ext cx="584" cy="427"/>
              </a:xfrm>
              <a:custGeom>
                <a:avLst/>
                <a:gdLst>
                  <a:gd name="T0" fmla="*/ 0 w 26070"/>
                  <a:gd name="T1" fmla="*/ 0 h 31631"/>
                  <a:gd name="T2" fmla="*/ 0 w 26070"/>
                  <a:gd name="T3" fmla="*/ 0 h 31631"/>
                  <a:gd name="T4" fmla="*/ 0 w 26070"/>
                  <a:gd name="T5" fmla="*/ 0 h 31631"/>
                  <a:gd name="T6" fmla="*/ 0 60000 65536"/>
                  <a:gd name="T7" fmla="*/ 0 60000 65536"/>
                  <a:gd name="T8" fmla="*/ 0 60000 65536"/>
                  <a:gd name="T9" fmla="*/ 0 w 26070"/>
                  <a:gd name="T10" fmla="*/ 0 h 31631"/>
                  <a:gd name="T11" fmla="*/ 26070 w 26070"/>
                  <a:gd name="T12" fmla="*/ 31631 h 31631"/>
                </a:gdLst>
                <a:ahLst/>
                <a:cxnLst>
                  <a:cxn ang="T6">
                    <a:pos x="T0" y="T1"/>
                  </a:cxn>
                  <a:cxn ang="T7">
                    <a:pos x="T2" y="T3"/>
                  </a:cxn>
                  <a:cxn ang="T8">
                    <a:pos x="T4" y="T5"/>
                  </a:cxn>
                </a:cxnLst>
                <a:rect l="T9" t="T10" r="T11" b="T12"/>
                <a:pathLst>
                  <a:path w="26070" h="31631" fill="none" extrusionOk="0">
                    <a:moveTo>
                      <a:pt x="-1" y="467"/>
                    </a:moveTo>
                    <a:cubicBezTo>
                      <a:pt x="1469" y="156"/>
                      <a:pt x="2967" y="-1"/>
                      <a:pt x="4470" y="0"/>
                    </a:cubicBezTo>
                    <a:cubicBezTo>
                      <a:pt x="16399" y="0"/>
                      <a:pt x="26070" y="9670"/>
                      <a:pt x="26070" y="21600"/>
                    </a:cubicBezTo>
                    <a:cubicBezTo>
                      <a:pt x="26070" y="25094"/>
                      <a:pt x="25222" y="28536"/>
                      <a:pt x="23599" y="31631"/>
                    </a:cubicBezTo>
                  </a:path>
                  <a:path w="26070" h="31631" stroke="0" extrusionOk="0">
                    <a:moveTo>
                      <a:pt x="-1" y="467"/>
                    </a:moveTo>
                    <a:cubicBezTo>
                      <a:pt x="1469" y="156"/>
                      <a:pt x="2967" y="-1"/>
                      <a:pt x="4470" y="0"/>
                    </a:cubicBezTo>
                    <a:cubicBezTo>
                      <a:pt x="16399" y="0"/>
                      <a:pt x="26070" y="9670"/>
                      <a:pt x="26070" y="21600"/>
                    </a:cubicBezTo>
                    <a:cubicBezTo>
                      <a:pt x="26070" y="25094"/>
                      <a:pt x="25222" y="28536"/>
                      <a:pt x="23599" y="31631"/>
                    </a:cubicBezTo>
                    <a:lnTo>
                      <a:pt x="4470" y="2160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Arc 456"/>
              <p:cNvSpPr>
                <a:spLocks/>
              </p:cNvSpPr>
              <p:nvPr/>
            </p:nvSpPr>
            <p:spPr bwMode="auto">
              <a:xfrm>
                <a:off x="3628" y="2110"/>
                <a:ext cx="574" cy="418"/>
              </a:xfrm>
              <a:custGeom>
                <a:avLst/>
                <a:gdLst>
                  <a:gd name="T0" fmla="*/ 0 w 26029"/>
                  <a:gd name="T1" fmla="*/ 0 h 31708"/>
                  <a:gd name="T2" fmla="*/ 0 w 26029"/>
                  <a:gd name="T3" fmla="*/ 0 h 31708"/>
                  <a:gd name="T4" fmla="*/ 0 w 26029"/>
                  <a:gd name="T5" fmla="*/ 0 h 31708"/>
                  <a:gd name="T6" fmla="*/ 0 60000 65536"/>
                  <a:gd name="T7" fmla="*/ 0 60000 65536"/>
                  <a:gd name="T8" fmla="*/ 0 60000 65536"/>
                  <a:gd name="T9" fmla="*/ 0 w 26029"/>
                  <a:gd name="T10" fmla="*/ 0 h 31708"/>
                  <a:gd name="T11" fmla="*/ 26029 w 26029"/>
                  <a:gd name="T12" fmla="*/ 31708 h 31708"/>
                </a:gdLst>
                <a:ahLst/>
                <a:cxnLst>
                  <a:cxn ang="T6">
                    <a:pos x="T0" y="T1"/>
                  </a:cxn>
                  <a:cxn ang="T7">
                    <a:pos x="T2" y="T3"/>
                  </a:cxn>
                  <a:cxn ang="T8">
                    <a:pos x="T4" y="T5"/>
                  </a:cxn>
                </a:cxnLst>
                <a:rect l="T9" t="T10" r="T11" b="T12"/>
                <a:pathLst>
                  <a:path w="26029" h="31708" fill="none" extrusionOk="0">
                    <a:moveTo>
                      <a:pt x="-1" y="458"/>
                    </a:moveTo>
                    <a:cubicBezTo>
                      <a:pt x="1456" y="153"/>
                      <a:pt x="2940" y="-1"/>
                      <a:pt x="4429" y="0"/>
                    </a:cubicBezTo>
                    <a:cubicBezTo>
                      <a:pt x="16358" y="0"/>
                      <a:pt x="26029" y="9670"/>
                      <a:pt x="26029" y="21600"/>
                    </a:cubicBezTo>
                    <a:cubicBezTo>
                      <a:pt x="26029" y="25123"/>
                      <a:pt x="25166" y="28593"/>
                      <a:pt x="23517" y="31707"/>
                    </a:cubicBezTo>
                  </a:path>
                  <a:path w="26029" h="31708" stroke="0" extrusionOk="0">
                    <a:moveTo>
                      <a:pt x="-1" y="458"/>
                    </a:moveTo>
                    <a:cubicBezTo>
                      <a:pt x="1456" y="153"/>
                      <a:pt x="2940" y="-1"/>
                      <a:pt x="4429" y="0"/>
                    </a:cubicBezTo>
                    <a:cubicBezTo>
                      <a:pt x="16358" y="0"/>
                      <a:pt x="26029" y="9670"/>
                      <a:pt x="26029" y="21600"/>
                    </a:cubicBezTo>
                    <a:cubicBezTo>
                      <a:pt x="26029" y="25123"/>
                      <a:pt x="25166" y="28593"/>
                      <a:pt x="23517" y="31707"/>
                    </a:cubicBezTo>
                    <a:lnTo>
                      <a:pt x="4429" y="21600"/>
                    </a:lnTo>
                    <a:close/>
                  </a:path>
                </a:pathLst>
              </a:custGeom>
              <a:solidFill>
                <a:srgbClr val="B6C7C9"/>
              </a:solidFill>
              <a:ln w="22225">
                <a:solidFill>
                  <a:srgbClr val="6C8F93"/>
                </a:solidFill>
                <a:round/>
                <a:headEnd/>
                <a:tailEnd/>
              </a:ln>
            </p:spPr>
            <p:txBody>
              <a:bodyPr/>
              <a:lstStyle/>
              <a:p>
                <a:endParaRPr lang="en-US"/>
              </a:p>
            </p:txBody>
          </p:sp>
          <p:sp>
            <p:nvSpPr>
              <p:cNvPr id="64" name="Arc 457"/>
              <p:cNvSpPr>
                <a:spLocks/>
              </p:cNvSpPr>
              <p:nvPr/>
            </p:nvSpPr>
            <p:spPr bwMode="auto">
              <a:xfrm>
                <a:off x="3791" y="2534"/>
                <a:ext cx="556" cy="428"/>
              </a:xfrm>
              <a:custGeom>
                <a:avLst/>
                <a:gdLst>
                  <a:gd name="T0" fmla="*/ 0 w 21600"/>
                  <a:gd name="T1" fmla="*/ 0 h 29154"/>
                  <a:gd name="T2" fmla="*/ 0 w 21600"/>
                  <a:gd name="T3" fmla="*/ 0 h 29154"/>
                  <a:gd name="T4" fmla="*/ 0 w 21600"/>
                  <a:gd name="T5" fmla="*/ 0 h 29154"/>
                  <a:gd name="T6" fmla="*/ 0 60000 65536"/>
                  <a:gd name="T7" fmla="*/ 0 60000 65536"/>
                  <a:gd name="T8" fmla="*/ 0 60000 65536"/>
                  <a:gd name="T9" fmla="*/ 0 w 21600"/>
                  <a:gd name="T10" fmla="*/ 0 h 29154"/>
                  <a:gd name="T11" fmla="*/ 21600 w 21600"/>
                  <a:gd name="T12" fmla="*/ 29154 h 29154"/>
                </a:gdLst>
                <a:ahLst/>
                <a:cxnLst>
                  <a:cxn ang="T6">
                    <a:pos x="T0" y="T1"/>
                  </a:cxn>
                  <a:cxn ang="T7">
                    <a:pos x="T2" y="T3"/>
                  </a:cxn>
                  <a:cxn ang="T8">
                    <a:pos x="T4" y="T5"/>
                  </a:cxn>
                </a:cxnLst>
                <a:rect l="T9" t="T10" r="T11" b="T12"/>
                <a:pathLst>
                  <a:path w="21600" h="29154" fill="none" extrusionOk="0">
                    <a:moveTo>
                      <a:pt x="13583" y="0"/>
                    </a:moveTo>
                    <a:cubicBezTo>
                      <a:pt x="18654" y="4101"/>
                      <a:pt x="21600" y="10273"/>
                      <a:pt x="21600" y="16794"/>
                    </a:cubicBezTo>
                    <a:cubicBezTo>
                      <a:pt x="21600" y="21214"/>
                      <a:pt x="20243" y="25528"/>
                      <a:pt x="17714" y="29154"/>
                    </a:cubicBezTo>
                  </a:path>
                  <a:path w="21600" h="29154" stroke="0" extrusionOk="0">
                    <a:moveTo>
                      <a:pt x="13583" y="0"/>
                    </a:moveTo>
                    <a:cubicBezTo>
                      <a:pt x="18654" y="4101"/>
                      <a:pt x="21600" y="10273"/>
                      <a:pt x="21600" y="16794"/>
                    </a:cubicBezTo>
                    <a:cubicBezTo>
                      <a:pt x="21600" y="21214"/>
                      <a:pt x="20243" y="25528"/>
                      <a:pt x="17714" y="29154"/>
                    </a:cubicBezTo>
                    <a:lnTo>
                      <a:pt x="0" y="16794"/>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Arc 458"/>
              <p:cNvSpPr>
                <a:spLocks/>
              </p:cNvSpPr>
              <p:nvPr/>
            </p:nvSpPr>
            <p:spPr bwMode="auto">
              <a:xfrm>
                <a:off x="3791" y="2538"/>
                <a:ext cx="549" cy="420"/>
              </a:xfrm>
              <a:custGeom>
                <a:avLst/>
                <a:gdLst>
                  <a:gd name="T0" fmla="*/ 0 w 21600"/>
                  <a:gd name="T1" fmla="*/ 0 h 29298"/>
                  <a:gd name="T2" fmla="*/ 0 w 21600"/>
                  <a:gd name="T3" fmla="*/ 0 h 29298"/>
                  <a:gd name="T4" fmla="*/ 0 w 21600"/>
                  <a:gd name="T5" fmla="*/ 0 h 29298"/>
                  <a:gd name="T6" fmla="*/ 0 60000 65536"/>
                  <a:gd name="T7" fmla="*/ 0 60000 65536"/>
                  <a:gd name="T8" fmla="*/ 0 60000 65536"/>
                  <a:gd name="T9" fmla="*/ 0 w 21600"/>
                  <a:gd name="T10" fmla="*/ 0 h 29298"/>
                  <a:gd name="T11" fmla="*/ 21600 w 21600"/>
                  <a:gd name="T12" fmla="*/ 29298 h 29298"/>
                </a:gdLst>
                <a:ahLst/>
                <a:cxnLst>
                  <a:cxn ang="T6">
                    <a:pos x="T0" y="T1"/>
                  </a:cxn>
                  <a:cxn ang="T7">
                    <a:pos x="T2" y="T3"/>
                  </a:cxn>
                  <a:cxn ang="T8">
                    <a:pos x="T4" y="T5"/>
                  </a:cxn>
                </a:cxnLst>
                <a:rect l="T9" t="T10" r="T11" b="T12"/>
                <a:pathLst>
                  <a:path w="21600" h="29298" fill="none" extrusionOk="0">
                    <a:moveTo>
                      <a:pt x="13504" y="0"/>
                    </a:moveTo>
                    <a:cubicBezTo>
                      <a:pt x="18621" y="4099"/>
                      <a:pt x="21600" y="10301"/>
                      <a:pt x="21600" y="16858"/>
                    </a:cubicBezTo>
                    <a:cubicBezTo>
                      <a:pt x="21600" y="21311"/>
                      <a:pt x="20223" y="25656"/>
                      <a:pt x="17658" y="29298"/>
                    </a:cubicBezTo>
                  </a:path>
                  <a:path w="21600" h="29298" stroke="0" extrusionOk="0">
                    <a:moveTo>
                      <a:pt x="13504" y="0"/>
                    </a:moveTo>
                    <a:cubicBezTo>
                      <a:pt x="18621" y="4099"/>
                      <a:pt x="21600" y="10301"/>
                      <a:pt x="21600" y="16858"/>
                    </a:cubicBezTo>
                    <a:cubicBezTo>
                      <a:pt x="21600" y="21311"/>
                      <a:pt x="20223" y="25656"/>
                      <a:pt x="17658" y="29298"/>
                    </a:cubicBezTo>
                    <a:lnTo>
                      <a:pt x="0" y="16858"/>
                    </a:lnTo>
                    <a:close/>
                  </a:path>
                </a:pathLst>
              </a:custGeom>
              <a:solidFill>
                <a:srgbClr val="B6C7C9"/>
              </a:solidFill>
              <a:ln w="22225">
                <a:solidFill>
                  <a:srgbClr val="6C8F93"/>
                </a:solidFill>
                <a:round/>
                <a:headEnd/>
                <a:tailEnd/>
              </a:ln>
            </p:spPr>
            <p:txBody>
              <a:bodyPr/>
              <a:lstStyle/>
              <a:p>
                <a:endParaRPr lang="en-US"/>
              </a:p>
            </p:txBody>
          </p:sp>
          <p:sp>
            <p:nvSpPr>
              <p:cNvPr id="66" name="Arc 459"/>
              <p:cNvSpPr>
                <a:spLocks/>
              </p:cNvSpPr>
              <p:nvPr/>
            </p:nvSpPr>
            <p:spPr bwMode="auto">
              <a:xfrm>
                <a:off x="3609" y="2973"/>
                <a:ext cx="651" cy="607"/>
              </a:xfrm>
              <a:custGeom>
                <a:avLst/>
                <a:gdLst>
                  <a:gd name="T0" fmla="*/ 0 w 28655"/>
                  <a:gd name="T1" fmla="*/ 0 h 27157"/>
                  <a:gd name="T2" fmla="*/ 0 w 28655"/>
                  <a:gd name="T3" fmla="*/ 0 h 27157"/>
                  <a:gd name="T4" fmla="*/ 0 w 28655"/>
                  <a:gd name="T5" fmla="*/ 0 h 27157"/>
                  <a:gd name="T6" fmla="*/ 0 60000 65536"/>
                  <a:gd name="T7" fmla="*/ 0 60000 65536"/>
                  <a:gd name="T8" fmla="*/ 0 60000 65536"/>
                  <a:gd name="T9" fmla="*/ 0 w 28655"/>
                  <a:gd name="T10" fmla="*/ 0 h 27157"/>
                  <a:gd name="T11" fmla="*/ 28655 w 28655"/>
                  <a:gd name="T12" fmla="*/ 27157 h 27157"/>
                </a:gdLst>
                <a:ahLst/>
                <a:cxnLst>
                  <a:cxn ang="T6">
                    <a:pos x="T0" y="T1"/>
                  </a:cxn>
                  <a:cxn ang="T7">
                    <a:pos x="T2" y="T3"/>
                  </a:cxn>
                  <a:cxn ang="T8">
                    <a:pos x="T4" y="T5"/>
                  </a:cxn>
                </a:cxnLst>
                <a:rect l="T9" t="T10" r="T11" b="T12"/>
                <a:pathLst>
                  <a:path w="28655" h="27157" fill="none" extrusionOk="0">
                    <a:moveTo>
                      <a:pt x="27927" y="0"/>
                    </a:moveTo>
                    <a:cubicBezTo>
                      <a:pt x="28410" y="1812"/>
                      <a:pt x="28655" y="3680"/>
                      <a:pt x="28655" y="5557"/>
                    </a:cubicBezTo>
                    <a:cubicBezTo>
                      <a:pt x="28655" y="17486"/>
                      <a:pt x="18984" y="27157"/>
                      <a:pt x="7055" y="27157"/>
                    </a:cubicBezTo>
                    <a:cubicBezTo>
                      <a:pt x="4653" y="27157"/>
                      <a:pt x="2269" y="26756"/>
                      <a:pt x="-1" y="25972"/>
                    </a:cubicBezTo>
                  </a:path>
                  <a:path w="28655" h="27157" stroke="0" extrusionOk="0">
                    <a:moveTo>
                      <a:pt x="27927" y="0"/>
                    </a:moveTo>
                    <a:cubicBezTo>
                      <a:pt x="28410" y="1812"/>
                      <a:pt x="28655" y="3680"/>
                      <a:pt x="28655" y="5557"/>
                    </a:cubicBezTo>
                    <a:cubicBezTo>
                      <a:pt x="28655" y="17486"/>
                      <a:pt x="18984" y="27157"/>
                      <a:pt x="7055" y="27157"/>
                    </a:cubicBezTo>
                    <a:cubicBezTo>
                      <a:pt x="4653" y="27157"/>
                      <a:pt x="2269" y="26756"/>
                      <a:pt x="-1" y="25972"/>
                    </a:cubicBezTo>
                    <a:lnTo>
                      <a:pt x="7055" y="5557"/>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Arc 460"/>
              <p:cNvSpPr>
                <a:spLocks/>
              </p:cNvSpPr>
              <p:nvPr/>
            </p:nvSpPr>
            <p:spPr bwMode="auto">
              <a:xfrm>
                <a:off x="3611" y="2975"/>
                <a:ext cx="642" cy="598"/>
              </a:xfrm>
              <a:custGeom>
                <a:avLst/>
                <a:gdLst>
                  <a:gd name="T0" fmla="*/ 0 w 28653"/>
                  <a:gd name="T1" fmla="*/ 0 h 27158"/>
                  <a:gd name="T2" fmla="*/ 0 w 28653"/>
                  <a:gd name="T3" fmla="*/ 0 h 27158"/>
                  <a:gd name="T4" fmla="*/ 0 w 28653"/>
                  <a:gd name="T5" fmla="*/ 0 h 27158"/>
                  <a:gd name="T6" fmla="*/ 0 60000 65536"/>
                  <a:gd name="T7" fmla="*/ 0 60000 65536"/>
                  <a:gd name="T8" fmla="*/ 0 60000 65536"/>
                  <a:gd name="T9" fmla="*/ 0 w 28653"/>
                  <a:gd name="T10" fmla="*/ 0 h 27158"/>
                  <a:gd name="T11" fmla="*/ 28653 w 28653"/>
                  <a:gd name="T12" fmla="*/ 27158 h 27158"/>
                </a:gdLst>
                <a:ahLst/>
                <a:cxnLst>
                  <a:cxn ang="T6">
                    <a:pos x="T0" y="T1"/>
                  </a:cxn>
                  <a:cxn ang="T7">
                    <a:pos x="T2" y="T3"/>
                  </a:cxn>
                  <a:cxn ang="T8">
                    <a:pos x="T4" y="T5"/>
                  </a:cxn>
                </a:cxnLst>
                <a:rect l="T9" t="T10" r="T11" b="T12"/>
                <a:pathLst>
                  <a:path w="28653" h="27158" fill="none" extrusionOk="0">
                    <a:moveTo>
                      <a:pt x="27925" y="0"/>
                    </a:moveTo>
                    <a:cubicBezTo>
                      <a:pt x="28408" y="1813"/>
                      <a:pt x="28653" y="3681"/>
                      <a:pt x="28653" y="5558"/>
                    </a:cubicBezTo>
                    <a:cubicBezTo>
                      <a:pt x="28653" y="17487"/>
                      <a:pt x="18982" y="27158"/>
                      <a:pt x="7053" y="27158"/>
                    </a:cubicBezTo>
                    <a:cubicBezTo>
                      <a:pt x="4652" y="27158"/>
                      <a:pt x="2268" y="26757"/>
                      <a:pt x="-1" y="25974"/>
                    </a:cubicBezTo>
                  </a:path>
                  <a:path w="28653" h="27158" stroke="0" extrusionOk="0">
                    <a:moveTo>
                      <a:pt x="27925" y="0"/>
                    </a:moveTo>
                    <a:cubicBezTo>
                      <a:pt x="28408" y="1813"/>
                      <a:pt x="28653" y="3681"/>
                      <a:pt x="28653" y="5558"/>
                    </a:cubicBezTo>
                    <a:cubicBezTo>
                      <a:pt x="28653" y="17487"/>
                      <a:pt x="18982" y="27158"/>
                      <a:pt x="7053" y="27158"/>
                    </a:cubicBezTo>
                    <a:cubicBezTo>
                      <a:pt x="4652" y="27158"/>
                      <a:pt x="2268" y="26757"/>
                      <a:pt x="-1" y="25974"/>
                    </a:cubicBezTo>
                    <a:lnTo>
                      <a:pt x="7053" y="5558"/>
                    </a:lnTo>
                    <a:close/>
                  </a:path>
                </a:pathLst>
              </a:custGeom>
              <a:solidFill>
                <a:srgbClr val="B6C7C9"/>
              </a:solidFill>
              <a:ln w="22225">
                <a:solidFill>
                  <a:srgbClr val="6C8F93"/>
                </a:solidFill>
                <a:round/>
                <a:headEnd/>
                <a:tailEnd/>
              </a:ln>
            </p:spPr>
            <p:txBody>
              <a:bodyPr/>
              <a:lstStyle/>
              <a:p>
                <a:endParaRPr lang="en-US"/>
              </a:p>
            </p:txBody>
          </p:sp>
          <p:sp>
            <p:nvSpPr>
              <p:cNvPr id="68" name="Arc 461"/>
              <p:cNvSpPr>
                <a:spLocks/>
              </p:cNvSpPr>
              <p:nvPr/>
            </p:nvSpPr>
            <p:spPr bwMode="auto">
              <a:xfrm>
                <a:off x="1358" y="2529"/>
                <a:ext cx="354" cy="592"/>
              </a:xfrm>
              <a:custGeom>
                <a:avLst/>
                <a:gdLst>
                  <a:gd name="T0" fmla="*/ 0 w 21600"/>
                  <a:gd name="T1" fmla="*/ 0 h 41297"/>
                  <a:gd name="T2" fmla="*/ 0 w 21600"/>
                  <a:gd name="T3" fmla="*/ 0 h 41297"/>
                  <a:gd name="T4" fmla="*/ 0 w 21600"/>
                  <a:gd name="T5" fmla="*/ 0 h 41297"/>
                  <a:gd name="T6" fmla="*/ 0 60000 65536"/>
                  <a:gd name="T7" fmla="*/ 0 60000 65536"/>
                  <a:gd name="T8" fmla="*/ 0 60000 65536"/>
                  <a:gd name="T9" fmla="*/ 0 w 21600"/>
                  <a:gd name="T10" fmla="*/ 0 h 41297"/>
                  <a:gd name="T11" fmla="*/ 21600 w 21600"/>
                  <a:gd name="T12" fmla="*/ 41297 h 41297"/>
                </a:gdLst>
                <a:ahLst/>
                <a:cxnLst>
                  <a:cxn ang="T6">
                    <a:pos x="T0" y="T1"/>
                  </a:cxn>
                  <a:cxn ang="T7">
                    <a:pos x="T2" y="T3"/>
                  </a:cxn>
                  <a:cxn ang="T8">
                    <a:pos x="T4" y="T5"/>
                  </a:cxn>
                </a:cxnLst>
                <a:rect l="T9" t="T10" r="T11" b="T12"/>
                <a:pathLst>
                  <a:path w="21600" h="41297" fill="none" extrusionOk="0">
                    <a:moveTo>
                      <a:pt x="12844" y="41297"/>
                    </a:moveTo>
                    <a:cubicBezTo>
                      <a:pt x="5035" y="37834"/>
                      <a:pt x="0" y="30094"/>
                      <a:pt x="0" y="21551"/>
                    </a:cubicBezTo>
                    <a:cubicBezTo>
                      <a:pt x="-1" y="10187"/>
                      <a:pt x="8803" y="767"/>
                      <a:pt x="20141" y="0"/>
                    </a:cubicBezTo>
                  </a:path>
                  <a:path w="21600" h="41297" stroke="0" extrusionOk="0">
                    <a:moveTo>
                      <a:pt x="12844" y="41297"/>
                    </a:moveTo>
                    <a:cubicBezTo>
                      <a:pt x="5035" y="37834"/>
                      <a:pt x="0" y="30094"/>
                      <a:pt x="0" y="21551"/>
                    </a:cubicBezTo>
                    <a:cubicBezTo>
                      <a:pt x="-1" y="10187"/>
                      <a:pt x="8803" y="767"/>
                      <a:pt x="20141" y="0"/>
                    </a:cubicBezTo>
                    <a:lnTo>
                      <a:pt x="21600" y="21551"/>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Arc 462"/>
              <p:cNvSpPr>
                <a:spLocks/>
              </p:cNvSpPr>
              <p:nvPr/>
            </p:nvSpPr>
            <p:spPr bwMode="auto">
              <a:xfrm>
                <a:off x="1365" y="2536"/>
                <a:ext cx="347" cy="578"/>
              </a:xfrm>
              <a:custGeom>
                <a:avLst/>
                <a:gdLst>
                  <a:gd name="T0" fmla="*/ 0 w 21600"/>
                  <a:gd name="T1" fmla="*/ 0 h 41307"/>
                  <a:gd name="T2" fmla="*/ 0 w 21600"/>
                  <a:gd name="T3" fmla="*/ 0 h 41307"/>
                  <a:gd name="T4" fmla="*/ 0 w 21600"/>
                  <a:gd name="T5" fmla="*/ 0 h 41307"/>
                  <a:gd name="T6" fmla="*/ 0 60000 65536"/>
                  <a:gd name="T7" fmla="*/ 0 60000 65536"/>
                  <a:gd name="T8" fmla="*/ 0 60000 65536"/>
                  <a:gd name="T9" fmla="*/ 0 w 21600"/>
                  <a:gd name="T10" fmla="*/ 0 h 41307"/>
                  <a:gd name="T11" fmla="*/ 21600 w 21600"/>
                  <a:gd name="T12" fmla="*/ 41307 h 41307"/>
                </a:gdLst>
                <a:ahLst/>
                <a:cxnLst>
                  <a:cxn ang="T6">
                    <a:pos x="T0" y="T1"/>
                  </a:cxn>
                  <a:cxn ang="T7">
                    <a:pos x="T2" y="T3"/>
                  </a:cxn>
                  <a:cxn ang="T8">
                    <a:pos x="T4" y="T5"/>
                  </a:cxn>
                </a:cxnLst>
                <a:rect l="T9" t="T10" r="T11" b="T12"/>
                <a:pathLst>
                  <a:path w="21600" h="41307" fill="none" extrusionOk="0">
                    <a:moveTo>
                      <a:pt x="12867" y="41306"/>
                    </a:moveTo>
                    <a:cubicBezTo>
                      <a:pt x="5045" y="37849"/>
                      <a:pt x="0" y="30102"/>
                      <a:pt x="0" y="21551"/>
                    </a:cubicBezTo>
                    <a:cubicBezTo>
                      <a:pt x="-1" y="10186"/>
                      <a:pt x="8806" y="765"/>
                      <a:pt x="20145" y="-1"/>
                    </a:cubicBezTo>
                  </a:path>
                  <a:path w="21600" h="41307" stroke="0" extrusionOk="0">
                    <a:moveTo>
                      <a:pt x="12867" y="41306"/>
                    </a:moveTo>
                    <a:cubicBezTo>
                      <a:pt x="5045" y="37849"/>
                      <a:pt x="0" y="30102"/>
                      <a:pt x="0" y="21551"/>
                    </a:cubicBezTo>
                    <a:cubicBezTo>
                      <a:pt x="-1" y="10186"/>
                      <a:pt x="8806" y="765"/>
                      <a:pt x="20145" y="-1"/>
                    </a:cubicBezTo>
                    <a:lnTo>
                      <a:pt x="21600" y="21551"/>
                    </a:lnTo>
                    <a:close/>
                  </a:path>
                </a:pathLst>
              </a:custGeom>
              <a:solidFill>
                <a:srgbClr val="B6C7C9"/>
              </a:solidFill>
              <a:ln w="22225">
                <a:solidFill>
                  <a:srgbClr val="6C8F93"/>
                </a:solidFill>
                <a:round/>
                <a:headEnd/>
                <a:tailEnd/>
              </a:ln>
            </p:spPr>
            <p:txBody>
              <a:bodyPr/>
              <a:lstStyle/>
              <a:p>
                <a:endParaRPr lang="en-US"/>
              </a:p>
            </p:txBody>
          </p:sp>
          <p:sp>
            <p:nvSpPr>
              <p:cNvPr id="70" name="Arc 463"/>
              <p:cNvSpPr>
                <a:spLocks/>
              </p:cNvSpPr>
              <p:nvPr/>
            </p:nvSpPr>
            <p:spPr bwMode="auto">
              <a:xfrm>
                <a:off x="2293" y="3335"/>
                <a:ext cx="1344" cy="361"/>
              </a:xfrm>
              <a:custGeom>
                <a:avLst/>
                <a:gdLst>
                  <a:gd name="T0" fmla="*/ 0 w 39224"/>
                  <a:gd name="T1" fmla="*/ 0 h 21600"/>
                  <a:gd name="T2" fmla="*/ 0 w 39224"/>
                  <a:gd name="T3" fmla="*/ 0 h 21600"/>
                  <a:gd name="T4" fmla="*/ 0 w 39224"/>
                  <a:gd name="T5" fmla="*/ 0 h 21600"/>
                  <a:gd name="T6" fmla="*/ 0 60000 65536"/>
                  <a:gd name="T7" fmla="*/ 0 60000 65536"/>
                  <a:gd name="T8" fmla="*/ 0 60000 65536"/>
                  <a:gd name="T9" fmla="*/ 0 w 39224"/>
                  <a:gd name="T10" fmla="*/ 0 h 21600"/>
                  <a:gd name="T11" fmla="*/ 39224 w 39224"/>
                  <a:gd name="T12" fmla="*/ 21600 h 21600"/>
                </a:gdLst>
                <a:ahLst/>
                <a:cxnLst>
                  <a:cxn ang="T6">
                    <a:pos x="T0" y="T1"/>
                  </a:cxn>
                  <a:cxn ang="T7">
                    <a:pos x="T2" y="T3"/>
                  </a:cxn>
                  <a:cxn ang="T8">
                    <a:pos x="T4" y="T5"/>
                  </a:cxn>
                </a:cxnLst>
                <a:rect l="T9" t="T10" r="T11" b="T12"/>
                <a:pathLst>
                  <a:path w="39224" h="21600" fill="none" extrusionOk="0">
                    <a:moveTo>
                      <a:pt x="39224" y="12019"/>
                    </a:moveTo>
                    <a:cubicBezTo>
                      <a:pt x="35214" y="18006"/>
                      <a:pt x="28483" y="21599"/>
                      <a:pt x="21277" y="21600"/>
                    </a:cubicBezTo>
                    <a:cubicBezTo>
                      <a:pt x="10782" y="21600"/>
                      <a:pt x="1807" y="14057"/>
                      <a:pt x="-1" y="3720"/>
                    </a:cubicBezTo>
                  </a:path>
                  <a:path w="39224" h="21600" stroke="0" extrusionOk="0">
                    <a:moveTo>
                      <a:pt x="39224" y="12019"/>
                    </a:moveTo>
                    <a:cubicBezTo>
                      <a:pt x="35214" y="18006"/>
                      <a:pt x="28483" y="21599"/>
                      <a:pt x="21277" y="21600"/>
                    </a:cubicBezTo>
                    <a:cubicBezTo>
                      <a:pt x="10782" y="21600"/>
                      <a:pt x="1807" y="14057"/>
                      <a:pt x="-1" y="3720"/>
                    </a:cubicBezTo>
                    <a:lnTo>
                      <a:pt x="21277" y="0"/>
                    </a:lnTo>
                    <a:close/>
                  </a:path>
                </a:pathLst>
              </a:custGeom>
              <a:solidFill>
                <a:srgbClr val="B6C7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Arc 464"/>
              <p:cNvSpPr>
                <a:spLocks/>
              </p:cNvSpPr>
              <p:nvPr/>
            </p:nvSpPr>
            <p:spPr bwMode="auto">
              <a:xfrm>
                <a:off x="2300" y="3335"/>
                <a:ext cx="1329" cy="354"/>
              </a:xfrm>
              <a:custGeom>
                <a:avLst/>
                <a:gdLst>
                  <a:gd name="T0" fmla="*/ 0 w 39161"/>
                  <a:gd name="T1" fmla="*/ 0 h 21600"/>
                  <a:gd name="T2" fmla="*/ 0 w 39161"/>
                  <a:gd name="T3" fmla="*/ 0 h 21600"/>
                  <a:gd name="T4" fmla="*/ 0 w 39161"/>
                  <a:gd name="T5" fmla="*/ 0 h 21600"/>
                  <a:gd name="T6" fmla="*/ 0 60000 65536"/>
                  <a:gd name="T7" fmla="*/ 0 60000 65536"/>
                  <a:gd name="T8" fmla="*/ 0 60000 65536"/>
                  <a:gd name="T9" fmla="*/ 0 w 39161"/>
                  <a:gd name="T10" fmla="*/ 0 h 21600"/>
                  <a:gd name="T11" fmla="*/ 39161 w 39161"/>
                  <a:gd name="T12" fmla="*/ 21600 h 21600"/>
                </a:gdLst>
                <a:ahLst/>
                <a:cxnLst>
                  <a:cxn ang="T6">
                    <a:pos x="T0" y="T1"/>
                  </a:cxn>
                  <a:cxn ang="T7">
                    <a:pos x="T2" y="T3"/>
                  </a:cxn>
                  <a:cxn ang="T8">
                    <a:pos x="T4" y="T5"/>
                  </a:cxn>
                </a:cxnLst>
                <a:rect l="T9" t="T10" r="T11" b="T12"/>
                <a:pathLst>
                  <a:path w="39161" h="21600" fill="none" extrusionOk="0">
                    <a:moveTo>
                      <a:pt x="39161" y="12103"/>
                    </a:moveTo>
                    <a:cubicBezTo>
                      <a:pt x="35143" y="18042"/>
                      <a:pt x="28441" y="21599"/>
                      <a:pt x="21271" y="21600"/>
                    </a:cubicBezTo>
                    <a:cubicBezTo>
                      <a:pt x="10790" y="21600"/>
                      <a:pt x="1822" y="14076"/>
                      <a:pt x="0" y="3755"/>
                    </a:cubicBezTo>
                  </a:path>
                  <a:path w="39161" h="21600" stroke="0" extrusionOk="0">
                    <a:moveTo>
                      <a:pt x="39161" y="12103"/>
                    </a:moveTo>
                    <a:cubicBezTo>
                      <a:pt x="35143" y="18042"/>
                      <a:pt x="28441" y="21599"/>
                      <a:pt x="21271" y="21600"/>
                    </a:cubicBezTo>
                    <a:cubicBezTo>
                      <a:pt x="10790" y="21600"/>
                      <a:pt x="1822" y="14076"/>
                      <a:pt x="0" y="3755"/>
                    </a:cubicBezTo>
                    <a:lnTo>
                      <a:pt x="21271" y="0"/>
                    </a:lnTo>
                    <a:close/>
                  </a:path>
                </a:pathLst>
              </a:custGeom>
              <a:solidFill>
                <a:srgbClr val="B6C7C9"/>
              </a:solidFill>
              <a:ln w="22225">
                <a:solidFill>
                  <a:srgbClr val="6C8F93"/>
                </a:solidFill>
                <a:round/>
                <a:headEnd/>
                <a:tailEnd/>
              </a:ln>
            </p:spPr>
            <p:txBody>
              <a:bodyPr/>
              <a:lstStyle/>
              <a:p>
                <a:endParaRPr lang="en-US"/>
              </a:p>
            </p:txBody>
          </p:sp>
        </p:grpSp>
        <p:sp>
          <p:nvSpPr>
            <p:cNvPr id="43" name="Line 465"/>
            <p:cNvSpPr>
              <a:spLocks noChangeShapeType="1"/>
            </p:cNvSpPr>
            <p:nvPr/>
          </p:nvSpPr>
          <p:spPr bwMode="auto">
            <a:xfrm flipH="1">
              <a:off x="7931151" y="2624138"/>
              <a:ext cx="608013" cy="22225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44" name="Line 466"/>
            <p:cNvSpPr>
              <a:spLocks noChangeShapeType="1"/>
            </p:cNvSpPr>
            <p:nvPr/>
          </p:nvSpPr>
          <p:spPr bwMode="auto">
            <a:xfrm flipH="1" flipV="1">
              <a:off x="7885114" y="2900364"/>
              <a:ext cx="420687" cy="439737"/>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45" name="Line 467"/>
            <p:cNvSpPr>
              <a:spLocks noChangeShapeType="1"/>
            </p:cNvSpPr>
            <p:nvPr/>
          </p:nvSpPr>
          <p:spPr bwMode="auto">
            <a:xfrm flipH="1" flipV="1">
              <a:off x="8586788" y="2624139"/>
              <a:ext cx="419100" cy="771525"/>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46" name="Line 468"/>
            <p:cNvSpPr>
              <a:spLocks noChangeShapeType="1"/>
            </p:cNvSpPr>
            <p:nvPr/>
          </p:nvSpPr>
          <p:spPr bwMode="auto">
            <a:xfrm flipH="1" flipV="1">
              <a:off x="8305800" y="3286125"/>
              <a:ext cx="700088" cy="109538"/>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sp>
          <p:nvSpPr>
            <p:cNvPr id="47" name="Line 469"/>
            <p:cNvSpPr>
              <a:spLocks noChangeShapeType="1"/>
            </p:cNvSpPr>
            <p:nvPr/>
          </p:nvSpPr>
          <p:spPr bwMode="auto">
            <a:xfrm flipV="1">
              <a:off x="7275513" y="2900363"/>
              <a:ext cx="609600" cy="1651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pic>
          <p:nvPicPr>
            <p:cNvPr id="48" name="Picture 47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0964" y="2767014"/>
              <a:ext cx="363537"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9" name="Picture 47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18476" y="3243264"/>
              <a:ext cx="366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0" name="Text Box 472"/>
            <p:cNvSpPr txBox="1">
              <a:spLocks noChangeArrowheads="1"/>
            </p:cNvSpPr>
            <p:nvPr/>
          </p:nvSpPr>
          <p:spPr bwMode="auto">
            <a:xfrm>
              <a:off x="7359651" y="1849439"/>
              <a:ext cx="593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b="1">
                  <a:latin typeface="Arial" charset="0"/>
                </a:rPr>
                <a:t>ISP</a:t>
              </a:r>
            </a:p>
          </p:txBody>
        </p:sp>
        <p:pic>
          <p:nvPicPr>
            <p:cNvPr id="51" name="Picture 473"/>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64376" y="2987675"/>
              <a:ext cx="3651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2" name="Picture 474"/>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793164" y="3243264"/>
              <a:ext cx="3651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3" name="Line 475"/>
            <p:cNvSpPr>
              <a:spLocks noChangeShapeType="1"/>
            </p:cNvSpPr>
            <p:nvPr/>
          </p:nvSpPr>
          <p:spPr bwMode="auto">
            <a:xfrm flipH="1">
              <a:off x="8502650" y="2306638"/>
              <a:ext cx="457200" cy="304800"/>
            </a:xfrm>
            <a:prstGeom prst="line">
              <a:avLst/>
            </a:prstGeom>
            <a:noFill/>
            <a:ln w="3175">
              <a:solidFill>
                <a:srgbClr val="00B9EA"/>
              </a:solidFill>
              <a:round/>
              <a:headEnd/>
              <a:tailEnd/>
            </a:ln>
            <a:effectLst>
              <a:outerShdw dist="17961" dir="2700000" algn="ctr" rotWithShape="0">
                <a:schemeClr val="tx1"/>
              </a:outerShdw>
            </a:effectLst>
          </p:spPr>
          <p:txBody>
            <a:bodyPr wrap="none" anchor="ctr"/>
            <a:lstStyle/>
            <a:p>
              <a:pPr>
                <a:defRPr/>
              </a:pPr>
              <a:endParaRPr lang="en-US">
                <a:latin typeface="Tahoma" pitchFamily="34" charset="0"/>
              </a:endParaRPr>
            </a:p>
          </p:txBody>
        </p:sp>
        <p:pic>
          <p:nvPicPr>
            <p:cNvPr id="54" name="Picture 476"/>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750301" y="2219325"/>
              <a:ext cx="3651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5" name="Picture 47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61364" y="2527301"/>
              <a:ext cx="3651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spTree>
    <p:extLst>
      <p:ext uri="{BB962C8B-B14F-4D97-AF65-F5344CB8AC3E}">
        <p14:creationId xmlns:p14="http://schemas.microsoft.com/office/powerpoint/2010/main" val="1314637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Open Shortest Path First (OSPF)</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r>
              <a:rPr lang="en-US" sz="2400" dirty="0" smtClean="0"/>
              <a:t>Routing inside an AS (interior gateway protocol)</a:t>
            </a:r>
          </a:p>
          <a:p>
            <a:r>
              <a:rPr lang="en-US" sz="2400" dirty="0" smtClean="0"/>
              <a:t>Computes shortest path, creates routing table</a:t>
            </a:r>
          </a:p>
          <a:p>
            <a:r>
              <a:rPr lang="en-US" sz="2400" dirty="0" smtClean="0"/>
              <a:t>Link metrics for the routing table e.g. RTT, link throughput, availability</a:t>
            </a:r>
          </a:p>
          <a:p>
            <a:r>
              <a:rPr lang="en-US" sz="2400" dirty="0" smtClean="0"/>
              <a:t>Link </a:t>
            </a:r>
            <a:r>
              <a:rPr lang="en-US" sz="2400" dirty="0"/>
              <a:t>State Advertisements  (LSA):</a:t>
            </a:r>
          </a:p>
          <a:p>
            <a:pPr lvl="1">
              <a:buFont typeface="Arial"/>
              <a:buChar char="•"/>
              <a:tabLst>
                <a:tab pos="623888" algn="l"/>
                <a:tab pos="806450" algn="l"/>
              </a:tabLst>
            </a:pPr>
            <a:r>
              <a:rPr lang="en-US" sz="2000" dirty="0" smtClean="0"/>
              <a:t> 		Flooded </a:t>
            </a:r>
            <a:r>
              <a:rPr lang="en-US" sz="2000" dirty="0"/>
              <a:t>throughout AS so that all routers in the AS have a </a:t>
            </a:r>
            <a:r>
              <a:rPr lang="en-US" sz="2000" dirty="0" smtClean="0"/>
              <a:t>complete </a:t>
            </a:r>
            <a:r>
              <a:rPr lang="en-US" sz="2000" dirty="0"/>
              <a:t>view of the </a:t>
            </a:r>
            <a:r>
              <a:rPr lang="en-US" sz="2000" dirty="0" smtClean="0"/>
              <a:t>			AS topology</a:t>
            </a:r>
            <a:endParaRPr lang="en-US" sz="2000" dirty="0"/>
          </a:p>
          <a:p>
            <a:r>
              <a:rPr lang="en-US" sz="2400" dirty="0" smtClean="0"/>
              <a:t>Neighbor </a:t>
            </a:r>
            <a:r>
              <a:rPr lang="en-US" sz="2400" dirty="0"/>
              <a:t>discovery:</a:t>
            </a:r>
          </a:p>
          <a:p>
            <a:pPr marL="800100" lvl="1" indent="-342900">
              <a:buFont typeface="Arial" panose="020B0604020202020204" pitchFamily="34" charset="0"/>
              <a:buChar char="•"/>
              <a:tabLst>
                <a:tab pos="714375" algn="l"/>
                <a:tab pos="806450" algn="l"/>
              </a:tabLst>
            </a:pPr>
            <a:r>
              <a:rPr lang="en-US" sz="2000" dirty="0"/>
              <a:t>Routers dynamically discover direct neighbors on attached links  ---  sets up an “</a:t>
            </a:r>
            <a:r>
              <a:rPr lang="en-US" sz="2000" dirty="0" smtClean="0"/>
              <a:t>adjacency</a:t>
            </a:r>
            <a:r>
              <a:rPr lang="en-US" sz="2000" dirty="0"/>
              <a:t>”</a:t>
            </a:r>
          </a:p>
          <a:p>
            <a:pPr marL="800100" lvl="1" indent="-342900">
              <a:buFont typeface="Arial" panose="020B0604020202020204" pitchFamily="34" charset="0"/>
              <a:buChar char="•"/>
              <a:tabLst>
                <a:tab pos="714375" algn="l"/>
                <a:tab pos="806450" algn="l"/>
              </a:tabLst>
            </a:pPr>
            <a:r>
              <a:rPr lang="en-US" sz="2000" dirty="0"/>
              <a:t>Once setup, they exchange their LSA databases</a:t>
            </a:r>
          </a:p>
          <a:p>
            <a:endParaRPr lang="en-US" sz="2000" dirty="0">
              <a:ea typeface="ＭＳ Ｐゴシック" charset="0"/>
            </a:endParaRPr>
          </a:p>
        </p:txBody>
      </p:sp>
    </p:spTree>
    <p:extLst>
      <p:ext uri="{BB962C8B-B14F-4D97-AF65-F5344CB8AC3E}">
        <p14:creationId xmlns:p14="http://schemas.microsoft.com/office/powerpoint/2010/main" val="424703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99348" cy="1136793"/>
          </a:xfrm>
        </p:spPr>
        <p:txBody>
          <a:bodyPr/>
          <a:lstStyle/>
          <a:p>
            <a:r>
              <a:rPr lang="en-GB" sz="3600" dirty="0" smtClean="0"/>
              <a:t>OSPF Example: </a:t>
            </a:r>
            <a:r>
              <a:rPr lang="en-US" sz="3600" dirty="0"/>
              <a:t>LSA </a:t>
            </a:r>
            <a:r>
              <a:rPr lang="en-US" sz="3600" dirty="0" smtClean="0"/>
              <a:t>Flooding from </a:t>
            </a:r>
            <a:r>
              <a:rPr lang="en-US" sz="3600" dirty="0"/>
              <a:t>Ra and </a:t>
            </a:r>
            <a:r>
              <a:rPr lang="en-US" sz="3600" dirty="0" err="1"/>
              <a:t>Rb</a:t>
            </a:r>
            <a:endParaRPr lang="en-GB" sz="3600" dirty="0"/>
          </a:p>
        </p:txBody>
      </p:sp>
      <p:grpSp>
        <p:nvGrpSpPr>
          <p:cNvPr id="57" name="Group 56"/>
          <p:cNvGrpSpPr/>
          <p:nvPr/>
        </p:nvGrpSpPr>
        <p:grpSpPr>
          <a:xfrm>
            <a:off x="2182350" y="1664822"/>
            <a:ext cx="6828676" cy="4352699"/>
            <a:chOff x="1476375" y="1648143"/>
            <a:chExt cx="6828676" cy="4352699"/>
          </a:xfrm>
        </p:grpSpPr>
        <p:sp>
          <p:nvSpPr>
            <p:cNvPr id="58" name="Cloud"/>
            <p:cNvSpPr>
              <a:spLocks noChangeAspect="1" noEditPoints="1" noChangeArrowheads="1"/>
            </p:cNvSpPr>
            <p:nvPr/>
          </p:nvSpPr>
          <p:spPr bwMode="auto">
            <a:xfrm>
              <a:off x="1476375" y="3581400"/>
              <a:ext cx="839788" cy="6683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pic>
          <p:nvPicPr>
            <p:cNvPr id="59" name="Content Placeholder 3" descr="router.jpeg"/>
            <p:cNvPicPr>
              <a:picLocks noChangeAspect="1"/>
            </p:cNvPicPr>
            <p:nvPr/>
          </p:nvPicPr>
          <p:blipFill>
            <a:blip r:embed="rId2" cstate="print"/>
            <a:srcRect/>
            <a:stretch>
              <a:fillRect/>
            </a:stretch>
          </p:blipFill>
          <p:spPr bwMode="auto">
            <a:xfrm>
              <a:off x="2614613" y="3752850"/>
              <a:ext cx="387350" cy="341313"/>
            </a:xfrm>
            <a:prstGeom prst="rect">
              <a:avLst/>
            </a:prstGeom>
            <a:noFill/>
            <a:ln w="9525">
              <a:noFill/>
              <a:round/>
              <a:headEnd/>
              <a:tailEnd/>
            </a:ln>
          </p:spPr>
        </p:pic>
        <p:pic>
          <p:nvPicPr>
            <p:cNvPr id="60" name="Content Placeholder 3" descr="router.jpeg"/>
            <p:cNvPicPr>
              <a:picLocks noChangeAspect="1"/>
            </p:cNvPicPr>
            <p:nvPr/>
          </p:nvPicPr>
          <p:blipFill>
            <a:blip r:embed="rId2" cstate="print"/>
            <a:srcRect/>
            <a:stretch>
              <a:fillRect/>
            </a:stretch>
          </p:blipFill>
          <p:spPr bwMode="auto">
            <a:xfrm>
              <a:off x="4032250" y="5053013"/>
              <a:ext cx="387350" cy="341312"/>
            </a:xfrm>
            <a:prstGeom prst="rect">
              <a:avLst/>
            </a:prstGeom>
            <a:noFill/>
            <a:ln w="9525">
              <a:noFill/>
              <a:round/>
              <a:headEnd/>
              <a:tailEnd/>
            </a:ln>
          </p:spPr>
        </p:pic>
        <p:pic>
          <p:nvPicPr>
            <p:cNvPr id="61" name="Content Placeholder 3" descr="router.jpeg"/>
            <p:cNvPicPr>
              <a:picLocks noChangeAspect="1"/>
            </p:cNvPicPr>
            <p:nvPr/>
          </p:nvPicPr>
          <p:blipFill>
            <a:blip r:embed="rId2" cstate="print"/>
            <a:srcRect/>
            <a:stretch>
              <a:fillRect/>
            </a:stretch>
          </p:blipFill>
          <p:spPr bwMode="auto">
            <a:xfrm>
              <a:off x="3813175" y="2476500"/>
              <a:ext cx="387350" cy="341313"/>
            </a:xfrm>
            <a:prstGeom prst="rect">
              <a:avLst/>
            </a:prstGeom>
            <a:noFill/>
            <a:ln w="9525">
              <a:noFill/>
              <a:round/>
              <a:headEnd/>
              <a:tailEnd/>
            </a:ln>
          </p:spPr>
        </p:pic>
        <p:pic>
          <p:nvPicPr>
            <p:cNvPr id="62" name="Content Placeholder 3" descr="router.jpeg"/>
            <p:cNvPicPr>
              <a:picLocks noChangeAspect="1"/>
            </p:cNvPicPr>
            <p:nvPr/>
          </p:nvPicPr>
          <p:blipFill>
            <a:blip r:embed="rId2" cstate="print"/>
            <a:srcRect/>
            <a:stretch>
              <a:fillRect/>
            </a:stretch>
          </p:blipFill>
          <p:spPr bwMode="auto">
            <a:xfrm>
              <a:off x="5013325" y="3484563"/>
              <a:ext cx="387350" cy="341312"/>
            </a:xfrm>
            <a:prstGeom prst="rect">
              <a:avLst/>
            </a:prstGeom>
            <a:noFill/>
            <a:ln w="9525">
              <a:noFill/>
              <a:round/>
              <a:headEnd/>
              <a:tailEnd/>
            </a:ln>
          </p:spPr>
        </p:pic>
        <p:sp>
          <p:nvSpPr>
            <p:cNvPr id="63" name="Line 3"/>
            <p:cNvSpPr>
              <a:spLocks noChangeShapeType="1"/>
            </p:cNvSpPr>
            <p:nvPr/>
          </p:nvSpPr>
          <p:spPr bwMode="auto">
            <a:xfrm>
              <a:off x="3049588" y="2476500"/>
              <a:ext cx="763587" cy="111125"/>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4" name="Line 4"/>
            <p:cNvSpPr>
              <a:spLocks noChangeShapeType="1"/>
            </p:cNvSpPr>
            <p:nvPr/>
          </p:nvSpPr>
          <p:spPr bwMode="auto">
            <a:xfrm>
              <a:off x="2940050" y="4047238"/>
              <a:ext cx="1092200" cy="1116012"/>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5" name="Line 5"/>
            <p:cNvSpPr>
              <a:spLocks noChangeShapeType="1"/>
            </p:cNvSpPr>
            <p:nvPr/>
          </p:nvSpPr>
          <p:spPr bwMode="auto">
            <a:xfrm flipV="1">
              <a:off x="4359274" y="3802580"/>
              <a:ext cx="737395" cy="1270478"/>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6" name="Line 6"/>
            <p:cNvSpPr>
              <a:spLocks noChangeShapeType="1"/>
            </p:cNvSpPr>
            <p:nvPr/>
          </p:nvSpPr>
          <p:spPr bwMode="auto">
            <a:xfrm flipH="1" flipV="1">
              <a:off x="4112419" y="2786063"/>
              <a:ext cx="957262" cy="728662"/>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7" name="Line 7"/>
            <p:cNvSpPr>
              <a:spLocks noChangeShapeType="1"/>
            </p:cNvSpPr>
            <p:nvPr/>
          </p:nvSpPr>
          <p:spPr bwMode="auto">
            <a:xfrm flipV="1">
              <a:off x="2965450" y="2786063"/>
              <a:ext cx="927894" cy="1016511"/>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8" name="Line 8"/>
            <p:cNvSpPr>
              <a:spLocks noChangeShapeType="1"/>
            </p:cNvSpPr>
            <p:nvPr/>
          </p:nvSpPr>
          <p:spPr bwMode="auto">
            <a:xfrm flipV="1">
              <a:off x="5395913" y="3619499"/>
              <a:ext cx="1116559" cy="14287"/>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69" name="Line 14"/>
            <p:cNvSpPr>
              <a:spLocks noChangeShapeType="1"/>
            </p:cNvSpPr>
            <p:nvPr/>
          </p:nvSpPr>
          <p:spPr bwMode="auto">
            <a:xfrm>
              <a:off x="1892300" y="4244179"/>
              <a:ext cx="3175" cy="336550"/>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70" name="Line 15"/>
            <p:cNvSpPr>
              <a:spLocks noChangeShapeType="1"/>
            </p:cNvSpPr>
            <p:nvPr/>
          </p:nvSpPr>
          <p:spPr bwMode="auto">
            <a:xfrm>
              <a:off x="1849439" y="3259137"/>
              <a:ext cx="0" cy="336549"/>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71" name="Line 16"/>
            <p:cNvSpPr>
              <a:spLocks noChangeShapeType="1"/>
            </p:cNvSpPr>
            <p:nvPr/>
          </p:nvSpPr>
          <p:spPr bwMode="auto">
            <a:xfrm flipH="1">
              <a:off x="2316163" y="3933031"/>
              <a:ext cx="294481" cy="0"/>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pic>
          <p:nvPicPr>
            <p:cNvPr id="72" name="Content Placeholder 3" descr="router.jpeg"/>
            <p:cNvPicPr>
              <a:picLocks noChangeAspect="1"/>
            </p:cNvPicPr>
            <p:nvPr/>
          </p:nvPicPr>
          <p:blipFill>
            <a:blip r:embed="rId3" cstate="print"/>
            <a:srcRect/>
            <a:stretch>
              <a:fillRect/>
            </a:stretch>
          </p:blipFill>
          <p:spPr bwMode="auto">
            <a:xfrm>
              <a:off x="1697038" y="2922588"/>
              <a:ext cx="388937" cy="341312"/>
            </a:xfrm>
            <a:prstGeom prst="rect">
              <a:avLst/>
            </a:prstGeom>
            <a:solidFill>
              <a:srgbClr val="FF3300"/>
            </a:solidFill>
            <a:ln w="9525">
              <a:noFill/>
              <a:miter lim="800000"/>
              <a:headEnd/>
              <a:tailEnd/>
            </a:ln>
          </p:spPr>
        </p:pic>
        <p:pic>
          <p:nvPicPr>
            <p:cNvPr id="73" name="Content Placeholder 3" descr="router.jpeg"/>
            <p:cNvPicPr>
              <a:picLocks noChangeAspect="1"/>
            </p:cNvPicPr>
            <p:nvPr/>
          </p:nvPicPr>
          <p:blipFill>
            <a:blip r:embed="rId3" cstate="print"/>
            <a:srcRect/>
            <a:stretch>
              <a:fillRect/>
            </a:stretch>
          </p:blipFill>
          <p:spPr bwMode="auto">
            <a:xfrm>
              <a:off x="1697038" y="4583113"/>
              <a:ext cx="388937" cy="341312"/>
            </a:xfrm>
            <a:prstGeom prst="rect">
              <a:avLst/>
            </a:prstGeom>
            <a:noFill/>
            <a:ln w="9525">
              <a:noFill/>
              <a:round/>
              <a:headEnd/>
              <a:tailEnd/>
            </a:ln>
          </p:spPr>
        </p:pic>
        <p:sp>
          <p:nvSpPr>
            <p:cNvPr id="74" name="Line 20"/>
            <p:cNvSpPr>
              <a:spLocks noChangeShapeType="1"/>
            </p:cNvSpPr>
            <p:nvPr/>
          </p:nvSpPr>
          <p:spPr bwMode="auto">
            <a:xfrm>
              <a:off x="6630988" y="3005138"/>
              <a:ext cx="1587" cy="336550"/>
            </a:xfrm>
            <a:prstGeom prst="line">
              <a:avLst/>
            </a:prstGeom>
            <a:noFill/>
            <a:ln w="9525">
              <a:solidFill>
                <a:schemeClr val="tx1"/>
              </a:solidFill>
              <a:round/>
              <a:headEnd/>
              <a:tailEnd/>
            </a:ln>
          </p:spPr>
          <p:txBody>
            <a:bodyPr/>
            <a:lstStyle/>
            <a:p>
              <a:endParaRPr lang="en-US"/>
            </a:p>
          </p:txBody>
        </p:sp>
        <p:sp>
          <p:nvSpPr>
            <p:cNvPr id="75" name="Line 21"/>
            <p:cNvSpPr>
              <a:spLocks noChangeShapeType="1"/>
            </p:cNvSpPr>
            <p:nvPr/>
          </p:nvSpPr>
          <p:spPr bwMode="auto">
            <a:xfrm>
              <a:off x="6656705" y="2041525"/>
              <a:ext cx="1588" cy="449263"/>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pic>
          <p:nvPicPr>
            <p:cNvPr id="76" name="Content Placeholder 3" descr="router.jpeg"/>
            <p:cNvPicPr>
              <a:picLocks noChangeAspect="1"/>
            </p:cNvPicPr>
            <p:nvPr/>
          </p:nvPicPr>
          <p:blipFill>
            <a:blip r:embed="rId2" cstate="print">
              <a:clrChange>
                <a:clrFrom>
                  <a:srgbClr val="FFFFFD"/>
                </a:clrFrom>
                <a:clrTo>
                  <a:srgbClr val="FFFFFD">
                    <a:alpha val="0"/>
                  </a:srgbClr>
                </a:clrTo>
              </a:clrChange>
            </a:blip>
            <a:srcRect/>
            <a:stretch>
              <a:fillRect/>
            </a:stretch>
          </p:blipFill>
          <p:spPr bwMode="auto">
            <a:xfrm>
              <a:off x="6504305" y="1704975"/>
              <a:ext cx="387350" cy="341313"/>
            </a:xfrm>
            <a:prstGeom prst="rect">
              <a:avLst/>
            </a:prstGeom>
            <a:noFill/>
            <a:ln w="9525">
              <a:noFill/>
              <a:miter lim="800000"/>
              <a:headEnd/>
              <a:tailEnd/>
            </a:ln>
          </p:spPr>
        </p:pic>
        <p:sp>
          <p:nvSpPr>
            <p:cNvPr id="77" name="Cloud"/>
            <p:cNvSpPr>
              <a:spLocks noChangeAspect="1" noEditPoints="1" noChangeArrowheads="1"/>
            </p:cNvSpPr>
            <p:nvPr/>
          </p:nvSpPr>
          <p:spPr bwMode="auto">
            <a:xfrm>
              <a:off x="6215063" y="2362200"/>
              <a:ext cx="839787" cy="6699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78" name="Cloud"/>
            <p:cNvSpPr>
              <a:spLocks noChangeAspect="1" noEditPoints="1" noChangeArrowheads="1"/>
            </p:cNvSpPr>
            <p:nvPr/>
          </p:nvSpPr>
          <p:spPr bwMode="auto">
            <a:xfrm>
              <a:off x="4811951" y="5045075"/>
              <a:ext cx="598488" cy="469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79" name="Line 25"/>
            <p:cNvSpPr>
              <a:spLocks noChangeShapeType="1"/>
            </p:cNvSpPr>
            <p:nvPr/>
          </p:nvSpPr>
          <p:spPr bwMode="auto">
            <a:xfrm>
              <a:off x="4421421" y="5278438"/>
              <a:ext cx="390530" cy="1587"/>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pic>
          <p:nvPicPr>
            <p:cNvPr id="80" name="Content Placeholder 3" descr="router.jpeg"/>
            <p:cNvPicPr>
              <a:picLocks noChangeAspect="1"/>
            </p:cNvPicPr>
            <p:nvPr/>
          </p:nvPicPr>
          <p:blipFill>
            <a:blip r:embed="rId2" cstate="print"/>
            <a:srcRect/>
            <a:stretch>
              <a:fillRect/>
            </a:stretch>
          </p:blipFill>
          <p:spPr bwMode="auto">
            <a:xfrm>
              <a:off x="2771775" y="2276475"/>
              <a:ext cx="387350" cy="341313"/>
            </a:xfrm>
            <a:prstGeom prst="rect">
              <a:avLst/>
            </a:prstGeom>
            <a:noFill/>
            <a:ln w="9525">
              <a:noFill/>
              <a:round/>
              <a:headEnd/>
              <a:tailEnd/>
            </a:ln>
          </p:spPr>
        </p:pic>
        <p:sp>
          <p:nvSpPr>
            <p:cNvPr id="81" name="Cloud"/>
            <p:cNvSpPr>
              <a:spLocks noChangeAspect="1" noEditPoints="1" noChangeArrowheads="1"/>
            </p:cNvSpPr>
            <p:nvPr/>
          </p:nvSpPr>
          <p:spPr bwMode="auto">
            <a:xfrm>
              <a:off x="1836896" y="1842769"/>
              <a:ext cx="598488" cy="469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82" name="Line 34"/>
            <p:cNvSpPr>
              <a:spLocks noChangeShapeType="1"/>
            </p:cNvSpPr>
            <p:nvPr/>
          </p:nvSpPr>
          <p:spPr bwMode="auto">
            <a:xfrm>
              <a:off x="2413953" y="2115660"/>
              <a:ext cx="357822" cy="239396"/>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83" name="Text Box 36"/>
            <p:cNvSpPr txBox="1">
              <a:spLocks noChangeArrowheads="1"/>
            </p:cNvSpPr>
            <p:nvPr/>
          </p:nvSpPr>
          <p:spPr bwMode="auto">
            <a:xfrm>
              <a:off x="2738438" y="1973898"/>
              <a:ext cx="503237" cy="369332"/>
            </a:xfrm>
            <a:prstGeom prst="rect">
              <a:avLst/>
            </a:prstGeom>
            <a:noFill/>
            <a:ln w="9525">
              <a:noFill/>
              <a:miter lim="800000"/>
              <a:headEnd/>
              <a:tailEnd/>
            </a:ln>
          </p:spPr>
          <p:txBody>
            <a:bodyPr>
              <a:spAutoFit/>
            </a:bodyPr>
            <a:lstStyle/>
            <a:p>
              <a:pPr algn="l" rtl="0">
                <a:spcBef>
                  <a:spcPct val="50000"/>
                </a:spcBef>
                <a:buClr>
                  <a:srgbClr val="000000"/>
                </a:buClr>
                <a:buSzPct val="100000"/>
                <a:buFont typeface="Times New Roman" pitchFamily="18" charset="0"/>
                <a:buNone/>
              </a:pPr>
              <a:r>
                <a:rPr lang="en-US" dirty="0"/>
                <a:t>Ra</a:t>
              </a:r>
            </a:p>
          </p:txBody>
        </p:sp>
        <p:sp>
          <p:nvSpPr>
            <p:cNvPr id="84" name="Text Box 37"/>
            <p:cNvSpPr txBox="1">
              <a:spLocks noChangeArrowheads="1"/>
            </p:cNvSpPr>
            <p:nvPr/>
          </p:nvSpPr>
          <p:spPr bwMode="auto">
            <a:xfrm>
              <a:off x="6215062" y="4130741"/>
              <a:ext cx="1056869" cy="1200329"/>
            </a:xfrm>
            <a:prstGeom prst="rect">
              <a:avLst/>
            </a:prstGeom>
            <a:noFill/>
            <a:ln w="9525">
              <a:noFill/>
              <a:miter lim="800000"/>
              <a:headEnd/>
              <a:tailEnd/>
            </a:ln>
          </p:spPr>
          <p:txBody>
            <a:bodyPr wrap="square">
              <a:spAutoFit/>
            </a:bodyPr>
            <a:lstStyle/>
            <a:p>
              <a:pPr algn="l" rtl="0">
                <a:spcBef>
                  <a:spcPct val="50000"/>
                </a:spcBef>
                <a:buClr>
                  <a:srgbClr val="000000"/>
                </a:buClr>
                <a:buSzPct val="100000"/>
                <a:buFont typeface="Times New Roman" pitchFamily="18" charset="0"/>
                <a:buNone/>
              </a:pPr>
              <a:r>
                <a:rPr lang="en-US" dirty="0"/>
                <a:t>LSA DB:</a:t>
              </a:r>
            </a:p>
            <a:p>
              <a:pPr algn="l" rtl="0">
                <a:spcBef>
                  <a:spcPct val="50000"/>
                </a:spcBef>
                <a:buClr>
                  <a:srgbClr val="000000"/>
                </a:buClr>
                <a:buSzPct val="100000"/>
                <a:buFont typeface="Times New Roman" pitchFamily="18" charset="0"/>
                <a:buNone/>
              </a:pPr>
              <a:endParaRPr lang="en-US" dirty="0"/>
            </a:p>
            <a:p>
              <a:pPr algn="l" rtl="0">
                <a:spcBef>
                  <a:spcPct val="50000"/>
                </a:spcBef>
                <a:buClr>
                  <a:srgbClr val="000000"/>
                </a:buClr>
                <a:buSzPct val="100000"/>
                <a:buFont typeface="Times New Roman" pitchFamily="18" charset="0"/>
                <a:buNone/>
              </a:pPr>
              <a:endParaRPr lang="en-US" dirty="0"/>
            </a:p>
          </p:txBody>
        </p:sp>
        <p:sp>
          <p:nvSpPr>
            <p:cNvPr id="85" name="Text Box 38"/>
            <p:cNvSpPr txBox="1">
              <a:spLocks noChangeArrowheads="1"/>
            </p:cNvSpPr>
            <p:nvPr/>
          </p:nvSpPr>
          <p:spPr bwMode="auto">
            <a:xfrm>
              <a:off x="3726307" y="2174556"/>
              <a:ext cx="503238" cy="369332"/>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dirty="0" err="1"/>
                <a:t>Rb</a:t>
              </a:r>
              <a:endParaRPr lang="en-US" dirty="0"/>
            </a:p>
          </p:txBody>
        </p:sp>
        <p:grpSp>
          <p:nvGrpSpPr>
            <p:cNvPr id="86" name="Group 46"/>
            <p:cNvGrpSpPr>
              <a:grpSpLocks/>
            </p:cNvGrpSpPr>
            <p:nvPr/>
          </p:nvGrpSpPr>
          <p:grpSpPr bwMode="auto">
            <a:xfrm>
              <a:off x="6956972" y="5194366"/>
              <a:ext cx="1087437" cy="498475"/>
              <a:chOff x="4785" y="3049"/>
              <a:chExt cx="685" cy="314"/>
            </a:xfrm>
          </p:grpSpPr>
          <p:pic>
            <p:nvPicPr>
              <p:cNvPr id="146" name="Content Placeholder 3" descr="router.jpeg"/>
              <p:cNvPicPr>
                <a:picLocks noChangeAspect="1"/>
              </p:cNvPicPr>
              <p:nvPr/>
            </p:nvPicPr>
            <p:blipFill>
              <a:blip r:embed="rId4" cstate="print"/>
              <a:srcRect/>
              <a:stretch>
                <a:fillRect/>
              </a:stretch>
            </p:blipFill>
            <p:spPr bwMode="auto">
              <a:xfrm>
                <a:off x="5329" y="3203"/>
                <a:ext cx="141" cy="114"/>
              </a:xfrm>
              <a:prstGeom prst="rect">
                <a:avLst/>
              </a:prstGeom>
              <a:noFill/>
              <a:ln w="9525">
                <a:noFill/>
                <a:round/>
                <a:headEnd/>
                <a:tailEnd/>
              </a:ln>
            </p:spPr>
          </p:pic>
          <p:pic>
            <p:nvPicPr>
              <p:cNvPr id="147" name="Content Placeholder 3" descr="router.jpeg"/>
              <p:cNvPicPr>
                <a:picLocks noChangeAspect="1"/>
              </p:cNvPicPr>
              <p:nvPr/>
            </p:nvPicPr>
            <p:blipFill>
              <a:blip r:embed="rId4" cstate="print"/>
              <a:srcRect/>
              <a:stretch>
                <a:fillRect/>
              </a:stretch>
            </p:blipFill>
            <p:spPr bwMode="auto">
              <a:xfrm>
                <a:off x="4785" y="3249"/>
                <a:ext cx="141" cy="114"/>
              </a:xfrm>
              <a:prstGeom prst="rect">
                <a:avLst/>
              </a:prstGeom>
              <a:noFill/>
              <a:ln w="9525">
                <a:noFill/>
                <a:round/>
                <a:headEnd/>
                <a:tailEnd/>
              </a:ln>
            </p:spPr>
          </p:pic>
          <p:sp>
            <p:nvSpPr>
              <p:cNvPr id="148" name="Line 47"/>
              <p:cNvSpPr>
                <a:spLocks noChangeShapeType="1"/>
              </p:cNvSpPr>
              <p:nvPr/>
            </p:nvSpPr>
            <p:spPr bwMode="auto">
              <a:xfrm flipH="1" flipV="1">
                <a:off x="5158" y="3049"/>
                <a:ext cx="193" cy="15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49" name="Line 48"/>
              <p:cNvSpPr>
                <a:spLocks noChangeShapeType="1"/>
              </p:cNvSpPr>
              <p:nvPr/>
            </p:nvSpPr>
            <p:spPr bwMode="auto">
              <a:xfrm flipV="1">
                <a:off x="4892" y="3067"/>
                <a:ext cx="188" cy="182"/>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87" name="Group 86"/>
            <p:cNvGrpSpPr/>
            <p:nvPr/>
          </p:nvGrpSpPr>
          <p:grpSpPr>
            <a:xfrm>
              <a:off x="3644105" y="1801335"/>
              <a:ext cx="936626" cy="328771"/>
              <a:chOff x="3644105" y="1801335"/>
              <a:chExt cx="936626" cy="328771"/>
            </a:xfrm>
          </p:grpSpPr>
          <p:sp>
            <p:nvSpPr>
              <p:cNvPr id="144" name="מלבן מעוגל 8"/>
              <p:cNvSpPr/>
              <p:nvPr/>
            </p:nvSpPr>
            <p:spPr>
              <a:xfrm>
                <a:off x="3644105" y="1801335"/>
                <a:ext cx="936625" cy="314325"/>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145" name="Text Box 52"/>
              <p:cNvSpPr txBox="1">
                <a:spLocks noChangeArrowheads="1"/>
              </p:cNvSpPr>
              <p:nvPr/>
            </p:nvSpPr>
            <p:spPr bwMode="auto">
              <a:xfrm>
                <a:off x="3644106" y="1815781"/>
                <a:ext cx="936625" cy="314325"/>
              </a:xfrm>
              <a:prstGeom prst="rect">
                <a:avLst/>
              </a:prstGeom>
              <a:no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buClr>
                    <a:srgbClr val="000000"/>
                  </a:buClr>
                  <a:buSzPct val="100000"/>
                  <a:buFont typeface="Times New Roman" pitchFamily="18" charset="0"/>
                  <a:buNone/>
                </a:pPr>
                <a:r>
                  <a:rPr lang="en-US" sz="1400" dirty="0" err="1"/>
                  <a:t>Rb</a:t>
                </a:r>
                <a:r>
                  <a:rPr lang="en-US" sz="1400" dirty="0"/>
                  <a:t> LSA</a:t>
                </a:r>
              </a:p>
            </p:txBody>
          </p:sp>
        </p:grpSp>
        <p:sp>
          <p:nvSpPr>
            <p:cNvPr id="88" name="Text Box 53"/>
            <p:cNvSpPr txBox="1">
              <a:spLocks noChangeArrowheads="1"/>
            </p:cNvSpPr>
            <p:nvPr/>
          </p:nvSpPr>
          <p:spPr bwMode="auto">
            <a:xfrm>
              <a:off x="6372225" y="3644900"/>
              <a:ext cx="503238" cy="369332"/>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a:t>R3</a:t>
              </a:r>
            </a:p>
          </p:txBody>
        </p:sp>
        <p:grpSp>
          <p:nvGrpSpPr>
            <p:cNvPr id="89" name="Group 55"/>
            <p:cNvGrpSpPr>
              <a:grpSpLocks/>
            </p:cNvGrpSpPr>
            <p:nvPr/>
          </p:nvGrpSpPr>
          <p:grpSpPr bwMode="auto">
            <a:xfrm>
              <a:off x="6294989" y="4575241"/>
              <a:ext cx="1408114" cy="647700"/>
              <a:chOff x="4368" y="2659"/>
              <a:chExt cx="887" cy="408"/>
            </a:xfrm>
          </p:grpSpPr>
          <p:grpSp>
            <p:nvGrpSpPr>
              <p:cNvPr id="135" name="Group 56"/>
              <p:cNvGrpSpPr>
                <a:grpSpLocks/>
              </p:cNvGrpSpPr>
              <p:nvPr/>
            </p:nvGrpSpPr>
            <p:grpSpPr bwMode="auto">
              <a:xfrm>
                <a:off x="4422" y="2659"/>
                <a:ext cx="833" cy="408"/>
                <a:chOff x="4422" y="2659"/>
                <a:chExt cx="833" cy="408"/>
              </a:xfrm>
            </p:grpSpPr>
            <p:pic>
              <p:nvPicPr>
                <p:cNvPr id="137" name="Content Placeholder 3" descr="router.jpeg"/>
                <p:cNvPicPr>
                  <a:picLocks noChangeAspect="1"/>
                </p:cNvPicPr>
                <p:nvPr/>
              </p:nvPicPr>
              <p:blipFill>
                <a:blip r:embed="rId5" cstate="print"/>
                <a:srcRect/>
                <a:stretch>
                  <a:fillRect/>
                </a:stretch>
              </p:blipFill>
              <p:spPr bwMode="auto">
                <a:xfrm>
                  <a:off x="5035" y="2920"/>
                  <a:ext cx="158" cy="147"/>
                </a:xfrm>
                <a:prstGeom prst="rect">
                  <a:avLst/>
                </a:prstGeom>
                <a:noFill/>
                <a:ln w="9525">
                  <a:noFill/>
                  <a:round/>
                  <a:headEnd/>
                  <a:tailEnd/>
                </a:ln>
              </p:spPr>
            </p:pic>
            <p:pic>
              <p:nvPicPr>
                <p:cNvPr id="138" name="Content Placeholder 3" descr="router.jpeg"/>
                <p:cNvPicPr>
                  <a:picLocks noChangeAspect="1"/>
                </p:cNvPicPr>
                <p:nvPr/>
              </p:nvPicPr>
              <p:blipFill>
                <a:blip r:embed="rId5" cstate="print"/>
                <a:srcRect/>
                <a:stretch>
                  <a:fillRect/>
                </a:stretch>
              </p:blipFill>
              <p:spPr bwMode="auto">
                <a:xfrm>
                  <a:off x="4775" y="2844"/>
                  <a:ext cx="158" cy="147"/>
                </a:xfrm>
                <a:prstGeom prst="rect">
                  <a:avLst/>
                </a:prstGeom>
                <a:noFill/>
                <a:ln w="9525">
                  <a:noFill/>
                  <a:round/>
                  <a:headEnd/>
                  <a:tailEnd/>
                </a:ln>
              </p:spPr>
            </p:pic>
            <p:sp>
              <p:nvSpPr>
                <p:cNvPr id="139" name="Cloud"/>
                <p:cNvSpPr>
                  <a:spLocks noChangeAspect="1" noEditPoints="1" noChangeArrowheads="1"/>
                </p:cNvSpPr>
                <p:nvPr/>
              </p:nvSpPr>
              <p:spPr bwMode="auto">
                <a:xfrm>
                  <a:off x="4422" y="2659"/>
                  <a:ext cx="244" cy="2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sx="1000" sy="1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140" name="Line 59"/>
                <p:cNvSpPr>
                  <a:spLocks noChangeShapeType="1"/>
                </p:cNvSpPr>
                <p:nvPr/>
              </p:nvSpPr>
              <p:spPr bwMode="auto">
                <a:xfrm>
                  <a:off x="4640" y="2791"/>
                  <a:ext cx="145" cy="79"/>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41" name="Text Box 60"/>
                <p:cNvSpPr txBox="1">
                  <a:spLocks noChangeArrowheads="1"/>
                </p:cNvSpPr>
                <p:nvPr/>
              </p:nvSpPr>
              <p:spPr bwMode="auto">
                <a:xfrm>
                  <a:off x="4771" y="2716"/>
                  <a:ext cx="241"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a:t>Ra</a:t>
                  </a:r>
                </a:p>
              </p:txBody>
            </p:sp>
            <p:sp>
              <p:nvSpPr>
                <p:cNvPr id="142" name="Line 61"/>
                <p:cNvSpPr>
                  <a:spLocks noChangeShapeType="1"/>
                </p:cNvSpPr>
                <p:nvPr/>
              </p:nvSpPr>
              <p:spPr bwMode="auto">
                <a:xfrm>
                  <a:off x="4926" y="2955"/>
                  <a:ext cx="113" cy="4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43" name="Text Box 63"/>
                <p:cNvSpPr txBox="1">
                  <a:spLocks noChangeArrowheads="1"/>
                </p:cNvSpPr>
                <p:nvPr/>
              </p:nvSpPr>
              <p:spPr bwMode="auto">
                <a:xfrm>
                  <a:off x="4983" y="2753"/>
                  <a:ext cx="272"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err="1"/>
                    <a:t>Rb</a:t>
                  </a:r>
                  <a:endParaRPr lang="en-US" sz="1000" dirty="0"/>
                </a:p>
              </p:txBody>
            </p:sp>
          </p:grpSp>
          <p:sp>
            <p:nvSpPr>
              <p:cNvPr id="136" name="Text Box 64"/>
              <p:cNvSpPr txBox="1">
                <a:spLocks noChangeArrowheads="1"/>
              </p:cNvSpPr>
              <p:nvPr/>
            </p:nvSpPr>
            <p:spPr bwMode="auto">
              <a:xfrm>
                <a:off x="4368" y="2684"/>
                <a:ext cx="317" cy="135"/>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800" dirty="0"/>
                  <a:t>Net-1</a:t>
                </a:r>
              </a:p>
            </p:txBody>
          </p:sp>
        </p:grpSp>
        <p:sp>
          <p:nvSpPr>
            <p:cNvPr id="90" name="Text Box 104"/>
            <p:cNvSpPr txBox="1">
              <a:spLocks noChangeArrowheads="1"/>
            </p:cNvSpPr>
            <p:nvPr/>
          </p:nvSpPr>
          <p:spPr bwMode="auto">
            <a:xfrm>
              <a:off x="1699736" y="1915477"/>
              <a:ext cx="719138" cy="27463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Net-1</a:t>
              </a:r>
            </a:p>
          </p:txBody>
        </p:sp>
        <p:grpSp>
          <p:nvGrpSpPr>
            <p:cNvPr id="91" name="Group 46"/>
            <p:cNvGrpSpPr>
              <a:grpSpLocks/>
            </p:cNvGrpSpPr>
            <p:nvPr/>
          </p:nvGrpSpPr>
          <p:grpSpPr bwMode="auto">
            <a:xfrm>
              <a:off x="1945333" y="2010380"/>
              <a:ext cx="4629051" cy="2948365"/>
              <a:chOff x="1493" y="2704"/>
              <a:chExt cx="1924" cy="1193"/>
            </a:xfrm>
          </p:grpSpPr>
          <p:sp>
            <p:nvSpPr>
              <p:cNvPr id="130" name="Freeform 47"/>
              <p:cNvSpPr>
                <a:spLocks/>
              </p:cNvSpPr>
              <p:nvPr/>
            </p:nvSpPr>
            <p:spPr bwMode="auto">
              <a:xfrm>
                <a:off x="2109" y="2704"/>
                <a:ext cx="1308" cy="582"/>
              </a:xfrm>
              <a:custGeom>
                <a:avLst/>
                <a:gdLst>
                  <a:gd name="T0" fmla="*/ 0 w 1308"/>
                  <a:gd name="T1" fmla="*/ 91 h 582"/>
                  <a:gd name="T2" fmla="*/ 317 w 1308"/>
                  <a:gd name="T3" fmla="*/ 136 h 582"/>
                  <a:gd name="T4" fmla="*/ 771 w 1308"/>
                  <a:gd name="T5" fmla="*/ 499 h 582"/>
                  <a:gd name="T6" fmla="*/ 1225 w 1308"/>
                  <a:gd name="T7" fmla="*/ 499 h 582"/>
                  <a:gd name="T8" fmla="*/ 1270 w 1308"/>
                  <a:gd name="T9" fmla="*/ 0 h 582"/>
                </a:gdLst>
                <a:ahLst/>
                <a:cxnLst>
                  <a:cxn ang="0">
                    <a:pos x="T0" y="T1"/>
                  </a:cxn>
                  <a:cxn ang="0">
                    <a:pos x="T2" y="T3"/>
                  </a:cxn>
                  <a:cxn ang="0">
                    <a:pos x="T4" y="T5"/>
                  </a:cxn>
                  <a:cxn ang="0">
                    <a:pos x="T6" y="T7"/>
                  </a:cxn>
                  <a:cxn ang="0">
                    <a:pos x="T8" y="T9"/>
                  </a:cxn>
                </a:cxnLst>
                <a:rect l="0" t="0" r="r" b="b"/>
                <a:pathLst>
                  <a:path w="1308" h="582">
                    <a:moveTo>
                      <a:pt x="0" y="91"/>
                    </a:moveTo>
                    <a:cubicBezTo>
                      <a:pt x="94" y="79"/>
                      <a:pt x="189" y="68"/>
                      <a:pt x="317" y="136"/>
                    </a:cubicBezTo>
                    <a:cubicBezTo>
                      <a:pt x="445" y="204"/>
                      <a:pt x="620" y="439"/>
                      <a:pt x="771" y="499"/>
                    </a:cubicBezTo>
                    <a:cubicBezTo>
                      <a:pt x="922" y="559"/>
                      <a:pt x="1142" y="582"/>
                      <a:pt x="1225" y="499"/>
                    </a:cubicBezTo>
                    <a:cubicBezTo>
                      <a:pt x="1308" y="416"/>
                      <a:pt x="1289" y="208"/>
                      <a:pt x="1270" y="0"/>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1" name="Freeform 48"/>
              <p:cNvSpPr>
                <a:spLocks/>
              </p:cNvSpPr>
              <p:nvPr/>
            </p:nvSpPr>
            <p:spPr bwMode="auto">
              <a:xfrm>
                <a:off x="1511" y="2939"/>
                <a:ext cx="1043" cy="484"/>
              </a:xfrm>
              <a:custGeom>
                <a:avLst/>
                <a:gdLst>
                  <a:gd name="T0" fmla="*/ 1043 w 1043"/>
                  <a:gd name="T1" fmla="*/ 0 h 484"/>
                  <a:gd name="T2" fmla="*/ 590 w 1043"/>
                  <a:gd name="T3" fmla="*/ 408 h 484"/>
                  <a:gd name="T4" fmla="*/ 91 w 1043"/>
                  <a:gd name="T5" fmla="*/ 454 h 484"/>
                  <a:gd name="T6" fmla="*/ 46 w 1043"/>
                  <a:gd name="T7" fmla="*/ 272 h 484"/>
                </a:gdLst>
                <a:ahLst/>
                <a:cxnLst>
                  <a:cxn ang="0">
                    <a:pos x="T0" y="T1"/>
                  </a:cxn>
                  <a:cxn ang="0">
                    <a:pos x="T2" y="T3"/>
                  </a:cxn>
                  <a:cxn ang="0">
                    <a:pos x="T4" y="T5"/>
                  </a:cxn>
                  <a:cxn ang="0">
                    <a:pos x="T6" y="T7"/>
                  </a:cxn>
                </a:cxnLst>
                <a:rect l="0" t="0" r="r" b="b"/>
                <a:pathLst>
                  <a:path w="1043" h="484">
                    <a:moveTo>
                      <a:pt x="1043" y="0"/>
                    </a:moveTo>
                    <a:cubicBezTo>
                      <a:pt x="896" y="166"/>
                      <a:pt x="749" y="332"/>
                      <a:pt x="590" y="408"/>
                    </a:cubicBezTo>
                    <a:cubicBezTo>
                      <a:pt x="431" y="484"/>
                      <a:pt x="182" y="477"/>
                      <a:pt x="91" y="454"/>
                    </a:cubicBezTo>
                    <a:cubicBezTo>
                      <a:pt x="0" y="431"/>
                      <a:pt x="23" y="351"/>
                      <a:pt x="46" y="272"/>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2" name="Freeform 49"/>
              <p:cNvSpPr>
                <a:spLocks/>
              </p:cNvSpPr>
              <p:nvPr/>
            </p:nvSpPr>
            <p:spPr bwMode="auto">
              <a:xfrm>
                <a:off x="1493" y="3407"/>
                <a:ext cx="234" cy="299"/>
              </a:xfrm>
              <a:custGeom>
                <a:avLst/>
                <a:gdLst>
                  <a:gd name="T0" fmla="*/ 212 w 212"/>
                  <a:gd name="T1" fmla="*/ 0 h 317"/>
                  <a:gd name="T2" fmla="*/ 30 w 212"/>
                  <a:gd name="T3" fmla="*/ 90 h 317"/>
                  <a:gd name="T4" fmla="*/ 30 w 212"/>
                  <a:gd name="T5" fmla="*/ 317 h 317"/>
                </a:gdLst>
                <a:ahLst/>
                <a:cxnLst>
                  <a:cxn ang="0">
                    <a:pos x="T0" y="T1"/>
                  </a:cxn>
                  <a:cxn ang="0">
                    <a:pos x="T2" y="T3"/>
                  </a:cxn>
                  <a:cxn ang="0">
                    <a:pos x="T4" y="T5"/>
                  </a:cxn>
                </a:cxnLst>
                <a:rect l="0" t="0" r="r" b="b"/>
                <a:pathLst>
                  <a:path w="212" h="317">
                    <a:moveTo>
                      <a:pt x="212" y="0"/>
                    </a:moveTo>
                    <a:cubicBezTo>
                      <a:pt x="136" y="18"/>
                      <a:pt x="60" y="37"/>
                      <a:pt x="30" y="90"/>
                    </a:cubicBezTo>
                    <a:cubicBezTo>
                      <a:pt x="0" y="143"/>
                      <a:pt x="15" y="230"/>
                      <a:pt x="30" y="317"/>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3" name="Freeform 50"/>
              <p:cNvSpPr>
                <a:spLocks/>
              </p:cNvSpPr>
              <p:nvPr/>
            </p:nvSpPr>
            <p:spPr bwMode="auto">
              <a:xfrm>
                <a:off x="1965" y="3344"/>
                <a:ext cx="461" cy="553"/>
              </a:xfrm>
              <a:custGeom>
                <a:avLst/>
                <a:gdLst>
                  <a:gd name="T0" fmla="*/ 144 w 461"/>
                  <a:gd name="T1" fmla="*/ 0 h 545"/>
                  <a:gd name="T2" fmla="*/ 53 w 461"/>
                  <a:gd name="T3" fmla="*/ 136 h 545"/>
                  <a:gd name="T4" fmla="*/ 461 w 461"/>
                  <a:gd name="T5" fmla="*/ 545 h 545"/>
                </a:gdLst>
                <a:ahLst/>
                <a:cxnLst>
                  <a:cxn ang="0">
                    <a:pos x="T0" y="T1"/>
                  </a:cxn>
                  <a:cxn ang="0">
                    <a:pos x="T2" y="T3"/>
                  </a:cxn>
                  <a:cxn ang="0">
                    <a:pos x="T4" y="T5"/>
                  </a:cxn>
                </a:cxnLst>
                <a:rect l="0" t="0" r="r" b="b"/>
                <a:pathLst>
                  <a:path w="461" h="545">
                    <a:moveTo>
                      <a:pt x="144" y="0"/>
                    </a:moveTo>
                    <a:cubicBezTo>
                      <a:pt x="72" y="22"/>
                      <a:pt x="0" y="45"/>
                      <a:pt x="53" y="136"/>
                    </a:cubicBezTo>
                    <a:cubicBezTo>
                      <a:pt x="106" y="227"/>
                      <a:pt x="283" y="386"/>
                      <a:pt x="461" y="545"/>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34" name="Freeform 51"/>
              <p:cNvSpPr>
                <a:spLocks/>
              </p:cNvSpPr>
              <p:nvPr/>
            </p:nvSpPr>
            <p:spPr bwMode="auto">
              <a:xfrm>
                <a:off x="2472" y="3075"/>
                <a:ext cx="310" cy="771"/>
              </a:xfrm>
              <a:custGeom>
                <a:avLst/>
                <a:gdLst>
                  <a:gd name="T0" fmla="*/ 227 w 310"/>
                  <a:gd name="T1" fmla="*/ 0 h 771"/>
                  <a:gd name="T2" fmla="*/ 272 w 310"/>
                  <a:gd name="T3" fmla="*/ 272 h 771"/>
                  <a:gd name="T4" fmla="*/ 0 w 310"/>
                  <a:gd name="T5" fmla="*/ 771 h 771"/>
                </a:gdLst>
                <a:ahLst/>
                <a:cxnLst>
                  <a:cxn ang="0">
                    <a:pos x="T0" y="T1"/>
                  </a:cxn>
                  <a:cxn ang="0">
                    <a:pos x="T2" y="T3"/>
                  </a:cxn>
                  <a:cxn ang="0">
                    <a:pos x="T4" y="T5"/>
                  </a:cxn>
                </a:cxnLst>
                <a:rect l="0" t="0" r="r" b="b"/>
                <a:pathLst>
                  <a:path w="310" h="771">
                    <a:moveTo>
                      <a:pt x="227" y="0"/>
                    </a:moveTo>
                    <a:cubicBezTo>
                      <a:pt x="268" y="72"/>
                      <a:pt x="310" y="144"/>
                      <a:pt x="272" y="272"/>
                    </a:cubicBezTo>
                    <a:cubicBezTo>
                      <a:pt x="234" y="400"/>
                      <a:pt x="117" y="585"/>
                      <a:pt x="0" y="771"/>
                    </a:cubicBezTo>
                  </a:path>
                </a:pathLst>
              </a:custGeom>
              <a:noFill/>
              <a:ln w="19050" cmpd="sng">
                <a:solidFill>
                  <a:schemeClr val="accent1"/>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sp>
          <p:nvSpPr>
            <p:cNvPr id="92" name="הסבר מלבני מעוגל 6"/>
            <p:cNvSpPr/>
            <p:nvPr/>
          </p:nvSpPr>
          <p:spPr>
            <a:xfrm rot="10800000" flipH="1">
              <a:off x="5925356" y="4227604"/>
              <a:ext cx="2379695" cy="1773238"/>
            </a:xfrm>
            <a:prstGeom prst="wedgeRoundRectCallou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pSp>
          <p:nvGrpSpPr>
            <p:cNvPr id="93" name="Group 100"/>
            <p:cNvGrpSpPr>
              <a:grpSpLocks/>
            </p:cNvGrpSpPr>
            <p:nvPr/>
          </p:nvGrpSpPr>
          <p:grpSpPr bwMode="auto">
            <a:xfrm>
              <a:off x="1815465" y="2133600"/>
              <a:ext cx="4932363" cy="2803525"/>
              <a:chOff x="1134" y="1344"/>
              <a:chExt cx="3107" cy="1766"/>
            </a:xfrm>
          </p:grpSpPr>
          <p:sp>
            <p:nvSpPr>
              <p:cNvPr id="124" name="Freeform 85"/>
              <p:cNvSpPr>
                <a:spLocks/>
              </p:cNvSpPr>
              <p:nvPr/>
            </p:nvSpPr>
            <p:spPr bwMode="auto">
              <a:xfrm>
                <a:off x="1474" y="1480"/>
                <a:ext cx="862" cy="264"/>
              </a:xfrm>
              <a:custGeom>
                <a:avLst/>
                <a:gdLst>
                  <a:gd name="T0" fmla="*/ 862 w 862"/>
                  <a:gd name="T1" fmla="*/ 226 h 264"/>
                  <a:gd name="T2" fmla="*/ 408 w 862"/>
                  <a:gd name="T3" fmla="*/ 226 h 264"/>
                  <a:gd name="T4" fmla="*/ 0 w 862"/>
                  <a:gd name="T5" fmla="*/ 0 h 264"/>
                </a:gdLst>
                <a:ahLst/>
                <a:cxnLst>
                  <a:cxn ang="0">
                    <a:pos x="T0" y="T1"/>
                  </a:cxn>
                  <a:cxn ang="0">
                    <a:pos x="T2" y="T3"/>
                  </a:cxn>
                  <a:cxn ang="0">
                    <a:pos x="T4" y="T5"/>
                  </a:cxn>
                </a:cxnLst>
                <a:rect l="0" t="0" r="r" b="b"/>
                <a:pathLst>
                  <a:path w="862" h="264">
                    <a:moveTo>
                      <a:pt x="862" y="226"/>
                    </a:moveTo>
                    <a:cubicBezTo>
                      <a:pt x="707" y="245"/>
                      <a:pt x="552" y="264"/>
                      <a:pt x="408" y="226"/>
                    </a:cubicBezTo>
                    <a:cubicBezTo>
                      <a:pt x="264" y="188"/>
                      <a:pt x="132" y="94"/>
                      <a:pt x="0" y="0"/>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5" name="Freeform 86"/>
              <p:cNvSpPr>
                <a:spLocks/>
              </p:cNvSpPr>
              <p:nvPr/>
            </p:nvSpPr>
            <p:spPr bwMode="auto">
              <a:xfrm>
                <a:off x="1134" y="1752"/>
                <a:ext cx="1202" cy="619"/>
              </a:xfrm>
              <a:custGeom>
                <a:avLst/>
                <a:gdLst>
                  <a:gd name="T0" fmla="*/ 1202 w 1202"/>
                  <a:gd name="T1" fmla="*/ 0 h 619"/>
                  <a:gd name="T2" fmla="*/ 748 w 1202"/>
                  <a:gd name="T3" fmla="*/ 499 h 619"/>
                  <a:gd name="T4" fmla="*/ 113 w 1202"/>
                  <a:gd name="T5" fmla="*/ 589 h 619"/>
                  <a:gd name="T6" fmla="*/ 68 w 1202"/>
                  <a:gd name="T7" fmla="*/ 317 h 619"/>
                </a:gdLst>
                <a:ahLst/>
                <a:cxnLst>
                  <a:cxn ang="0">
                    <a:pos x="T0" y="T1"/>
                  </a:cxn>
                  <a:cxn ang="0">
                    <a:pos x="T2" y="T3"/>
                  </a:cxn>
                  <a:cxn ang="0">
                    <a:pos x="T4" y="T5"/>
                  </a:cxn>
                  <a:cxn ang="0">
                    <a:pos x="T6" y="T7"/>
                  </a:cxn>
                </a:cxnLst>
                <a:rect l="0" t="0" r="r" b="b"/>
                <a:pathLst>
                  <a:path w="1202" h="619">
                    <a:moveTo>
                      <a:pt x="1202" y="0"/>
                    </a:moveTo>
                    <a:cubicBezTo>
                      <a:pt x="1065" y="200"/>
                      <a:pt x="929" y="401"/>
                      <a:pt x="748" y="499"/>
                    </a:cubicBezTo>
                    <a:cubicBezTo>
                      <a:pt x="567" y="597"/>
                      <a:pt x="226" y="619"/>
                      <a:pt x="113" y="589"/>
                    </a:cubicBezTo>
                    <a:cubicBezTo>
                      <a:pt x="0" y="559"/>
                      <a:pt x="34" y="438"/>
                      <a:pt x="68" y="317"/>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6" name="Freeform 88"/>
              <p:cNvSpPr>
                <a:spLocks/>
              </p:cNvSpPr>
              <p:nvPr/>
            </p:nvSpPr>
            <p:spPr bwMode="auto">
              <a:xfrm>
                <a:off x="1233" y="2347"/>
                <a:ext cx="278" cy="501"/>
              </a:xfrm>
              <a:custGeom>
                <a:avLst/>
                <a:gdLst>
                  <a:gd name="T0" fmla="*/ 590 w 590"/>
                  <a:gd name="T1" fmla="*/ 0 h 544"/>
                  <a:gd name="T2" fmla="*/ 91 w 590"/>
                  <a:gd name="T3" fmla="*/ 136 h 544"/>
                  <a:gd name="T4" fmla="*/ 45 w 590"/>
                  <a:gd name="T5" fmla="*/ 544 h 544"/>
                </a:gdLst>
                <a:ahLst/>
                <a:cxnLst>
                  <a:cxn ang="0">
                    <a:pos x="T0" y="T1"/>
                  </a:cxn>
                  <a:cxn ang="0">
                    <a:pos x="T2" y="T3"/>
                  </a:cxn>
                  <a:cxn ang="0">
                    <a:pos x="T4" y="T5"/>
                  </a:cxn>
                </a:cxnLst>
                <a:rect l="0" t="0" r="r" b="b"/>
                <a:pathLst>
                  <a:path w="590" h="544">
                    <a:moveTo>
                      <a:pt x="590" y="0"/>
                    </a:moveTo>
                    <a:cubicBezTo>
                      <a:pt x="386" y="22"/>
                      <a:pt x="182" y="45"/>
                      <a:pt x="91" y="136"/>
                    </a:cubicBezTo>
                    <a:cubicBezTo>
                      <a:pt x="0" y="227"/>
                      <a:pt x="22" y="385"/>
                      <a:pt x="45" y="544"/>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7" name="Freeform 89"/>
              <p:cNvSpPr>
                <a:spLocks/>
              </p:cNvSpPr>
              <p:nvPr/>
            </p:nvSpPr>
            <p:spPr bwMode="auto">
              <a:xfrm rot="21226437">
                <a:off x="1838" y="2201"/>
                <a:ext cx="740" cy="901"/>
              </a:xfrm>
              <a:custGeom>
                <a:avLst/>
                <a:gdLst>
                  <a:gd name="T0" fmla="*/ 144 w 733"/>
                  <a:gd name="T1" fmla="*/ 0 h 908"/>
                  <a:gd name="T2" fmla="*/ 98 w 733"/>
                  <a:gd name="T3" fmla="*/ 182 h 908"/>
                  <a:gd name="T4" fmla="*/ 733 w 733"/>
                  <a:gd name="T5" fmla="*/ 908 h 908"/>
                </a:gdLst>
                <a:ahLst/>
                <a:cxnLst>
                  <a:cxn ang="0">
                    <a:pos x="T0" y="T1"/>
                  </a:cxn>
                  <a:cxn ang="0">
                    <a:pos x="T2" y="T3"/>
                  </a:cxn>
                  <a:cxn ang="0">
                    <a:pos x="T4" y="T5"/>
                  </a:cxn>
                </a:cxnLst>
                <a:rect l="0" t="0" r="r" b="b"/>
                <a:pathLst>
                  <a:path w="733" h="908">
                    <a:moveTo>
                      <a:pt x="144" y="0"/>
                    </a:moveTo>
                    <a:cubicBezTo>
                      <a:pt x="72" y="15"/>
                      <a:pt x="0" y="31"/>
                      <a:pt x="98" y="182"/>
                    </a:cubicBezTo>
                    <a:cubicBezTo>
                      <a:pt x="196" y="333"/>
                      <a:pt x="464" y="620"/>
                      <a:pt x="733" y="908"/>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8" name="Freeform 91"/>
              <p:cNvSpPr>
                <a:spLocks/>
              </p:cNvSpPr>
              <p:nvPr/>
            </p:nvSpPr>
            <p:spPr bwMode="auto">
              <a:xfrm>
                <a:off x="2699" y="1344"/>
                <a:ext cx="1542" cy="853"/>
              </a:xfrm>
              <a:custGeom>
                <a:avLst/>
                <a:gdLst>
                  <a:gd name="T0" fmla="*/ 0 w 1542"/>
                  <a:gd name="T1" fmla="*/ 362 h 853"/>
                  <a:gd name="T2" fmla="*/ 635 w 1542"/>
                  <a:gd name="T3" fmla="*/ 771 h 853"/>
                  <a:gd name="T4" fmla="*/ 1360 w 1542"/>
                  <a:gd name="T5" fmla="*/ 725 h 853"/>
                  <a:gd name="T6" fmla="*/ 1542 w 1542"/>
                  <a:gd name="T7" fmla="*/ 0 h 853"/>
                </a:gdLst>
                <a:ahLst/>
                <a:cxnLst>
                  <a:cxn ang="0">
                    <a:pos x="T0" y="T1"/>
                  </a:cxn>
                  <a:cxn ang="0">
                    <a:pos x="T2" y="T3"/>
                  </a:cxn>
                  <a:cxn ang="0">
                    <a:pos x="T4" y="T5"/>
                  </a:cxn>
                  <a:cxn ang="0">
                    <a:pos x="T6" y="T7"/>
                  </a:cxn>
                </a:cxnLst>
                <a:rect l="0" t="0" r="r" b="b"/>
                <a:pathLst>
                  <a:path w="1542" h="853">
                    <a:moveTo>
                      <a:pt x="0" y="362"/>
                    </a:moveTo>
                    <a:cubicBezTo>
                      <a:pt x="204" y="536"/>
                      <a:pt x="408" y="710"/>
                      <a:pt x="635" y="771"/>
                    </a:cubicBezTo>
                    <a:cubicBezTo>
                      <a:pt x="862" y="832"/>
                      <a:pt x="1209" y="853"/>
                      <a:pt x="1360" y="725"/>
                    </a:cubicBezTo>
                    <a:cubicBezTo>
                      <a:pt x="1511" y="597"/>
                      <a:pt x="1526" y="298"/>
                      <a:pt x="1542" y="0"/>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129" name="Freeform 92"/>
              <p:cNvSpPr>
                <a:spLocks/>
              </p:cNvSpPr>
              <p:nvPr/>
            </p:nvSpPr>
            <p:spPr bwMode="auto">
              <a:xfrm>
                <a:off x="2690" y="1885"/>
                <a:ext cx="446" cy="1225"/>
              </a:xfrm>
              <a:custGeom>
                <a:avLst/>
                <a:gdLst>
                  <a:gd name="T0" fmla="*/ 226 w 446"/>
                  <a:gd name="T1" fmla="*/ 0 h 1225"/>
                  <a:gd name="T2" fmla="*/ 408 w 446"/>
                  <a:gd name="T3" fmla="*/ 363 h 1225"/>
                  <a:gd name="T4" fmla="*/ 0 w 446"/>
                  <a:gd name="T5" fmla="*/ 1225 h 1225"/>
                </a:gdLst>
                <a:ahLst/>
                <a:cxnLst>
                  <a:cxn ang="0">
                    <a:pos x="T0" y="T1"/>
                  </a:cxn>
                  <a:cxn ang="0">
                    <a:pos x="T2" y="T3"/>
                  </a:cxn>
                  <a:cxn ang="0">
                    <a:pos x="T4" y="T5"/>
                  </a:cxn>
                </a:cxnLst>
                <a:rect l="0" t="0" r="r" b="b"/>
                <a:pathLst>
                  <a:path w="446" h="1225">
                    <a:moveTo>
                      <a:pt x="226" y="0"/>
                    </a:moveTo>
                    <a:cubicBezTo>
                      <a:pt x="336" y="79"/>
                      <a:pt x="446" y="159"/>
                      <a:pt x="408" y="363"/>
                    </a:cubicBezTo>
                    <a:cubicBezTo>
                      <a:pt x="370" y="567"/>
                      <a:pt x="185" y="896"/>
                      <a:pt x="0" y="1225"/>
                    </a:cubicBezTo>
                  </a:path>
                </a:pathLst>
              </a:custGeom>
              <a:noFill/>
              <a:ln w="19050" cmpd="sng">
                <a:solidFill>
                  <a:srgbClr val="0066FF"/>
                </a:solidFill>
                <a:round/>
                <a:headEnd type="none" w="med" len="med"/>
                <a:tailEnd type="arrow"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grpSp>
        <p:grpSp>
          <p:nvGrpSpPr>
            <p:cNvPr id="94" name="Group 93"/>
            <p:cNvGrpSpPr/>
            <p:nvPr/>
          </p:nvGrpSpPr>
          <p:grpSpPr>
            <a:xfrm>
              <a:off x="2547938" y="1648143"/>
              <a:ext cx="945607" cy="330616"/>
              <a:chOff x="2547938" y="1648143"/>
              <a:chExt cx="945607" cy="330616"/>
            </a:xfrm>
          </p:grpSpPr>
          <p:sp>
            <p:nvSpPr>
              <p:cNvPr id="122" name="Text Box 51"/>
              <p:cNvSpPr txBox="1">
                <a:spLocks noChangeArrowheads="1"/>
              </p:cNvSpPr>
              <p:nvPr/>
            </p:nvSpPr>
            <p:spPr bwMode="auto">
              <a:xfrm>
                <a:off x="2556920" y="1664434"/>
                <a:ext cx="936625" cy="314325"/>
              </a:xfrm>
              <a:prstGeom prst="rect">
                <a:avLst/>
              </a:prstGeom>
              <a:noFill/>
              <a:ln w="9525">
                <a:noFill/>
                <a:miter lim="800000"/>
                <a:headEnd/>
                <a:tailEnd/>
              </a:ln>
              <a:effectLst>
                <a:outerShdw blurRad="44450" dist="27940" dir="5400000" algn="ctr">
                  <a:srgbClr val="000000">
                    <a:alpha val="32000"/>
                  </a:srgbClr>
                </a:outerShdw>
              </a:effectLst>
            </p:spPr>
            <p:txBody>
              <a:bodyPr>
                <a:spAutoFit/>
              </a:bodyPr>
              <a:lstStyle/>
              <a:p>
                <a:pPr algn="ctr">
                  <a:spcBef>
                    <a:spcPct val="50000"/>
                  </a:spcBef>
                  <a:buClr>
                    <a:srgbClr val="000000"/>
                  </a:buClr>
                  <a:buSzPct val="100000"/>
                  <a:buFont typeface="Times New Roman" pitchFamily="18" charset="0"/>
                  <a:buNone/>
                </a:pPr>
                <a:r>
                  <a:rPr lang="en-US" sz="1400" dirty="0"/>
                  <a:t>Ra LSA</a:t>
                </a:r>
              </a:p>
            </p:txBody>
          </p:sp>
          <p:sp>
            <p:nvSpPr>
              <p:cNvPr id="123" name="מלבן מעוגל 152"/>
              <p:cNvSpPr/>
              <p:nvPr/>
            </p:nvSpPr>
            <p:spPr>
              <a:xfrm>
                <a:off x="2547938" y="1648143"/>
                <a:ext cx="936625" cy="314325"/>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pSp>
        <p:pic>
          <p:nvPicPr>
            <p:cNvPr id="95" name="Content Placeholder 3" descr="router.jpeg"/>
            <p:cNvPicPr>
              <a:picLocks noChangeAspect="1"/>
            </p:cNvPicPr>
            <p:nvPr/>
          </p:nvPicPr>
          <p:blipFill>
            <a:blip r:embed="rId2" cstate="print"/>
            <a:srcRect/>
            <a:stretch>
              <a:fillRect/>
            </a:stretch>
          </p:blipFill>
          <p:spPr bwMode="auto">
            <a:xfrm>
              <a:off x="6512472" y="3448727"/>
              <a:ext cx="387350" cy="341312"/>
            </a:xfrm>
            <a:prstGeom prst="rect">
              <a:avLst/>
            </a:prstGeom>
            <a:noFill/>
            <a:ln w="9525">
              <a:noFill/>
              <a:round/>
              <a:headEnd/>
              <a:tailEnd/>
            </a:ln>
          </p:spPr>
        </p:pic>
        <p:sp>
          <p:nvSpPr>
            <p:cNvPr id="96" name="Line 21"/>
            <p:cNvSpPr>
              <a:spLocks noChangeShapeType="1"/>
            </p:cNvSpPr>
            <p:nvPr/>
          </p:nvSpPr>
          <p:spPr bwMode="auto">
            <a:xfrm>
              <a:off x="6679565" y="3024505"/>
              <a:ext cx="1588" cy="449263"/>
            </a:xfrm>
            <a:prstGeom prst="line">
              <a:avLst/>
            </a:prstGeom>
            <a:ln>
              <a:solidFill>
                <a:schemeClr val="bg1">
                  <a:lumMod val="75000"/>
                  <a:lumOff val="25000"/>
                </a:schemeClr>
              </a:solidFill>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nvGrpSpPr>
            <p:cNvPr id="97" name="Group 96"/>
            <p:cNvGrpSpPr/>
            <p:nvPr/>
          </p:nvGrpSpPr>
          <p:grpSpPr>
            <a:xfrm>
              <a:off x="6289274" y="4566920"/>
              <a:ext cx="1749420" cy="1117600"/>
              <a:chOff x="6594472" y="5674991"/>
              <a:chExt cx="1749420" cy="1117600"/>
            </a:xfrm>
          </p:grpSpPr>
          <p:grpSp>
            <p:nvGrpSpPr>
              <p:cNvPr id="98" name="Group 97"/>
              <p:cNvGrpSpPr/>
              <p:nvPr/>
            </p:nvGrpSpPr>
            <p:grpSpPr>
              <a:xfrm>
                <a:off x="6594472" y="5674991"/>
                <a:ext cx="1749420" cy="1117600"/>
                <a:chOff x="6397221" y="5591812"/>
                <a:chExt cx="1749420" cy="1117600"/>
              </a:xfrm>
            </p:grpSpPr>
            <p:grpSp>
              <p:nvGrpSpPr>
                <p:cNvPr id="101" name="Group 100"/>
                <p:cNvGrpSpPr/>
                <p:nvPr/>
              </p:nvGrpSpPr>
              <p:grpSpPr>
                <a:xfrm>
                  <a:off x="6397221" y="5591812"/>
                  <a:ext cx="1749420" cy="1117600"/>
                  <a:chOff x="6447389" y="4697161"/>
                  <a:chExt cx="1749420" cy="1117600"/>
                </a:xfrm>
              </p:grpSpPr>
              <p:grpSp>
                <p:nvGrpSpPr>
                  <p:cNvPr id="107" name="Group 46"/>
                  <p:cNvGrpSpPr>
                    <a:grpSpLocks/>
                  </p:cNvGrpSpPr>
                  <p:nvPr/>
                </p:nvGrpSpPr>
                <p:grpSpPr bwMode="auto">
                  <a:xfrm>
                    <a:off x="7109372" y="5316286"/>
                    <a:ext cx="1087437" cy="498475"/>
                    <a:chOff x="4785" y="3049"/>
                    <a:chExt cx="685" cy="314"/>
                  </a:xfrm>
                </p:grpSpPr>
                <p:pic>
                  <p:nvPicPr>
                    <p:cNvPr id="118" name="Content Placeholder 3" descr="router.jpeg"/>
                    <p:cNvPicPr>
                      <a:picLocks noChangeAspect="1"/>
                    </p:cNvPicPr>
                    <p:nvPr/>
                  </p:nvPicPr>
                  <p:blipFill>
                    <a:blip r:embed="rId4" cstate="print"/>
                    <a:srcRect/>
                    <a:stretch>
                      <a:fillRect/>
                    </a:stretch>
                  </p:blipFill>
                  <p:spPr bwMode="auto">
                    <a:xfrm>
                      <a:off x="5329" y="3203"/>
                      <a:ext cx="141" cy="114"/>
                    </a:xfrm>
                    <a:prstGeom prst="rect">
                      <a:avLst/>
                    </a:prstGeom>
                    <a:noFill/>
                    <a:ln w="9525">
                      <a:noFill/>
                      <a:round/>
                      <a:headEnd/>
                      <a:tailEnd/>
                    </a:ln>
                  </p:spPr>
                </p:pic>
                <p:pic>
                  <p:nvPicPr>
                    <p:cNvPr id="119" name="Content Placeholder 3" descr="router.jpeg"/>
                    <p:cNvPicPr>
                      <a:picLocks noChangeAspect="1"/>
                    </p:cNvPicPr>
                    <p:nvPr/>
                  </p:nvPicPr>
                  <p:blipFill>
                    <a:blip r:embed="rId4" cstate="print"/>
                    <a:srcRect/>
                    <a:stretch>
                      <a:fillRect/>
                    </a:stretch>
                  </p:blipFill>
                  <p:spPr bwMode="auto">
                    <a:xfrm>
                      <a:off x="4785" y="3249"/>
                      <a:ext cx="141" cy="114"/>
                    </a:xfrm>
                    <a:prstGeom prst="rect">
                      <a:avLst/>
                    </a:prstGeom>
                    <a:noFill/>
                    <a:ln w="9525">
                      <a:noFill/>
                      <a:round/>
                      <a:headEnd/>
                      <a:tailEnd/>
                    </a:ln>
                  </p:spPr>
                </p:pic>
                <p:sp>
                  <p:nvSpPr>
                    <p:cNvPr id="120" name="Line 47"/>
                    <p:cNvSpPr>
                      <a:spLocks noChangeShapeType="1"/>
                    </p:cNvSpPr>
                    <p:nvPr/>
                  </p:nvSpPr>
                  <p:spPr bwMode="auto">
                    <a:xfrm flipH="1" flipV="1">
                      <a:off x="5158" y="3049"/>
                      <a:ext cx="193" cy="15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21" name="Line 48"/>
                    <p:cNvSpPr>
                      <a:spLocks noChangeShapeType="1"/>
                    </p:cNvSpPr>
                    <p:nvPr/>
                  </p:nvSpPr>
                  <p:spPr bwMode="auto">
                    <a:xfrm flipV="1">
                      <a:off x="4892" y="3067"/>
                      <a:ext cx="188" cy="182"/>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grpSp>
              <p:grpSp>
                <p:nvGrpSpPr>
                  <p:cNvPr id="108" name="Group 55"/>
                  <p:cNvGrpSpPr>
                    <a:grpSpLocks/>
                  </p:cNvGrpSpPr>
                  <p:nvPr/>
                </p:nvGrpSpPr>
                <p:grpSpPr bwMode="auto">
                  <a:xfrm>
                    <a:off x="6447389" y="4697161"/>
                    <a:ext cx="1408114" cy="647700"/>
                    <a:chOff x="4368" y="2659"/>
                    <a:chExt cx="887" cy="408"/>
                  </a:xfrm>
                </p:grpSpPr>
                <p:grpSp>
                  <p:nvGrpSpPr>
                    <p:cNvPr id="109" name="Group 56"/>
                    <p:cNvGrpSpPr>
                      <a:grpSpLocks/>
                    </p:cNvGrpSpPr>
                    <p:nvPr/>
                  </p:nvGrpSpPr>
                  <p:grpSpPr bwMode="auto">
                    <a:xfrm>
                      <a:off x="4422" y="2659"/>
                      <a:ext cx="833" cy="408"/>
                      <a:chOff x="4422" y="2659"/>
                      <a:chExt cx="833" cy="408"/>
                    </a:xfrm>
                  </p:grpSpPr>
                  <p:pic>
                    <p:nvPicPr>
                      <p:cNvPr id="111" name="Content Placeholder 3" descr="router.jpeg"/>
                      <p:cNvPicPr>
                        <a:picLocks noChangeAspect="1"/>
                      </p:cNvPicPr>
                      <p:nvPr/>
                    </p:nvPicPr>
                    <p:blipFill>
                      <a:blip r:embed="rId5" cstate="print"/>
                      <a:srcRect/>
                      <a:stretch>
                        <a:fillRect/>
                      </a:stretch>
                    </p:blipFill>
                    <p:spPr bwMode="auto">
                      <a:xfrm>
                        <a:off x="5035" y="2920"/>
                        <a:ext cx="158" cy="147"/>
                      </a:xfrm>
                      <a:prstGeom prst="rect">
                        <a:avLst/>
                      </a:prstGeom>
                      <a:noFill/>
                      <a:ln w="9525">
                        <a:noFill/>
                        <a:round/>
                        <a:headEnd/>
                        <a:tailEnd/>
                      </a:ln>
                    </p:spPr>
                  </p:pic>
                  <p:pic>
                    <p:nvPicPr>
                      <p:cNvPr id="112" name="Content Placeholder 3" descr="router.jpeg"/>
                      <p:cNvPicPr>
                        <a:picLocks noChangeAspect="1"/>
                      </p:cNvPicPr>
                      <p:nvPr/>
                    </p:nvPicPr>
                    <p:blipFill>
                      <a:blip r:embed="rId5" cstate="print"/>
                      <a:srcRect/>
                      <a:stretch>
                        <a:fillRect/>
                      </a:stretch>
                    </p:blipFill>
                    <p:spPr bwMode="auto">
                      <a:xfrm>
                        <a:off x="4775" y="2844"/>
                        <a:ext cx="158" cy="147"/>
                      </a:xfrm>
                      <a:prstGeom prst="rect">
                        <a:avLst/>
                      </a:prstGeom>
                      <a:noFill/>
                      <a:ln w="9525">
                        <a:noFill/>
                        <a:round/>
                        <a:headEnd/>
                        <a:tailEnd/>
                      </a:ln>
                    </p:spPr>
                  </p:pic>
                  <p:sp>
                    <p:nvSpPr>
                      <p:cNvPr id="113" name="Cloud"/>
                      <p:cNvSpPr>
                        <a:spLocks noChangeAspect="1" noEditPoints="1" noChangeArrowheads="1"/>
                      </p:cNvSpPr>
                      <p:nvPr/>
                    </p:nvSpPr>
                    <p:spPr bwMode="auto">
                      <a:xfrm>
                        <a:off x="4422" y="2659"/>
                        <a:ext cx="244" cy="20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sx="1000" sy="1000" algn="ctr" rotWithShape="0">
                          <a:srgbClr val="808080"/>
                        </a:outerShdw>
                      </a:effectLst>
                    </p:spPr>
                    <p:txBody>
                      <a:bodyPr/>
                      <a:lstStyle/>
                      <a:p>
                        <a:pPr>
                          <a:buClr>
                            <a:srgbClr val="000000"/>
                          </a:buClr>
                          <a:buSzPct val="100000"/>
                          <a:buFont typeface="Times New Roman" pitchFamily="18" charset="0"/>
                          <a:buNone/>
                          <a:defRPr/>
                        </a:pPr>
                        <a:r>
                          <a:rPr lang="en-US"/>
                          <a:t>     </a:t>
                        </a:r>
                      </a:p>
                    </p:txBody>
                  </p:sp>
                  <p:sp>
                    <p:nvSpPr>
                      <p:cNvPr id="114" name="Line 59"/>
                      <p:cNvSpPr>
                        <a:spLocks noChangeShapeType="1"/>
                      </p:cNvSpPr>
                      <p:nvPr/>
                    </p:nvSpPr>
                    <p:spPr bwMode="auto">
                      <a:xfrm>
                        <a:off x="4640" y="2791"/>
                        <a:ext cx="145" cy="79"/>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15" name="Text Box 60"/>
                      <p:cNvSpPr txBox="1">
                        <a:spLocks noChangeArrowheads="1"/>
                      </p:cNvSpPr>
                      <p:nvPr/>
                    </p:nvSpPr>
                    <p:spPr bwMode="auto">
                      <a:xfrm>
                        <a:off x="4771" y="2716"/>
                        <a:ext cx="241"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a:t>Ra</a:t>
                        </a:r>
                      </a:p>
                    </p:txBody>
                  </p:sp>
                  <p:sp>
                    <p:nvSpPr>
                      <p:cNvPr id="116" name="Line 61"/>
                      <p:cNvSpPr>
                        <a:spLocks noChangeShapeType="1"/>
                      </p:cNvSpPr>
                      <p:nvPr/>
                    </p:nvSpPr>
                    <p:spPr bwMode="auto">
                      <a:xfrm>
                        <a:off x="4926" y="2955"/>
                        <a:ext cx="113" cy="4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endParaRPr lang="en-US"/>
                      </a:p>
                    </p:txBody>
                  </p:sp>
                  <p:sp>
                    <p:nvSpPr>
                      <p:cNvPr id="117" name="Text Box 63"/>
                      <p:cNvSpPr txBox="1">
                        <a:spLocks noChangeArrowheads="1"/>
                      </p:cNvSpPr>
                      <p:nvPr/>
                    </p:nvSpPr>
                    <p:spPr bwMode="auto">
                      <a:xfrm>
                        <a:off x="4983" y="2753"/>
                        <a:ext cx="272" cy="154"/>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1000" dirty="0" err="1"/>
                          <a:t>Rb</a:t>
                        </a:r>
                        <a:endParaRPr lang="en-US" sz="1000" dirty="0"/>
                      </a:p>
                    </p:txBody>
                  </p:sp>
                </p:grpSp>
                <p:sp>
                  <p:nvSpPr>
                    <p:cNvPr id="110" name="Text Box 64"/>
                    <p:cNvSpPr txBox="1">
                      <a:spLocks noChangeArrowheads="1"/>
                    </p:cNvSpPr>
                    <p:nvPr/>
                  </p:nvSpPr>
                  <p:spPr bwMode="auto">
                    <a:xfrm>
                      <a:off x="4368" y="2684"/>
                      <a:ext cx="317" cy="135"/>
                    </a:xfrm>
                    <a:prstGeom prst="rect">
                      <a:avLst/>
                    </a:prstGeom>
                    <a:noFill/>
                    <a:ln w="9525">
                      <a:noFill/>
                      <a:miter lim="800000"/>
                      <a:headEnd/>
                      <a:tailEnd/>
                    </a:ln>
                  </p:spPr>
                  <p:txBody>
                    <a:bodyPr>
                      <a:spAutoFit/>
                    </a:bodyPr>
                    <a:lstStyle/>
                    <a:p>
                      <a:pPr>
                        <a:spcBef>
                          <a:spcPct val="50000"/>
                        </a:spcBef>
                        <a:buClr>
                          <a:srgbClr val="000000"/>
                        </a:buClr>
                        <a:buSzPct val="100000"/>
                        <a:buFont typeface="Times New Roman" pitchFamily="18" charset="0"/>
                        <a:buNone/>
                      </a:pPr>
                      <a:r>
                        <a:rPr lang="en-US" sz="800" dirty="0"/>
                        <a:t>Net-1</a:t>
                      </a:r>
                    </a:p>
                  </p:txBody>
                </p:sp>
              </p:grpSp>
            </p:grpSp>
            <p:sp>
              <p:nvSpPr>
                <p:cNvPr id="102" name="TextBox 101"/>
                <p:cNvSpPr txBox="1"/>
                <p:nvPr/>
              </p:nvSpPr>
              <p:spPr>
                <a:xfrm>
                  <a:off x="7023112" y="6016622"/>
                  <a:ext cx="397949" cy="261610"/>
                </a:xfrm>
                <a:prstGeom prst="rect">
                  <a:avLst/>
                </a:prstGeom>
                <a:noFill/>
              </p:spPr>
              <p:txBody>
                <a:bodyPr wrap="square" rtlCol="0">
                  <a:spAutoFit/>
                </a:bodyPr>
                <a:lstStyle/>
                <a:p>
                  <a:r>
                    <a:rPr lang="en-US" sz="1050" dirty="0"/>
                    <a:t>3</a:t>
                  </a:r>
                </a:p>
              </p:txBody>
            </p:sp>
            <p:sp>
              <p:nvSpPr>
                <p:cNvPr id="103" name="TextBox 102"/>
                <p:cNvSpPr txBox="1"/>
                <p:nvPr/>
              </p:nvSpPr>
              <p:spPr>
                <a:xfrm>
                  <a:off x="6694600" y="5862883"/>
                  <a:ext cx="397949" cy="261610"/>
                </a:xfrm>
                <a:prstGeom prst="rect">
                  <a:avLst/>
                </a:prstGeom>
                <a:noFill/>
              </p:spPr>
              <p:txBody>
                <a:bodyPr wrap="square" rtlCol="0">
                  <a:spAutoFit/>
                </a:bodyPr>
                <a:lstStyle/>
                <a:p>
                  <a:r>
                    <a:rPr lang="en-US" sz="1050" dirty="0"/>
                    <a:t>2</a:t>
                  </a:r>
                </a:p>
              </p:txBody>
            </p:sp>
            <p:sp>
              <p:nvSpPr>
                <p:cNvPr id="104" name="TextBox 103"/>
                <p:cNvSpPr txBox="1"/>
                <p:nvPr/>
              </p:nvSpPr>
              <p:spPr>
                <a:xfrm>
                  <a:off x="7145887" y="5867650"/>
                  <a:ext cx="397949" cy="261610"/>
                </a:xfrm>
                <a:prstGeom prst="rect">
                  <a:avLst/>
                </a:prstGeom>
                <a:noFill/>
              </p:spPr>
              <p:txBody>
                <a:bodyPr wrap="square" rtlCol="0">
                  <a:spAutoFit/>
                </a:bodyPr>
                <a:lstStyle/>
                <a:p>
                  <a:r>
                    <a:rPr lang="en-US" sz="1050" dirty="0"/>
                    <a:t>2</a:t>
                  </a:r>
                </a:p>
              </p:txBody>
            </p:sp>
            <p:sp>
              <p:nvSpPr>
                <p:cNvPr id="105" name="TextBox 104"/>
                <p:cNvSpPr txBox="1"/>
                <p:nvPr/>
              </p:nvSpPr>
              <p:spPr>
                <a:xfrm>
                  <a:off x="7284003" y="6178413"/>
                  <a:ext cx="397949" cy="261610"/>
                </a:xfrm>
                <a:prstGeom prst="rect">
                  <a:avLst/>
                </a:prstGeom>
                <a:noFill/>
              </p:spPr>
              <p:txBody>
                <a:bodyPr wrap="square" rtlCol="0">
                  <a:spAutoFit/>
                </a:bodyPr>
                <a:lstStyle/>
                <a:p>
                  <a:r>
                    <a:rPr lang="en-US" sz="1050" dirty="0"/>
                    <a:t>3</a:t>
                  </a:r>
                </a:p>
              </p:txBody>
            </p:sp>
            <p:sp>
              <p:nvSpPr>
                <p:cNvPr id="106" name="TextBox 105"/>
                <p:cNvSpPr txBox="1"/>
                <p:nvPr/>
              </p:nvSpPr>
              <p:spPr>
                <a:xfrm>
                  <a:off x="7483579" y="6072437"/>
                  <a:ext cx="397949" cy="261610"/>
                </a:xfrm>
                <a:prstGeom prst="rect">
                  <a:avLst/>
                </a:prstGeom>
                <a:noFill/>
              </p:spPr>
              <p:txBody>
                <a:bodyPr wrap="square" rtlCol="0">
                  <a:spAutoFit/>
                </a:bodyPr>
                <a:lstStyle/>
                <a:p>
                  <a:r>
                    <a:rPr lang="en-US" sz="1050" dirty="0"/>
                    <a:t>1</a:t>
                  </a:r>
                </a:p>
              </p:txBody>
            </p:sp>
          </p:grpSp>
          <p:sp>
            <p:nvSpPr>
              <p:cNvPr id="99" name="TextBox 98"/>
              <p:cNvSpPr txBox="1"/>
              <p:nvPr/>
            </p:nvSpPr>
            <p:spPr>
              <a:xfrm>
                <a:off x="7904161" y="6329740"/>
                <a:ext cx="397949" cy="261610"/>
              </a:xfrm>
              <a:prstGeom prst="rect">
                <a:avLst/>
              </a:prstGeom>
              <a:noFill/>
            </p:spPr>
            <p:txBody>
              <a:bodyPr wrap="square" rtlCol="0">
                <a:spAutoFit/>
              </a:bodyPr>
              <a:lstStyle/>
              <a:p>
                <a:r>
                  <a:rPr lang="en-US" sz="1050" dirty="0"/>
                  <a:t>1</a:t>
                </a:r>
              </a:p>
            </p:txBody>
          </p:sp>
          <p:sp>
            <p:nvSpPr>
              <p:cNvPr id="100" name="TextBox 99"/>
              <p:cNvSpPr txBox="1"/>
              <p:nvPr/>
            </p:nvSpPr>
            <p:spPr>
              <a:xfrm>
                <a:off x="7137414" y="6394377"/>
                <a:ext cx="397949" cy="261610"/>
              </a:xfrm>
              <a:prstGeom prst="rect">
                <a:avLst/>
              </a:prstGeom>
              <a:noFill/>
            </p:spPr>
            <p:txBody>
              <a:bodyPr wrap="square" rtlCol="0">
                <a:spAutoFit/>
              </a:bodyPr>
              <a:lstStyle/>
              <a:p>
                <a:r>
                  <a:rPr lang="en-US" sz="1050" dirty="0"/>
                  <a:t>1</a:t>
                </a:r>
              </a:p>
            </p:txBody>
          </p:sp>
        </p:grpSp>
      </p:grpSp>
      <p:sp>
        <p:nvSpPr>
          <p:cNvPr id="3" name="Rectangle 2"/>
          <p:cNvSpPr/>
          <p:nvPr/>
        </p:nvSpPr>
        <p:spPr>
          <a:xfrm>
            <a:off x="608990" y="5711513"/>
            <a:ext cx="4456259" cy="646331"/>
          </a:xfrm>
          <a:prstGeom prst="rect">
            <a:avLst/>
          </a:prstGeom>
        </p:spPr>
        <p:txBody>
          <a:bodyPr wrap="square">
            <a:spAutoFit/>
          </a:bodyPr>
          <a:lstStyle/>
          <a:p>
            <a:r>
              <a:rPr lang="en-GB" dirty="0" smtClean="0"/>
              <a:t>For a detailed explanation of OSPF:</a:t>
            </a:r>
          </a:p>
          <a:p>
            <a:r>
              <a:rPr lang="en-GB" dirty="0" smtClean="0">
                <a:hlinkClick r:id="rId6"/>
              </a:rPr>
              <a:t>https</a:t>
            </a:r>
            <a:r>
              <a:rPr lang="en-GB" dirty="0">
                <a:hlinkClick r:id="rId6"/>
              </a:rPr>
              <a:t>://</a:t>
            </a:r>
            <a:r>
              <a:rPr lang="en-GB" dirty="0" smtClean="0">
                <a:hlinkClick r:id="rId6"/>
              </a:rPr>
              <a:t>tinyurl.com/y72e7fh3</a:t>
            </a:r>
            <a:r>
              <a:rPr lang="en-GB" dirty="0" smtClean="0"/>
              <a:t> </a:t>
            </a:r>
            <a:endParaRPr lang="en-GB" dirty="0"/>
          </a:p>
        </p:txBody>
      </p:sp>
    </p:spTree>
    <p:extLst>
      <p:ext uri="{BB962C8B-B14F-4D97-AF65-F5344CB8AC3E}">
        <p14:creationId xmlns:p14="http://schemas.microsoft.com/office/powerpoint/2010/main" val="717511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OSPF Security Features</a:t>
            </a:r>
            <a:endParaRPr lang="en-GB" sz="3600" dirty="0"/>
          </a:p>
        </p:txBody>
      </p:sp>
      <p:sp>
        <p:nvSpPr>
          <p:cNvPr id="61" name="Text Placeholder 2"/>
          <p:cNvSpPr>
            <a:spLocks noGrp="1"/>
          </p:cNvSpPr>
          <p:nvPr>
            <p:ph type="body" sz="quarter" idx="13"/>
          </p:nvPr>
        </p:nvSpPr>
        <p:spPr>
          <a:xfrm>
            <a:off x="666628" y="1276741"/>
            <a:ext cx="10320920" cy="5199773"/>
          </a:xfrm>
        </p:spPr>
        <p:txBody>
          <a:bodyPr/>
          <a:lstStyle/>
          <a:p>
            <a:pPr>
              <a:buFont typeface="Arial"/>
              <a:buChar char="•"/>
              <a:defRPr/>
            </a:pPr>
            <a:r>
              <a:rPr lang="en-US" sz="2000" dirty="0"/>
              <a:t>OSPF message integrity  </a:t>
            </a:r>
            <a:endParaRPr lang="en-US" sz="2000" dirty="0" smtClean="0"/>
          </a:p>
          <a:p>
            <a:pPr marL="800100" lvl="1" indent="-342900">
              <a:buFont typeface="Arial" panose="020B0604020202020204" pitchFamily="34" charset="0"/>
              <a:buChar char="•"/>
              <a:defRPr/>
            </a:pPr>
            <a:r>
              <a:rPr lang="en-GB" sz="1800" dirty="0" smtClean="0"/>
              <a:t>Per-link authentication: Computes a secure MAC that is sent with the routing message, message can be authenticated by the receiver. </a:t>
            </a:r>
          </a:p>
          <a:p>
            <a:pPr marL="800100" lvl="1" indent="-342900">
              <a:buFont typeface="Arial" panose="020B0604020202020204" pitchFamily="34" charset="0"/>
              <a:buChar char="•"/>
              <a:defRPr/>
            </a:pPr>
            <a:r>
              <a:rPr lang="en-GB" sz="1800" dirty="0" smtClean="0"/>
              <a:t>Secret shared by all routers attached to that link - </a:t>
            </a:r>
            <a:r>
              <a:rPr lang="en-US" sz="1800" dirty="0"/>
              <a:t>Ensures that an unauthorized IP resource cannot inject OSPF routing messages into the network without detection</a:t>
            </a:r>
          </a:p>
          <a:p>
            <a:pPr marL="800100" lvl="1" indent="-342900">
              <a:buFont typeface="Arial" panose="020B0604020202020204" pitchFamily="34" charset="0"/>
              <a:buChar char="•"/>
              <a:defRPr/>
            </a:pPr>
            <a:r>
              <a:rPr lang="en-US" sz="1800" dirty="0" smtClean="0"/>
              <a:t>However, </a:t>
            </a:r>
            <a:r>
              <a:rPr lang="en-US" sz="1800" dirty="0"/>
              <a:t>OSPF uses </a:t>
            </a:r>
            <a:r>
              <a:rPr lang="en-US" sz="1800" dirty="0" smtClean="0"/>
              <a:t>MD5, which is now known to be insecure MAC</a:t>
            </a:r>
            <a:endParaRPr lang="en-US" sz="2000" dirty="0" smtClean="0"/>
          </a:p>
          <a:p>
            <a:pPr>
              <a:spcBef>
                <a:spcPts val="2376"/>
              </a:spcBef>
              <a:buFont typeface="Arial"/>
              <a:buChar char="•"/>
              <a:defRPr/>
            </a:pPr>
            <a:r>
              <a:rPr lang="en-US" sz="2000" dirty="0" smtClean="0"/>
              <a:t>Every LSA is flooded throughout the AS</a:t>
            </a:r>
          </a:p>
          <a:p>
            <a:pPr marL="800100" lvl="1" indent="-342900">
              <a:buFont typeface="Arial" panose="020B0604020202020204" pitchFamily="34" charset="0"/>
              <a:buChar char="•"/>
              <a:defRPr/>
            </a:pPr>
            <a:r>
              <a:rPr lang="en-US" sz="1800" dirty="0" smtClean="0"/>
              <a:t>If there’s only a </a:t>
            </a:r>
            <a:r>
              <a:rPr lang="en-US" sz="1800" dirty="0"/>
              <a:t>single malicious router, valid LSAs may still reach </a:t>
            </a:r>
            <a:r>
              <a:rPr lang="en-US" sz="1800" dirty="0" smtClean="0"/>
              <a:t>destination</a:t>
            </a:r>
            <a:endParaRPr lang="en-US" sz="1800" dirty="0"/>
          </a:p>
          <a:p>
            <a:pPr>
              <a:spcBef>
                <a:spcPts val="2424"/>
              </a:spcBef>
              <a:buFont typeface="Arial"/>
              <a:buChar char="•"/>
              <a:defRPr/>
            </a:pPr>
            <a:r>
              <a:rPr lang="en-US" sz="2000" dirty="0" smtClean="0"/>
              <a:t>The </a:t>
            </a:r>
            <a:r>
              <a:rPr lang="en-US" sz="2000" dirty="0"/>
              <a:t>“fight back” mechanism</a:t>
            </a:r>
          </a:p>
          <a:p>
            <a:pPr marL="800100" lvl="1" indent="-342900">
              <a:buFont typeface="Arial" panose="020B0604020202020204" pitchFamily="34" charset="0"/>
              <a:buChar char="•"/>
              <a:defRPr/>
            </a:pPr>
            <a:r>
              <a:rPr lang="en-US" sz="1800" dirty="0"/>
              <a:t>If a router receives its own LSA with a newer timestamp than the latest it sent, it immediately floods a new LSA</a:t>
            </a:r>
          </a:p>
          <a:p>
            <a:pPr>
              <a:spcBef>
                <a:spcPts val="2376"/>
              </a:spcBef>
              <a:buFont typeface="Arial"/>
              <a:buChar char="•"/>
              <a:defRPr/>
            </a:pPr>
            <a:r>
              <a:rPr lang="en-US" sz="2000" dirty="0"/>
              <a:t>Links must be advertised by both </a:t>
            </a:r>
            <a:r>
              <a:rPr lang="en-US" sz="2000" dirty="0" smtClean="0"/>
              <a:t>ends</a:t>
            </a:r>
            <a:endParaRPr lang="en-US" sz="2400" dirty="0"/>
          </a:p>
          <a:p>
            <a:pPr marL="800100" lvl="1" indent="-342900">
              <a:buFont typeface="Arial" panose="020B0604020202020204" pitchFamily="34" charset="0"/>
              <a:buChar char="•"/>
            </a:pPr>
            <a:r>
              <a:rPr lang="en-US" sz="1800" dirty="0" smtClean="0"/>
              <a:t>Attacker advertising non-existent link to another router will not influence </a:t>
            </a:r>
          </a:p>
          <a:p>
            <a:pPr lvl="1"/>
            <a:r>
              <a:rPr lang="en-US" sz="1800" dirty="0"/>
              <a:t>	</a:t>
            </a:r>
            <a:r>
              <a:rPr lang="en-US" sz="1800" dirty="0" smtClean="0"/>
              <a:t>routing tables since that router will never advertise a link back</a:t>
            </a:r>
            <a:endParaRPr lang="en-US" sz="1800" dirty="0"/>
          </a:p>
          <a:p>
            <a:endParaRPr lang="en-US" sz="2000" dirty="0">
              <a:ea typeface="ＭＳ Ｐゴシック" charset="0"/>
            </a:endParaRPr>
          </a:p>
        </p:txBody>
      </p:sp>
    </p:spTree>
    <p:extLst>
      <p:ext uri="{BB962C8B-B14F-4D97-AF65-F5344CB8AC3E}">
        <p14:creationId xmlns:p14="http://schemas.microsoft.com/office/powerpoint/2010/main" val="178690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OSPF – Still some possible attacks</a:t>
            </a:r>
            <a:endParaRPr lang="en-GB" sz="3600" dirty="0"/>
          </a:p>
        </p:txBody>
      </p:sp>
      <p:sp>
        <p:nvSpPr>
          <p:cNvPr id="61" name="Text Placeholder 2"/>
          <p:cNvSpPr>
            <a:spLocks noGrp="1"/>
          </p:cNvSpPr>
          <p:nvPr>
            <p:ph type="body" sz="quarter" idx="13"/>
          </p:nvPr>
        </p:nvSpPr>
        <p:spPr>
          <a:xfrm>
            <a:off x="666628" y="1276741"/>
            <a:ext cx="10383544" cy="5199773"/>
          </a:xfrm>
        </p:spPr>
        <p:txBody>
          <a:bodyPr/>
          <a:lstStyle/>
          <a:p>
            <a:pPr marL="0" indent="0">
              <a:buNone/>
              <a:defRPr/>
            </a:pPr>
            <a:r>
              <a:rPr lang="en-US" sz="2400" dirty="0" smtClean="0"/>
              <a:t>Threat Model: </a:t>
            </a:r>
          </a:p>
          <a:p>
            <a:pPr marL="742950" lvl="1" indent="-285750">
              <a:buFont typeface="Arial" panose="020B0604020202020204" pitchFamily="34" charset="0"/>
              <a:buChar char="•"/>
              <a:defRPr/>
            </a:pPr>
            <a:r>
              <a:rPr lang="en-US" sz="1800" dirty="0" smtClean="0"/>
              <a:t>A single malicious router wants to disrupt all AS traffic</a:t>
            </a:r>
            <a:endParaRPr lang="en-US" sz="2000" dirty="0" smtClean="0"/>
          </a:p>
          <a:p>
            <a:pPr marL="0" indent="0">
              <a:buNone/>
              <a:defRPr/>
            </a:pPr>
            <a:r>
              <a:rPr lang="en-US" sz="2400" dirty="0" smtClean="0"/>
              <a:t>Protocol Vulnerability:</a:t>
            </a:r>
          </a:p>
          <a:p>
            <a:pPr marL="742950" lvl="1" indent="-285750">
              <a:buFont typeface="Arial" panose="020B0604020202020204" pitchFamily="34" charset="0"/>
              <a:buChar char="•"/>
              <a:defRPr/>
            </a:pPr>
            <a:r>
              <a:rPr lang="en-US" sz="1800" dirty="0" smtClean="0"/>
              <a:t>Adjacency setup requires no peer feedback</a:t>
            </a:r>
            <a:endParaRPr lang="en-US" sz="1500" dirty="0" smtClean="0"/>
          </a:p>
          <a:p>
            <a:pPr marL="0" indent="0">
              <a:buNone/>
              <a:defRPr/>
            </a:pPr>
            <a:r>
              <a:rPr lang="en-US" sz="2400" dirty="0" smtClean="0"/>
              <a:t>Attack Assumption: </a:t>
            </a:r>
          </a:p>
          <a:p>
            <a:pPr marL="800100" lvl="1" indent="-342900">
              <a:buFont typeface="Arial" panose="020B0604020202020204" pitchFamily="34" charset="0"/>
              <a:buChar char="•"/>
              <a:defRPr/>
            </a:pPr>
            <a:r>
              <a:rPr lang="en-US" sz="1800" dirty="0" smtClean="0"/>
              <a:t>Routers in AS configured with same secret keys</a:t>
            </a:r>
          </a:p>
          <a:p>
            <a:pPr marL="0" indent="0">
              <a:buNone/>
              <a:defRPr/>
            </a:pPr>
            <a:r>
              <a:rPr lang="en-US" sz="2400" dirty="0" smtClean="0"/>
              <a:t>Attack:</a:t>
            </a:r>
          </a:p>
          <a:p>
            <a:pPr marL="914400" lvl="1" indent="-457200">
              <a:buFont typeface="Arial" panose="020B0604020202020204" pitchFamily="34" charset="0"/>
              <a:buChar char="•"/>
              <a:defRPr/>
            </a:pPr>
            <a:r>
              <a:rPr lang="en-US" sz="1800" dirty="0" smtClean="0"/>
              <a:t>Phantom router attracts</a:t>
            </a:r>
          </a:p>
          <a:p>
            <a:pPr lvl="1">
              <a:defRPr/>
            </a:pPr>
            <a:r>
              <a:rPr lang="en-US" sz="1800" dirty="0" smtClean="0"/>
              <a:t>	traffic from </a:t>
            </a:r>
          </a:p>
          <a:p>
            <a:pPr lvl="1">
              <a:defRPr/>
            </a:pPr>
            <a:r>
              <a:rPr lang="en-US" sz="1800" dirty="0"/>
              <a:t>	</a:t>
            </a:r>
            <a:r>
              <a:rPr lang="en-US" sz="1800" dirty="0" smtClean="0"/>
              <a:t>nearby routers</a:t>
            </a:r>
          </a:p>
          <a:p>
            <a:pPr marL="914400" lvl="1" indent="-457200">
              <a:buFont typeface="Arial" panose="020B0604020202020204" pitchFamily="34" charset="0"/>
              <a:buChar char="•"/>
              <a:defRPr/>
            </a:pPr>
            <a:r>
              <a:rPr lang="en-US" sz="1800" dirty="0" err="1" smtClean="0"/>
              <a:t>Blackholes</a:t>
            </a:r>
            <a:r>
              <a:rPr lang="en-US" sz="1800" dirty="0" smtClean="0"/>
              <a:t> the traffic </a:t>
            </a:r>
          </a:p>
          <a:p>
            <a:pPr lvl="1">
              <a:defRPr/>
            </a:pPr>
            <a:r>
              <a:rPr lang="en-US" sz="1800" dirty="0"/>
              <a:t>	</a:t>
            </a:r>
            <a:r>
              <a:rPr lang="en-US" sz="1800" dirty="0" smtClean="0"/>
              <a:t>e.g. </a:t>
            </a:r>
            <a:r>
              <a:rPr lang="en-US" sz="1800" dirty="0" err="1" smtClean="0"/>
              <a:t>DoS</a:t>
            </a:r>
            <a:r>
              <a:rPr lang="en-US" sz="1800" dirty="0" smtClean="0"/>
              <a:t> on net 1</a:t>
            </a:r>
          </a:p>
          <a:p>
            <a:pPr marL="914400" lvl="1" indent="-457200">
              <a:buFont typeface="Arial" panose="020B0604020202020204" pitchFamily="34" charset="0"/>
              <a:buChar char="•"/>
              <a:defRPr/>
            </a:pPr>
            <a:endParaRPr lang="en-US" sz="2000" dirty="0"/>
          </a:p>
          <a:p>
            <a:endParaRPr lang="en-US" sz="2000" dirty="0">
              <a:ea typeface="ＭＳ Ｐゴシック" charset="0"/>
            </a:endParaRPr>
          </a:p>
        </p:txBody>
      </p:sp>
      <p:sp>
        <p:nvSpPr>
          <p:cNvPr id="4" name="Cloud"/>
          <p:cNvSpPr>
            <a:spLocks noChangeAspect="1" noEditPoints="1" noChangeArrowheads="1"/>
          </p:cNvSpPr>
          <p:nvPr/>
        </p:nvSpPr>
        <p:spPr bwMode="auto">
          <a:xfrm>
            <a:off x="5987902" y="4483105"/>
            <a:ext cx="1647825" cy="1104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dirty="0">
                <a:solidFill>
                  <a:srgbClr val="40458C"/>
                </a:solidFill>
              </a:rPr>
              <a:t>     LAN</a:t>
            </a:r>
          </a:p>
        </p:txBody>
      </p:sp>
      <p:cxnSp>
        <p:nvCxnSpPr>
          <p:cNvPr id="5" name="Straight Connector 10"/>
          <p:cNvCxnSpPr>
            <a:cxnSpLocks noChangeShapeType="1"/>
          </p:cNvCxnSpPr>
          <p:nvPr/>
        </p:nvCxnSpPr>
        <p:spPr bwMode="auto">
          <a:xfrm rot="16200000" flipH="1">
            <a:off x="6514157" y="4239423"/>
            <a:ext cx="582612" cy="12700"/>
          </a:xfrm>
          <a:prstGeom prst="line">
            <a:avLst/>
          </a:prstGeom>
          <a:ln>
            <a:headEnd/>
            <a:tailEnd/>
          </a:ln>
        </p:spPr>
        <p:style>
          <a:lnRef idx="1">
            <a:schemeClr val="dk1"/>
          </a:lnRef>
          <a:fillRef idx="0">
            <a:schemeClr val="dk1"/>
          </a:fillRef>
          <a:effectRef idx="0">
            <a:schemeClr val="dk1"/>
          </a:effectRef>
          <a:fontRef idx="minor">
            <a:schemeClr val="tx1"/>
          </a:fontRef>
        </p:style>
      </p:cxnSp>
      <p:pic>
        <p:nvPicPr>
          <p:cNvPr id="6" name="Content Placeholder 3" descr="router.jpeg"/>
          <p:cNvPicPr>
            <a:picLocks noChangeAspect="1"/>
          </p:cNvPicPr>
          <p:nvPr/>
        </p:nvPicPr>
        <p:blipFill>
          <a:blip r:embed="rId2" cstate="print"/>
          <a:srcRect/>
          <a:stretch>
            <a:fillRect/>
          </a:stretch>
        </p:blipFill>
        <p:spPr bwMode="auto">
          <a:xfrm>
            <a:off x="6480026" y="3395668"/>
            <a:ext cx="7350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pic>
        <p:nvPicPr>
          <p:cNvPr id="7" name="Content Placeholder 3" descr="router.jpeg"/>
          <p:cNvPicPr>
            <a:picLocks noChangeAspect="1"/>
          </p:cNvPicPr>
          <p:nvPr/>
        </p:nvPicPr>
        <p:blipFill>
          <a:blip r:embed="rId2" cstate="print"/>
          <a:srcRect/>
          <a:stretch>
            <a:fillRect/>
          </a:stretch>
        </p:blipFill>
        <p:spPr bwMode="auto">
          <a:xfrm>
            <a:off x="6419701" y="6138867"/>
            <a:ext cx="760412" cy="560388"/>
          </a:xfrm>
          <a:prstGeom prst="rect">
            <a:avLst/>
          </a:prstGeom>
          <a:noFill/>
          <a:ln w="9525">
            <a:noFill/>
            <a:round/>
            <a:headEnd/>
            <a:tailEnd/>
          </a:ln>
        </p:spPr>
      </p:pic>
      <p:pic>
        <p:nvPicPr>
          <p:cNvPr id="8" name="Content Placeholder 3" descr="router.jpeg"/>
          <p:cNvPicPr>
            <a:picLocks noChangeAspect="1"/>
          </p:cNvPicPr>
          <p:nvPr/>
        </p:nvPicPr>
        <p:blipFill>
          <a:blip r:embed="rId2" cstate="print"/>
          <a:srcRect/>
          <a:stretch>
            <a:fillRect/>
          </a:stretch>
        </p:blipFill>
        <p:spPr bwMode="auto">
          <a:xfrm>
            <a:off x="8219926" y="4770442"/>
            <a:ext cx="760412" cy="560388"/>
          </a:xfrm>
          <a:prstGeom prst="rect">
            <a:avLst/>
          </a:prstGeom>
          <a:noFill/>
          <a:ln w="9525">
            <a:noFill/>
            <a:round/>
            <a:headEnd/>
            <a:tailEnd/>
          </a:ln>
        </p:spPr>
      </p:pic>
      <p:cxnSp>
        <p:nvCxnSpPr>
          <p:cNvPr id="9" name="Straight Connector 14"/>
          <p:cNvCxnSpPr>
            <a:cxnSpLocks noChangeShapeType="1"/>
            <a:endCxn id="4" idx="1"/>
          </p:cNvCxnSpPr>
          <p:nvPr/>
        </p:nvCxnSpPr>
        <p:spPr bwMode="auto">
          <a:xfrm rot="5400000" flipH="1" flipV="1">
            <a:off x="6529238" y="5856292"/>
            <a:ext cx="552450" cy="12700"/>
          </a:xfrm>
          <a:prstGeom prst="line">
            <a:avLst/>
          </a:prstGeom>
          <a:ln>
            <a:headEnd/>
            <a:tailEnd/>
          </a:ln>
        </p:spPr>
        <p:style>
          <a:lnRef idx="1">
            <a:schemeClr val="dk1"/>
          </a:lnRef>
          <a:fillRef idx="0">
            <a:schemeClr val="dk1"/>
          </a:fillRef>
          <a:effectRef idx="0">
            <a:schemeClr val="dk1"/>
          </a:effectRef>
          <a:fontRef idx="minor">
            <a:schemeClr val="tx1"/>
          </a:fontRef>
        </p:style>
      </p:cxnSp>
      <p:sp>
        <p:nvSpPr>
          <p:cNvPr id="10" name="TextBox 32"/>
          <p:cNvSpPr txBox="1">
            <a:spLocks noChangeArrowheads="1"/>
          </p:cNvSpPr>
          <p:nvPr/>
        </p:nvSpPr>
        <p:spPr bwMode="auto">
          <a:xfrm>
            <a:off x="5645152" y="3038877"/>
            <a:ext cx="2376488" cy="369332"/>
          </a:xfrm>
          <a:prstGeom prst="rect">
            <a:avLst/>
          </a:prstGeom>
          <a:noFill/>
          <a:ln w="9525">
            <a:noFill/>
            <a:miter lim="800000"/>
            <a:headEnd/>
            <a:tailEnd/>
          </a:ln>
        </p:spPr>
        <p:txBody>
          <a:bodyPr>
            <a:spAutoFit/>
          </a:bodyPr>
          <a:lstStyle/>
          <a:p>
            <a:pPr algn="ctr" rtl="0">
              <a:buClr>
                <a:srgbClr val="000000"/>
              </a:buClr>
              <a:buSzPct val="100000"/>
              <a:buFont typeface="Times New Roman" pitchFamily="18" charset="0"/>
              <a:buNone/>
            </a:pPr>
            <a:r>
              <a:rPr lang="en-US" dirty="0">
                <a:solidFill>
                  <a:srgbClr val="40458C"/>
                </a:solidFill>
              </a:rPr>
              <a:t>Victim (DR)</a:t>
            </a:r>
          </a:p>
        </p:txBody>
      </p:sp>
      <p:sp>
        <p:nvSpPr>
          <p:cNvPr id="11" name="TextBox 33"/>
          <p:cNvSpPr txBox="1">
            <a:spLocks noChangeArrowheads="1"/>
          </p:cNvSpPr>
          <p:nvPr/>
        </p:nvSpPr>
        <p:spPr bwMode="auto">
          <a:xfrm>
            <a:off x="10918676" y="3683131"/>
            <a:ext cx="1333500" cy="646331"/>
          </a:xfrm>
          <a:prstGeom prst="rect">
            <a:avLst/>
          </a:prstGeom>
          <a:noFill/>
          <a:ln w="9525">
            <a:noFill/>
            <a:miter lim="800000"/>
            <a:headEnd/>
            <a:tailEnd/>
          </a:ln>
        </p:spPr>
        <p:txBody>
          <a:bodyPr>
            <a:spAutoFit/>
          </a:bodyPr>
          <a:lstStyle/>
          <a:p>
            <a:pPr algn="ctr">
              <a:buClr>
                <a:srgbClr val="000000"/>
              </a:buClr>
              <a:buSzPct val="100000"/>
              <a:buFont typeface="Times New Roman" pitchFamily="18" charset="0"/>
              <a:buNone/>
            </a:pPr>
            <a:r>
              <a:rPr lang="en-US" dirty="0">
                <a:solidFill>
                  <a:srgbClr val="40458C"/>
                </a:solidFill>
              </a:rPr>
              <a:t>a remote attacker</a:t>
            </a:r>
          </a:p>
        </p:txBody>
      </p:sp>
      <p:cxnSp>
        <p:nvCxnSpPr>
          <p:cNvPr id="12" name="מחבר ישר 5"/>
          <p:cNvCxnSpPr>
            <a:stCxn id="4" idx="2"/>
            <a:endCxn id="8" idx="1"/>
          </p:cNvCxnSpPr>
          <p:nvPr/>
        </p:nvCxnSpPr>
        <p:spPr>
          <a:xfrm>
            <a:off x="7634354" y="5035556"/>
            <a:ext cx="585573" cy="1508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39"/>
          <p:cNvCxnSpPr>
            <a:cxnSpLocks noChangeShapeType="1"/>
          </p:cNvCxnSpPr>
          <p:nvPr/>
        </p:nvCxnSpPr>
        <p:spPr bwMode="auto">
          <a:xfrm>
            <a:off x="7066934" y="3978280"/>
            <a:ext cx="1080493" cy="863600"/>
          </a:xfrm>
          <a:prstGeom prst="line">
            <a:avLst/>
          </a:prstGeom>
          <a:ln>
            <a:headEnd/>
            <a:tailEnd/>
          </a:ln>
        </p:spPr>
        <p:style>
          <a:lnRef idx="2">
            <a:schemeClr val="dk1"/>
          </a:lnRef>
          <a:fillRef idx="0">
            <a:schemeClr val="dk1"/>
          </a:fillRef>
          <a:effectRef idx="1">
            <a:schemeClr val="dk1"/>
          </a:effectRef>
          <a:fontRef idx="minor">
            <a:schemeClr val="tx1"/>
          </a:fontRef>
        </p:style>
      </p:cxnSp>
      <p:sp>
        <p:nvSpPr>
          <p:cNvPr id="14" name="TextBox 40"/>
          <p:cNvSpPr txBox="1">
            <a:spLocks noChangeArrowheads="1"/>
          </p:cNvSpPr>
          <p:nvPr/>
        </p:nvSpPr>
        <p:spPr bwMode="auto">
          <a:xfrm rot="2383732">
            <a:off x="6811813" y="4138458"/>
            <a:ext cx="1728788" cy="276840"/>
          </a:xfrm>
          <a:prstGeom prst="rect">
            <a:avLst/>
          </a:prstGeom>
          <a:noFill/>
          <a:ln w="9525">
            <a:noFill/>
            <a:prstDash val="sysDot"/>
            <a:miter lim="800000"/>
            <a:headEnd/>
            <a:tailEnd/>
          </a:ln>
        </p:spPr>
        <p:txBody>
          <a:bodyPr>
            <a:spAutoFit/>
          </a:bodyPr>
          <a:lstStyle/>
          <a:p>
            <a:pPr algn="ctr">
              <a:buClr>
                <a:srgbClr val="000000"/>
              </a:buClr>
              <a:buSzPct val="100000"/>
              <a:buFont typeface="Times New Roman" pitchFamily="18" charset="0"/>
              <a:buNone/>
            </a:pPr>
            <a:r>
              <a:rPr lang="en-US" sz="1200">
                <a:solidFill>
                  <a:srgbClr val="40458C"/>
                </a:solidFill>
              </a:rPr>
              <a:t>adjacency</a:t>
            </a:r>
          </a:p>
        </p:txBody>
      </p:sp>
      <p:cxnSp>
        <p:nvCxnSpPr>
          <p:cNvPr id="15" name="Straight Connector 42"/>
          <p:cNvCxnSpPr>
            <a:cxnSpLocks noChangeShapeType="1"/>
          </p:cNvCxnSpPr>
          <p:nvPr/>
        </p:nvCxnSpPr>
        <p:spPr bwMode="auto">
          <a:xfrm rot="16200000" flipV="1">
            <a:off x="5526438" y="5015418"/>
            <a:ext cx="2089150" cy="14876"/>
          </a:xfrm>
          <a:prstGeom prst="line">
            <a:avLst/>
          </a:prstGeom>
          <a:ln>
            <a:prstDash val="sysDot"/>
            <a:headEnd/>
            <a:tailEnd/>
          </a:ln>
        </p:spPr>
        <p:style>
          <a:lnRef idx="1">
            <a:schemeClr val="dk1"/>
          </a:lnRef>
          <a:fillRef idx="0">
            <a:schemeClr val="dk1"/>
          </a:fillRef>
          <a:effectRef idx="0">
            <a:schemeClr val="dk1"/>
          </a:effectRef>
          <a:fontRef idx="minor">
            <a:schemeClr val="tx1"/>
          </a:fontRef>
        </p:style>
      </p:cxnSp>
      <p:sp>
        <p:nvSpPr>
          <p:cNvPr id="16" name="TextBox 43"/>
          <p:cNvSpPr txBox="1">
            <a:spLocks noChangeArrowheads="1"/>
          </p:cNvSpPr>
          <p:nvPr/>
        </p:nvSpPr>
        <p:spPr bwMode="auto">
          <a:xfrm rot="16200000">
            <a:off x="5549409" y="4848191"/>
            <a:ext cx="1728951" cy="277291"/>
          </a:xfrm>
          <a:prstGeom prst="rect">
            <a:avLst/>
          </a:prstGeom>
          <a:noFill/>
          <a:ln w="9525">
            <a:noFill/>
            <a:miter lim="800000"/>
            <a:headEnd/>
            <a:tailEnd/>
          </a:ln>
        </p:spPr>
        <p:txBody>
          <a:bodyPr>
            <a:spAutoFit/>
          </a:bodyPr>
          <a:lstStyle/>
          <a:p>
            <a:pPr algn="ctr">
              <a:buClr>
                <a:srgbClr val="000000"/>
              </a:buClr>
              <a:buSzPct val="100000"/>
              <a:buFont typeface="Times New Roman" pitchFamily="18" charset="0"/>
              <a:buNone/>
            </a:pPr>
            <a:r>
              <a:rPr lang="en-US" sz="1200">
                <a:solidFill>
                  <a:srgbClr val="40458C"/>
                </a:solidFill>
              </a:rPr>
              <a:t>adjacency</a:t>
            </a:r>
          </a:p>
        </p:txBody>
      </p:sp>
      <p:pic>
        <p:nvPicPr>
          <p:cNvPr id="17" name="Content Placeholder 3" descr="router.jpeg"/>
          <p:cNvPicPr>
            <a:picLocks noChangeAspect="1"/>
          </p:cNvPicPr>
          <p:nvPr/>
        </p:nvPicPr>
        <p:blipFill>
          <a:blip r:embed="rId2" cstate="print"/>
          <a:srcRect/>
          <a:stretch>
            <a:fillRect/>
          </a:stretch>
        </p:blipFill>
        <p:spPr bwMode="auto">
          <a:xfrm>
            <a:off x="11171088" y="4422917"/>
            <a:ext cx="762000" cy="560758"/>
          </a:xfrm>
          <a:prstGeom prst="rect">
            <a:avLst/>
          </a:prstGeom>
          <a:noFill/>
          <a:ln w="9525">
            <a:noFill/>
            <a:round/>
            <a:headEnd/>
            <a:tailEnd/>
          </a:ln>
        </p:spPr>
      </p:pic>
      <p:pic>
        <p:nvPicPr>
          <p:cNvPr id="18" name="Picture 8" descr="MC900217318.WMF"/>
          <p:cNvPicPr>
            <a:picLocks noChangeAspect="1"/>
          </p:cNvPicPr>
          <p:nvPr/>
        </p:nvPicPr>
        <p:blipFill>
          <a:blip r:embed="rId3" cstate="print"/>
          <a:srcRect/>
          <a:stretch>
            <a:fillRect/>
          </a:stretch>
        </p:blipFill>
        <p:spPr bwMode="auto">
          <a:xfrm>
            <a:off x="11243207" y="4278825"/>
            <a:ext cx="649065" cy="495152"/>
          </a:xfrm>
          <a:prstGeom prst="rect">
            <a:avLst/>
          </a:prstGeom>
          <a:noFill/>
          <a:ln w="9525">
            <a:noFill/>
            <a:miter lim="800000"/>
            <a:headEnd/>
            <a:tailEnd/>
          </a:ln>
        </p:spPr>
      </p:pic>
      <p:cxnSp>
        <p:nvCxnSpPr>
          <p:cNvPr id="19" name="Straight Connector 28"/>
          <p:cNvCxnSpPr>
            <a:cxnSpLocks noChangeShapeType="1"/>
            <a:endCxn id="7" idx="1"/>
          </p:cNvCxnSpPr>
          <p:nvPr/>
        </p:nvCxnSpPr>
        <p:spPr bwMode="auto">
          <a:xfrm flipV="1">
            <a:off x="5379835" y="6419062"/>
            <a:ext cx="1039867" cy="30557"/>
          </a:xfrm>
          <a:prstGeom prst="line">
            <a:avLst/>
          </a:prstGeom>
          <a:noFill/>
          <a:ln w="9525" algn="ctr">
            <a:solidFill>
              <a:schemeClr val="tx1"/>
            </a:solidFill>
            <a:round/>
            <a:headEnd/>
            <a:tailEnd/>
          </a:ln>
        </p:spPr>
      </p:cxnSp>
      <p:cxnSp>
        <p:nvCxnSpPr>
          <p:cNvPr id="20" name="Straight Connector 49"/>
          <p:cNvCxnSpPr>
            <a:cxnSpLocks noChangeShapeType="1"/>
          </p:cNvCxnSpPr>
          <p:nvPr/>
        </p:nvCxnSpPr>
        <p:spPr bwMode="auto">
          <a:xfrm rot="5400000" flipH="1" flipV="1">
            <a:off x="5411242" y="3898507"/>
            <a:ext cx="864393" cy="863600"/>
          </a:xfrm>
          <a:prstGeom prst="line">
            <a:avLst/>
          </a:prstGeom>
          <a:ln>
            <a:prstDash val="sysDot"/>
            <a:headEnd/>
            <a:tailEnd/>
          </a:ln>
        </p:spPr>
        <p:style>
          <a:lnRef idx="1">
            <a:schemeClr val="accent3"/>
          </a:lnRef>
          <a:fillRef idx="0">
            <a:schemeClr val="accent3"/>
          </a:fillRef>
          <a:effectRef idx="0">
            <a:schemeClr val="accent3"/>
          </a:effectRef>
          <a:fontRef idx="minor">
            <a:schemeClr val="tx1"/>
          </a:fontRef>
        </p:style>
      </p:cxnSp>
      <p:grpSp>
        <p:nvGrpSpPr>
          <p:cNvPr id="21" name="Group 20"/>
          <p:cNvGrpSpPr/>
          <p:nvPr/>
        </p:nvGrpSpPr>
        <p:grpSpPr>
          <a:xfrm>
            <a:off x="7159088" y="3981184"/>
            <a:ext cx="3908272" cy="530542"/>
            <a:chOff x="3655625" y="4008566"/>
            <a:chExt cx="3908272" cy="530542"/>
          </a:xfrm>
        </p:grpSpPr>
        <p:sp>
          <p:nvSpPr>
            <p:cNvPr id="22" name="Freeform 67"/>
            <p:cNvSpPr>
              <a:spLocks/>
            </p:cNvSpPr>
            <p:nvPr/>
          </p:nvSpPr>
          <p:spPr bwMode="auto">
            <a:xfrm rot="787560">
              <a:off x="3655625" y="4222047"/>
              <a:ext cx="3908272" cy="317061"/>
            </a:xfrm>
            <a:custGeom>
              <a:avLst/>
              <a:gdLst>
                <a:gd name="T0" fmla="*/ 3908323 w 3908323"/>
                <a:gd name="T1" fmla="*/ 44245 h 317090"/>
                <a:gd name="T2" fmla="*/ 2389239 w 3908323"/>
                <a:gd name="T3" fmla="*/ 309716 h 317090"/>
                <a:gd name="T4" fmla="*/ 0 w 3908323"/>
                <a:gd name="T5" fmla="*/ 0 h 317090"/>
                <a:gd name="T6" fmla="*/ 0 60000 65536"/>
                <a:gd name="T7" fmla="*/ 0 60000 65536"/>
                <a:gd name="T8" fmla="*/ 0 60000 65536"/>
                <a:gd name="T9" fmla="*/ 0 w 3908323"/>
                <a:gd name="T10" fmla="*/ 0 h 317090"/>
                <a:gd name="T11" fmla="*/ 3908323 w 3908323"/>
                <a:gd name="T12" fmla="*/ 317090 h 317090"/>
              </a:gdLst>
              <a:ahLst/>
              <a:cxnLst>
                <a:cxn ang="T6">
                  <a:pos x="T0" y="T1"/>
                </a:cxn>
                <a:cxn ang="T7">
                  <a:pos x="T2" y="T3"/>
                </a:cxn>
                <a:cxn ang="T8">
                  <a:pos x="T4" y="T5"/>
                </a:cxn>
              </a:cxnLst>
              <a:rect l="T9" t="T10" r="T11" b="T12"/>
              <a:pathLst>
                <a:path w="3908323" h="317090">
                  <a:moveTo>
                    <a:pt x="3908323" y="44245"/>
                  </a:moveTo>
                  <a:cubicBezTo>
                    <a:pt x="3474474" y="180667"/>
                    <a:pt x="3040626" y="317090"/>
                    <a:pt x="2389239" y="309716"/>
                  </a:cubicBezTo>
                  <a:cubicBezTo>
                    <a:pt x="1737852" y="302342"/>
                    <a:pt x="868926" y="151171"/>
                    <a:pt x="0" y="0"/>
                  </a:cubicBezTo>
                </a:path>
              </a:pathLst>
            </a:custGeom>
            <a:ln>
              <a:headEnd type="none" w="med" len="med"/>
              <a:tailEnd type="arrow" w="med" len="med"/>
            </a:ln>
          </p:spPr>
          <p:style>
            <a:lnRef idx="2">
              <a:schemeClr val="dk1"/>
            </a:lnRef>
            <a:fillRef idx="0">
              <a:schemeClr val="dk1"/>
            </a:fillRef>
            <a:effectRef idx="1">
              <a:schemeClr val="dk1"/>
            </a:effectRef>
            <a:fontRef idx="minor">
              <a:schemeClr val="tx1"/>
            </a:fontRef>
          </p:style>
          <p:txBody>
            <a:bodyPr/>
            <a:lstStyle/>
            <a:p>
              <a:endParaRPr lang="en-US">
                <a:solidFill>
                  <a:srgbClr val="40458C"/>
                </a:solidFill>
              </a:endParaRPr>
            </a:p>
          </p:txBody>
        </p:sp>
        <p:sp>
          <p:nvSpPr>
            <p:cNvPr id="23" name="TextBox 68"/>
            <p:cNvSpPr txBox="1">
              <a:spLocks noChangeArrowheads="1"/>
            </p:cNvSpPr>
            <p:nvPr/>
          </p:nvSpPr>
          <p:spPr bwMode="auto">
            <a:xfrm rot="787560">
              <a:off x="3890619" y="4008566"/>
              <a:ext cx="3671888" cy="369332"/>
            </a:xfrm>
            <a:prstGeom prst="rect">
              <a:avLst/>
            </a:prstGeom>
            <a:noFill/>
            <a:ln w="9525">
              <a:noFill/>
              <a:miter lim="800000"/>
              <a:headEnd/>
              <a:tailEnd/>
            </a:ln>
          </p:spPr>
          <p:txBody>
            <a:bodyPr>
              <a:spAutoFit/>
            </a:bodyPr>
            <a:lstStyle/>
            <a:p>
              <a:pPr>
                <a:buClr>
                  <a:srgbClr val="000000"/>
                </a:buClr>
                <a:buSzPct val="100000"/>
                <a:buFont typeface="Times New Roman" pitchFamily="18" charset="0"/>
                <a:buNone/>
              </a:pPr>
              <a:r>
                <a:rPr lang="en-US" dirty="0">
                  <a:solidFill>
                    <a:srgbClr val="40458C"/>
                  </a:solidFill>
                </a:rPr>
                <a:t>False Hello and DBD messages</a:t>
              </a:r>
            </a:p>
          </p:txBody>
        </p:sp>
      </p:grpSp>
      <p:sp>
        <p:nvSpPr>
          <p:cNvPr id="24" name="Cloud"/>
          <p:cNvSpPr>
            <a:spLocks noChangeAspect="1" noEditPoints="1" noChangeArrowheads="1"/>
          </p:cNvSpPr>
          <p:nvPr/>
        </p:nvSpPr>
        <p:spPr bwMode="auto">
          <a:xfrm>
            <a:off x="3827314" y="5907727"/>
            <a:ext cx="1152525" cy="7715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6">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buClr>
                <a:srgbClr val="000000"/>
              </a:buClr>
              <a:buSzPct val="100000"/>
              <a:buFont typeface="Times New Roman" pitchFamily="18" charset="0"/>
              <a:buNone/>
              <a:defRPr/>
            </a:pPr>
            <a:r>
              <a:rPr lang="en-US">
                <a:solidFill>
                  <a:srgbClr val="40458C"/>
                </a:solidFill>
              </a:rPr>
              <a:t>     </a:t>
            </a:r>
          </a:p>
        </p:txBody>
      </p:sp>
      <p:sp>
        <p:nvSpPr>
          <p:cNvPr id="25" name="Rectangle 64"/>
          <p:cNvSpPr>
            <a:spLocks noChangeArrowheads="1"/>
          </p:cNvSpPr>
          <p:nvPr/>
        </p:nvSpPr>
        <p:spPr bwMode="auto">
          <a:xfrm>
            <a:off x="3827314" y="5809460"/>
            <a:ext cx="1323975" cy="973932"/>
          </a:xfrm>
          <a:prstGeom prst="rect">
            <a:avLst/>
          </a:prstGeom>
          <a:solidFill>
            <a:schemeClr val="tx1">
              <a:alpha val="62000"/>
            </a:schemeClr>
          </a:solidFill>
          <a:ln>
            <a:noFill/>
          </a:ln>
        </p:spPr>
        <p:txBody>
          <a:bodyPr anchor="ctr"/>
          <a:lstStyle/>
          <a:p>
            <a:pPr algn="ctr"/>
            <a:r>
              <a:rPr lang="en-US" dirty="0">
                <a:solidFill>
                  <a:srgbClr val="40458C"/>
                </a:solidFill>
              </a:rPr>
              <a:t>net 1</a:t>
            </a:r>
          </a:p>
        </p:txBody>
      </p:sp>
      <p:grpSp>
        <p:nvGrpSpPr>
          <p:cNvPr id="26" name="Group 25"/>
          <p:cNvGrpSpPr/>
          <p:nvPr/>
        </p:nvGrpSpPr>
        <p:grpSpPr>
          <a:xfrm>
            <a:off x="4370202" y="3249218"/>
            <a:ext cx="1978062" cy="2522538"/>
            <a:chOff x="866739" y="3427811"/>
            <a:chExt cx="1978062" cy="2522538"/>
          </a:xfrm>
        </p:grpSpPr>
        <p:sp>
          <p:nvSpPr>
            <p:cNvPr id="27" name="TextBox 33"/>
            <p:cNvSpPr txBox="1">
              <a:spLocks noChangeArrowheads="1"/>
            </p:cNvSpPr>
            <p:nvPr/>
          </p:nvSpPr>
          <p:spPr bwMode="auto">
            <a:xfrm>
              <a:off x="866739" y="4154063"/>
              <a:ext cx="1333500" cy="646331"/>
            </a:xfrm>
            <a:prstGeom prst="rect">
              <a:avLst/>
            </a:prstGeom>
            <a:noFill/>
            <a:ln w="9525">
              <a:noFill/>
              <a:miter lim="800000"/>
              <a:headEnd/>
              <a:tailEnd/>
            </a:ln>
          </p:spPr>
          <p:txBody>
            <a:bodyPr>
              <a:spAutoFit/>
            </a:bodyPr>
            <a:lstStyle/>
            <a:p>
              <a:pPr algn="ctr">
                <a:buClr>
                  <a:srgbClr val="000000"/>
                </a:buClr>
                <a:buSzPct val="100000"/>
                <a:buFont typeface="Times New Roman" pitchFamily="18" charset="0"/>
                <a:buNone/>
              </a:pPr>
              <a:r>
                <a:rPr lang="en-US" dirty="0">
                  <a:solidFill>
                    <a:srgbClr val="40458C"/>
                  </a:solidFill>
                </a:rPr>
                <a:t>phantom router</a:t>
              </a:r>
            </a:p>
          </p:txBody>
        </p:sp>
        <p:pic>
          <p:nvPicPr>
            <p:cNvPr id="28" name="Content Placeholder 3" descr="router.jpeg"/>
            <p:cNvPicPr>
              <a:picLocks noChangeAspect="1"/>
            </p:cNvPicPr>
            <p:nvPr/>
          </p:nvPicPr>
          <p:blipFill>
            <a:blip r:embed="rId4" cstate="print"/>
            <a:srcRect/>
            <a:stretch>
              <a:fillRect/>
            </a:stretch>
          </p:blipFill>
          <p:spPr bwMode="auto">
            <a:xfrm>
              <a:off x="1115043" y="4798300"/>
              <a:ext cx="761328" cy="559729"/>
            </a:xfrm>
            <a:prstGeom prst="rect">
              <a:avLst/>
            </a:prstGeom>
            <a:noFill/>
            <a:ln w="9525">
              <a:noFill/>
              <a:round/>
              <a:headEnd/>
              <a:tailEnd/>
            </a:ln>
            <a:effectLst>
              <a:reflection endPos="0" dist="50800" dir="5400000" sy="-100000" algn="bl" rotWithShape="0"/>
            </a:effectLst>
          </p:spPr>
        </p:pic>
        <p:sp>
          <p:nvSpPr>
            <p:cNvPr id="29" name="TextBox 50"/>
            <p:cNvSpPr txBox="1">
              <a:spLocks noChangeArrowheads="1"/>
            </p:cNvSpPr>
            <p:nvPr/>
          </p:nvSpPr>
          <p:spPr bwMode="auto">
            <a:xfrm rot="18833789">
              <a:off x="1382476" y="4153785"/>
              <a:ext cx="1728787" cy="276840"/>
            </a:xfrm>
            <a:prstGeom prst="rect">
              <a:avLst/>
            </a:prstGeom>
            <a:noFill/>
            <a:ln w="9525">
              <a:noFill/>
              <a:miter lim="800000"/>
              <a:headEnd/>
              <a:tailEnd/>
            </a:ln>
          </p:spPr>
          <p:txBody>
            <a:bodyPr>
              <a:spAutoFit/>
            </a:bodyPr>
            <a:lstStyle/>
            <a:p>
              <a:pPr algn="ctr">
                <a:buClr>
                  <a:srgbClr val="000000"/>
                </a:buClr>
                <a:buSzPct val="100000"/>
                <a:buFont typeface="Times New Roman" pitchFamily="18" charset="0"/>
                <a:buNone/>
              </a:pPr>
              <a:r>
                <a:rPr lang="en-US" sz="1200" dirty="0">
                  <a:solidFill>
                    <a:srgbClr val="40458C"/>
                  </a:solidFill>
                </a:rPr>
                <a:t>adjacency</a:t>
              </a:r>
            </a:p>
          </p:txBody>
        </p:sp>
        <p:cxnSp>
          <p:nvCxnSpPr>
            <p:cNvPr id="30" name="Straight Connector 49"/>
            <p:cNvCxnSpPr>
              <a:cxnSpLocks noChangeShapeType="1"/>
            </p:cNvCxnSpPr>
            <p:nvPr/>
          </p:nvCxnSpPr>
          <p:spPr bwMode="auto">
            <a:xfrm flipV="1">
              <a:off x="977960" y="5358028"/>
              <a:ext cx="347939" cy="592321"/>
            </a:xfrm>
            <a:prstGeom prst="line">
              <a:avLst/>
            </a:prstGeom>
            <a:ln>
              <a:headEnd/>
              <a:tailEnd/>
            </a:ln>
          </p:spPr>
          <p:style>
            <a:lnRef idx="2">
              <a:schemeClr val="dk1"/>
            </a:lnRef>
            <a:fillRef idx="0">
              <a:schemeClr val="dk1"/>
            </a:fillRef>
            <a:effectRef idx="1">
              <a:schemeClr val="dk1"/>
            </a:effectRef>
            <a:fontRef idx="minor">
              <a:schemeClr val="tx1"/>
            </a:fontRef>
          </p:style>
        </p:cxnSp>
        <p:cxnSp>
          <p:nvCxnSpPr>
            <p:cNvPr id="31" name="Straight Connector 49"/>
            <p:cNvCxnSpPr>
              <a:cxnSpLocks noChangeShapeType="1"/>
            </p:cNvCxnSpPr>
            <p:nvPr/>
          </p:nvCxnSpPr>
          <p:spPr bwMode="auto">
            <a:xfrm rot="5400000" flipH="1" flipV="1">
              <a:off x="1980804" y="3886597"/>
              <a:ext cx="864393" cy="863600"/>
            </a:xfrm>
            <a:prstGeom prst="line">
              <a:avLst/>
            </a:prstGeom>
            <a:ln>
              <a:solidFill>
                <a:schemeClr val="tx1"/>
              </a:solidFill>
              <a:prstDash val="sysDot"/>
              <a:headEnd/>
              <a:tailEnd/>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689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48640" y="576767"/>
            <a:ext cx="10984599" cy="1136793"/>
          </a:xfrm>
        </p:spPr>
        <p:txBody>
          <a:bodyPr/>
          <a:lstStyle/>
          <a:p>
            <a:r>
              <a:rPr lang="en-GB" sz="3600" dirty="0" smtClean="0"/>
              <a:t>OSPF – Remote False Adjacency Attack</a:t>
            </a:r>
            <a:endParaRPr lang="en-GB" sz="3600" dirty="0"/>
          </a:p>
        </p:txBody>
      </p:sp>
      <p:pic>
        <p:nvPicPr>
          <p:cNvPr id="3" name="Picture 2"/>
          <p:cNvPicPr>
            <a:picLocks noChangeAspect="1"/>
          </p:cNvPicPr>
          <p:nvPr/>
        </p:nvPicPr>
        <p:blipFill>
          <a:blip r:embed="rId2"/>
          <a:stretch>
            <a:fillRect/>
          </a:stretch>
        </p:blipFill>
        <p:spPr>
          <a:xfrm>
            <a:off x="978185" y="2376275"/>
            <a:ext cx="4274393" cy="2899464"/>
          </a:xfrm>
          <a:prstGeom prst="rect">
            <a:avLst/>
          </a:prstGeom>
        </p:spPr>
      </p:pic>
      <p:sp>
        <p:nvSpPr>
          <p:cNvPr id="4" name="TextBox 3"/>
          <p:cNvSpPr txBox="1"/>
          <p:nvPr/>
        </p:nvSpPr>
        <p:spPr>
          <a:xfrm>
            <a:off x="1054180" y="5532994"/>
            <a:ext cx="3902217" cy="646331"/>
          </a:xfrm>
          <a:prstGeom prst="rect">
            <a:avLst/>
          </a:prstGeom>
          <a:noFill/>
        </p:spPr>
        <p:txBody>
          <a:bodyPr wrap="square" rtlCol="0">
            <a:spAutoFit/>
          </a:bodyPr>
          <a:lstStyle/>
          <a:p>
            <a:pPr algn="ctr"/>
            <a:r>
              <a:rPr lang="en-GB" dirty="0" smtClean="0"/>
              <a:t>Normal Adjacency Set up between routers</a:t>
            </a:r>
            <a:endParaRPr lang="en-GB" dirty="0"/>
          </a:p>
        </p:txBody>
      </p:sp>
      <p:sp>
        <p:nvSpPr>
          <p:cNvPr id="6" name="TextBox 5"/>
          <p:cNvSpPr txBox="1"/>
          <p:nvPr/>
        </p:nvSpPr>
        <p:spPr>
          <a:xfrm>
            <a:off x="5755283" y="5533965"/>
            <a:ext cx="3902217" cy="369332"/>
          </a:xfrm>
          <a:prstGeom prst="rect">
            <a:avLst/>
          </a:prstGeom>
          <a:noFill/>
        </p:spPr>
        <p:txBody>
          <a:bodyPr wrap="square" rtlCol="0">
            <a:spAutoFit/>
          </a:bodyPr>
          <a:lstStyle/>
          <a:p>
            <a:pPr algn="ctr"/>
            <a:r>
              <a:rPr lang="en-GB" dirty="0" smtClean="0"/>
              <a:t>Sequence of Attack Messages </a:t>
            </a:r>
            <a:endParaRPr lang="en-GB" dirty="0"/>
          </a:p>
        </p:txBody>
      </p:sp>
      <p:pic>
        <p:nvPicPr>
          <p:cNvPr id="5" name="Picture 4"/>
          <p:cNvPicPr>
            <a:picLocks noChangeAspect="1"/>
          </p:cNvPicPr>
          <p:nvPr/>
        </p:nvPicPr>
        <p:blipFill>
          <a:blip r:embed="rId3"/>
          <a:stretch>
            <a:fillRect/>
          </a:stretch>
        </p:blipFill>
        <p:spPr>
          <a:xfrm>
            <a:off x="5716561" y="1868658"/>
            <a:ext cx="3979659" cy="3357587"/>
          </a:xfrm>
          <a:prstGeom prst="rect">
            <a:avLst/>
          </a:prstGeom>
        </p:spPr>
      </p:pic>
    </p:spTree>
    <p:extLst>
      <p:ext uri="{BB962C8B-B14F-4D97-AF65-F5344CB8AC3E}">
        <p14:creationId xmlns:p14="http://schemas.microsoft.com/office/powerpoint/2010/main" val="1504191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Master brand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AEL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B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CCE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EEEC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HAPP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Law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MAE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MDB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MP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NBE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HS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NM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Pharmacy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Psychology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SSESW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Gre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R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Full pic">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CIT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P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GPSJ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GF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H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HL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MS open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270C75DE77D428033033E6EDBEAF1" ma:contentTypeVersion="0" ma:contentTypeDescription="Create a new document." ma:contentTypeScope="" ma:versionID="00537858399847ed0a1c76c7aadee84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35084DD-AF3B-47ED-933A-0E27439ABDB6}"/>
</file>

<file path=customXml/itemProps2.xml><?xml version="1.0" encoding="utf-8"?>
<ds:datastoreItem xmlns:ds="http://schemas.openxmlformats.org/officeDocument/2006/customXml" ds:itemID="{8A6AAB63-57D4-49A9-B252-A64E5E0230FC}"/>
</file>

<file path=customXml/itemProps3.xml><?xml version="1.0" encoding="utf-8"?>
<ds:datastoreItem xmlns:ds="http://schemas.openxmlformats.org/officeDocument/2006/customXml" ds:itemID="{1AACE406-DE45-4338-8436-E00645C098B5}"/>
</file>

<file path=docProps/app.xml><?xml version="1.0" encoding="utf-8"?>
<Properties xmlns="http://schemas.openxmlformats.org/officeDocument/2006/extended-properties" xmlns:vt="http://schemas.openxmlformats.org/officeDocument/2006/docPropsVTypes">
  <TotalTime>4793</TotalTime>
  <Words>1045</Words>
  <Application>Microsoft Office PowerPoint</Application>
  <PresentationFormat>Widescreen</PresentationFormat>
  <Paragraphs>236</Paragraphs>
  <Slides>25</Slides>
  <Notes>0</Notes>
  <HiddenSlides>0</HiddenSlides>
  <MMClips>0</MMClips>
  <ScaleCrop>false</ScaleCrop>
  <HeadingPairs>
    <vt:vector size="6" baseType="variant">
      <vt:variant>
        <vt:lpstr>Fonts Used</vt:lpstr>
      </vt:variant>
      <vt:variant>
        <vt:i4>7</vt:i4>
      </vt:variant>
      <vt:variant>
        <vt:lpstr>Theme</vt:lpstr>
      </vt:variant>
      <vt:variant>
        <vt:i4>27</vt:i4>
      </vt:variant>
      <vt:variant>
        <vt:lpstr>Slide Titles</vt:lpstr>
      </vt:variant>
      <vt:variant>
        <vt:i4>25</vt:i4>
      </vt:variant>
    </vt:vector>
  </HeadingPairs>
  <TitlesOfParts>
    <vt:vector size="59" baseType="lpstr">
      <vt:lpstr>ＭＳ Ｐゴシック</vt:lpstr>
      <vt:lpstr>Arial</vt:lpstr>
      <vt:lpstr>Calibri</vt:lpstr>
      <vt:lpstr>Calibri Light</vt:lpstr>
      <vt:lpstr>Tahoma</vt:lpstr>
      <vt:lpstr>Times New Roman</vt:lpstr>
      <vt:lpstr>Wingdings</vt:lpstr>
      <vt:lpstr>Master brand opener</vt:lpstr>
      <vt:lpstr>AHSS opener</vt:lpstr>
      <vt:lpstr>ECIT opener</vt:lpstr>
      <vt:lpstr>EPS opener</vt:lpstr>
      <vt:lpstr>GPSJ opener</vt:lpstr>
      <vt:lpstr>IGFS opener</vt:lpstr>
      <vt:lpstr>IHS opener</vt:lpstr>
      <vt:lpstr>MHLS opener</vt:lpstr>
      <vt:lpstr>MS opener</vt:lpstr>
      <vt:lpstr>AEL opener</vt:lpstr>
      <vt:lpstr>BS opener</vt:lpstr>
      <vt:lpstr>CCE opener</vt:lpstr>
      <vt:lpstr>EEECS opener</vt:lpstr>
      <vt:lpstr>HAPP opener</vt:lpstr>
      <vt:lpstr>Law opener</vt:lpstr>
      <vt:lpstr>MAE opener</vt:lpstr>
      <vt:lpstr>MDBS opener</vt:lpstr>
      <vt:lpstr>MP opener</vt:lpstr>
      <vt:lpstr>NBE opener</vt:lpstr>
      <vt:lpstr>NM opener</vt:lpstr>
      <vt:lpstr>Pharmacy opener</vt:lpstr>
      <vt:lpstr>Psychology opener</vt:lpstr>
      <vt:lpstr>SSESW opener</vt:lpstr>
      <vt:lpstr>White</vt:lpstr>
      <vt:lpstr>Grey</vt:lpstr>
      <vt:lpstr>Red</vt:lpstr>
      <vt:lpstr>Full pic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Office365 Acc.</dc:creator>
  <cp:lastModifiedBy>Sandra Scott-Hayward</cp:lastModifiedBy>
  <cp:revision>236</cp:revision>
  <dcterms:created xsi:type="dcterms:W3CDTF">2017-06-15T13:38:57Z</dcterms:created>
  <dcterms:modified xsi:type="dcterms:W3CDTF">2019-01-29T09:25:27Z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0x010100C81270C75DE77D428033033E6EDBEAF1</vt:lpwstr>
  </property>
</Properties>
</file>