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7" r:id="rId5"/>
    <p:sldMasterId id="2147483727" r:id="rId6"/>
  </p:sldMasterIdLst>
  <p:notesMasterIdLst>
    <p:notesMasterId r:id="rId79"/>
  </p:notesMasterIdLst>
  <p:sldIdLst>
    <p:sldId id="289" r:id="rId7"/>
    <p:sldId id="317" r:id="rId8"/>
    <p:sldId id="319" r:id="rId9"/>
    <p:sldId id="290" r:id="rId10"/>
    <p:sldId id="36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7" r:id="rId24"/>
    <p:sldId id="308" r:id="rId25"/>
    <p:sldId id="309" r:id="rId26"/>
    <p:sldId id="310" r:id="rId27"/>
    <p:sldId id="311" r:id="rId28"/>
    <p:sldId id="316" r:id="rId29"/>
    <p:sldId id="306" r:id="rId30"/>
    <p:sldId id="312" r:id="rId31"/>
    <p:sldId id="313" r:id="rId32"/>
    <p:sldId id="315" r:id="rId33"/>
    <p:sldId id="303" r:id="rId34"/>
    <p:sldId id="321" r:id="rId35"/>
    <p:sldId id="320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18" r:id="rId50"/>
    <p:sldId id="337" r:id="rId51"/>
    <p:sldId id="335" r:id="rId52"/>
    <p:sldId id="336" r:id="rId53"/>
    <p:sldId id="361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2" r:id="rId77"/>
    <p:sldId id="360" r:id="rId7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86385" autoAdjust="0"/>
  </p:normalViewPr>
  <p:slideViewPr>
    <p:cSldViewPr>
      <p:cViewPr varScale="1">
        <p:scale>
          <a:sx n="66" d="100"/>
          <a:sy n="66" d="100"/>
        </p:scale>
        <p:origin x="17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DAB74CB-9F6E-4BAB-97E3-C77662C4A560}" type="datetimeFigureOut">
              <a:rPr lang="en-US" smtClean="0"/>
              <a:pPr/>
              <a:t>10/4/2018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1DC9C5-51BC-4F30-9674-0602E7A0AD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5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1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4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0246-5E6C-4B17-8CD1-736E0CA565D8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14A3-9FCD-4978-9B2C-CC3D5D606DBA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28F6-351F-4D97-823E-9F88F46ED11E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540-17F3-46A9-BFB9-A9AFFB99183C}" type="datetime1">
              <a:rPr lang="en-US" smtClean="0"/>
              <a:t>10/4/2018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ACCDE-6AD4-4FB6-B10F-30C1E027F0B4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57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1C06-46DD-4B94-AD31-D91B1BF86796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9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E7458-A35D-4318-856E-5BEA6595E80F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539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916A-BE6D-4DEC-9082-83679F4F8B0C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9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BA3-2A7C-4694-92C8-F71096A7247A}" type="datetime1">
              <a:rPr lang="en-US" smtClean="0"/>
              <a:t>10/4/2018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75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9D76-A48C-4B8D-BA1C-38F6B9573BA4}" type="datetime1">
              <a:rPr lang="en-US" smtClean="0"/>
              <a:t>10/4/2018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9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F4E8-A77A-4B78-A2DD-B65DA113EE6C}" type="datetime1">
              <a:rPr lang="en-US" smtClean="0"/>
              <a:t>10/4/2018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775B-21F2-4B06-8348-0DFB4C87EDB9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66D6C0-A1AA-48BE-96ED-FC1B178C0779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073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9BBFFB-A5F2-422C-91AB-1E5BAA99F6D2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64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D36E-7E74-4862-9082-FE9696B09629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26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C320-F36E-4780-8644-B3A3E8624C6F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52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A02F9-6401-43BB-964B-5FDD887D3139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3955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2F7-2750-4DCE-A306-AFC42EB18A6C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3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4F3387-D2BD-4008-8841-C9C81055739E}" type="datetime1">
              <a:rPr lang="en-US" smtClean="0">
                <a:solidFill>
                  <a:srgbClr val="EFEDE3"/>
                </a:solidFill>
              </a:rPr>
              <a:t>10/4/2018</a:t>
            </a:fld>
            <a:endParaRPr lang="en-GB">
              <a:solidFill>
                <a:srgbClr val="EFEDE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EFEDE3"/>
                </a:solidFill>
              </a:rPr>
              <a:t>CSC4005 - Lecture 3</a:t>
            </a:r>
            <a:endParaRPr lang="en-GB">
              <a:solidFill>
                <a:srgbClr val="EFEDE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EFEDE3"/>
                </a:solidFill>
              </a:rPr>
              <a:pPr/>
              <a:t>‹#›</a:t>
            </a:fld>
            <a:endParaRPr lang="en-GB">
              <a:solidFill>
                <a:srgbClr val="EFEDE3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664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EEDD-4859-43B5-AAC6-1C036D7D7C60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60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F0C9-9135-45B4-B124-8FF0A41058F1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70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1981-ADF3-47F7-A5AA-B7BF5FBBC1EA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0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550-FBDF-4F7A-8A38-48936AC9112E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FC05-9C0A-4371-AE83-049D5FDC79CF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08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AAB63-3995-478A-9FFA-64127A6061C0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635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7F3C3-931A-45B8-9EC4-A50BC62F9612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625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7590-B22B-4D3B-97D6-C808963D9B7A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32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097D-1050-4FCF-91B9-89BF3603368F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39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214290"/>
            <a:ext cx="8001056" cy="64294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E2B-9F3D-4CBE-9039-45B2059ABA4A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 dirty="0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 dirty="0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1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F10E-114A-4810-8FA0-7078F02A46B5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D877-DC52-4B87-AD3C-0A1482432412}" type="datetime1">
              <a:rPr lang="en-US" smtClean="0"/>
              <a:t>10/4/2018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1783-1B2A-4A20-8C62-26B2A2BA669B}" type="datetime1">
              <a:rPr lang="en-US" smtClean="0"/>
              <a:t>10/4/2018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55FF-A302-4E80-98F1-DD2300B0A2DA}" type="datetime1">
              <a:rPr lang="en-US" smtClean="0"/>
              <a:t>10/4/2018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4437-EA59-493A-9C02-4E4663B21C99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783E-0A89-4F41-BBDF-619EEC6852D4}" type="datetime1">
              <a:rPr lang="en-US" smtClean="0"/>
              <a:t>10/4/2018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C07A-233F-4995-AEB0-DE599B363FE5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1F3CB31-CCB5-4B68-B5BD-A3C92D3C5F57}" type="datetime1">
              <a:rPr lang="en-US" smtClean="0"/>
              <a:t>10/4/2018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6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72DEA13-DADF-4CC9-8B50-4EBCFECFAA7D}" type="datetime1">
              <a:rPr lang="en-US" smtClean="0">
                <a:solidFill>
                  <a:srgbClr val="191B0E"/>
                </a:solidFill>
              </a:rPr>
              <a:t>10/4/2018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‹#›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varghese@qub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blessonv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MJj015C93A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X7bvQE1wiE" TargetMode="Externa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l.inria.fr/hal-01109405/file/acm-csur-de-wael-et-al-partitioned-global-address-space-languages.pdf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4mRT2HcnI" TargetMode="External"/><Relationship Id="rId2" Type="http://schemas.openxmlformats.org/officeDocument/2006/relationships/hyperlink" Target="https://youtu.be/WWPjRHipVEE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design/intarch/papers/cache6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youtu.be/O3EyzlZxx3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mp.org/wp-content/uploads/openmp-4.5.pdf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mJpGl_PYz8" TargetMode="External"/><Relationship Id="rId2" Type="http://schemas.openxmlformats.org/officeDocument/2006/relationships/hyperlink" Target="http://www.netlib.org/utk/people/JackDongarra/PAPERS/059_1994_mpi-a-message-passing-interface-standard.pdf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iQRPMBBm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s://www.qub.ac.uk/directorates/InformationServices/Services/HighPerformanceComputing/" TargetMode="Externa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988840"/>
            <a:ext cx="6270922" cy="2088232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CSC4005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400" dirty="0" smtClean="0"/>
              <a:t>High Performance Computing: Principles Of Parallel Programming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 smtClean="0"/>
              <a:t>Lecture 2</a:t>
            </a:r>
            <a:br>
              <a:rPr lang="en-GB" sz="2800" dirty="0" smtClean="0"/>
            </a:br>
            <a:r>
              <a:rPr lang="en-GB" sz="2800" dirty="0" smtClean="0"/>
              <a:t>Parallel computer memory architectures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437112"/>
            <a:ext cx="7278632" cy="1752600"/>
          </a:xfrm>
        </p:spPr>
        <p:txBody>
          <a:bodyPr/>
          <a:lstStyle/>
          <a:p>
            <a:r>
              <a:rPr lang="en-GB" dirty="0" err="1" smtClean="0"/>
              <a:t>Blesson</a:t>
            </a:r>
            <a:r>
              <a:rPr lang="en-GB" dirty="0" smtClean="0"/>
              <a:t> Varghese</a:t>
            </a:r>
          </a:p>
          <a:p>
            <a:r>
              <a:rPr lang="en-GB" dirty="0" smtClean="0">
                <a:hlinkClick r:id="rId3"/>
              </a:rPr>
              <a:t>b.varghese@qub.ac.uk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www.blessonv.com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767436" cy="3581400"/>
          </a:xfrm>
        </p:spPr>
        <p:txBody>
          <a:bodyPr/>
          <a:lstStyle/>
          <a:p>
            <a:r>
              <a:rPr lang="en-GB" dirty="0" smtClean="0"/>
              <a:t>Uniform Memory Access (UMA) (contd.)</a:t>
            </a:r>
          </a:p>
          <a:p>
            <a:pPr lvl="1"/>
            <a:r>
              <a:rPr lang="en-GB" dirty="0" smtClean="0"/>
              <a:t>Sometimes called Cache Coherent UMA (CC-UMA)</a:t>
            </a:r>
          </a:p>
          <a:p>
            <a:pPr lvl="2"/>
            <a:r>
              <a:rPr lang="en-GB" dirty="0"/>
              <a:t>Cache coherent means if one processor updates a location in shared memory, all the other processors know about the update. </a:t>
            </a:r>
            <a:endParaRPr lang="en-GB" dirty="0" smtClean="0"/>
          </a:p>
          <a:p>
            <a:pPr lvl="2"/>
            <a:r>
              <a:rPr lang="en-GB" dirty="0" smtClean="0"/>
              <a:t>Cache coherency </a:t>
            </a:r>
            <a:r>
              <a:rPr lang="en-GB" dirty="0"/>
              <a:t>is accomplished at the hardware level.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10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228184" y="2852936"/>
            <a:ext cx="2304256" cy="129614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the need for cache coherence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767436" cy="3581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Non-Uniform Memory Access (NUMA)</a:t>
            </a:r>
          </a:p>
          <a:p>
            <a:pPr lvl="1"/>
            <a:r>
              <a:rPr lang="en-GB" dirty="0"/>
              <a:t>Often made by physically linking two or more SMPs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SMP can directly access memory of another SMP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all processors have equal access time to all memories</a:t>
            </a:r>
          </a:p>
          <a:p>
            <a:pPr lvl="1"/>
            <a:r>
              <a:rPr lang="en-GB" dirty="0" smtClean="0"/>
              <a:t>Memory </a:t>
            </a:r>
            <a:r>
              <a:rPr lang="en-GB" dirty="0"/>
              <a:t>access across link is </a:t>
            </a:r>
            <a:r>
              <a:rPr lang="en-GB" dirty="0" smtClean="0"/>
              <a:t>slower</a:t>
            </a:r>
          </a:p>
          <a:p>
            <a:pPr lvl="1"/>
            <a:r>
              <a:rPr lang="en-GB" dirty="0"/>
              <a:t>If cache coherency is maintained, then may </a:t>
            </a:r>
            <a:r>
              <a:rPr lang="en-GB" dirty="0" smtClean="0"/>
              <a:t>be </a:t>
            </a:r>
            <a:r>
              <a:rPr lang="en-GB" dirty="0"/>
              <a:t>called CC-NUMA - Cache Coherent NUMA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11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7" name="Picture 6" descr="num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3068960"/>
            <a:ext cx="3241948" cy="14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503740" cy="432048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Global </a:t>
            </a:r>
            <a:r>
              <a:rPr lang="en-GB" dirty="0"/>
              <a:t>address space provides a user-friendly programming perspective to </a:t>
            </a:r>
            <a:r>
              <a:rPr lang="en-GB" dirty="0" smtClean="0"/>
              <a:t>memory</a:t>
            </a:r>
            <a:endParaRPr lang="en-GB" dirty="0"/>
          </a:p>
          <a:p>
            <a:pPr lvl="1"/>
            <a:r>
              <a:rPr lang="en-GB" dirty="0"/>
              <a:t>Data sharing between tasks is both fast and uniform due to the proximity of memory to </a:t>
            </a:r>
            <a:r>
              <a:rPr lang="en-GB" dirty="0" smtClean="0"/>
              <a:t>CPUs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Lack of scalability between memory and CPUs</a:t>
            </a:r>
          </a:p>
          <a:p>
            <a:pPr lvl="2"/>
            <a:r>
              <a:rPr lang="en-GB" dirty="0"/>
              <a:t>Adding more CPUs geometrically increase traffic on the shared memory-CPU path </a:t>
            </a:r>
          </a:p>
          <a:p>
            <a:pPr lvl="2"/>
            <a:r>
              <a:rPr lang="en-GB" dirty="0"/>
              <a:t>For cache coherent systems, geometric increase in traffic associated with cache/memory </a:t>
            </a:r>
            <a:r>
              <a:rPr lang="en-GB" dirty="0" smtClean="0"/>
              <a:t>management</a:t>
            </a:r>
          </a:p>
          <a:p>
            <a:pPr lvl="1"/>
            <a:r>
              <a:rPr lang="en-GB" dirty="0"/>
              <a:t>Programmer responsibility for </a:t>
            </a:r>
            <a:r>
              <a:rPr lang="en-GB" dirty="0" smtClean="0"/>
              <a:t>synchronisation </a:t>
            </a:r>
            <a:r>
              <a:rPr lang="en-GB" dirty="0"/>
              <a:t>constructs that ensure "correct" access of global memory.</a:t>
            </a:r>
          </a:p>
          <a:p>
            <a:pPr lvl="1"/>
            <a:r>
              <a:rPr lang="en-GB" dirty="0" smtClean="0"/>
              <a:t>It is difficult </a:t>
            </a:r>
            <a:r>
              <a:rPr lang="en-GB" dirty="0"/>
              <a:t>and expensive to design and produce shared memory machines with ever increasing numbers of processors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12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9150" y="2286000"/>
            <a:ext cx="404730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4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049344" cy="3581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Require </a:t>
            </a:r>
            <a:r>
              <a:rPr lang="en-GB" dirty="0"/>
              <a:t>a communication network to connect inter-processor </a:t>
            </a:r>
            <a:r>
              <a:rPr lang="en-GB" dirty="0" smtClean="0"/>
              <a:t>memory</a:t>
            </a:r>
          </a:p>
          <a:p>
            <a:r>
              <a:rPr lang="en-GB" dirty="0"/>
              <a:t>Processors have their own local </a:t>
            </a:r>
            <a:r>
              <a:rPr lang="en-GB" dirty="0" smtClean="0"/>
              <a:t>memory</a:t>
            </a:r>
          </a:p>
          <a:p>
            <a:r>
              <a:rPr lang="en-GB" dirty="0"/>
              <a:t>Memory addresses in one processor do not map to another </a:t>
            </a:r>
            <a:r>
              <a:rPr lang="en-GB" dirty="0" smtClean="0"/>
              <a:t>processor</a:t>
            </a:r>
          </a:p>
          <a:p>
            <a:pPr lvl="1"/>
            <a:r>
              <a:rPr lang="en-GB" dirty="0"/>
              <a:t>no concept of global address space across all processors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13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6" name="Picture 5" descr="distributed_me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8044" y="2733210"/>
            <a:ext cx="3851963" cy="15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487516" cy="40233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Because each processor has its own local memory, it operates </a:t>
            </a:r>
            <a:r>
              <a:rPr lang="en-GB" dirty="0" smtClean="0"/>
              <a:t>independently</a:t>
            </a:r>
          </a:p>
          <a:p>
            <a:pPr lvl="1"/>
            <a:r>
              <a:rPr lang="en-GB" dirty="0" smtClean="0"/>
              <a:t>Changes </a:t>
            </a:r>
            <a:r>
              <a:rPr lang="en-GB" dirty="0"/>
              <a:t>it makes to its local memory have no effect on </a:t>
            </a:r>
            <a:r>
              <a:rPr lang="en-GB" dirty="0" smtClean="0"/>
              <a:t>memory </a:t>
            </a:r>
            <a:r>
              <a:rPr lang="en-GB" dirty="0"/>
              <a:t>of other </a:t>
            </a:r>
            <a:r>
              <a:rPr lang="en-GB" dirty="0" smtClean="0"/>
              <a:t>processors.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concept of cache coherency does not apply.</a:t>
            </a:r>
          </a:p>
          <a:p>
            <a:r>
              <a:rPr lang="en-GB" dirty="0" smtClean="0"/>
              <a:t>When </a:t>
            </a:r>
            <a:r>
              <a:rPr lang="en-GB" dirty="0"/>
              <a:t>a processor needs access to data in another processor, </a:t>
            </a:r>
            <a:r>
              <a:rPr lang="en-GB" dirty="0" smtClean="0"/>
              <a:t>programmer explicitly defines </a:t>
            </a:r>
            <a:r>
              <a:rPr lang="en-GB" dirty="0"/>
              <a:t>how and when data is </a:t>
            </a:r>
            <a:r>
              <a:rPr lang="en-GB" dirty="0" smtClean="0"/>
              <a:t>communicated</a:t>
            </a:r>
          </a:p>
          <a:p>
            <a:pPr lvl="1"/>
            <a:r>
              <a:rPr lang="en-GB" dirty="0" smtClean="0"/>
              <a:t>Synchronisation </a:t>
            </a:r>
            <a:r>
              <a:rPr lang="en-GB" dirty="0"/>
              <a:t>between tasks is </a:t>
            </a:r>
            <a:r>
              <a:rPr lang="en-GB" dirty="0" smtClean="0"/>
              <a:t>programmer's </a:t>
            </a:r>
            <a:r>
              <a:rPr lang="en-GB" dirty="0"/>
              <a:t>responsibility.</a:t>
            </a:r>
          </a:p>
          <a:p>
            <a:r>
              <a:rPr lang="en-GB" dirty="0" smtClean="0"/>
              <a:t>The </a:t>
            </a:r>
            <a:r>
              <a:rPr lang="en-GB" dirty="0"/>
              <a:t>network "fabric" used for data transfer varies </a:t>
            </a:r>
            <a:r>
              <a:rPr lang="en-GB" dirty="0" smtClean="0"/>
              <a:t>widely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be as simple as </a:t>
            </a:r>
            <a:r>
              <a:rPr lang="en-GB" dirty="0" smtClean="0"/>
              <a:t>Ethernet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14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276872"/>
            <a:ext cx="2232248" cy="165618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 on distributed memory architecture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/>
              <a:t>Memory is scalable with number of </a:t>
            </a:r>
            <a:r>
              <a:rPr lang="en-GB" dirty="0" smtClean="0"/>
              <a:t>processors </a:t>
            </a:r>
          </a:p>
          <a:p>
            <a:pPr lvl="2"/>
            <a:r>
              <a:rPr lang="en-GB" dirty="0" smtClean="0"/>
              <a:t>Increase </a:t>
            </a:r>
            <a:r>
              <a:rPr lang="en-GB" dirty="0"/>
              <a:t>the number of processors and the size of memory increases proportionately</a:t>
            </a:r>
          </a:p>
          <a:p>
            <a:pPr lvl="1"/>
            <a:r>
              <a:rPr lang="en-GB" dirty="0"/>
              <a:t>Each </a:t>
            </a:r>
            <a:r>
              <a:rPr lang="en-GB" dirty="0" smtClean="0"/>
              <a:t>processor </a:t>
            </a:r>
            <a:r>
              <a:rPr lang="en-GB" dirty="0"/>
              <a:t>rapidly </a:t>
            </a:r>
            <a:r>
              <a:rPr lang="en-GB" dirty="0" smtClean="0"/>
              <a:t>accesses </a:t>
            </a:r>
            <a:r>
              <a:rPr lang="en-GB" dirty="0"/>
              <a:t>its own memory </a:t>
            </a:r>
            <a:endParaRPr lang="en-GB" dirty="0" smtClean="0"/>
          </a:p>
          <a:p>
            <a:pPr lvl="2"/>
            <a:r>
              <a:rPr lang="en-GB" dirty="0" smtClean="0"/>
              <a:t>No </a:t>
            </a:r>
            <a:r>
              <a:rPr lang="en-GB" dirty="0"/>
              <a:t>interference and </a:t>
            </a:r>
            <a:r>
              <a:rPr lang="en-GB" dirty="0" smtClean="0"/>
              <a:t>no overheads </a:t>
            </a:r>
            <a:r>
              <a:rPr lang="en-GB" dirty="0"/>
              <a:t>incurred </a:t>
            </a:r>
            <a:r>
              <a:rPr lang="en-GB" dirty="0" smtClean="0"/>
              <a:t>trying </a:t>
            </a:r>
            <a:r>
              <a:rPr lang="en-GB" dirty="0"/>
              <a:t>to maintain cache coherency</a:t>
            </a:r>
            <a:endParaRPr lang="en-GB" dirty="0" smtClean="0"/>
          </a:p>
          <a:p>
            <a:pPr lvl="1"/>
            <a:r>
              <a:rPr lang="en-GB" dirty="0"/>
              <a:t>Cost effectiveness: can use commodity, off-the-shelf processors and </a:t>
            </a:r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15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</a:p>
          <a:p>
            <a:pPr lvl="1"/>
            <a:r>
              <a:rPr lang="en-GB" dirty="0"/>
              <a:t>The programmer is responsible for many </a:t>
            </a:r>
            <a:r>
              <a:rPr lang="en-GB" dirty="0" smtClean="0"/>
              <a:t>details </a:t>
            </a:r>
            <a:r>
              <a:rPr lang="en-GB" dirty="0"/>
              <a:t>associated with data communication between processors.</a:t>
            </a:r>
          </a:p>
          <a:p>
            <a:pPr lvl="1"/>
            <a:r>
              <a:rPr lang="en-GB" dirty="0" smtClean="0"/>
              <a:t>May </a:t>
            </a:r>
            <a:r>
              <a:rPr lang="en-GB" dirty="0"/>
              <a:t>be difficult to map existing data structures, based on global memory, to </a:t>
            </a:r>
            <a:r>
              <a:rPr lang="en-GB" dirty="0" smtClean="0"/>
              <a:t>distributed memory organisation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16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on Distributed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631532" cy="39513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Usually </a:t>
            </a:r>
            <a:r>
              <a:rPr lang="en-GB" dirty="0"/>
              <a:t>easier to </a:t>
            </a:r>
            <a:r>
              <a:rPr lang="en-GB" dirty="0" smtClean="0"/>
              <a:t>parallelise programs on </a:t>
            </a:r>
            <a:r>
              <a:rPr lang="en-GB" dirty="0"/>
              <a:t>shared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We will see this later</a:t>
            </a:r>
          </a:p>
          <a:p>
            <a:r>
              <a:rPr lang="en-GB" dirty="0" smtClean="0"/>
              <a:t>But because of cost effectiveness, distributed memory systems are more common</a:t>
            </a:r>
          </a:p>
          <a:p>
            <a:r>
              <a:rPr lang="en-GB" dirty="0" smtClean="0"/>
              <a:t>To take advantage of the benefits of both shared and distributed memory virtual shared memory is considered</a:t>
            </a:r>
          </a:p>
          <a:p>
            <a:pPr lvl="1"/>
            <a:r>
              <a:rPr lang="en-GB" dirty="0" smtClean="0"/>
              <a:t>Also referred to as Partitioned Global Address Space (PGAS) </a:t>
            </a:r>
          </a:p>
          <a:p>
            <a:pPr lvl="1"/>
            <a:r>
              <a:rPr lang="en-GB" dirty="0" smtClean="0"/>
              <a:t>Example projects Unified Parallel C (UPC), Co-Array Fortran and Titanium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17</a:t>
            </a:fld>
            <a:endParaRPr lang="en-GB">
              <a:solidFill>
                <a:srgbClr val="191B0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732240" y="2348880"/>
            <a:ext cx="2088232" cy="122413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 survey on PGAS programming languages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of Memory System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</a:t>
            </a:r>
            <a:r>
              <a:rPr lang="en-GB" dirty="0" smtClean="0"/>
              <a:t>system </a:t>
            </a:r>
            <a:r>
              <a:rPr lang="en-GB" dirty="0"/>
              <a:t>is often the bottleneck for many </a:t>
            </a:r>
            <a:r>
              <a:rPr lang="en-GB" dirty="0" smtClean="0"/>
              <a:t>applications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ot </a:t>
            </a:r>
            <a:r>
              <a:rPr lang="en-GB" dirty="0"/>
              <a:t>processor </a:t>
            </a:r>
            <a:r>
              <a:rPr lang="en-GB" dirty="0" smtClean="0"/>
              <a:t>speed!</a:t>
            </a:r>
          </a:p>
          <a:p>
            <a:r>
              <a:rPr lang="en-GB" dirty="0"/>
              <a:t>Memory system performance is </a:t>
            </a:r>
            <a:r>
              <a:rPr lang="en-GB" dirty="0" smtClean="0"/>
              <a:t>captured </a:t>
            </a:r>
            <a:r>
              <a:rPr lang="en-GB" dirty="0"/>
              <a:t>by two </a:t>
            </a:r>
            <a:r>
              <a:rPr lang="en-GB" dirty="0" smtClean="0"/>
              <a:t>parameters:</a:t>
            </a:r>
          </a:p>
          <a:p>
            <a:pPr lvl="1"/>
            <a:r>
              <a:rPr lang="en-GB" dirty="0"/>
              <a:t>Latency</a:t>
            </a:r>
            <a:r>
              <a:rPr lang="en-GB" dirty="0" smtClean="0"/>
              <a:t>: time </a:t>
            </a:r>
            <a:r>
              <a:rPr lang="en-GB" dirty="0"/>
              <a:t>from the issue of a memory request to the time the data is available at the processor</a:t>
            </a:r>
            <a:endParaRPr lang="en-GB" dirty="0" smtClean="0"/>
          </a:p>
          <a:p>
            <a:pPr lvl="1"/>
            <a:r>
              <a:rPr lang="en-GB" dirty="0" smtClean="0"/>
              <a:t>Bandwidth</a:t>
            </a:r>
            <a:r>
              <a:rPr lang="en-GB" dirty="0"/>
              <a:t>: rate at which data can be pumped to the processor by the memory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18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Latency and Bandwidth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5991572" cy="4392538"/>
          </a:xfrm>
        </p:spPr>
        <p:txBody>
          <a:bodyPr>
            <a:normAutofit/>
          </a:bodyPr>
          <a:lstStyle/>
          <a:p>
            <a:r>
              <a:rPr lang="en-GB" dirty="0" smtClean="0"/>
              <a:t>Consider the example of a fire hose: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water comes out of the hose two seconds after the hydrant is turned on, </a:t>
            </a:r>
            <a:r>
              <a:rPr lang="en-GB" dirty="0" smtClean="0"/>
              <a:t>then</a:t>
            </a:r>
          </a:p>
          <a:p>
            <a:pPr lvl="2"/>
            <a:r>
              <a:rPr lang="en-GB" dirty="0" smtClean="0"/>
              <a:t>Latency </a:t>
            </a:r>
            <a:r>
              <a:rPr lang="en-GB" dirty="0"/>
              <a:t>of the system is </a:t>
            </a:r>
            <a:r>
              <a:rPr lang="en-GB" dirty="0" smtClean="0"/>
              <a:t>2 seconds</a:t>
            </a:r>
          </a:p>
          <a:p>
            <a:pPr lvl="1"/>
            <a:r>
              <a:rPr lang="en-GB" dirty="0"/>
              <a:t>Once the water starts flowing, if the hydrant delivers water at the rate of 5 gallons/second, </a:t>
            </a:r>
            <a:r>
              <a:rPr lang="en-GB" dirty="0" smtClean="0"/>
              <a:t>then</a:t>
            </a:r>
          </a:p>
          <a:p>
            <a:pPr lvl="2"/>
            <a:r>
              <a:rPr lang="en-GB" dirty="0" smtClean="0"/>
              <a:t>bandwidth </a:t>
            </a:r>
            <a:r>
              <a:rPr lang="en-GB" dirty="0"/>
              <a:t>of the system is 5 </a:t>
            </a:r>
            <a:r>
              <a:rPr lang="en-GB" dirty="0" smtClean="0"/>
              <a:t>gallons/second</a:t>
            </a:r>
          </a:p>
          <a:p>
            <a:pPr lvl="1"/>
            <a:r>
              <a:rPr lang="en-GB" dirty="0"/>
              <a:t>If you want immediate response from the hydrant, it is important to reduce </a:t>
            </a:r>
            <a:r>
              <a:rPr lang="en-GB" dirty="0" smtClean="0"/>
              <a:t>latency</a:t>
            </a:r>
          </a:p>
          <a:p>
            <a:pPr lvl="1"/>
            <a:r>
              <a:rPr lang="en-GB" dirty="0"/>
              <a:t>If you want to fight big fires, you want high bandwidth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19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61" y="1987097"/>
            <a:ext cx="1907704" cy="1271803"/>
          </a:xfrm>
          <a:prstGeom prst="rect">
            <a:avLst/>
          </a:prstGeom>
        </p:spPr>
      </p:pic>
      <p:pic>
        <p:nvPicPr>
          <p:cNvPr id="1026" name="Picture 2" descr="Image result for fire ho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61" y="3258900"/>
            <a:ext cx="1907704" cy="127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e ho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61" y="4530703"/>
            <a:ext cx="1908787" cy="12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08920"/>
            <a:ext cx="3831332" cy="3158480"/>
          </a:xfrm>
        </p:spPr>
        <p:txBody>
          <a:bodyPr/>
          <a:lstStyle/>
          <a:p>
            <a:r>
              <a:rPr lang="en-GB" b="1" dirty="0" smtClean="0"/>
              <a:t>Deadline</a:t>
            </a:r>
            <a:r>
              <a:rPr lang="en-GB" b="1" dirty="0"/>
              <a:t>: </a:t>
            </a:r>
            <a:r>
              <a:rPr lang="en-GB" b="1" dirty="0" smtClean="0"/>
              <a:t>Thursday</a:t>
            </a:r>
            <a:r>
              <a:rPr lang="en-GB" b="1" dirty="0"/>
              <a:t>, October </a:t>
            </a:r>
            <a:r>
              <a:rPr lang="en-GB" b="1" dirty="0" smtClean="0"/>
              <a:t>25, 23:59</a:t>
            </a:r>
          </a:p>
          <a:p>
            <a:pPr lvl="1"/>
            <a:r>
              <a:rPr lang="en-GB" dirty="0" smtClean="0"/>
              <a:t>You should have already started Part A and be thinking about completing it on Kelvin cluster by next week</a:t>
            </a:r>
          </a:p>
          <a:p>
            <a:pPr lvl="1"/>
            <a:r>
              <a:rPr lang="en-GB" dirty="0" smtClean="0"/>
              <a:t>All the best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4" descr="Image result for keep calm and carry 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46" y="1844824"/>
            <a:ext cx="3620318" cy="40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Memory Latencies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2286000"/>
            <a:ext cx="4911452" cy="416733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One way is using ‘Caches’</a:t>
            </a:r>
          </a:p>
          <a:p>
            <a:pPr lvl="1"/>
            <a:r>
              <a:rPr lang="en-GB" dirty="0" smtClean="0"/>
              <a:t>Caches </a:t>
            </a:r>
            <a:r>
              <a:rPr lang="en-GB" dirty="0"/>
              <a:t>are small and fast memory elements between the processor and </a:t>
            </a:r>
            <a:r>
              <a:rPr lang="en-GB" dirty="0" smtClean="0"/>
              <a:t>DRAM</a:t>
            </a:r>
            <a:endParaRPr lang="en-GB" dirty="0"/>
          </a:p>
          <a:p>
            <a:pPr lvl="1"/>
            <a:r>
              <a:rPr lang="en-GB" dirty="0" smtClean="0"/>
              <a:t>This </a:t>
            </a:r>
            <a:r>
              <a:rPr lang="en-GB" dirty="0"/>
              <a:t>memory acts as a low-latency high-bandwidth </a:t>
            </a:r>
            <a:r>
              <a:rPr lang="en-GB" dirty="0" smtClean="0"/>
              <a:t>storage</a:t>
            </a:r>
            <a:endParaRPr lang="en-GB" dirty="0"/>
          </a:p>
          <a:p>
            <a:pPr lvl="1"/>
            <a:r>
              <a:rPr lang="en-GB" dirty="0" smtClean="0"/>
              <a:t>If </a:t>
            </a:r>
            <a:r>
              <a:rPr lang="en-GB" dirty="0"/>
              <a:t>a piece of data is repeatedly used, the effective latency of this memory system can be reduced by the </a:t>
            </a:r>
            <a:r>
              <a:rPr lang="en-GB" dirty="0" smtClean="0"/>
              <a:t>cache </a:t>
            </a:r>
            <a:endParaRPr lang="en-GB" dirty="0"/>
          </a:p>
          <a:p>
            <a:pPr lvl="1"/>
            <a:r>
              <a:rPr lang="en-GB" dirty="0" smtClean="0"/>
              <a:t>Cache hit ratio</a:t>
            </a:r>
          </a:p>
          <a:p>
            <a:pPr lvl="2"/>
            <a:r>
              <a:rPr lang="en-GB" dirty="0" smtClean="0"/>
              <a:t>fraction </a:t>
            </a:r>
            <a:r>
              <a:rPr lang="en-GB" dirty="0"/>
              <a:t>of data references satisfied by the </a:t>
            </a:r>
            <a:r>
              <a:rPr lang="en-GB" dirty="0" smtClean="0"/>
              <a:t>cache on </a:t>
            </a:r>
            <a:r>
              <a:rPr lang="en-GB" dirty="0"/>
              <a:t>the </a:t>
            </a:r>
            <a:r>
              <a:rPr lang="en-GB" dirty="0" smtClean="0"/>
              <a:t>system </a:t>
            </a:r>
            <a:endParaRPr lang="en-GB" dirty="0"/>
          </a:p>
          <a:p>
            <a:pPr lvl="1"/>
            <a:r>
              <a:rPr lang="en-GB" dirty="0" smtClean="0"/>
              <a:t>Cache </a:t>
            </a:r>
            <a:r>
              <a:rPr lang="en-GB" dirty="0"/>
              <a:t>hit ratio achieved by a code on a memory system </a:t>
            </a:r>
            <a:r>
              <a:rPr lang="en-GB" dirty="0" smtClean="0"/>
              <a:t>determines performance</a:t>
            </a:r>
            <a:endParaRPr lang="en-GB" dirty="0"/>
          </a:p>
          <a:p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300192" y="2348880"/>
            <a:ext cx="2448272" cy="1656184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Refresher videos on cache organisation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r>
              <a:rPr lang="en-GB" dirty="0" smtClean="0">
                <a:solidFill>
                  <a:schemeClr val="tx1"/>
                </a:solidFill>
              </a:rPr>
              <a:t> and cache performance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Memory Latencies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216" y="2286000"/>
            <a:ext cx="2232248" cy="3581400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Data is moved between levels in blocks (cache lines, pages). </a:t>
            </a:r>
          </a:p>
          <a:p>
            <a:r>
              <a:rPr lang="en-GB" b="1" dirty="0" smtClean="0"/>
              <a:t>Effective HPC arranges </a:t>
            </a:r>
            <a:r>
              <a:rPr lang="en-GB" b="1" dirty="0"/>
              <a:t>data and program so that entire block is used while resident in the faster memory.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430" r="6952"/>
          <a:stretch/>
        </p:blipFill>
        <p:spPr bwMode="auto">
          <a:xfrm>
            <a:off x="971600" y="2420888"/>
            <a:ext cx="54235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Improving Memory Latencies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4335388" cy="41764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Multi-core Cache organisation</a:t>
            </a:r>
          </a:p>
          <a:p>
            <a:pPr lvl="1"/>
            <a:r>
              <a:rPr lang="en-GB" dirty="0" smtClean="0"/>
              <a:t>Each processor</a:t>
            </a:r>
          </a:p>
          <a:p>
            <a:pPr lvl="2"/>
            <a:r>
              <a:rPr lang="en-GB" dirty="0" smtClean="0"/>
              <a:t>L1 (Level 1) cache</a:t>
            </a:r>
          </a:p>
          <a:p>
            <a:pPr lvl="2"/>
            <a:r>
              <a:rPr lang="en-GB" dirty="0" smtClean="0"/>
              <a:t>Registers</a:t>
            </a:r>
          </a:p>
          <a:p>
            <a:pPr lvl="2"/>
            <a:r>
              <a:rPr lang="en-GB" dirty="0" smtClean="0"/>
              <a:t>Functional units</a:t>
            </a:r>
          </a:p>
          <a:p>
            <a:pPr lvl="1"/>
            <a:r>
              <a:rPr lang="en-GB" dirty="0" smtClean="0"/>
              <a:t>Each chip (shared)</a:t>
            </a:r>
          </a:p>
          <a:p>
            <a:pPr lvl="2"/>
            <a:r>
              <a:rPr lang="en-GB" dirty="0" smtClean="0"/>
              <a:t>L2 cache</a:t>
            </a:r>
          </a:p>
          <a:p>
            <a:pPr lvl="2"/>
            <a:r>
              <a:rPr lang="en-GB" dirty="0" smtClean="0"/>
              <a:t>L3 cache</a:t>
            </a:r>
          </a:p>
          <a:p>
            <a:pPr lvl="2"/>
            <a:r>
              <a:rPr lang="en-GB" dirty="0" smtClean="0"/>
              <a:t>Path to memory</a:t>
            </a:r>
          </a:p>
          <a:p>
            <a:r>
              <a:rPr lang="en-GB" dirty="0" smtClean="0"/>
              <a:t>Usually computation power increases, but bandwidth to memory is same</a:t>
            </a:r>
          </a:p>
          <a:p>
            <a:pPr lvl="1"/>
            <a:r>
              <a:rPr lang="en-GB" dirty="0" smtClean="0"/>
              <a:t>So reuse cache effectively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350566" y="2060848"/>
            <a:ext cx="3744416" cy="2991582"/>
            <a:chOff x="4283968" y="2286811"/>
            <a:chExt cx="4464496" cy="388129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8037" t="19034" r="3957" b="20059"/>
            <a:stretch/>
          </p:blipFill>
          <p:spPr bwMode="auto">
            <a:xfrm>
              <a:off x="4283968" y="2286811"/>
              <a:ext cx="4392488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355976" y="5743196"/>
              <a:ext cx="4392488" cy="42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700" dirty="0"/>
                <a:t>D</a:t>
              </a:r>
              <a:r>
                <a:rPr lang="en-GB" sz="1700" dirty="0" smtClean="0"/>
                <a:t>ifferent ways of organising the cache</a:t>
              </a:r>
              <a:endParaRPr lang="en-GB" sz="1700" dirty="0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5580112" y="5301208"/>
            <a:ext cx="3168352" cy="115212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PDF on Intel’s implementation of cache on Pentium processors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Memory Bandwidth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bandwidth is determined by the bandwidth of the memory bus </a:t>
            </a:r>
            <a:r>
              <a:rPr lang="en-GB" dirty="0" smtClean="0"/>
              <a:t>and the </a:t>
            </a:r>
            <a:r>
              <a:rPr lang="en-GB" dirty="0"/>
              <a:t>memory </a:t>
            </a:r>
            <a:r>
              <a:rPr lang="en-GB" dirty="0" smtClean="0"/>
              <a:t>units</a:t>
            </a:r>
            <a:endParaRPr lang="en-GB" dirty="0"/>
          </a:p>
          <a:p>
            <a:r>
              <a:rPr lang="en-GB" dirty="0" smtClean="0"/>
              <a:t>Memory </a:t>
            </a:r>
            <a:r>
              <a:rPr lang="en-GB" dirty="0"/>
              <a:t>bandwidth can be improved by increasing the size of memory </a:t>
            </a:r>
            <a:r>
              <a:rPr lang="en-GB" dirty="0" smtClean="0"/>
              <a:t>blocks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underlying system takes </a:t>
            </a:r>
            <a:r>
              <a:rPr lang="en-GB" dirty="0" smtClean="0"/>
              <a:t>‘l’ </a:t>
            </a:r>
            <a:r>
              <a:rPr lang="en-GB" dirty="0"/>
              <a:t>time units (where </a:t>
            </a:r>
            <a:r>
              <a:rPr lang="en-GB" dirty="0" smtClean="0"/>
              <a:t>‘l’ </a:t>
            </a:r>
            <a:r>
              <a:rPr lang="en-GB" dirty="0"/>
              <a:t>is the latency of the system) to deliver </a:t>
            </a:r>
            <a:r>
              <a:rPr lang="en-GB" dirty="0" smtClean="0"/>
              <a:t>‘b’ </a:t>
            </a:r>
            <a:r>
              <a:rPr lang="en-GB" dirty="0"/>
              <a:t>units of data (where </a:t>
            </a:r>
            <a:r>
              <a:rPr lang="en-GB" dirty="0" smtClean="0"/>
              <a:t>‘b’ </a:t>
            </a:r>
            <a:r>
              <a:rPr lang="en-GB" dirty="0"/>
              <a:t>is the block size).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Coherence In Multiprocessor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335388" cy="3581400"/>
          </a:xfrm>
        </p:spPr>
        <p:txBody>
          <a:bodyPr/>
          <a:lstStyle/>
          <a:p>
            <a:r>
              <a:rPr lang="en-GB" dirty="0"/>
              <a:t>Interconnects provide basic mechanisms for data </a:t>
            </a:r>
            <a:r>
              <a:rPr lang="en-GB" dirty="0" smtClean="0"/>
              <a:t>transfer</a:t>
            </a:r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the case of shared address space machines, additional hardware is required to keep multiple copies of data consistent with each </a:t>
            </a:r>
            <a:r>
              <a:rPr lang="en-GB" dirty="0" smtClean="0"/>
              <a:t>other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underlying technique must provide some guarantees on the semantics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564904"/>
            <a:ext cx="31051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Coherence In Multiprocessor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924944"/>
            <a:ext cx="2391172" cy="2942456"/>
          </a:xfrm>
        </p:spPr>
        <p:txBody>
          <a:bodyPr/>
          <a:lstStyle/>
          <a:p>
            <a:r>
              <a:rPr lang="en-GB" dirty="0" smtClean="0"/>
              <a:t>When one processor changes the value of a variable, all its copies must be invalidated or updated</a:t>
            </a:r>
          </a:p>
          <a:p>
            <a:endParaRPr lang="en-GB" dirty="0"/>
          </a:p>
        </p:txBody>
      </p:sp>
      <p:pic>
        <p:nvPicPr>
          <p:cNvPr id="5" name="Picture 6" descr="coherence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060848"/>
            <a:ext cx="4693636" cy="3581400"/>
          </a:xfrm>
          <a:prstGeom prst="rect">
            <a:avLst/>
          </a:prstGeom>
          <a:noFill/>
          <a:ln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1920" y="5642248"/>
            <a:ext cx="462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a) Invalidate protocol;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/>
              <a:t>b) Update protocol for shared </a:t>
            </a:r>
            <a:r>
              <a:rPr lang="en-US" dirty="0" smtClean="0"/>
              <a:t>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Coherence in Multiprocessor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a processor just reads a value once and does not need it again, </a:t>
            </a:r>
            <a:r>
              <a:rPr lang="en-GB" dirty="0" smtClean="0"/>
              <a:t>then no need to update</a:t>
            </a:r>
          </a:p>
          <a:p>
            <a:pPr lvl="1"/>
            <a:r>
              <a:rPr lang="en-GB" dirty="0" smtClean="0"/>
              <a:t>Update </a:t>
            </a:r>
            <a:r>
              <a:rPr lang="en-GB" dirty="0"/>
              <a:t>protocol </a:t>
            </a:r>
            <a:r>
              <a:rPr lang="en-GB" dirty="0" smtClean="0"/>
              <a:t>may </a:t>
            </a:r>
            <a:r>
              <a:rPr lang="en-GB" dirty="0"/>
              <a:t>generate significant </a:t>
            </a:r>
            <a:r>
              <a:rPr lang="en-GB" dirty="0" smtClean="0"/>
              <a:t>overhead 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two processors make interleaved test and updates to a variable, </a:t>
            </a:r>
            <a:r>
              <a:rPr lang="en-GB" dirty="0" smtClean="0"/>
              <a:t>then an </a:t>
            </a:r>
            <a:r>
              <a:rPr lang="en-GB" dirty="0"/>
              <a:t>update protocol is better</a:t>
            </a:r>
            <a:r>
              <a:rPr lang="en-GB" dirty="0" smtClean="0"/>
              <a:t>.</a:t>
            </a:r>
          </a:p>
          <a:p>
            <a:r>
              <a:rPr lang="en-GB" dirty="0"/>
              <a:t> Both protocols have a problem:</a:t>
            </a:r>
          </a:p>
          <a:p>
            <a:pPr lvl="1"/>
            <a:r>
              <a:rPr lang="en-GB" dirty="0"/>
              <a:t>false sharing overheads </a:t>
            </a:r>
          </a:p>
          <a:p>
            <a:pPr lvl="1"/>
            <a:r>
              <a:rPr lang="en-GB" dirty="0"/>
              <a:t>two words that are not shared, however, they lie on the same cache line</a:t>
            </a:r>
          </a:p>
          <a:p>
            <a:r>
              <a:rPr lang="en-GB" dirty="0" smtClean="0"/>
              <a:t>Most </a:t>
            </a:r>
            <a:r>
              <a:rPr lang="en-GB" dirty="0"/>
              <a:t>current machines use invalidate protocols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Coherence in Multiprocessor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3111252" cy="3581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Example of false sharing</a:t>
            </a:r>
          </a:p>
          <a:p>
            <a:pPr lvl="1"/>
            <a:r>
              <a:rPr lang="en-GB" dirty="0" err="1" smtClean="0"/>
              <a:t>sum_a</a:t>
            </a:r>
            <a:r>
              <a:rPr lang="en-GB" dirty="0" smtClean="0"/>
              <a:t> </a:t>
            </a:r>
            <a:r>
              <a:rPr lang="en-GB" dirty="0"/>
              <a:t>may </a:t>
            </a:r>
            <a:r>
              <a:rPr lang="en-GB" dirty="0" smtClean="0"/>
              <a:t>continually </a:t>
            </a:r>
            <a:r>
              <a:rPr lang="en-GB" dirty="0"/>
              <a:t>re-read x from main memory (instead of from cache) even though </a:t>
            </a:r>
            <a:r>
              <a:rPr lang="en-GB" dirty="0" err="1"/>
              <a:t>inc_b's</a:t>
            </a:r>
            <a:r>
              <a:rPr lang="en-GB" dirty="0"/>
              <a:t> concurrent </a:t>
            </a:r>
            <a:r>
              <a:rPr lang="en-GB" dirty="0" smtClean="0"/>
              <a:t>modification </a:t>
            </a:r>
            <a:r>
              <a:rPr lang="en-GB" dirty="0"/>
              <a:t>of y should be </a:t>
            </a:r>
            <a:r>
              <a:rPr lang="en-GB" dirty="0" smtClean="0"/>
              <a:t>irrelevant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47" t="23428" r="57715" b="27200"/>
          <a:stretch/>
        </p:blipFill>
        <p:spPr>
          <a:xfrm>
            <a:off x="4283968" y="1988841"/>
            <a:ext cx="4608512" cy="439248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2348880"/>
            <a:ext cx="7200900" cy="4032448"/>
          </a:xfrm>
        </p:spPr>
        <p:txBody>
          <a:bodyPr>
            <a:normAutofit/>
          </a:bodyPr>
          <a:lstStyle/>
          <a:p>
            <a:r>
              <a:rPr lang="en-GB" dirty="0" smtClean="0"/>
              <a:t>Shared Memory Architectures</a:t>
            </a:r>
          </a:p>
          <a:p>
            <a:r>
              <a:rPr lang="en-GB" dirty="0" smtClean="0"/>
              <a:t>Distributed Memory Architecture</a:t>
            </a:r>
          </a:p>
          <a:p>
            <a:r>
              <a:rPr lang="en-GB" dirty="0" smtClean="0"/>
              <a:t>Limitations of Memory Systems</a:t>
            </a:r>
          </a:p>
          <a:p>
            <a:r>
              <a:rPr lang="en-GB" dirty="0" smtClean="0"/>
              <a:t>Cache Coherence in Multi-processor Systems</a:t>
            </a:r>
          </a:p>
          <a:p>
            <a:r>
              <a:rPr lang="en-GB" b="1" dirty="0" smtClean="0"/>
              <a:t>Next item for today</a:t>
            </a:r>
            <a:r>
              <a:rPr lang="en-GB" dirty="0" smtClean="0"/>
              <a:t>: Parallel programming models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programming models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from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parallel computing?</a:t>
            </a:r>
          </a:p>
          <a:p>
            <a:pPr lvl="1"/>
            <a:r>
              <a:rPr lang="en-GB" dirty="0"/>
              <a:t>Different from sequential computing</a:t>
            </a:r>
          </a:p>
          <a:p>
            <a:r>
              <a:rPr lang="en-GB" dirty="0"/>
              <a:t>Parallelism examples and uses</a:t>
            </a:r>
          </a:p>
          <a:p>
            <a:r>
              <a:rPr lang="en-GB" dirty="0"/>
              <a:t>Challenges with embracing parallelism</a:t>
            </a:r>
          </a:p>
          <a:p>
            <a:pPr lvl="1"/>
            <a:r>
              <a:rPr lang="en-GB" dirty="0"/>
              <a:t>At the software level – programming techniques</a:t>
            </a:r>
          </a:p>
          <a:p>
            <a:pPr lvl="1"/>
            <a:r>
              <a:rPr lang="en-GB" dirty="0"/>
              <a:t>Energy efficiency</a:t>
            </a:r>
          </a:p>
          <a:p>
            <a:r>
              <a:rPr lang="en-GB" dirty="0"/>
              <a:t>Top 500 and Green 500</a:t>
            </a:r>
          </a:p>
          <a:p>
            <a:r>
              <a:rPr lang="en-GB" dirty="0"/>
              <a:t>Awaiting </a:t>
            </a:r>
            <a:r>
              <a:rPr lang="en-GB" dirty="0" err="1"/>
              <a:t>Exascale</a:t>
            </a:r>
            <a:r>
              <a:rPr lang="en-GB" dirty="0"/>
              <a:t> computing</a:t>
            </a:r>
          </a:p>
          <a:p>
            <a:r>
              <a:rPr lang="en-GB" dirty="0"/>
              <a:t>Don’t forget the reading assignment!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3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7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Parallel Programming Models</a:t>
            </a:r>
          </a:p>
          <a:p>
            <a:pPr lvl="1"/>
            <a:r>
              <a:rPr lang="en-GB" dirty="0" smtClean="0"/>
              <a:t>Threads Model</a:t>
            </a:r>
          </a:p>
          <a:p>
            <a:pPr lvl="1"/>
            <a:r>
              <a:rPr lang="en-GB" dirty="0" smtClean="0"/>
              <a:t>Message Passing Model</a:t>
            </a:r>
          </a:p>
          <a:p>
            <a:pPr lvl="1"/>
            <a:r>
              <a:rPr lang="en-GB" dirty="0" smtClean="0"/>
              <a:t>Data Parallel Model</a:t>
            </a:r>
          </a:p>
          <a:p>
            <a:pPr lvl="1"/>
            <a:r>
              <a:rPr lang="en-GB" dirty="0" smtClean="0"/>
              <a:t>Other Models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an </a:t>
            </a:r>
            <a:r>
              <a:rPr lang="en-GB" dirty="0"/>
              <a:t>abstraction above hardware and memory </a:t>
            </a:r>
            <a:r>
              <a:rPr lang="en-GB" dirty="0" smtClean="0"/>
              <a:t>architectures</a:t>
            </a:r>
          </a:p>
          <a:p>
            <a:r>
              <a:rPr lang="en-GB" dirty="0"/>
              <a:t>NOT specific to a particular type of machine or memory </a:t>
            </a:r>
            <a:r>
              <a:rPr lang="en-GB" dirty="0" smtClean="0"/>
              <a:t>architecture</a:t>
            </a:r>
          </a:p>
          <a:p>
            <a:r>
              <a:rPr lang="en-GB" dirty="0" smtClean="0"/>
              <a:t>Can </a:t>
            </a:r>
            <a:r>
              <a:rPr lang="en-GB" dirty="0"/>
              <a:t>(theoretically) be implemented on any underlying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407396" cy="39513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single process can have multiple concurrent execution paths</a:t>
            </a:r>
          </a:p>
          <a:p>
            <a:r>
              <a:rPr lang="en-GB" dirty="0" smtClean="0"/>
              <a:t>Example of a thread model on a program with multiple sub-routines</a:t>
            </a:r>
          </a:p>
          <a:p>
            <a:pPr lvl="1"/>
            <a:r>
              <a:rPr lang="en-GB" dirty="0"/>
              <a:t>The main program </a:t>
            </a:r>
            <a:r>
              <a:rPr lang="en-GB" dirty="0" err="1"/>
              <a:t>a.out</a:t>
            </a:r>
            <a:r>
              <a:rPr lang="en-GB" dirty="0"/>
              <a:t> is scheduled to run by the native operating </a:t>
            </a:r>
            <a:r>
              <a:rPr lang="en-GB" dirty="0" smtClean="0"/>
              <a:t>system</a:t>
            </a:r>
          </a:p>
          <a:p>
            <a:pPr lvl="1"/>
            <a:r>
              <a:rPr lang="en-GB" dirty="0" err="1" smtClean="0"/>
              <a:t>a.out</a:t>
            </a:r>
            <a:r>
              <a:rPr lang="en-GB" dirty="0"/>
              <a:t> loads and acquires all of the necessary system and user resources to </a:t>
            </a:r>
            <a:r>
              <a:rPr lang="en-GB" dirty="0" smtClean="0"/>
              <a:t>run</a:t>
            </a:r>
          </a:p>
          <a:p>
            <a:pPr lvl="1"/>
            <a:r>
              <a:rPr lang="en-GB" dirty="0" err="1" smtClean="0"/>
              <a:t>a.out</a:t>
            </a:r>
            <a:r>
              <a:rPr lang="en-GB" dirty="0"/>
              <a:t> performs some serial work, and then creates a number of tasks (threads) that can be scheduled and run by the operating system concurrently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300192" y="1283331"/>
            <a:ext cx="2232248" cy="122413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Difference between a thread and a process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threads_mode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565460"/>
            <a:ext cx="3314700" cy="22669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407396" cy="3951312"/>
          </a:xfrm>
        </p:spPr>
        <p:txBody>
          <a:bodyPr>
            <a:normAutofit/>
          </a:bodyPr>
          <a:lstStyle/>
          <a:p>
            <a:r>
              <a:rPr lang="en-GB" dirty="0"/>
              <a:t>Each thread has local </a:t>
            </a:r>
            <a:r>
              <a:rPr lang="en-GB" dirty="0" smtClean="0"/>
              <a:t>data, but also </a:t>
            </a:r>
            <a:r>
              <a:rPr lang="en-GB" dirty="0"/>
              <a:t>shares the entire resources of </a:t>
            </a:r>
            <a:r>
              <a:rPr lang="en-GB" dirty="0" err="1"/>
              <a:t>a.out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smtClean="0"/>
              <a:t>Saves overhead </a:t>
            </a:r>
            <a:r>
              <a:rPr lang="en-GB" dirty="0"/>
              <a:t>associated with replicating a program's resources for each </a:t>
            </a:r>
            <a:r>
              <a:rPr lang="en-GB" dirty="0" smtClean="0"/>
              <a:t>thread</a:t>
            </a:r>
          </a:p>
          <a:p>
            <a:r>
              <a:rPr lang="en-GB" dirty="0" smtClean="0"/>
              <a:t>Each </a:t>
            </a:r>
            <a:r>
              <a:rPr lang="en-GB" dirty="0"/>
              <a:t>thread </a:t>
            </a:r>
            <a:r>
              <a:rPr lang="en-GB" dirty="0" smtClean="0"/>
              <a:t>has a </a:t>
            </a:r>
            <a:r>
              <a:rPr lang="en-GB" dirty="0"/>
              <a:t>global memory view because it shares the memory space of </a:t>
            </a:r>
            <a:r>
              <a:rPr lang="en-GB" dirty="0" err="1" smtClean="0"/>
              <a:t>a.out</a:t>
            </a:r>
            <a:endParaRPr lang="en-GB" dirty="0" smtClean="0"/>
          </a:p>
          <a:p>
            <a:r>
              <a:rPr lang="en-GB" dirty="0"/>
              <a:t>A thread's work may best be described as a subroutine within the main program</a:t>
            </a:r>
          </a:p>
        </p:txBody>
      </p:sp>
      <p:pic>
        <p:nvPicPr>
          <p:cNvPr id="5" name="Picture 4" descr="threads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420888"/>
            <a:ext cx="3314700" cy="22669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4767436" cy="446449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Any thread can execute any subroutine at the same time as other </a:t>
            </a:r>
            <a:r>
              <a:rPr lang="en-GB" dirty="0" smtClean="0"/>
              <a:t>threads</a:t>
            </a:r>
          </a:p>
          <a:p>
            <a:r>
              <a:rPr lang="en-GB" dirty="0"/>
              <a:t>Threads communicate with each other through global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Update address locations</a:t>
            </a:r>
          </a:p>
          <a:p>
            <a:pPr lvl="1"/>
            <a:r>
              <a:rPr lang="en-GB" dirty="0" smtClean="0"/>
              <a:t>Requires synchronisation to </a:t>
            </a:r>
            <a:r>
              <a:rPr lang="en-GB" dirty="0"/>
              <a:t>ensure that more than one thread is not updating the same global address at any </a:t>
            </a:r>
            <a:r>
              <a:rPr lang="en-GB" dirty="0" smtClean="0"/>
              <a:t>time</a:t>
            </a:r>
          </a:p>
          <a:p>
            <a:r>
              <a:rPr lang="en-GB" dirty="0"/>
              <a:t>Threads </a:t>
            </a:r>
            <a:r>
              <a:rPr lang="en-GB" dirty="0" smtClean="0"/>
              <a:t>come </a:t>
            </a:r>
            <a:r>
              <a:rPr lang="en-GB" dirty="0"/>
              <a:t>and go, </a:t>
            </a:r>
            <a:r>
              <a:rPr lang="en-GB" dirty="0" smtClean="0"/>
              <a:t>but</a:t>
            </a:r>
            <a:r>
              <a:rPr lang="en-GB" dirty="0"/>
              <a:t> </a:t>
            </a:r>
            <a:r>
              <a:rPr lang="en-GB" dirty="0" err="1"/>
              <a:t>a.out</a:t>
            </a:r>
            <a:r>
              <a:rPr lang="en-GB" dirty="0"/>
              <a:t> remains </a:t>
            </a:r>
            <a:r>
              <a:rPr lang="en-GB" dirty="0" smtClean="0"/>
              <a:t>to </a:t>
            </a:r>
            <a:r>
              <a:rPr lang="en-GB" dirty="0"/>
              <a:t>provide the necessary shared resources until </a:t>
            </a:r>
            <a:r>
              <a:rPr lang="en-GB" dirty="0" smtClean="0"/>
              <a:t>application completes</a:t>
            </a:r>
          </a:p>
          <a:p>
            <a:r>
              <a:rPr lang="en-GB" dirty="0" smtClean="0"/>
              <a:t>Commonly </a:t>
            </a:r>
            <a:r>
              <a:rPr lang="en-GB" dirty="0"/>
              <a:t>associated with shared memory architectures and operating systems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threads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286000"/>
            <a:ext cx="3314700" cy="22669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60848"/>
            <a:ext cx="5703540" cy="41764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Implementation comprises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library of subroutines that are called from within parallel source code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set of compiler directives embedded in either serial or parallel source code</a:t>
            </a:r>
          </a:p>
          <a:p>
            <a:r>
              <a:rPr lang="en-GB" dirty="0" smtClean="0"/>
              <a:t>Programmer </a:t>
            </a:r>
            <a:r>
              <a:rPr lang="en-GB" dirty="0"/>
              <a:t>is responsible for determining all </a:t>
            </a:r>
            <a:r>
              <a:rPr lang="en-GB" dirty="0" smtClean="0"/>
              <a:t>parallelism</a:t>
            </a:r>
            <a:endParaRPr lang="en-GB" dirty="0"/>
          </a:p>
          <a:p>
            <a:r>
              <a:rPr lang="en-GB" dirty="0" smtClean="0"/>
              <a:t>Historically</a:t>
            </a:r>
            <a:r>
              <a:rPr lang="en-GB" dirty="0"/>
              <a:t>, hardware </a:t>
            </a:r>
            <a:r>
              <a:rPr lang="en-GB" dirty="0" smtClean="0"/>
              <a:t>vendors implemented </a:t>
            </a:r>
            <a:r>
              <a:rPr lang="en-GB" dirty="0"/>
              <a:t>their own proprietary versions of threads. </a:t>
            </a:r>
          </a:p>
          <a:p>
            <a:pPr lvl="1"/>
            <a:r>
              <a:rPr lang="en-GB" dirty="0" smtClean="0"/>
              <a:t>Was difficult to </a:t>
            </a:r>
            <a:r>
              <a:rPr lang="en-GB" dirty="0"/>
              <a:t>develop portable threaded </a:t>
            </a:r>
            <a:r>
              <a:rPr lang="en-GB" dirty="0" smtClean="0"/>
              <a:t>applications</a:t>
            </a:r>
            <a:endParaRPr lang="en-GB" dirty="0"/>
          </a:p>
          <a:p>
            <a:r>
              <a:rPr lang="en-GB" dirty="0" smtClean="0"/>
              <a:t>Standardised implementations </a:t>
            </a:r>
            <a:r>
              <a:rPr lang="en-GB" dirty="0"/>
              <a:t>of </a:t>
            </a:r>
            <a:r>
              <a:rPr lang="en-GB" dirty="0" smtClean="0"/>
              <a:t>threads</a:t>
            </a:r>
          </a:p>
          <a:p>
            <a:pPr lvl="1"/>
            <a:r>
              <a:rPr lang="en-GB" dirty="0" smtClean="0"/>
              <a:t>POSIX </a:t>
            </a:r>
            <a:r>
              <a:rPr lang="en-GB" dirty="0"/>
              <a:t>Threads and </a:t>
            </a:r>
            <a:r>
              <a:rPr lang="en-GB" dirty="0" err="1" smtClean="0"/>
              <a:t>OpenMP</a:t>
            </a:r>
            <a:endParaRPr lang="en-GB" dirty="0"/>
          </a:p>
          <a:p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60232" y="5013176"/>
            <a:ext cx="1864804" cy="122413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API documentation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695428" cy="40233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set of tasks </a:t>
            </a:r>
            <a:r>
              <a:rPr lang="en-GB" dirty="0" smtClean="0"/>
              <a:t>use </a:t>
            </a:r>
            <a:r>
              <a:rPr lang="en-GB" dirty="0"/>
              <a:t>their own local memory during computation. </a:t>
            </a:r>
            <a:endParaRPr lang="en-GB" dirty="0" smtClean="0"/>
          </a:p>
          <a:p>
            <a:r>
              <a:rPr lang="en-GB" dirty="0" smtClean="0"/>
              <a:t>Multiple </a:t>
            </a:r>
            <a:r>
              <a:rPr lang="en-GB" dirty="0"/>
              <a:t>tasks </a:t>
            </a:r>
            <a:r>
              <a:rPr lang="en-GB" dirty="0" smtClean="0"/>
              <a:t>reside </a:t>
            </a:r>
            <a:r>
              <a:rPr lang="en-GB" dirty="0"/>
              <a:t>on the same physical machine </a:t>
            </a:r>
            <a:r>
              <a:rPr lang="en-GB" dirty="0" smtClean="0"/>
              <a:t>and across machines</a:t>
            </a:r>
          </a:p>
          <a:p>
            <a:r>
              <a:rPr lang="en-GB" dirty="0"/>
              <a:t>Tasks exchange data through communications by sending and receiving </a:t>
            </a:r>
            <a:r>
              <a:rPr lang="en-GB" dirty="0" smtClean="0"/>
              <a:t>messages</a:t>
            </a:r>
          </a:p>
          <a:p>
            <a:r>
              <a:rPr lang="en-GB" dirty="0"/>
              <a:t>Data transfer usually requires cooperative operations to be performed by each </a:t>
            </a:r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a send operation must have a matching receive operation</a:t>
            </a:r>
          </a:p>
        </p:txBody>
      </p:sp>
      <p:pic>
        <p:nvPicPr>
          <p:cNvPr id="4" name="Picture 3" descr="msg_pass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852936"/>
            <a:ext cx="3315155" cy="230425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5343500" cy="43204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Implementation comprises a </a:t>
            </a:r>
            <a:r>
              <a:rPr lang="en-GB" dirty="0"/>
              <a:t>library of subroutines that are embedded in source </a:t>
            </a:r>
            <a:r>
              <a:rPr lang="en-GB" dirty="0" smtClean="0"/>
              <a:t>code</a:t>
            </a:r>
          </a:p>
          <a:p>
            <a:r>
              <a:rPr lang="en-GB" dirty="0" smtClean="0"/>
              <a:t>The </a:t>
            </a:r>
            <a:r>
              <a:rPr lang="en-GB" dirty="0"/>
              <a:t>programmer is responsible for determining all </a:t>
            </a:r>
            <a:r>
              <a:rPr lang="en-GB" dirty="0" smtClean="0"/>
              <a:t>parallelism</a:t>
            </a:r>
          </a:p>
          <a:p>
            <a:r>
              <a:rPr lang="en-GB" dirty="0" smtClean="0"/>
              <a:t>Message Passing Interface (MPI)  </a:t>
            </a:r>
            <a:r>
              <a:rPr lang="en-GB" dirty="0"/>
              <a:t>is </a:t>
            </a:r>
            <a:r>
              <a:rPr lang="en-GB" dirty="0" smtClean="0"/>
              <a:t>a "de </a:t>
            </a:r>
            <a:r>
              <a:rPr lang="en-GB" dirty="0"/>
              <a:t>facto" industry standard for message </a:t>
            </a:r>
            <a:r>
              <a:rPr lang="en-GB" dirty="0" smtClean="0"/>
              <a:t>passing</a:t>
            </a:r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shared memory architectures, MPI implementations usually do not use a network for task </a:t>
            </a:r>
            <a:r>
              <a:rPr lang="en-GB" dirty="0" smtClean="0"/>
              <a:t>communications</a:t>
            </a:r>
          </a:p>
          <a:p>
            <a:pPr lvl="1"/>
            <a:r>
              <a:rPr lang="en-GB" dirty="0" smtClean="0"/>
              <a:t>Use </a:t>
            </a:r>
            <a:r>
              <a:rPr lang="en-GB" dirty="0"/>
              <a:t>shared memory (memory copies) for performance reasons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56176" y="2276872"/>
            <a:ext cx="2664296" cy="1368152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MPI Interface standards documentation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66995" y="4119972"/>
            <a:ext cx="2664296" cy="1368152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Differences between MPI and </a:t>
            </a:r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4623420" cy="43204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Most of the parallel work focuses on performing operations on a data </a:t>
            </a:r>
            <a:r>
              <a:rPr lang="en-GB" dirty="0" smtClean="0"/>
              <a:t>set</a:t>
            </a:r>
          </a:p>
          <a:p>
            <a:r>
              <a:rPr lang="en-GB" dirty="0" smtClean="0"/>
              <a:t>The </a:t>
            </a:r>
            <a:r>
              <a:rPr lang="en-GB" dirty="0"/>
              <a:t>data set is typically </a:t>
            </a:r>
            <a:r>
              <a:rPr lang="en-GB" dirty="0" smtClean="0"/>
              <a:t>organised </a:t>
            </a:r>
            <a:r>
              <a:rPr lang="en-GB" dirty="0"/>
              <a:t>into a common structure, such as an array or </a:t>
            </a:r>
            <a:r>
              <a:rPr lang="en-GB" dirty="0" smtClean="0"/>
              <a:t>cube</a:t>
            </a:r>
          </a:p>
          <a:p>
            <a:r>
              <a:rPr lang="en-GB" dirty="0" smtClean="0"/>
              <a:t>The </a:t>
            </a:r>
            <a:r>
              <a:rPr lang="en-GB" dirty="0"/>
              <a:t>programmer is responsible for determining all </a:t>
            </a:r>
            <a:r>
              <a:rPr lang="en-GB" dirty="0" smtClean="0"/>
              <a:t>parallelism</a:t>
            </a:r>
          </a:p>
          <a:p>
            <a:r>
              <a:rPr lang="en-GB" dirty="0"/>
              <a:t>A set of tasks work collectively on the same data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Each </a:t>
            </a:r>
            <a:r>
              <a:rPr lang="en-GB" dirty="0"/>
              <a:t>task </a:t>
            </a:r>
            <a:r>
              <a:rPr lang="en-GB" dirty="0" smtClean="0"/>
              <a:t>works </a:t>
            </a:r>
            <a:r>
              <a:rPr lang="en-GB" dirty="0"/>
              <a:t>on a different partition of the data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Each task performs </a:t>
            </a:r>
            <a:r>
              <a:rPr lang="en-GB" dirty="0"/>
              <a:t>the same operation on </a:t>
            </a:r>
            <a:r>
              <a:rPr lang="en-GB" dirty="0" smtClean="0"/>
              <a:t>its </a:t>
            </a:r>
            <a:r>
              <a:rPr lang="en-GB" dirty="0"/>
              <a:t>partition of work</a:t>
            </a:r>
            <a:endParaRPr lang="en-GB" dirty="0" smtClean="0"/>
          </a:p>
        </p:txBody>
      </p:sp>
      <p:pic>
        <p:nvPicPr>
          <p:cNvPr id="6" name="Picture 5" descr="data_parallel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420888"/>
            <a:ext cx="3335641" cy="295232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Parallel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852936"/>
            <a:ext cx="4623420" cy="3312368"/>
          </a:xfrm>
        </p:spPr>
        <p:txBody>
          <a:bodyPr>
            <a:normAutofit/>
          </a:bodyPr>
          <a:lstStyle/>
          <a:p>
            <a:r>
              <a:rPr lang="en-GB" dirty="0"/>
              <a:t>On shared memory </a:t>
            </a:r>
            <a:r>
              <a:rPr lang="en-GB" dirty="0" smtClean="0"/>
              <a:t>architectures </a:t>
            </a:r>
            <a:r>
              <a:rPr lang="en-GB" dirty="0"/>
              <a:t>all tasks may have access to the data structure through global </a:t>
            </a:r>
            <a:r>
              <a:rPr lang="en-GB" dirty="0" smtClean="0"/>
              <a:t>memory</a:t>
            </a:r>
          </a:p>
          <a:p>
            <a:r>
              <a:rPr lang="en-GB" dirty="0" smtClean="0"/>
              <a:t>On </a:t>
            </a:r>
            <a:r>
              <a:rPr lang="en-GB" dirty="0"/>
              <a:t>distributed memory architectures the data structure is split up and resides as "chunks" in the local memory of each task</a:t>
            </a:r>
            <a:endParaRPr lang="en-GB" dirty="0" smtClean="0"/>
          </a:p>
        </p:txBody>
      </p:sp>
      <p:pic>
        <p:nvPicPr>
          <p:cNvPr id="6" name="Picture 5" descr="data_parallel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420888"/>
            <a:ext cx="3335641" cy="29523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Previous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Concepts and terminology</a:t>
            </a:r>
          </a:p>
          <a:p>
            <a:pPr lvl="1"/>
            <a:r>
              <a:rPr lang="en-GB" dirty="0" smtClean="0"/>
              <a:t>von </a:t>
            </a:r>
            <a:r>
              <a:rPr lang="en-GB" dirty="0"/>
              <a:t>Neumann Architecture</a:t>
            </a:r>
          </a:p>
          <a:p>
            <a:pPr lvl="1"/>
            <a:r>
              <a:rPr lang="en-GB" dirty="0"/>
              <a:t>Flynn’s Taxonomy</a:t>
            </a:r>
          </a:p>
          <a:p>
            <a:pPr lvl="1"/>
            <a:r>
              <a:rPr lang="en-GB" dirty="0"/>
              <a:t>Miscellaneous Definitions in Parallel </a:t>
            </a:r>
            <a:r>
              <a:rPr lang="en-GB" dirty="0" smtClean="0"/>
              <a:t>Computing</a:t>
            </a:r>
          </a:p>
          <a:p>
            <a:pPr lvl="2"/>
            <a:r>
              <a:rPr lang="en-GB" dirty="0" smtClean="0"/>
              <a:t>Shared memory vs distributed memory</a:t>
            </a:r>
            <a:endParaRPr lang="en-GB" dirty="0"/>
          </a:p>
          <a:p>
            <a:pPr lvl="1"/>
            <a:r>
              <a:rPr lang="en-GB" dirty="0"/>
              <a:t>Overheads in Parallel </a:t>
            </a:r>
            <a:r>
              <a:rPr lang="en-GB" dirty="0" smtClean="0"/>
              <a:t>Programs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4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5631532" cy="387930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Will consider three additional parallel models:</a:t>
            </a:r>
          </a:p>
          <a:p>
            <a:pPr lvl="1"/>
            <a:r>
              <a:rPr lang="en-GB" dirty="0" smtClean="0"/>
              <a:t>Hybrid</a:t>
            </a:r>
          </a:p>
          <a:p>
            <a:pPr lvl="2"/>
            <a:r>
              <a:rPr lang="en-GB" dirty="0" smtClean="0"/>
              <a:t>Two or more parallel programming models are combined</a:t>
            </a:r>
          </a:p>
          <a:p>
            <a:pPr lvl="2"/>
            <a:r>
              <a:rPr lang="en-GB" dirty="0" smtClean="0"/>
              <a:t>For example, combining MPI </a:t>
            </a:r>
            <a:r>
              <a:rPr lang="en-GB" dirty="0"/>
              <a:t>and either the threads model (POSIX threads) or the shared memory model (</a:t>
            </a:r>
            <a:r>
              <a:rPr lang="en-GB" dirty="0" err="1"/>
              <a:t>OpenMP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Lends itself well to networked SMPs</a:t>
            </a:r>
          </a:p>
          <a:p>
            <a:pPr lvl="3"/>
            <a:r>
              <a:rPr lang="en-GB" dirty="0" err="1" smtClean="0"/>
              <a:t>OpenMP</a:t>
            </a:r>
            <a:r>
              <a:rPr lang="en-GB" dirty="0" smtClean="0"/>
              <a:t> can be used for communicating between cores of one processor</a:t>
            </a:r>
          </a:p>
          <a:p>
            <a:pPr lvl="3"/>
            <a:r>
              <a:rPr lang="en-GB" dirty="0" smtClean="0"/>
              <a:t>MPI can be used for communicating between processors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804248" y="4293096"/>
            <a:ext cx="1800200" cy="1584176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 lecture on Hybrid MPI and </a:t>
            </a:r>
            <a:r>
              <a:rPr lang="en-GB" dirty="0" err="1" smtClean="0">
                <a:solidFill>
                  <a:schemeClr val="tx1"/>
                </a:solidFill>
              </a:rPr>
              <a:t>OpenMP</a:t>
            </a:r>
            <a:r>
              <a:rPr lang="en-GB" dirty="0" smtClean="0">
                <a:solidFill>
                  <a:schemeClr val="tx1"/>
                </a:solidFill>
              </a:rPr>
              <a:t> programming is </a:t>
            </a:r>
            <a:r>
              <a:rPr lang="en-GB" dirty="0" smtClean="0">
                <a:solidFill>
                  <a:schemeClr val="tx1"/>
                </a:solidFill>
                <a:hlinkClick r:id="rId3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92896"/>
            <a:ext cx="7431732" cy="40324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Single Program, Multiple Data (SPMD)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"high level" programming model </a:t>
            </a:r>
            <a:r>
              <a:rPr lang="en-GB" dirty="0" smtClean="0"/>
              <a:t>built on </a:t>
            </a:r>
            <a:r>
              <a:rPr lang="en-GB" dirty="0"/>
              <a:t>any combination of the </a:t>
            </a:r>
            <a:r>
              <a:rPr lang="en-GB" dirty="0" smtClean="0"/>
              <a:t>parallel </a:t>
            </a:r>
            <a:r>
              <a:rPr lang="en-GB" dirty="0"/>
              <a:t>programming </a:t>
            </a:r>
            <a:r>
              <a:rPr lang="en-GB" dirty="0" smtClean="0"/>
              <a:t>models</a:t>
            </a:r>
          </a:p>
          <a:p>
            <a:pPr lvl="1"/>
            <a:r>
              <a:rPr lang="en-GB" dirty="0"/>
              <a:t>A single program is executed by all tasks </a:t>
            </a:r>
            <a:r>
              <a:rPr lang="en-GB" dirty="0" smtClean="0"/>
              <a:t>simultaneously</a:t>
            </a:r>
          </a:p>
          <a:p>
            <a:pPr lvl="1"/>
            <a:r>
              <a:rPr lang="en-GB" dirty="0" smtClean="0"/>
              <a:t>Tasks can </a:t>
            </a:r>
            <a:r>
              <a:rPr lang="en-GB" dirty="0"/>
              <a:t>be executing the same or different instructions within the same </a:t>
            </a:r>
            <a:r>
              <a:rPr lang="en-GB" dirty="0" smtClean="0"/>
              <a:t>program</a:t>
            </a:r>
          </a:p>
          <a:p>
            <a:pPr lvl="1"/>
            <a:r>
              <a:rPr lang="en-GB" dirty="0" smtClean="0"/>
              <a:t>Usually </a:t>
            </a:r>
            <a:r>
              <a:rPr lang="en-GB" dirty="0"/>
              <a:t>have the necessary logic programmed into them </a:t>
            </a:r>
            <a:endParaRPr lang="en-GB" dirty="0" smtClean="0"/>
          </a:p>
          <a:p>
            <a:pPr lvl="1"/>
            <a:r>
              <a:rPr lang="en-GB" dirty="0" smtClean="0"/>
              <a:t>Different </a:t>
            </a:r>
            <a:r>
              <a:rPr lang="en-GB" dirty="0"/>
              <a:t>tasks </a:t>
            </a:r>
            <a:r>
              <a:rPr lang="en-GB" dirty="0" smtClean="0"/>
              <a:t>branch </a:t>
            </a:r>
            <a:r>
              <a:rPr lang="en-GB" dirty="0"/>
              <a:t>or conditionally execute only those parts of the program they are designed to </a:t>
            </a:r>
            <a:r>
              <a:rPr lang="en-GB" dirty="0" smtClean="0"/>
              <a:t>execute</a:t>
            </a:r>
          </a:p>
          <a:p>
            <a:pPr lvl="2"/>
            <a:r>
              <a:rPr lang="en-GB" dirty="0" smtClean="0"/>
              <a:t>Tasks </a:t>
            </a:r>
            <a:r>
              <a:rPr lang="en-GB" dirty="0"/>
              <a:t>do not necessarily have to execute the entire program - perhaps only a portion of it.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tasks may use different data</a:t>
            </a: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5" descr="spmd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900250"/>
            <a:ext cx="310288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Parallel Programming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4695428" cy="359052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</a:t>
            </a:r>
            <a:r>
              <a:rPr lang="en-GB" dirty="0"/>
              <a:t>Program, Multiple Data (MPMD)</a:t>
            </a:r>
          </a:p>
          <a:p>
            <a:r>
              <a:rPr lang="en-GB" dirty="0" smtClean="0"/>
              <a:t>Like SPMD, a "high </a:t>
            </a:r>
            <a:r>
              <a:rPr lang="en-GB" dirty="0"/>
              <a:t>level" programming model built on any combination of the parallel programming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Typically </a:t>
            </a:r>
            <a:r>
              <a:rPr lang="en-GB" dirty="0"/>
              <a:t>have multiple executable object files (programs</a:t>
            </a:r>
            <a:r>
              <a:rPr lang="en-GB" dirty="0" smtClean="0"/>
              <a:t>)</a:t>
            </a:r>
          </a:p>
          <a:p>
            <a:r>
              <a:rPr lang="en-GB" dirty="0" smtClean="0"/>
              <a:t>Each </a:t>
            </a:r>
            <a:r>
              <a:rPr lang="en-GB" dirty="0"/>
              <a:t>task can be executing the same or different program as other </a:t>
            </a:r>
            <a:r>
              <a:rPr lang="en-GB" dirty="0" smtClean="0"/>
              <a:t>tasks</a:t>
            </a:r>
          </a:p>
          <a:p>
            <a:r>
              <a:rPr lang="en-GB" dirty="0"/>
              <a:t>All tasks may use different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5" descr="mpmd_mode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1495" y="2233811"/>
            <a:ext cx="2998944" cy="8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Parallel Programming Models</a:t>
            </a:r>
          </a:p>
          <a:p>
            <a:pPr lvl="1"/>
            <a:r>
              <a:rPr lang="en-GB" dirty="0"/>
              <a:t>Threads Model</a:t>
            </a:r>
          </a:p>
          <a:p>
            <a:pPr lvl="1"/>
            <a:r>
              <a:rPr lang="en-GB" dirty="0"/>
              <a:t>Message Passing Model</a:t>
            </a:r>
          </a:p>
          <a:p>
            <a:pPr lvl="1"/>
            <a:r>
              <a:rPr lang="en-GB" dirty="0"/>
              <a:t>Data Parallel Model</a:t>
            </a:r>
          </a:p>
          <a:p>
            <a:pPr lvl="1"/>
            <a:r>
              <a:rPr lang="en-GB" dirty="0"/>
              <a:t>Other Models</a:t>
            </a:r>
          </a:p>
          <a:p>
            <a:pPr lvl="2"/>
            <a:r>
              <a:rPr lang="en-GB" dirty="0" smtClean="0"/>
              <a:t>Hybrid </a:t>
            </a:r>
          </a:p>
          <a:p>
            <a:pPr lvl="2"/>
            <a:r>
              <a:rPr lang="en-GB" dirty="0" smtClean="0"/>
              <a:t>Single Program, Multiple Data </a:t>
            </a:r>
          </a:p>
          <a:p>
            <a:pPr lvl="2"/>
            <a:r>
              <a:rPr lang="en-GB" dirty="0" smtClean="0"/>
              <a:t>Multiple Program, </a:t>
            </a:r>
            <a:r>
              <a:rPr lang="en-GB" smtClean="0"/>
              <a:t>Multiple Data</a:t>
            </a:r>
            <a:endParaRPr lang="en-GB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Next item for today</a:t>
            </a:r>
            <a:r>
              <a:rPr lang="en-GB" dirty="0" smtClean="0"/>
              <a:t>: Group Exercise; Running your job on a cluster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735288"/>
          </a:xfrm>
        </p:spPr>
        <p:txBody>
          <a:bodyPr>
            <a:normAutofit/>
          </a:bodyPr>
          <a:lstStyle/>
          <a:p>
            <a:r>
              <a:rPr lang="en-GB" dirty="0" smtClean="0"/>
              <a:t>Follow the following 6 steps to complete the exercise on </a:t>
            </a:r>
            <a:r>
              <a:rPr lang="en-GB" dirty="0" smtClean="0">
                <a:solidFill>
                  <a:srgbClr val="FF0000"/>
                </a:solidFill>
              </a:rPr>
              <a:t>your lab machine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Step 1</a:t>
            </a:r>
            <a:r>
              <a:rPr lang="en-GB" dirty="0"/>
              <a:t>: Go to </a:t>
            </a:r>
            <a:r>
              <a:rPr lang="en-GB" dirty="0" smtClean="0"/>
              <a:t>QOL </a:t>
            </a:r>
            <a:r>
              <a:rPr lang="en-GB" dirty="0"/>
              <a:t>and </a:t>
            </a:r>
            <a:r>
              <a:rPr lang="en-GB" dirty="0" smtClean="0"/>
              <a:t>get the zip file from Resources -&gt; Tutorials -&gt; Tutorial-2 -&gt; GroupExercise.zip, which contains: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template_mmserial.c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template_mmserialStatic.c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mmserial.qsub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FF0000"/>
                </a:solidFill>
              </a:rPr>
              <a:t>not required for running on the lab machine, but for the cluster; will be discussed shortly</a:t>
            </a:r>
            <a:r>
              <a:rPr lang="en-GB" dirty="0" smtClean="0"/>
              <a:t>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719764" cy="4209628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Step 2</a:t>
            </a:r>
            <a:r>
              <a:rPr lang="en-GB" dirty="0"/>
              <a:t>: Work as a group to complete the function </a:t>
            </a:r>
            <a:r>
              <a:rPr lang="en-GB" dirty="0" err="1"/>
              <a:t>matmul</a:t>
            </a:r>
            <a:r>
              <a:rPr lang="en-GB" dirty="0"/>
              <a:t> which computes the matrix product </a:t>
            </a:r>
            <a:r>
              <a:rPr lang="en-GB" dirty="0" smtClean="0"/>
              <a:t>C=AB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Note: Save this program in your I: drive 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Note: This program will be required in the future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Step 3</a:t>
            </a:r>
            <a:r>
              <a:rPr lang="en-GB" dirty="0" smtClean="0"/>
              <a:t>: Compile the program using </a:t>
            </a:r>
          </a:p>
          <a:p>
            <a:pPr lvl="2"/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-o &lt;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filename.c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timing.c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Step 4: Execute the program using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outputname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4000"/>
              </a:lnSpc>
            </a:pPr>
            <a:r>
              <a:rPr lang="en-GB" dirty="0"/>
              <a:t>Step 5: Draw graphs </a:t>
            </a:r>
            <a:r>
              <a:rPr lang="en-GB"/>
              <a:t>of </a:t>
            </a:r>
            <a:r>
              <a:rPr lang="en-GB" smtClean="0"/>
              <a:t>MFLOPs vs execution time </a:t>
            </a:r>
            <a:r>
              <a:rPr lang="en-GB" dirty="0"/>
              <a:t>and </a:t>
            </a:r>
            <a:r>
              <a:rPr lang="en-GB" dirty="0" smtClean="0"/>
              <a:t>MFLOPs </a:t>
            </a:r>
            <a:r>
              <a:rPr lang="en-GB" dirty="0"/>
              <a:t>vs matrix size</a:t>
            </a:r>
          </a:p>
          <a:p>
            <a:pPr lvl="1">
              <a:lnSpc>
                <a:spcPct val="104000"/>
              </a:lnSpc>
            </a:pPr>
            <a:r>
              <a:rPr lang="en-GB" dirty="0"/>
              <a:t>Step 6: Present your results and conclusions to the class</a:t>
            </a:r>
          </a:p>
          <a:p>
            <a:pPr lvl="1"/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5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Note: Bring the graph you have plotted to the next lecture for an informal feedback session on plotting graphs.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55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 cluster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1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 on Self Study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348880"/>
            <a:ext cx="7200900" cy="3518520"/>
          </a:xfrm>
        </p:spPr>
        <p:txBody>
          <a:bodyPr/>
          <a:lstStyle/>
          <a:p>
            <a:r>
              <a:rPr lang="en-GB" dirty="0" smtClean="0"/>
              <a:t>Start reading ‘Self-Study’ slides provided </a:t>
            </a:r>
            <a:r>
              <a:rPr lang="en-GB" smtClean="0"/>
              <a:t>in QOL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5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36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4839444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Specifications of Kelvin are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r>
              <a:rPr lang="en-GB" dirty="0" smtClean="0"/>
              <a:t>Loosely </a:t>
            </a:r>
            <a:r>
              <a:rPr lang="en-GB" dirty="0"/>
              <a:t>coupled cluster</a:t>
            </a:r>
          </a:p>
          <a:p>
            <a:pPr lvl="1"/>
            <a:r>
              <a:rPr lang="en-GB" dirty="0"/>
              <a:t>Nodes may </a:t>
            </a:r>
            <a:r>
              <a:rPr lang="en-GB" dirty="0" smtClean="0"/>
              <a:t>be removed from the network without affecting the rest of the cluster</a:t>
            </a:r>
          </a:p>
          <a:p>
            <a:r>
              <a:rPr lang="en-GB" dirty="0" smtClean="0"/>
              <a:t>Modern 64 bit OS on all nodes</a:t>
            </a:r>
          </a:p>
          <a:p>
            <a:r>
              <a:rPr lang="en-GB" dirty="0" smtClean="0"/>
              <a:t>Uses a job scheduler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068960"/>
            <a:ext cx="2376264" cy="11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51</a:t>
            </a:fld>
            <a:endParaRPr lang="en-GB"/>
          </a:p>
        </p:txBody>
      </p:sp>
      <p:pic>
        <p:nvPicPr>
          <p:cNvPr id="1026" name="Picture 2" descr="Image result for ser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50" y="1978417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witch image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848"/>
            <a:ext cx="2232248" cy="8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21053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38059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6437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72989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84" y="4272989"/>
            <a:ext cx="720080" cy="11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627784" y="2636912"/>
            <a:ext cx="3024336" cy="178414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5896" y="2636912"/>
            <a:ext cx="2088232" cy="17281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86808" y="2636912"/>
            <a:ext cx="1245738" cy="17281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55146" y="2721225"/>
            <a:ext cx="341328" cy="157521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007351" y="2666739"/>
            <a:ext cx="531753" cy="159324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128974" y="2635114"/>
            <a:ext cx="1395354" cy="16613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00330" y="2381037"/>
            <a:ext cx="1183017" cy="11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8903" y="23518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Login Node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048164" y="19462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5661248"/>
            <a:ext cx="190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Compute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6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92896"/>
            <a:ext cx="4191372" cy="3374504"/>
          </a:xfrm>
        </p:spPr>
        <p:txBody>
          <a:bodyPr/>
          <a:lstStyle/>
          <a:p>
            <a:r>
              <a:rPr lang="en-GB" dirty="0" smtClean="0"/>
              <a:t>Beowulf </a:t>
            </a:r>
            <a:r>
              <a:rPr lang="en-GB" dirty="0"/>
              <a:t>Architecture</a:t>
            </a:r>
          </a:p>
          <a:p>
            <a:pPr lvl="1"/>
            <a:r>
              <a:rPr lang="en-GB" dirty="0"/>
              <a:t>Normally identical cluster commodity grade computers networked into a small </a:t>
            </a:r>
            <a:r>
              <a:rPr lang="en-GB" dirty="0" smtClean="0"/>
              <a:t>LAN</a:t>
            </a:r>
          </a:p>
          <a:p>
            <a:pPr lvl="1"/>
            <a:r>
              <a:rPr lang="en-GB" dirty="0" smtClean="0"/>
              <a:t>Cost-effective HPC cluster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97" y="2778443"/>
            <a:ext cx="30347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863780" cy="4608512"/>
          </a:xfrm>
        </p:spPr>
        <p:txBody>
          <a:bodyPr/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5462"/>
            <a:ext cx="5025915" cy="3621850"/>
          </a:xfrm>
          <a:prstGeom prst="rect">
            <a:avLst/>
          </a:prstGeom>
        </p:spPr>
      </p:pic>
      <p:sp>
        <p:nvSpPr>
          <p:cNvPr id="49" name="16-Point Star 48"/>
          <p:cNvSpPr/>
          <p:nvPr/>
        </p:nvSpPr>
        <p:spPr>
          <a:xfrm>
            <a:off x="899592" y="2590986"/>
            <a:ext cx="3024336" cy="1198054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logs in to the login node using </a:t>
            </a:r>
            <a:r>
              <a:rPr lang="en-GB" dirty="0" err="1" smtClean="0">
                <a:solidFill>
                  <a:schemeClr val="tx1"/>
                </a:solidFill>
              </a:rPr>
              <a:t>ssh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6927676" cy="3168352"/>
          </a:xfrm>
        </p:spPr>
        <p:txBody>
          <a:bodyPr>
            <a:normAutofit/>
          </a:bodyPr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 (contd.)</a:t>
            </a:r>
          </a:p>
          <a:p>
            <a:pPr lvl="2"/>
            <a:r>
              <a:rPr lang="en-GB" dirty="0" smtClean="0"/>
              <a:t>Use </a:t>
            </a:r>
            <a:r>
              <a:rPr lang="en-GB" dirty="0" err="1" smtClean="0"/>
              <a:t>PuTTY</a:t>
            </a:r>
            <a:r>
              <a:rPr lang="en-GB" dirty="0" smtClean="0"/>
              <a:t> or other similar tools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username@kelvin.qub.ac.uk</a:t>
            </a:r>
          </a:p>
          <a:p>
            <a:pPr lvl="2"/>
            <a:r>
              <a:rPr lang="en-GB" dirty="0"/>
              <a:t>Use your username and </a:t>
            </a:r>
            <a:r>
              <a:rPr lang="en-GB" dirty="0" smtClean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308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575748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 (contd.)</a:t>
            </a:r>
          </a:p>
          <a:p>
            <a:pPr lvl="2"/>
            <a:r>
              <a:rPr lang="en-GB" dirty="0" smtClean="0"/>
              <a:t>For copying program files, data </a:t>
            </a:r>
            <a:r>
              <a:rPr lang="en-GB" dirty="0" err="1" smtClean="0"/>
              <a:t>etc</a:t>
            </a:r>
            <a:r>
              <a:rPr lang="en-GB" dirty="0" smtClean="0"/>
              <a:t> to your cluster account use:</a:t>
            </a:r>
          </a:p>
          <a:p>
            <a:pPr lvl="3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on Linux/Mac</a:t>
            </a:r>
          </a:p>
          <a:p>
            <a:pPr lvl="4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&lt;file&gt; username@kelvin.qub.ac.uk </a:t>
            </a:r>
          </a:p>
          <a:p>
            <a:pPr lvl="3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on Windows </a:t>
            </a:r>
            <a:r>
              <a:rPr lang="en-GB" dirty="0" err="1"/>
              <a:t>PuTTY</a:t>
            </a:r>
            <a:r>
              <a:rPr lang="en-GB" dirty="0"/>
              <a:t> client</a:t>
            </a:r>
          </a:p>
          <a:p>
            <a:pPr lvl="4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&lt;file&gt; username@kelvin.qub.ac.uk</a:t>
            </a:r>
          </a:p>
          <a:p>
            <a:pPr lvl="2"/>
            <a:r>
              <a:rPr lang="en-GB" dirty="0" smtClean="0"/>
              <a:t>Graphical Interface available via FileZilla</a:t>
            </a:r>
          </a:p>
          <a:p>
            <a:pPr lvl="3"/>
            <a:r>
              <a:rPr lang="en-GB" dirty="0" smtClean="0"/>
              <a:t>Easier to use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411760" y="3501008"/>
            <a:ext cx="5688632" cy="13681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719764" cy="396044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Using Kelvin</a:t>
            </a:r>
          </a:p>
          <a:p>
            <a:pPr lvl="1"/>
            <a:r>
              <a:rPr lang="en-GB" dirty="0" smtClean="0"/>
              <a:t>Logging in to Kelvin (contd.)</a:t>
            </a:r>
          </a:p>
          <a:p>
            <a:pPr lvl="2"/>
            <a:r>
              <a:rPr lang="en-GB" dirty="0" smtClean="0"/>
              <a:t>Using FileZilla</a:t>
            </a:r>
          </a:p>
          <a:p>
            <a:pPr lvl="3"/>
            <a:r>
              <a:rPr lang="en-GB" dirty="0" smtClean="0"/>
              <a:t>Click on File -&gt; Site Manager -&gt; New Site</a:t>
            </a:r>
          </a:p>
          <a:p>
            <a:pPr lvl="3"/>
            <a:r>
              <a:rPr lang="en-GB" dirty="0" smtClean="0"/>
              <a:t>Host: kelvin.qub.ac.uk; Port 22</a:t>
            </a:r>
          </a:p>
          <a:p>
            <a:pPr lvl="3"/>
            <a:r>
              <a:rPr lang="en-GB" dirty="0" smtClean="0"/>
              <a:t>Protocol: SFTP (SSH File Transfer Protocol)</a:t>
            </a:r>
          </a:p>
          <a:p>
            <a:pPr lvl="3"/>
            <a:r>
              <a:rPr lang="en-GB" dirty="0" smtClean="0"/>
              <a:t>Logon Type: Normal</a:t>
            </a:r>
          </a:p>
          <a:p>
            <a:pPr lvl="3"/>
            <a:r>
              <a:rPr lang="en-GB" dirty="0" smtClean="0"/>
              <a:t>User: &lt;username&gt;; Password: &lt;password&gt;</a:t>
            </a:r>
          </a:p>
          <a:p>
            <a:pPr lvl="3"/>
            <a:r>
              <a:rPr lang="en-GB" dirty="0" smtClean="0"/>
              <a:t>Click Connect</a:t>
            </a:r>
          </a:p>
          <a:p>
            <a:pPr lvl="2"/>
            <a:r>
              <a:rPr lang="en-GB" dirty="0" smtClean="0"/>
              <a:t>Go to Resources -&gt; Tutorials -&gt; Tutorial-2 -&gt; Kelvin Demo and download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GB" dirty="0" smtClean="0"/>
              <a:t> to your machine</a:t>
            </a:r>
          </a:p>
          <a:p>
            <a:pPr lvl="2"/>
            <a:r>
              <a:rPr lang="en-GB" dirty="0" smtClean="0"/>
              <a:t>Create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lang="en-GB" dirty="0" smtClean="0"/>
              <a:t> folder in your cluster account</a:t>
            </a:r>
          </a:p>
          <a:p>
            <a:pPr lvl="2"/>
            <a:r>
              <a:rPr lang="en-GB" dirty="0" smtClean="0"/>
              <a:t>Copy the files from your machine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lang="en-GB" dirty="0" smtClean="0"/>
              <a:t> folder in your cluster account</a:t>
            </a:r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6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08920"/>
            <a:ext cx="7200900" cy="3158480"/>
          </a:xfrm>
        </p:spPr>
        <p:txBody>
          <a:bodyPr/>
          <a:lstStyle/>
          <a:p>
            <a:r>
              <a:rPr lang="en-GB" dirty="0" smtClean="0"/>
              <a:t>Understanding the job scheduler</a:t>
            </a:r>
          </a:p>
          <a:p>
            <a:pPr lvl="1"/>
            <a:r>
              <a:rPr lang="en-GB" dirty="0" smtClean="0"/>
              <a:t>For allocating compute resources to users</a:t>
            </a:r>
          </a:p>
          <a:p>
            <a:pPr lvl="1"/>
            <a:r>
              <a:rPr lang="en-GB" dirty="0" smtClean="0"/>
              <a:t>Preventing users from overloading compute resources</a:t>
            </a:r>
          </a:p>
          <a:p>
            <a:pPr lvl="1"/>
            <a:r>
              <a:rPr lang="en-GB" dirty="0" smtClean="0"/>
              <a:t>Queuing jobs to run overnight or off-peak hours</a:t>
            </a:r>
          </a:p>
          <a:p>
            <a:pPr lvl="1"/>
            <a:r>
              <a:rPr lang="en-GB" dirty="0" smtClean="0"/>
              <a:t>Ensuring fairness for all users who want to use this</a:t>
            </a:r>
          </a:p>
          <a:p>
            <a:r>
              <a:rPr lang="en-GB" dirty="0" smtClean="0"/>
              <a:t>Kelvin uses the Open Grid Scheduler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dirty="0" smtClean="0"/>
              <a:t> command provides a list of all nodes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/>
          <a:lstStyle/>
          <a:p>
            <a:r>
              <a:rPr lang="en-GB" dirty="0" smtClean="0"/>
              <a:t>Understanding types of jobs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28" y="2393952"/>
            <a:ext cx="3587072" cy="113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2" y="3645024"/>
            <a:ext cx="7399557" cy="2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9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>
            <a:normAutofit/>
          </a:bodyPr>
          <a:lstStyle/>
          <a:p>
            <a:r>
              <a:rPr lang="en-GB" dirty="0" smtClean="0"/>
              <a:t>Understanding class of jobs</a:t>
            </a:r>
          </a:p>
          <a:p>
            <a:pPr lvl="1"/>
            <a:r>
              <a:rPr lang="en-GB" dirty="0" smtClean="0"/>
              <a:t>Interactive jobs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GB" dirty="0" smtClean="0"/>
              <a:t> command is used</a:t>
            </a:r>
          </a:p>
          <a:p>
            <a:pPr lvl="3"/>
            <a:r>
              <a:rPr lang="en-GB" dirty="0" smtClean="0"/>
              <a:t>Specify maximum runtime</a:t>
            </a:r>
          </a:p>
          <a:p>
            <a:pPr lvl="3"/>
            <a:r>
              <a:rPr lang="en-GB" dirty="0" smtClean="0"/>
              <a:t>Specify resources required</a:t>
            </a:r>
          </a:p>
          <a:p>
            <a:pPr lvl="2"/>
            <a:r>
              <a:rPr lang="en-GB" dirty="0" smtClean="0"/>
              <a:t>Uptime command gives one line display of how may users are logged on, system load averages for post 1, 5 and 15 minutes </a:t>
            </a:r>
            <a:r>
              <a:rPr lang="en-GB" dirty="0" err="1" smtClean="0"/>
              <a:t>etc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computer memory architectures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4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/>
          <a:lstStyle/>
          <a:p>
            <a:r>
              <a:rPr lang="en-GB" dirty="0" smtClean="0"/>
              <a:t>Interactive jobs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GB" dirty="0" smtClean="0"/>
              <a:t> command 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5462"/>
            <a:ext cx="5025915" cy="3621850"/>
          </a:xfrm>
          <a:prstGeom prst="rect">
            <a:avLst/>
          </a:prstGeom>
        </p:spPr>
      </p:pic>
      <p:sp>
        <p:nvSpPr>
          <p:cNvPr id="8" name="16-Point Star 7"/>
          <p:cNvSpPr/>
          <p:nvPr/>
        </p:nvSpPr>
        <p:spPr>
          <a:xfrm>
            <a:off x="899592" y="2743014"/>
            <a:ext cx="3024336" cy="1118034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qrsh</a:t>
            </a:r>
            <a:r>
              <a:rPr lang="en-GB" sz="1400" dirty="0" smtClean="0">
                <a:solidFill>
                  <a:schemeClr val="tx1"/>
                </a:solidFill>
              </a:rPr>
              <a:t> command with right parameters provided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0352" y="4509120"/>
            <a:ext cx="79208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16-Point Star 9"/>
          <p:cNvSpPr/>
          <p:nvPr/>
        </p:nvSpPr>
        <p:spPr>
          <a:xfrm>
            <a:off x="1835778" y="3916542"/>
            <a:ext cx="4536504" cy="2448322"/>
          </a:xfrm>
          <a:prstGeom prst="star16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Allocates cores for computing to the user.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Note no direct access to the compute node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1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Interactive jobs</a:t>
            </a:r>
          </a:p>
          <a:p>
            <a:pPr lvl="1"/>
            <a:r>
              <a:rPr lang="en-GB" dirty="0" smtClean="0"/>
              <a:t>Run commands on the compute node allocated to you</a:t>
            </a:r>
          </a:p>
          <a:p>
            <a:pPr lvl="1"/>
            <a:r>
              <a:rPr lang="en-GB" dirty="0" smtClean="0"/>
              <a:t>Using the files copied to your cluster account the following executions will need to be done:</a:t>
            </a:r>
            <a:endParaRPr lang="en-GB" dirty="0"/>
          </a:p>
          <a:p>
            <a:pPr lvl="2"/>
            <a:r>
              <a:rPr lang="en-GB" dirty="0" smtClean="0"/>
              <a:t>Go to the appropriate folder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demo</a:t>
            </a:r>
          </a:p>
          <a:p>
            <a:pPr lvl="2"/>
            <a:r>
              <a:rPr lang="en-GB" dirty="0" smtClean="0"/>
              <a:t>Compile </a:t>
            </a:r>
            <a:r>
              <a:rPr lang="en-GB" dirty="0" err="1" smtClean="0"/>
              <a:t>helloworld.c</a:t>
            </a:r>
            <a:r>
              <a:rPr lang="en-GB" dirty="0" smtClean="0"/>
              <a:t> (this is not a parallel program)</a:t>
            </a:r>
          </a:p>
          <a:p>
            <a:pPr lvl="3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helloworld.c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dirty="0" smtClean="0"/>
              <a:t> </a:t>
            </a:r>
          </a:p>
          <a:p>
            <a:pPr lvl="4"/>
            <a:r>
              <a:rPr lang="en-GB" dirty="0" err="1" smtClean="0"/>
              <a:t>gcc</a:t>
            </a:r>
            <a:r>
              <a:rPr lang="en-GB" dirty="0" smtClean="0"/>
              <a:t> compiler</a:t>
            </a:r>
          </a:p>
          <a:p>
            <a:pPr lvl="4"/>
            <a:r>
              <a:rPr lang="en-GB" dirty="0" smtClean="0"/>
              <a:t>-o is for specifying name of executable output</a:t>
            </a:r>
          </a:p>
          <a:p>
            <a:pPr lvl="5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GB" dirty="0"/>
              <a:t> </a:t>
            </a:r>
            <a:r>
              <a:rPr lang="en-GB" dirty="0" smtClean="0"/>
              <a:t>in our case</a:t>
            </a:r>
          </a:p>
          <a:p>
            <a:pPr lvl="2"/>
            <a:r>
              <a:rPr lang="en-GB" dirty="0" smtClean="0"/>
              <a:t>Execute the program</a:t>
            </a:r>
          </a:p>
          <a:p>
            <a:pPr lvl="3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>
            <a:normAutofit/>
          </a:bodyPr>
          <a:lstStyle/>
          <a:p>
            <a:r>
              <a:rPr lang="en-GB" dirty="0" smtClean="0"/>
              <a:t>Understanding class of jobs</a:t>
            </a:r>
          </a:p>
          <a:p>
            <a:pPr lvl="1"/>
            <a:r>
              <a:rPr lang="en-GB" dirty="0" smtClean="0"/>
              <a:t>Non-interactive jobs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/>
              <a:t> command is used to submit jobs</a:t>
            </a:r>
          </a:p>
          <a:p>
            <a:pPr lvl="2"/>
            <a:r>
              <a:rPr lang="en-GB" dirty="0" smtClean="0"/>
              <a:t>Jobs are submitted via scripts</a:t>
            </a:r>
          </a:p>
          <a:p>
            <a:pPr lvl="3"/>
            <a:r>
              <a:rPr lang="en-GB" dirty="0" smtClean="0"/>
              <a:t>Contains commands to run the job</a:t>
            </a:r>
          </a:p>
          <a:p>
            <a:pPr lvl="3"/>
            <a:r>
              <a:rPr lang="en-GB" dirty="0" smtClean="0"/>
              <a:t>Contains instructions for the scheduler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r>
              <a:rPr lang="en-GB" dirty="0" smtClean="0"/>
              <a:t> command provides status of the job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/>
          <a:lstStyle/>
          <a:p>
            <a:r>
              <a:rPr lang="en-GB" dirty="0" smtClean="0"/>
              <a:t>Non-interactive jobs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/>
              <a:t> command is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15462"/>
            <a:ext cx="5025915" cy="3621850"/>
          </a:xfrm>
          <a:prstGeom prst="rect">
            <a:avLst/>
          </a:prstGeom>
        </p:spPr>
      </p:pic>
      <p:sp>
        <p:nvSpPr>
          <p:cNvPr id="8" name="16-Point Star 7"/>
          <p:cNvSpPr/>
          <p:nvPr/>
        </p:nvSpPr>
        <p:spPr>
          <a:xfrm>
            <a:off x="899592" y="2743014"/>
            <a:ext cx="3024336" cy="1118034"/>
          </a:xfrm>
          <a:prstGeom prst="star1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qsub</a:t>
            </a:r>
            <a:r>
              <a:rPr lang="en-GB" sz="1400" dirty="0" smtClean="0">
                <a:solidFill>
                  <a:schemeClr val="tx1"/>
                </a:solidFill>
              </a:rPr>
              <a:t> command with right parameters provided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0352" y="4509120"/>
            <a:ext cx="79208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16-Point Star 9"/>
          <p:cNvSpPr/>
          <p:nvPr/>
        </p:nvSpPr>
        <p:spPr>
          <a:xfrm>
            <a:off x="1835778" y="3916542"/>
            <a:ext cx="4536504" cy="2448322"/>
          </a:xfrm>
          <a:prstGeom prst="star16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Job script is submitted to the compute node.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Note no direct access to the compute node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6526067" y="2627062"/>
            <a:ext cx="1080120" cy="2539983"/>
          </a:xfrm>
          <a:prstGeom prst="bentArrow">
            <a:avLst>
              <a:gd name="adj1" fmla="val 16606"/>
              <a:gd name="adj2" fmla="val 2333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7200900" cy="432048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Non-interactive jobs</a:t>
            </a:r>
          </a:p>
          <a:p>
            <a:pPr lvl="1"/>
            <a:r>
              <a:rPr lang="en-GB" dirty="0" smtClean="0"/>
              <a:t>Submitting a job script</a:t>
            </a:r>
          </a:p>
          <a:p>
            <a:pPr lvl="2"/>
            <a:r>
              <a:rPr lang="en-GB" dirty="0" smtClean="0"/>
              <a:t>To a single core; default resource used</a:t>
            </a:r>
          </a:p>
          <a:p>
            <a:pPr lvl="2"/>
            <a:r>
              <a:rPr lang="en-GB" dirty="0" smtClean="0"/>
              <a:t>Assigned a unique job number</a:t>
            </a:r>
          </a:p>
          <a:p>
            <a:pPr lvl="2"/>
            <a:r>
              <a:rPr lang="en-GB" dirty="0" smtClean="0"/>
              <a:t>Output sent to home directory</a:t>
            </a:r>
          </a:p>
          <a:p>
            <a:pPr lvl="1"/>
            <a:r>
              <a:rPr lang="en-GB" dirty="0"/>
              <a:t>Submit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</a:p>
          <a:p>
            <a:pPr lvl="2"/>
            <a:r>
              <a:rPr lang="en-GB" dirty="0" smtClean="0">
                <a:cs typeface="Courier New" panose="02070309020205020404" pitchFamily="49" charset="0"/>
              </a:rPr>
              <a:t>First give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>
                <a:cs typeface="Courier New" panose="02070309020205020404" pitchFamily="49" charset="0"/>
              </a:rPr>
              <a:t> permission for execution </a:t>
            </a:r>
          </a:p>
          <a:p>
            <a:pPr lvl="3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777 myfirstscript.sh</a:t>
            </a:r>
          </a:p>
          <a:p>
            <a:pPr lvl="2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myfirstscript.sh 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Use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r>
              <a:rPr lang="en-GB" dirty="0" smtClean="0">
                <a:cs typeface="Courier New" panose="02070309020205020404" pitchFamily="49" charset="0"/>
              </a:rPr>
              <a:t> to see status of job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smtClean="0">
                <a:cs typeface="Courier New" panose="02070309020205020404" pitchFamily="49" charset="0"/>
              </a:rPr>
              <a:t> – running job;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</a:t>
            </a:r>
            <a:r>
              <a:rPr lang="en-GB" dirty="0" smtClean="0">
                <a:cs typeface="Courier New" panose="02070309020205020404" pitchFamily="49" charset="0"/>
              </a:rPr>
              <a:t> – queuing job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See output of executing the job</a:t>
            </a:r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~/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myfirstscript.sh.o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&lt;JOB_ID&gt;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7" name="Flowchart: Alternate Process 6"/>
          <p:cNvSpPr/>
          <p:nvPr/>
        </p:nvSpPr>
        <p:spPr>
          <a:xfrm>
            <a:off x="1409328" y="3573016"/>
            <a:ext cx="6547048" cy="259228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 Job on Kelvin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Statement to print “Starting to execute”</a:t>
            </a:r>
          </a:p>
          <a:p>
            <a:pPr lvl="1"/>
            <a:r>
              <a:rPr lang="en-GB" dirty="0" smtClean="0"/>
              <a:t>Statement to pause for 120 seconds</a:t>
            </a:r>
            <a:endParaRPr lang="en-GB" dirty="0"/>
          </a:p>
          <a:p>
            <a:pPr lvl="1"/>
            <a:r>
              <a:rPr lang="en-GB" dirty="0" smtClean="0"/>
              <a:t>Statement to print “Completed execution”</a:t>
            </a:r>
          </a:p>
          <a:p>
            <a:r>
              <a:rPr lang="en-GB" dirty="0" smtClean="0"/>
              <a:t>You can include statements to execute a program</a:t>
            </a:r>
          </a:p>
          <a:p>
            <a:r>
              <a:rPr lang="en-GB" dirty="0" smtClean="0"/>
              <a:t>Useful to submit jobs and not have to wait on execution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7575748" cy="4176514"/>
          </a:xfrm>
        </p:spPr>
        <p:txBody>
          <a:bodyPr>
            <a:normAutofit/>
          </a:bodyPr>
          <a:lstStyle/>
          <a:p>
            <a:r>
              <a:rPr lang="en-GB" dirty="0" smtClean="0"/>
              <a:t>Job scheduler instructions</a:t>
            </a:r>
          </a:p>
          <a:p>
            <a:pPr lvl="1"/>
            <a:r>
              <a:rPr lang="en-GB" dirty="0" smtClean="0"/>
              <a:t>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&lt;name&gt;</a:t>
            </a:r>
            <a:r>
              <a:rPr lang="en-GB" dirty="0" smtClean="0"/>
              <a:t> to set a job name</a:t>
            </a:r>
          </a:p>
          <a:p>
            <a:pPr lvl="2"/>
            <a:r>
              <a:rPr lang="en-GB" dirty="0" smtClean="0"/>
              <a:t>For both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GB" dirty="0" smtClean="0"/>
              <a:t> commands</a:t>
            </a:r>
          </a:p>
          <a:p>
            <a:pPr lvl="2"/>
            <a:r>
              <a:rPr lang="en-GB" dirty="0" smtClean="0"/>
              <a:t>Change of job name will be visible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qstat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Non </a:t>
            </a:r>
            <a:r>
              <a:rPr lang="en-GB" dirty="0" smtClean="0"/>
              <a:t>interactive jobs provide instructions in the job script</a:t>
            </a:r>
          </a:p>
          <a:p>
            <a:pPr lvl="2"/>
            <a:r>
              <a:rPr lang="en-GB" dirty="0" smtClean="0"/>
              <a:t>Begin instructions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#$</a:t>
            </a:r>
            <a:r>
              <a:rPr lang="en-GB" dirty="0" smtClean="0"/>
              <a:t> identifier</a:t>
            </a:r>
          </a:p>
          <a:p>
            <a:pPr lvl="3"/>
            <a:r>
              <a:rPr lang="en-GB" dirty="0" smtClean="0"/>
              <a:t>Multiple lines can begin with this identifier</a:t>
            </a:r>
          </a:p>
          <a:p>
            <a:pPr lvl="2"/>
            <a:r>
              <a:rPr lang="en-GB" dirty="0" smtClean="0"/>
              <a:t>Modify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 to include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#$ -N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 </a:t>
            </a:r>
            <a:r>
              <a:rPr lang="en-GB" dirty="0" smtClean="0"/>
              <a:t>as second command in the script</a:t>
            </a:r>
          </a:p>
          <a:p>
            <a:pPr lvl="2"/>
            <a:r>
              <a:rPr lang="en-GB" dirty="0" smtClean="0"/>
              <a:t>Submit the job and see if name has changed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907704" y="4797152"/>
            <a:ext cx="6696744" cy="11521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Job on Kelvin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7575748" cy="4176514"/>
          </a:xfrm>
        </p:spPr>
        <p:txBody>
          <a:bodyPr>
            <a:normAutofit/>
          </a:bodyPr>
          <a:lstStyle/>
          <a:p>
            <a:pPr lvl="2"/>
            <a:r>
              <a:rPr lang="en-GB" dirty="0" smtClean="0"/>
              <a:t>Modify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en-GB" dirty="0" smtClean="0"/>
              <a:t> to include</a:t>
            </a:r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#$ -N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 </a:t>
            </a:r>
            <a:r>
              <a:rPr lang="en-GB" dirty="0" smtClean="0"/>
              <a:t>as second command in the script</a:t>
            </a:r>
          </a:p>
          <a:p>
            <a:pPr lvl="2"/>
            <a:r>
              <a:rPr lang="en-GB" dirty="0" smtClean="0"/>
              <a:t>Submit the job and see if name has changed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script_1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GB" dirty="0" smtClean="0"/>
              <a:t>Open myfirstscript.sh using an editor</a:t>
            </a:r>
          </a:p>
          <a:p>
            <a:pPr lvl="4"/>
            <a:r>
              <a:rPr lang="en-GB" dirty="0" smtClean="0"/>
              <a:t>For example,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myfirstscript.sh</a:t>
            </a:r>
          </a:p>
          <a:p>
            <a:pPr lvl="3"/>
            <a:r>
              <a:rPr lang="en-GB" dirty="0" smtClean="0"/>
              <a:t>Include additional commands in script</a:t>
            </a:r>
          </a:p>
          <a:p>
            <a:pPr lvl="3"/>
            <a:r>
              <a:rPr lang="en-GB" dirty="0" smtClean="0"/>
              <a:t>Submit the script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CSC4--5 - Lecture 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619672" y="2265648"/>
            <a:ext cx="6696744" cy="11521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Running the sequential matrix multiplication program on Kelvin</a:t>
            </a:r>
          </a:p>
          <a:p>
            <a:pPr lvl="1"/>
            <a:r>
              <a:rPr lang="en-GB" dirty="0" smtClean="0"/>
              <a:t>You already ran the C program on your lab machine</a:t>
            </a:r>
          </a:p>
          <a:p>
            <a:pPr lvl="1"/>
            <a:r>
              <a:rPr lang="en-GB" dirty="0" smtClean="0"/>
              <a:t>You presumably saved the program on your I: drive!</a:t>
            </a:r>
          </a:p>
          <a:p>
            <a:r>
              <a:rPr lang="en-GB" dirty="0" smtClean="0"/>
              <a:t>Follow the following 7 steps to complete the exercise:</a:t>
            </a:r>
          </a:p>
          <a:p>
            <a:pPr lvl="1"/>
            <a:r>
              <a:rPr lang="en-GB" dirty="0" smtClean="0"/>
              <a:t>Step 1</a:t>
            </a:r>
            <a:r>
              <a:rPr lang="en-GB" dirty="0"/>
              <a:t>: Go to </a:t>
            </a:r>
            <a:r>
              <a:rPr lang="en-GB" dirty="0" smtClean="0"/>
              <a:t>your I: drive </a:t>
            </a:r>
            <a:r>
              <a:rPr lang="en-GB" dirty="0"/>
              <a:t>and </a:t>
            </a:r>
            <a:r>
              <a:rPr lang="en-GB" dirty="0" smtClean="0"/>
              <a:t>copy the following files to a folder in your Kelvin cluster account (using </a:t>
            </a:r>
            <a:r>
              <a:rPr lang="en-GB" dirty="0" err="1" smtClean="0"/>
              <a:t>Filezilla</a:t>
            </a:r>
            <a:r>
              <a:rPr lang="en-GB" dirty="0" smtClean="0"/>
              <a:t>):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timing.c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template_mmserial.c</a:t>
            </a:r>
            <a:r>
              <a:rPr lang="en-GB" dirty="0" smtClean="0"/>
              <a:t> (or other file you used)</a:t>
            </a:r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template_mmserialStatic.c</a:t>
            </a:r>
            <a:r>
              <a:rPr lang="en-GB" dirty="0" smtClean="0"/>
              <a:t> (or other file you used)</a:t>
            </a:r>
            <a:endParaRPr lang="en-GB" dirty="0"/>
          </a:p>
          <a:p>
            <a:pPr lvl="2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mmsserial.qsub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719764" cy="4209628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Step 2</a:t>
            </a:r>
            <a:r>
              <a:rPr lang="en-GB" dirty="0"/>
              <a:t>: Work as a group to complete the function </a:t>
            </a:r>
            <a:r>
              <a:rPr lang="en-GB" dirty="0" err="1"/>
              <a:t>matmul</a:t>
            </a:r>
            <a:r>
              <a:rPr lang="en-GB" dirty="0"/>
              <a:t> which computes the matrix product </a:t>
            </a:r>
            <a:r>
              <a:rPr lang="en-GB" dirty="0" smtClean="0"/>
              <a:t>C=AB</a:t>
            </a:r>
          </a:p>
          <a:p>
            <a:pPr lvl="2"/>
            <a:r>
              <a:rPr lang="en-GB" dirty="0" smtClean="0"/>
              <a:t>You have already done this in the file you copied from your I: drive</a:t>
            </a:r>
            <a:endParaRPr lang="en-GB" dirty="0"/>
          </a:p>
          <a:p>
            <a:pPr lvl="1"/>
            <a:r>
              <a:rPr lang="en-GB" dirty="0"/>
              <a:t>Step 3</a:t>
            </a:r>
            <a:r>
              <a:rPr lang="en-GB" dirty="0" smtClean="0"/>
              <a:t>: Experiment </a:t>
            </a:r>
            <a:r>
              <a:rPr lang="en-GB" dirty="0"/>
              <a:t>with the code and use the </a:t>
            </a:r>
            <a:r>
              <a:rPr lang="en-GB" dirty="0" err="1" smtClean="0"/>
              <a:t>gcc</a:t>
            </a:r>
            <a:r>
              <a:rPr lang="en-GB" dirty="0" smtClean="0"/>
              <a:t> </a:t>
            </a:r>
            <a:r>
              <a:rPr lang="en-GB" dirty="0"/>
              <a:t>command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mmserial.qsub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Step 4: Personalise </a:t>
            </a:r>
            <a:r>
              <a:rPr lang="en-GB" dirty="0" err="1"/>
              <a:t>mmserial.qsub</a:t>
            </a:r>
            <a:r>
              <a:rPr lang="en-GB" dirty="0"/>
              <a:t> and run as a batch job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mmserial.qsub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Step 5: Draw </a:t>
            </a:r>
            <a:r>
              <a:rPr lang="en-GB" dirty="0"/>
              <a:t>graphs of  </a:t>
            </a:r>
            <a:r>
              <a:rPr lang="en-GB" dirty="0" smtClean="0"/>
              <a:t>MFLOP vs execution time </a:t>
            </a:r>
            <a:r>
              <a:rPr lang="en-GB" dirty="0" smtClean="0"/>
              <a:t>and MFLOPs </a:t>
            </a:r>
            <a:r>
              <a:rPr lang="en-GB" dirty="0"/>
              <a:t>vs matrix </a:t>
            </a:r>
            <a:r>
              <a:rPr lang="en-GB" dirty="0" smtClean="0"/>
              <a:t>size</a:t>
            </a:r>
          </a:p>
          <a:p>
            <a:pPr lvl="1"/>
            <a:r>
              <a:rPr lang="en-GB" dirty="0"/>
              <a:t>Step </a:t>
            </a:r>
            <a:r>
              <a:rPr lang="en-GB" dirty="0" smtClean="0"/>
              <a:t>6: </a:t>
            </a:r>
            <a:r>
              <a:rPr lang="en-GB" dirty="0"/>
              <a:t>Present your results and conclusions to the </a:t>
            </a:r>
            <a:r>
              <a:rPr lang="en-GB" dirty="0" smtClean="0"/>
              <a:t>class</a:t>
            </a:r>
          </a:p>
          <a:p>
            <a:pPr lvl="2"/>
            <a:r>
              <a:rPr lang="en-GB" dirty="0" smtClean="0"/>
              <a:t>Is this different from the results obtained in the previous exercise?</a:t>
            </a:r>
          </a:p>
          <a:p>
            <a:pPr lvl="2"/>
            <a:r>
              <a:rPr lang="en-GB" dirty="0" smtClean="0"/>
              <a:t>If so/if not, why?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Shared Memory Architectures</a:t>
            </a:r>
          </a:p>
          <a:p>
            <a:r>
              <a:rPr lang="en-GB" dirty="0" smtClean="0"/>
              <a:t>Distributed Memory Architecture</a:t>
            </a:r>
          </a:p>
          <a:p>
            <a:r>
              <a:rPr lang="en-GB" dirty="0" smtClean="0"/>
              <a:t>Limitations of Memory Systems</a:t>
            </a:r>
          </a:p>
          <a:p>
            <a:r>
              <a:rPr lang="en-GB" dirty="0" smtClean="0"/>
              <a:t>Cache Coherence in Multi-processor Systems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practice:</a:t>
            </a:r>
          </a:p>
          <a:p>
            <a:pPr lvl="1"/>
            <a:r>
              <a:rPr lang="en-GB" dirty="0" smtClean="0"/>
              <a:t>First develop your program on your lab machine</a:t>
            </a:r>
          </a:p>
          <a:p>
            <a:pPr lvl="1"/>
            <a:r>
              <a:rPr lang="en-GB" dirty="0" smtClean="0"/>
              <a:t>Then submit it to the Kelvin cluster</a:t>
            </a:r>
          </a:p>
          <a:p>
            <a:pPr lvl="1"/>
            <a:r>
              <a:rPr lang="en-GB" dirty="0" smtClean="0"/>
              <a:t>This is what we did: </a:t>
            </a:r>
          </a:p>
          <a:p>
            <a:pPr lvl="2"/>
            <a:r>
              <a:rPr lang="en-GB" dirty="0" smtClean="0"/>
              <a:t>First developed and tested the matrix multiplication program on the lab machine and saved it in I: drive</a:t>
            </a:r>
          </a:p>
          <a:p>
            <a:pPr lvl="2"/>
            <a:r>
              <a:rPr lang="en-GB" dirty="0" smtClean="0"/>
              <a:t>Then copied the program to the Kelvin cluster</a:t>
            </a:r>
          </a:p>
          <a:p>
            <a:pPr lvl="2"/>
            <a:r>
              <a:rPr lang="en-GB" dirty="0" smtClean="0"/>
              <a:t>Finally, submitted the program as a batch job on </a:t>
            </a:r>
            <a:r>
              <a:rPr lang="en-GB" smtClean="0"/>
              <a:t>the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Note: Bring the graphs you have plotted to the next lecture for an informal feedback session on plotting graphs.</a:t>
            </a:r>
          </a:p>
          <a:p>
            <a:pPr lvl="1"/>
            <a:r>
              <a:rPr lang="en-GB" dirty="0" smtClean="0"/>
              <a:t>Each of you must bring the graphs plotted on Excel or the like</a:t>
            </a:r>
          </a:p>
          <a:p>
            <a:pPr lvl="1"/>
            <a:r>
              <a:rPr lang="en-GB" dirty="0" smtClean="0"/>
              <a:t>Think about: </a:t>
            </a:r>
          </a:p>
          <a:p>
            <a:pPr lvl="2"/>
            <a:r>
              <a:rPr lang="en-GB" dirty="0" smtClean="0"/>
              <a:t>Types of graphs</a:t>
            </a:r>
          </a:p>
          <a:p>
            <a:pPr lvl="2"/>
            <a:r>
              <a:rPr lang="en-GB" dirty="0" smtClean="0"/>
              <a:t>Best approaches </a:t>
            </a:r>
            <a:r>
              <a:rPr lang="en-GB" smtClean="0"/>
              <a:t>for showing a graph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453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Sessions…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  <a:p>
            <a:pPr lvl="1"/>
            <a:r>
              <a:rPr lang="en-GB" dirty="0" smtClean="0"/>
              <a:t>Lots of programming!</a:t>
            </a:r>
          </a:p>
          <a:p>
            <a:pPr lvl="1"/>
            <a:r>
              <a:rPr lang="en-GB" dirty="0" smtClean="0"/>
              <a:t>Including </a:t>
            </a:r>
            <a:r>
              <a:rPr lang="en-GB" smtClean="0"/>
              <a:t>Lectures 3, 4 and 5</a:t>
            </a:r>
            <a:endParaRPr lang="en-GB" dirty="0" smtClean="0"/>
          </a:p>
          <a:p>
            <a:pPr lvl="2"/>
            <a:r>
              <a:rPr lang="en-GB" dirty="0"/>
              <a:t>Do not miss these </a:t>
            </a:r>
            <a:r>
              <a:rPr lang="en-GB" dirty="0" smtClean="0"/>
              <a:t>sessions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4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 characteristics</a:t>
            </a:r>
          </a:p>
          <a:p>
            <a:pPr lvl="1"/>
            <a:r>
              <a:rPr lang="en-GB" dirty="0" smtClean="0"/>
              <a:t>Has ability </a:t>
            </a:r>
            <a:r>
              <a:rPr lang="en-GB" dirty="0"/>
              <a:t>for all processors to access all memory as global address </a:t>
            </a:r>
            <a:r>
              <a:rPr lang="en-GB" dirty="0" smtClean="0"/>
              <a:t>space</a:t>
            </a:r>
          </a:p>
          <a:p>
            <a:pPr lvl="1"/>
            <a:r>
              <a:rPr lang="en-GB" dirty="0"/>
              <a:t>Multiple processors can operate independently but share the same memory </a:t>
            </a:r>
            <a:r>
              <a:rPr lang="en-GB" dirty="0" smtClean="0"/>
              <a:t>resources</a:t>
            </a:r>
          </a:p>
          <a:p>
            <a:pPr lvl="1"/>
            <a:r>
              <a:rPr lang="en-GB" dirty="0"/>
              <a:t>Changes </a:t>
            </a:r>
            <a:r>
              <a:rPr lang="en-GB" dirty="0" smtClean="0"/>
              <a:t>to </a:t>
            </a:r>
            <a:r>
              <a:rPr lang="en-GB" dirty="0"/>
              <a:t>a memory location </a:t>
            </a:r>
            <a:r>
              <a:rPr lang="en-GB" dirty="0" smtClean="0"/>
              <a:t>by </a:t>
            </a:r>
            <a:r>
              <a:rPr lang="en-GB" dirty="0"/>
              <a:t>one processor are visible to all other processors</a:t>
            </a:r>
            <a:endParaRPr lang="en-GB" dirty="0" smtClean="0"/>
          </a:p>
          <a:p>
            <a:r>
              <a:rPr lang="en-GB" dirty="0" smtClean="0"/>
              <a:t>Broadly two types based on memory access times:</a:t>
            </a:r>
          </a:p>
          <a:p>
            <a:pPr lvl="1"/>
            <a:r>
              <a:rPr lang="en-GB" dirty="0" smtClean="0"/>
              <a:t>Uniform Memory Access (UMA)</a:t>
            </a:r>
          </a:p>
          <a:p>
            <a:pPr lvl="1"/>
            <a:r>
              <a:rPr lang="en-GB" dirty="0" smtClean="0"/>
              <a:t>Non-Uniform Memory Access (NUMA)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8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4263380" cy="3581400"/>
          </a:xfrm>
        </p:spPr>
        <p:txBody>
          <a:bodyPr/>
          <a:lstStyle/>
          <a:p>
            <a:r>
              <a:rPr lang="en-GB" dirty="0" smtClean="0"/>
              <a:t>Uniform </a:t>
            </a:r>
            <a:r>
              <a:rPr lang="en-GB" dirty="0"/>
              <a:t>Memory Access (UMA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Commonly </a:t>
            </a:r>
            <a:r>
              <a:rPr lang="en-GB" dirty="0"/>
              <a:t>represented today by Symmetric Multiprocessor (SMP) </a:t>
            </a:r>
            <a:r>
              <a:rPr lang="en-GB" dirty="0" smtClean="0"/>
              <a:t>machines</a:t>
            </a:r>
          </a:p>
          <a:p>
            <a:pPr lvl="2"/>
            <a:r>
              <a:rPr lang="en-GB" dirty="0" smtClean="0"/>
              <a:t>Examples: Intel Core2 Duo, Intel Xeon</a:t>
            </a:r>
          </a:p>
          <a:p>
            <a:pPr lvl="1"/>
            <a:r>
              <a:rPr lang="en-GB" dirty="0"/>
              <a:t>Identical </a:t>
            </a:r>
            <a:r>
              <a:rPr lang="en-GB" dirty="0" smtClean="0"/>
              <a:t>processors (homogeneous)</a:t>
            </a:r>
            <a:endParaRPr lang="en-GB" dirty="0"/>
          </a:p>
          <a:p>
            <a:pPr lvl="1"/>
            <a:r>
              <a:rPr lang="en-GB" dirty="0" smtClean="0"/>
              <a:t>Equal </a:t>
            </a:r>
            <a:r>
              <a:rPr lang="en-GB" dirty="0"/>
              <a:t>access and access times to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3</a:t>
            </a:r>
            <a:endParaRPr lang="en-GB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9</a:t>
            </a:fld>
            <a:endParaRPr lang="en-GB">
              <a:solidFill>
                <a:srgbClr val="191B0E"/>
              </a:solidFill>
            </a:endParaRPr>
          </a:p>
        </p:txBody>
      </p:sp>
      <p:pic>
        <p:nvPicPr>
          <p:cNvPr id="6" name="Picture 5" descr="shared_me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3793" y="2708920"/>
            <a:ext cx="3441518" cy="23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FCFFE4685D84A888E3F8EC5AA16CD" ma:contentTypeVersion="0" ma:contentTypeDescription="Create a new document." ma:contentTypeScope="" ma:versionID="90b3919a3489ecceb2d6969912357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A0844-E12F-4012-8B90-DEC10C6E38B5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B4F9A74B-33F5-4C56-AFDC-E358F12C47E1}"/>
</file>

<file path=customXml/itemProps3.xml><?xml version="1.0" encoding="utf-8"?>
<ds:datastoreItem xmlns:ds="http://schemas.openxmlformats.org/officeDocument/2006/customXml" ds:itemID="{552AFE70-1C28-4903-8FBD-AB8BEDBB14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3864</Words>
  <Application>Microsoft Office PowerPoint</Application>
  <PresentationFormat>On-screen Show (4:3)</PresentationFormat>
  <Paragraphs>623</Paragraphs>
  <Slides>72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Courier New</vt:lpstr>
      <vt:lpstr>Franklin Gothic Book</vt:lpstr>
      <vt:lpstr>Custom Design</vt:lpstr>
      <vt:lpstr>Crop</vt:lpstr>
      <vt:lpstr>1_Crop</vt:lpstr>
      <vt:lpstr>CSC4005 High Performance Computing: Principles Of Parallel Programming  Lecture 2 Parallel computer memory architectures</vt:lpstr>
      <vt:lpstr>Assignment 1</vt:lpstr>
      <vt:lpstr>Recap from Previous Lecture</vt:lpstr>
      <vt:lpstr>Recap from Previous Lecture</vt:lpstr>
      <vt:lpstr>Note on Self Study Slides</vt:lpstr>
      <vt:lpstr>Parallel computer memory architectures</vt:lpstr>
      <vt:lpstr>What we aim to cover…</vt:lpstr>
      <vt:lpstr>Shared Memory Architectures</vt:lpstr>
      <vt:lpstr>Shared Memory Architectures</vt:lpstr>
      <vt:lpstr>Shared Memory Architectures</vt:lpstr>
      <vt:lpstr>Shared Memory Architectures</vt:lpstr>
      <vt:lpstr>Shared Memory Architectures</vt:lpstr>
      <vt:lpstr>Distributed Memory Architecture</vt:lpstr>
      <vt:lpstr>Distributed Memory Architecture</vt:lpstr>
      <vt:lpstr>Distributed Memory Architecture</vt:lpstr>
      <vt:lpstr>Distributed Memory Architecture</vt:lpstr>
      <vt:lpstr>Shared Memory on Distributed Memory</vt:lpstr>
      <vt:lpstr>Limitations of Memory System Performance</vt:lpstr>
      <vt:lpstr>Latency and Bandwidth</vt:lpstr>
      <vt:lpstr>Improving Memory Latencies</vt:lpstr>
      <vt:lpstr>Improving Memory Latencies</vt:lpstr>
      <vt:lpstr>Improving Memory Latencies</vt:lpstr>
      <vt:lpstr>Impact of Memory Bandwidth</vt:lpstr>
      <vt:lpstr>Cache Coherence In Multiprocessor Systems </vt:lpstr>
      <vt:lpstr>Cache Coherence In Multiprocessor Systems </vt:lpstr>
      <vt:lpstr>Cache Coherence in Multiprocessor Systems</vt:lpstr>
      <vt:lpstr>Cache Coherence in Multiprocessor Systems</vt:lpstr>
      <vt:lpstr>Recap…</vt:lpstr>
      <vt:lpstr>Parallel programming models</vt:lpstr>
      <vt:lpstr>What we aim to cover…</vt:lpstr>
      <vt:lpstr>Parallel Programming Models</vt:lpstr>
      <vt:lpstr>Thread Model</vt:lpstr>
      <vt:lpstr>Thread Model</vt:lpstr>
      <vt:lpstr>Thread Model</vt:lpstr>
      <vt:lpstr>Thread Model</vt:lpstr>
      <vt:lpstr>Message Passing Model</vt:lpstr>
      <vt:lpstr>Message Passing Model</vt:lpstr>
      <vt:lpstr>Data Parallel Model</vt:lpstr>
      <vt:lpstr>Data Parallel Model</vt:lpstr>
      <vt:lpstr>Other Parallel Programming Models</vt:lpstr>
      <vt:lpstr>Other Parallel Programming Models</vt:lpstr>
      <vt:lpstr>Other Parallel Programming Models</vt:lpstr>
      <vt:lpstr>Recap…</vt:lpstr>
      <vt:lpstr>Recap…</vt:lpstr>
      <vt:lpstr>Group exercise</vt:lpstr>
      <vt:lpstr>Group Exercise</vt:lpstr>
      <vt:lpstr>Group Exercise</vt:lpstr>
      <vt:lpstr>Group Exercise</vt:lpstr>
      <vt:lpstr>RUNNING a job on kelvin cluster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Running a Job on Kelvin</vt:lpstr>
      <vt:lpstr>Group Exercise</vt:lpstr>
      <vt:lpstr>Group Exercise</vt:lpstr>
      <vt:lpstr>Group Exercise</vt:lpstr>
      <vt:lpstr>Group Exercise</vt:lpstr>
      <vt:lpstr>Next Sessions…</vt:lpstr>
    </vt:vector>
  </TitlesOfParts>
  <Company>Queen's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Science</dc:creator>
  <cp:lastModifiedBy>Windows User</cp:lastModifiedBy>
  <cp:revision>411</cp:revision>
  <dcterms:created xsi:type="dcterms:W3CDTF">2009-11-21T21:55:35Z</dcterms:created>
  <dcterms:modified xsi:type="dcterms:W3CDTF">2018-10-04T08:44:38Z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0x010100E8FFCFFE4685D84A888E3F8EC5AA16CD</vt:lpwstr>
  </property>
  <property fmtid="{D5CDD505-2E9C-101B-9397-08002B2CF9AE}" pid="3" name="IsMyDocuments">
    <vt:bool>true</vt:bool>
  </property>
</Properties>
</file>