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697" r:id="rId5"/>
  </p:sldMasterIdLst>
  <p:notesMasterIdLst>
    <p:notesMasterId r:id="rId73"/>
  </p:notesMasterIdLst>
  <p:sldIdLst>
    <p:sldId id="302" r:id="rId6"/>
    <p:sldId id="389" r:id="rId7"/>
    <p:sldId id="303" r:id="rId8"/>
    <p:sldId id="390" r:id="rId9"/>
    <p:sldId id="391" r:id="rId10"/>
    <p:sldId id="329" r:id="rId11"/>
    <p:sldId id="338" r:id="rId12"/>
    <p:sldId id="330" r:id="rId13"/>
    <p:sldId id="358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52" r:id="rId22"/>
    <p:sldId id="340" r:id="rId23"/>
    <p:sldId id="326" r:id="rId24"/>
    <p:sldId id="388" r:id="rId25"/>
    <p:sldId id="353" r:id="rId26"/>
    <p:sldId id="354" r:id="rId27"/>
    <p:sldId id="355" r:id="rId28"/>
    <p:sldId id="356" r:id="rId29"/>
    <p:sldId id="357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46" r:id="rId42"/>
    <p:sldId id="347" r:id="rId43"/>
    <p:sldId id="359" r:id="rId44"/>
    <p:sldId id="387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94" r:id="rId61"/>
    <p:sldId id="395" r:id="rId62"/>
    <p:sldId id="396" r:id="rId63"/>
    <p:sldId id="397" r:id="rId64"/>
    <p:sldId id="398" r:id="rId65"/>
    <p:sldId id="399" r:id="rId66"/>
    <p:sldId id="401" r:id="rId67"/>
    <p:sldId id="402" r:id="rId68"/>
    <p:sldId id="403" r:id="rId69"/>
    <p:sldId id="404" r:id="rId70"/>
    <p:sldId id="400" r:id="rId71"/>
    <p:sldId id="375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9" autoAdjust="0"/>
    <p:restoredTop sz="86424" autoAdjust="0"/>
  </p:normalViewPr>
  <p:slideViewPr>
    <p:cSldViewPr>
      <p:cViewPr varScale="1">
        <p:scale>
          <a:sx n="67" d="100"/>
          <a:sy n="67" d="100"/>
        </p:scale>
        <p:origin x="17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74CB-9F6E-4BAB-97E3-C77662C4A560}" type="datetimeFigureOut">
              <a:rPr lang="en-US" smtClean="0"/>
              <a:pPr/>
              <a:t>10/4/2018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DC9C5-51BC-4F30-9674-0602E7A0AD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1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1F80-3D7C-407A-80BC-3630245B8FE7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A2CC-E8B3-41A7-B490-A041ADD033A1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862A-C336-4B63-B4E6-F3BB4D0BAFBB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C4B-D535-45D6-9DB2-3C143CC4FDA9}" type="datetime1">
              <a:rPr lang="en-US" smtClean="0"/>
              <a:t>10/4/2018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19FB39-D3D1-48B6-9AE4-52C6CA18FA35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760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E3B-A705-4E44-8E15-C4C13E36D90F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841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DA1D73-3848-4D79-870A-ABFA1EFEA07D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31111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B1FC-B504-40F3-B56C-0B6AAD8B6F32}" type="datetime1">
              <a:rPr lang="en-US" smtClean="0"/>
              <a:t>10/4/2018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9D85-D6C7-4F87-BFDB-4AA5BD5BE978}" type="datetime1">
              <a:rPr lang="en-US" smtClean="0"/>
              <a:t>10/4/2018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37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2734-FBBF-4CC9-B82C-8427B72574FC}" type="datetime1">
              <a:rPr lang="en-US" smtClean="0"/>
              <a:t>10/4/2018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14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BFF2-57A6-4DB9-A18A-3FABEA707F17}" type="datetime1">
              <a:rPr lang="en-US" smtClean="0"/>
              <a:t>10/4/2018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8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ED02-61FB-4786-9CE6-B8E8E7D19243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FDDC1-A1E4-45AB-AF10-2AA52BF11BD5}" type="datetime1">
              <a:rPr lang="en-US" smtClean="0"/>
              <a:t>10/4/2018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8375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DF879-72A9-4B15-BA5F-D21D65F23113}" type="datetime1">
              <a:rPr lang="en-US" smtClean="0"/>
              <a:t>10/4/2018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35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D6E4-32B8-4820-8888-22DAF108E90C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62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99BA-E9DD-49D8-BE9D-EDA29499E9D3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2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3609-F3A3-4860-B83C-08546A43F542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08E-12E2-4673-ABBE-B44C6C053DD9}" type="datetime1">
              <a:rPr lang="en-US" smtClean="0"/>
              <a:t>10/4/2018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C8FF-B905-40D1-9E68-383F6D20802D}" type="datetime1">
              <a:rPr lang="en-US" smtClean="0"/>
              <a:t>10/4/2018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D5BE-F7C8-4EA2-A544-F81444FE5A8C}" type="datetime1">
              <a:rPr lang="en-US" smtClean="0"/>
              <a:t>10/4/2018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DDA7-CCAF-4914-952C-D67A82106AED}" type="datetime1">
              <a:rPr lang="en-US" smtClean="0"/>
              <a:t>10/4/2018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679-1D8C-4F5A-AE31-C1FA6307F21C}" type="datetime1">
              <a:rPr lang="en-US" smtClean="0"/>
              <a:t>10/4/2018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A0DA-970F-489F-87A7-A3E6DFE4D204}" type="datetime1">
              <a:rPr lang="en-US" smtClean="0"/>
              <a:t>10/4/2018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C7ED7-2B13-43BB-86A3-8C9D3C44A96B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678BF0F3-0062-4BA1-9431-81E95F894B2A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180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varghese@qub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blesson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.llnl.gov/tutorials/openMP/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hH2bMboTYY" TargetMode="Externa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AXY0tEizTQ" TargetMode="External"/><Relationship Id="rId2" Type="http://schemas.openxmlformats.org/officeDocument/2006/relationships/hyperlink" Target="http://cs.umw.edu/~finlayson/class/fall14/cpsc425/notes/12-scheduling.html" TargetMode="Externa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s.umw.edu/~finlayson/class/fall16/cpsc425/notes/13-openmp-sync.html" TargetMode="Externa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.llnl.gov/tutorials/openMP/#Abstract" TargetMode="Externa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mp.org/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988840"/>
            <a:ext cx="6270922" cy="1897840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CSC4005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2400" dirty="0" smtClean="0"/>
              <a:t>High Performance Computing: Principles Of Parallel Programming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2800" dirty="0" smtClean="0"/>
              <a:t>Lecture 3, 4, 5</a:t>
            </a:r>
            <a:br>
              <a:rPr lang="en-GB" sz="2800" dirty="0" smtClean="0"/>
            </a:br>
            <a:r>
              <a:rPr lang="en-GB" sz="2800" dirty="0" smtClean="0"/>
              <a:t>OPENMP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437112"/>
            <a:ext cx="7422648" cy="1752600"/>
          </a:xfrm>
        </p:spPr>
        <p:txBody>
          <a:bodyPr/>
          <a:lstStyle/>
          <a:p>
            <a:r>
              <a:rPr lang="en-GB" dirty="0" err="1" smtClean="0"/>
              <a:t>Blesson</a:t>
            </a:r>
            <a:r>
              <a:rPr lang="en-GB" dirty="0" smtClean="0"/>
              <a:t> Varghese</a:t>
            </a:r>
          </a:p>
          <a:p>
            <a:r>
              <a:rPr lang="en-GB" dirty="0" smtClean="0">
                <a:hlinkClick r:id="rId3"/>
              </a:rPr>
              <a:t>b.varghese@qub.ac.uk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www.blessonv.com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0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err="1" smtClean="0"/>
              <a:t>OpenMP</a:t>
            </a:r>
            <a:r>
              <a:rPr lang="en-GB" dirty="0" smtClean="0"/>
              <a:t> is </a:t>
            </a:r>
            <a:r>
              <a:rPr lang="en-GB" dirty="0" smtClean="0">
                <a:solidFill>
                  <a:srgbClr val="FF0000"/>
                </a:solidFill>
              </a:rPr>
              <a:t>NOT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Meant for distributed memory parallel systems (by itself)</a:t>
            </a:r>
          </a:p>
          <a:p>
            <a:pPr lvl="1"/>
            <a:r>
              <a:rPr lang="en-GB" dirty="0" smtClean="0"/>
              <a:t>Guaranteed </a:t>
            </a:r>
            <a:r>
              <a:rPr lang="en-GB" dirty="0"/>
              <a:t>to make </a:t>
            </a:r>
            <a:r>
              <a:rPr lang="en-GB" dirty="0" smtClean="0"/>
              <a:t>most </a:t>
            </a:r>
            <a:r>
              <a:rPr lang="en-GB" dirty="0"/>
              <a:t>efficient use of shared memory</a:t>
            </a:r>
          </a:p>
          <a:p>
            <a:pPr lvl="1"/>
            <a:r>
              <a:rPr lang="en-GB" dirty="0" smtClean="0"/>
              <a:t>Designed </a:t>
            </a:r>
            <a:r>
              <a:rPr lang="en-GB" dirty="0"/>
              <a:t>to handle parallel </a:t>
            </a:r>
            <a:r>
              <a:rPr lang="en-GB" dirty="0" smtClean="0"/>
              <a:t>I/O</a:t>
            </a:r>
          </a:p>
          <a:p>
            <a:pPr lvl="2"/>
            <a:r>
              <a:rPr lang="en-GB" dirty="0" smtClean="0"/>
              <a:t>The </a:t>
            </a:r>
            <a:r>
              <a:rPr lang="en-GB" dirty="0"/>
              <a:t>programmer is responsible for </a:t>
            </a:r>
            <a:r>
              <a:rPr lang="en-GB" dirty="0" smtClean="0"/>
              <a:t>synchronising </a:t>
            </a:r>
            <a:r>
              <a:rPr lang="en-GB" dirty="0"/>
              <a:t>input and output.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Programming Model</a:t>
            </a:r>
          </a:p>
          <a:p>
            <a:pPr lvl="1"/>
            <a:r>
              <a:rPr lang="en-GB" dirty="0" smtClean="0"/>
              <a:t>Shared Memory</a:t>
            </a:r>
          </a:p>
          <a:p>
            <a:pPr lvl="2"/>
            <a:r>
              <a:rPr lang="en-GB" dirty="0" smtClean="0"/>
              <a:t>Uniform Memory Access (UMA) or Non-Uniform Memory Access (NUMA)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933056"/>
            <a:ext cx="2285479" cy="1573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472" y="3905994"/>
            <a:ext cx="3952006" cy="160039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0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/>
              <a:t>Thread Based Parallelism:</a:t>
            </a:r>
          </a:p>
          <a:p>
            <a:pPr lvl="2"/>
            <a:r>
              <a:rPr lang="en-GB" dirty="0" smtClean="0"/>
              <a:t>Parallelism through </a:t>
            </a:r>
            <a:r>
              <a:rPr lang="en-GB" dirty="0"/>
              <a:t>the use of </a:t>
            </a:r>
            <a:r>
              <a:rPr lang="en-GB" dirty="0" smtClean="0"/>
              <a:t>threads</a:t>
            </a:r>
            <a:endParaRPr lang="en-GB" dirty="0"/>
          </a:p>
          <a:p>
            <a:pPr lvl="3"/>
            <a:r>
              <a:rPr lang="en-GB" dirty="0"/>
              <a:t>A thread of execution is the smallest unit of processing that can be scheduled by an operating </a:t>
            </a:r>
            <a:r>
              <a:rPr lang="en-GB" dirty="0" smtClean="0"/>
              <a:t>system</a:t>
            </a:r>
            <a:endParaRPr lang="en-GB" dirty="0"/>
          </a:p>
          <a:p>
            <a:pPr lvl="3"/>
            <a:r>
              <a:rPr lang="en-GB" dirty="0"/>
              <a:t>Threads exist within the resources of a single </a:t>
            </a:r>
            <a:r>
              <a:rPr lang="en-GB" dirty="0" smtClean="0"/>
              <a:t>process</a:t>
            </a:r>
          </a:p>
          <a:p>
            <a:pPr lvl="4"/>
            <a:r>
              <a:rPr lang="en-GB" dirty="0" smtClean="0"/>
              <a:t>Without </a:t>
            </a:r>
            <a:r>
              <a:rPr lang="en-GB" dirty="0"/>
              <a:t>the process, </a:t>
            </a:r>
            <a:r>
              <a:rPr lang="en-GB" dirty="0" smtClean="0"/>
              <a:t>threads cease </a:t>
            </a:r>
            <a:r>
              <a:rPr lang="en-GB" dirty="0"/>
              <a:t>to exist.</a:t>
            </a:r>
          </a:p>
          <a:p>
            <a:pPr lvl="2"/>
            <a:r>
              <a:rPr lang="en-GB" dirty="0" smtClean="0"/>
              <a:t>The number </a:t>
            </a:r>
            <a:r>
              <a:rPr lang="en-GB" dirty="0"/>
              <a:t>of threads </a:t>
            </a:r>
            <a:r>
              <a:rPr lang="en-GB" dirty="0" smtClean="0"/>
              <a:t>typically match </a:t>
            </a:r>
            <a:r>
              <a:rPr lang="en-GB" dirty="0"/>
              <a:t>the number of machine </a:t>
            </a:r>
            <a:r>
              <a:rPr lang="en-GB" dirty="0" smtClean="0"/>
              <a:t>processors/cores</a:t>
            </a:r>
          </a:p>
          <a:p>
            <a:pPr lvl="3"/>
            <a:r>
              <a:rPr lang="en-GB" dirty="0" smtClean="0"/>
              <a:t>The </a:t>
            </a:r>
            <a:r>
              <a:rPr lang="en-GB" dirty="0"/>
              <a:t>actual use of threads is up to the application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2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Explicit Parallelism</a:t>
            </a:r>
          </a:p>
          <a:p>
            <a:pPr lvl="1"/>
            <a:r>
              <a:rPr lang="en-GB" dirty="0" smtClean="0"/>
              <a:t>Not an automatic </a:t>
            </a:r>
            <a:r>
              <a:rPr lang="en-GB" dirty="0"/>
              <a:t>programming </a:t>
            </a:r>
            <a:r>
              <a:rPr lang="en-GB" dirty="0" smtClean="0"/>
              <a:t>model</a:t>
            </a:r>
          </a:p>
          <a:p>
            <a:pPr lvl="2"/>
            <a:r>
              <a:rPr lang="en-GB" dirty="0" smtClean="0"/>
              <a:t>Offers the </a:t>
            </a:r>
            <a:r>
              <a:rPr lang="en-GB" dirty="0"/>
              <a:t>programmer full control over </a:t>
            </a:r>
            <a:r>
              <a:rPr lang="en-GB" dirty="0" smtClean="0"/>
              <a:t>parallelisation</a:t>
            </a:r>
            <a:endParaRPr lang="en-GB" dirty="0"/>
          </a:p>
          <a:p>
            <a:pPr lvl="3"/>
            <a:r>
              <a:rPr lang="en-GB" dirty="0" smtClean="0"/>
              <a:t>Parallelisation </a:t>
            </a:r>
            <a:r>
              <a:rPr lang="en-GB" dirty="0"/>
              <a:t>can be as simple as taking a serial program and inserting compiler </a:t>
            </a:r>
            <a:r>
              <a:rPr lang="en-GB" dirty="0" smtClean="0"/>
              <a:t>directives, or</a:t>
            </a:r>
            <a:endParaRPr lang="en-GB" dirty="0"/>
          </a:p>
          <a:p>
            <a:pPr lvl="3"/>
            <a:r>
              <a:rPr lang="en-GB" dirty="0" smtClean="0"/>
              <a:t>As </a:t>
            </a:r>
            <a:r>
              <a:rPr lang="en-GB" dirty="0"/>
              <a:t>complex as inserting subroutines to set multiple levels of parallelism, locks and even nested locks.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0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72816"/>
            <a:ext cx="7575748" cy="4094584"/>
          </a:xfrm>
        </p:spPr>
        <p:txBody>
          <a:bodyPr/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Fork-Join Model</a:t>
            </a:r>
          </a:p>
          <a:p>
            <a:pPr lvl="2"/>
            <a:r>
              <a:rPr lang="en-GB" dirty="0" smtClean="0"/>
              <a:t>Begins as a single process: the master thread (sequential)</a:t>
            </a:r>
          </a:p>
          <a:p>
            <a:pPr lvl="2"/>
            <a:r>
              <a:rPr lang="en-GB" dirty="0" smtClean="0"/>
              <a:t>FORK: the master thread creates a team of parallel threads</a:t>
            </a:r>
          </a:p>
          <a:p>
            <a:pPr lvl="2"/>
            <a:r>
              <a:rPr lang="en-GB" dirty="0" smtClean="0"/>
              <a:t>JOIN: When the team completes, they synchronise and terminate</a:t>
            </a:r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54" y="4005064"/>
            <a:ext cx="7480194" cy="211315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00808"/>
            <a:ext cx="7863780" cy="4896544"/>
          </a:xfrm>
        </p:spPr>
        <p:txBody>
          <a:bodyPr/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Compiler Directive Based</a:t>
            </a:r>
          </a:p>
          <a:p>
            <a:pPr lvl="2"/>
            <a:r>
              <a:rPr lang="en-GB" dirty="0" smtClean="0"/>
              <a:t>Parallelism is specified by embedding compiler directives in code</a:t>
            </a:r>
          </a:p>
          <a:p>
            <a:pPr lvl="2"/>
            <a:endParaRPr lang="en-GB" dirty="0"/>
          </a:p>
          <a:p>
            <a:pPr lvl="2"/>
            <a:endParaRPr lang="en-GB" sz="1050" dirty="0" smtClean="0"/>
          </a:p>
          <a:p>
            <a:pPr lvl="1"/>
            <a:r>
              <a:rPr lang="en-GB" dirty="0" smtClean="0"/>
              <a:t>Run-time Library Routine</a:t>
            </a:r>
          </a:p>
          <a:p>
            <a:pPr lvl="2"/>
            <a:r>
              <a:rPr lang="en-GB" dirty="0" smtClean="0"/>
              <a:t>To use </a:t>
            </a:r>
            <a:r>
              <a:rPr lang="en-GB" dirty="0" err="1" smtClean="0"/>
              <a:t>OpenMP</a:t>
            </a:r>
            <a:r>
              <a:rPr lang="en-GB" dirty="0" smtClean="0"/>
              <a:t> you need to include a header file</a:t>
            </a:r>
          </a:p>
          <a:p>
            <a:pPr lvl="2"/>
            <a:endParaRPr lang="en-GB" dirty="0"/>
          </a:p>
          <a:p>
            <a:pPr lvl="1"/>
            <a:endParaRPr lang="en-GB" sz="1100" dirty="0" smtClean="0"/>
          </a:p>
          <a:p>
            <a:pPr lvl="1"/>
            <a:r>
              <a:rPr lang="en-GB" dirty="0" smtClean="0"/>
              <a:t>Environment Variables</a:t>
            </a:r>
          </a:p>
          <a:p>
            <a:pPr lvl="2"/>
            <a:r>
              <a:rPr lang="en-GB" dirty="0" smtClean="0"/>
              <a:t>Set them to control the execution of parallel code</a:t>
            </a:r>
          </a:p>
          <a:p>
            <a:pPr lvl="2"/>
            <a:r>
              <a:rPr lang="en-GB" dirty="0" smtClean="0"/>
              <a:t>If no. of threads not set at runtime, then can be set using environment variable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91383" y="2791077"/>
            <a:ext cx="5472608" cy="5355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" pitchFamily="49" charset="0"/>
              </a:rPr>
              <a:t>#pragma </a:t>
            </a:r>
            <a:r>
              <a:rPr lang="en-US" sz="1600" b="1" dirty="0" err="1">
                <a:latin typeface="Courier" pitchFamily="49" charset="0"/>
              </a:rPr>
              <a:t>omp</a:t>
            </a:r>
            <a:r>
              <a:rPr lang="en-US" sz="1600" b="1" dirty="0">
                <a:latin typeface="Courier" pitchFamily="49" charset="0"/>
              </a:rPr>
              <a:t> parallel default(shared) </a:t>
            </a:r>
            <a:r>
              <a:rPr lang="en-US" sz="1600" b="1" dirty="0" smtClean="0">
                <a:latin typeface="Courier" pitchFamily="49" charset="0"/>
              </a:rPr>
              <a:t>private(</a:t>
            </a:r>
            <a:r>
              <a:rPr lang="en-US" sz="1600" b="1" dirty="0" err="1" smtClean="0">
                <a:latin typeface="Courier" pitchFamily="49" charset="0"/>
              </a:rPr>
              <a:t>beta,pi</a:t>
            </a:r>
            <a:r>
              <a:rPr lang="en-US" sz="1600" b="1" dirty="0" smtClean="0">
                <a:latin typeface="Courier" pitchFamily="49" charset="0"/>
              </a:rPr>
              <a:t>)</a:t>
            </a:r>
            <a:endParaRPr lang="en-US" sz="1600" b="1" dirty="0">
              <a:latin typeface="Courier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8998" y="4113682"/>
            <a:ext cx="5457378" cy="5416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" pitchFamily="49" charset="0"/>
              </a:rPr>
              <a:t>#include &lt;</a:t>
            </a:r>
            <a:r>
              <a:rPr lang="en-US" sz="1600" b="1" dirty="0" err="1">
                <a:latin typeface="Courier" pitchFamily="49" charset="0"/>
              </a:rPr>
              <a:t>omp.h</a:t>
            </a:r>
            <a:r>
              <a:rPr lang="en-US" sz="1600" b="1" dirty="0" smtClean="0">
                <a:latin typeface="Courier" pitchFamily="49" charset="0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" pitchFamily="49" charset="0"/>
              </a:rPr>
              <a:t>omp_set_num_threads</a:t>
            </a:r>
            <a:r>
              <a:rPr lang="en-US" sz="1600" b="1" dirty="0" smtClean="0">
                <a:latin typeface="Courier" pitchFamily="49" charset="0"/>
              </a:rPr>
              <a:t>(</a:t>
            </a:r>
            <a:r>
              <a:rPr lang="en-US" sz="1600" b="1" dirty="0" err="1" smtClean="0">
                <a:latin typeface="Courier" pitchFamily="49" charset="0"/>
              </a:rPr>
              <a:t>int</a:t>
            </a:r>
            <a:r>
              <a:rPr lang="en-US" sz="1600" b="1" dirty="0" smtClean="0">
                <a:latin typeface="Courier" pitchFamily="49" charset="0"/>
              </a:rPr>
              <a:t>);</a:t>
            </a:r>
            <a:endParaRPr lang="en-US" sz="1600" b="1" dirty="0">
              <a:latin typeface="Courier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91383" y="6021288"/>
            <a:ext cx="5457378" cy="320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" pitchFamily="49" charset="0"/>
              </a:rPr>
              <a:t>export OMP_NUM_THREADS=8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56792"/>
            <a:ext cx="7200900" cy="4310608"/>
          </a:xfrm>
        </p:spPr>
        <p:txBody>
          <a:bodyPr/>
          <a:lstStyle/>
          <a:p>
            <a:r>
              <a:rPr lang="en-GB" dirty="0" smtClean="0"/>
              <a:t>Code Structure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47664" y="2011656"/>
            <a:ext cx="7200800" cy="43027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" pitchFamily="49" charset="0"/>
              </a:rPr>
              <a:t>#include &lt;</a:t>
            </a:r>
            <a:r>
              <a:rPr lang="en-US" sz="1600" b="1" dirty="0" err="1">
                <a:latin typeface="Courier" pitchFamily="49" charset="0"/>
              </a:rPr>
              <a:t>omp.h</a:t>
            </a:r>
            <a:r>
              <a:rPr lang="en-US" sz="1600" b="1" dirty="0">
                <a:latin typeface="Courier" pitchFamily="49" charset="0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main </a:t>
            </a:r>
            <a:r>
              <a:rPr lang="en-US" sz="1600" b="1" dirty="0">
                <a:latin typeface="Courier" pitchFamily="49" charset="0"/>
              </a:rPr>
              <a:t>()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" pitchFamily="49" charset="0"/>
              </a:rPr>
              <a:t>int</a:t>
            </a:r>
            <a:r>
              <a:rPr lang="en-US" sz="1600" b="1" dirty="0" smtClean="0">
                <a:latin typeface="Courier" pitchFamily="49" charset="0"/>
              </a:rPr>
              <a:t> </a:t>
            </a:r>
            <a:r>
              <a:rPr lang="en-US" sz="1600" b="1" dirty="0">
                <a:latin typeface="Courier" pitchFamily="49" charset="0"/>
              </a:rPr>
              <a:t>var1, var2, var3;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 b="1" dirty="0">
              <a:latin typeface="Courier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// Serial code (master thread) </a:t>
            </a:r>
            <a:endParaRPr lang="en-US" sz="1600" b="1" dirty="0">
              <a:latin typeface="Courier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         </a:t>
            </a:r>
            <a:endParaRPr lang="en-US" sz="1600" b="1" dirty="0">
              <a:latin typeface="Courier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// Beginning </a:t>
            </a:r>
            <a:r>
              <a:rPr lang="en-US" sz="1600" b="1" dirty="0">
                <a:latin typeface="Courier" pitchFamily="49" charset="0"/>
              </a:rPr>
              <a:t>of parallel region. Fork a team of threads</a:t>
            </a:r>
            <a:r>
              <a:rPr lang="en-US" sz="1600" b="1" dirty="0" smtClean="0">
                <a:latin typeface="Courier" pitchFamily="49" charset="0"/>
              </a:rPr>
              <a:t>. Specify </a:t>
            </a:r>
            <a:r>
              <a:rPr lang="en-US" sz="1600" b="1" dirty="0">
                <a:latin typeface="Courier" pitchFamily="49" charset="0"/>
              </a:rPr>
              <a:t>variable scoping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 b="1" dirty="0">
              <a:latin typeface="Courier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#</a:t>
            </a:r>
            <a:r>
              <a:rPr lang="en-US" sz="1600" b="1" dirty="0">
                <a:latin typeface="Courier" pitchFamily="49" charset="0"/>
              </a:rPr>
              <a:t>pragma </a:t>
            </a:r>
            <a:r>
              <a:rPr lang="en-US" sz="1600" b="1" dirty="0" err="1">
                <a:latin typeface="Courier" pitchFamily="49" charset="0"/>
              </a:rPr>
              <a:t>omp</a:t>
            </a:r>
            <a:r>
              <a:rPr lang="en-US" sz="1600" b="1" dirty="0">
                <a:latin typeface="Courier" pitchFamily="49" charset="0"/>
              </a:rPr>
              <a:t> parallel private(var1, var2) shared(var3)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" pitchFamily="49" charset="0"/>
              </a:rPr>
              <a:t>   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		// Parallel </a:t>
            </a:r>
            <a:r>
              <a:rPr lang="en-US" sz="1600" b="1" dirty="0">
                <a:latin typeface="Courier" pitchFamily="49" charset="0"/>
              </a:rPr>
              <a:t>region executed by all threads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	       	// Other </a:t>
            </a:r>
            <a:r>
              <a:rPr lang="en-US" sz="1600" b="1" dirty="0" err="1">
                <a:latin typeface="Courier" pitchFamily="49" charset="0"/>
              </a:rPr>
              <a:t>OpenMP</a:t>
            </a:r>
            <a:r>
              <a:rPr lang="en-US" sz="1600" b="1" dirty="0">
                <a:latin typeface="Courier" pitchFamily="49" charset="0"/>
              </a:rPr>
              <a:t> directives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	  	// Run-time </a:t>
            </a:r>
            <a:r>
              <a:rPr lang="en-US" sz="1600" b="1" dirty="0">
                <a:latin typeface="Courier" pitchFamily="49" charset="0"/>
              </a:rPr>
              <a:t>Library calls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		// All </a:t>
            </a:r>
            <a:r>
              <a:rPr lang="en-US" sz="1600" b="1" dirty="0">
                <a:latin typeface="Courier" pitchFamily="49" charset="0"/>
              </a:rPr>
              <a:t>threads join master </a:t>
            </a:r>
            <a:r>
              <a:rPr lang="en-US" sz="1600" b="1" dirty="0" smtClean="0">
                <a:latin typeface="Courier" pitchFamily="49" charset="0"/>
              </a:rPr>
              <a:t>thread</a:t>
            </a:r>
            <a:endParaRPr lang="en-US" sz="1600" b="1" dirty="0">
              <a:latin typeface="Courier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" pitchFamily="49" charset="0"/>
              </a:rPr>
              <a:t>      }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 b="1" dirty="0">
              <a:latin typeface="Courier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// Resume </a:t>
            </a:r>
            <a:r>
              <a:rPr lang="en-US" sz="1600" b="1" dirty="0">
                <a:latin typeface="Courier" pitchFamily="49" charset="0"/>
              </a:rPr>
              <a:t>serial code </a:t>
            </a:r>
            <a:r>
              <a:rPr lang="en-US" sz="1600" b="1" dirty="0" smtClean="0">
                <a:latin typeface="Courier" pitchFamily="49" charset="0"/>
              </a:rPr>
              <a:t>(master thread)</a:t>
            </a:r>
            <a:endParaRPr lang="en-US" sz="1600" b="1" dirty="0">
              <a:latin typeface="Courier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}</a:t>
            </a:r>
            <a:endParaRPr lang="en-US" sz="1600" b="1" dirty="0">
              <a:latin typeface="Courier" pitchFamily="49" charset="0"/>
            </a:endParaRPr>
          </a:p>
        </p:txBody>
      </p:sp>
      <p:pic>
        <p:nvPicPr>
          <p:cNvPr id="5" name="Picture 4" descr="fork_join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0714" y="221713"/>
            <a:ext cx="4857750" cy="1638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44008" y="221713"/>
            <a:ext cx="4104456" cy="163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933256" y="221713"/>
            <a:ext cx="2808312" cy="163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660232" y="221713"/>
            <a:ext cx="2081336" cy="163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35413" y="195401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OpenMP</a:t>
            </a:r>
            <a:r>
              <a:rPr lang="en-GB" dirty="0" smtClean="0">
                <a:solidFill>
                  <a:srgbClr val="FF0000"/>
                </a:solidFill>
              </a:rPr>
              <a:t> header file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3382" y="2323343"/>
            <a:ext cx="15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Main program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1619672" y="4005064"/>
            <a:ext cx="360040" cy="158417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11560" y="447398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rgbClr val="FF0000"/>
                </a:solidFill>
              </a:rPr>
              <a:t>Parallel code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6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8" grpId="0"/>
      <p:bldP spid="12" grpId="0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88840"/>
            <a:ext cx="7200900" cy="3878560"/>
          </a:xfrm>
        </p:spPr>
        <p:txBody>
          <a:bodyPr/>
          <a:lstStyle/>
          <a:p>
            <a:r>
              <a:rPr lang="en-GB" dirty="0" smtClean="0"/>
              <a:t>Understanding types of jobs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28" y="2393952"/>
            <a:ext cx="3587072" cy="1133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42" y="3645024"/>
            <a:ext cx="7399557" cy="24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5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636912"/>
            <a:ext cx="7200900" cy="3230488"/>
          </a:xfrm>
        </p:spPr>
        <p:txBody>
          <a:bodyPr/>
          <a:lstStyle/>
          <a:p>
            <a:r>
              <a:rPr lang="en-GB" dirty="0" smtClean="0"/>
              <a:t>Joint exercise</a:t>
            </a:r>
          </a:p>
          <a:p>
            <a:pPr lvl="1"/>
            <a:r>
              <a:rPr lang="en-GB" dirty="0" smtClean="0"/>
              <a:t>Writing a multi-threaded program to print “hello world” on the console</a:t>
            </a:r>
          </a:p>
          <a:p>
            <a:pPr lvl="2"/>
            <a:r>
              <a:rPr lang="en-GB" dirty="0" smtClean="0"/>
              <a:t>Step 1: Copy the files in Resources -&gt; Tutorial-3 -&gt; </a:t>
            </a:r>
            <a:r>
              <a:rPr lang="en-GB" dirty="0" err="1" smtClean="0"/>
              <a:t>OpenMP_Demo</a:t>
            </a:r>
            <a:r>
              <a:rPr lang="en-GB" dirty="0" smtClean="0"/>
              <a:t> to the Kelvin cluster using </a:t>
            </a:r>
            <a:r>
              <a:rPr lang="en-GB" dirty="0" err="1" smtClean="0"/>
              <a:t>Filezilla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Step 2: Compile this program</a:t>
            </a:r>
          </a:p>
          <a:p>
            <a:pPr lvl="2"/>
            <a:r>
              <a:rPr lang="en-GB" dirty="0" smtClean="0"/>
              <a:t>Step 3: Running the program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18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292080" y="4293096"/>
            <a:ext cx="2787116" cy="720080"/>
            <a:chOff x="5241268" y="4725144"/>
            <a:chExt cx="2787116" cy="720080"/>
          </a:xfrm>
        </p:grpSpPr>
        <p:sp>
          <p:nvSpPr>
            <p:cNvPr id="6" name="Right Brace 5"/>
            <p:cNvSpPr/>
            <p:nvPr/>
          </p:nvSpPr>
          <p:spPr>
            <a:xfrm>
              <a:off x="5241268" y="4725144"/>
              <a:ext cx="360040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01308" y="4869160"/>
              <a:ext cx="2427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Will be discussed next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324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719764" cy="1485900"/>
          </a:xfrm>
        </p:spPr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76872"/>
            <a:ext cx="8007796" cy="4248472"/>
          </a:xfrm>
        </p:spPr>
        <p:txBody>
          <a:bodyPr>
            <a:normAutofit/>
          </a:bodyPr>
          <a:lstStyle/>
          <a:p>
            <a:r>
              <a:rPr lang="en-GB" dirty="0" smtClean="0"/>
              <a:t>Running the </a:t>
            </a:r>
            <a:r>
              <a:rPr lang="en-GB" dirty="0" err="1" smtClean="0"/>
              <a:t>OpenMP</a:t>
            </a:r>
            <a:r>
              <a:rPr lang="en-GB" dirty="0" smtClean="0"/>
              <a:t> job on Kelvin </a:t>
            </a:r>
          </a:p>
          <a:p>
            <a:pPr lvl="1"/>
            <a:r>
              <a:rPr lang="en-GB" dirty="0" smtClean="0"/>
              <a:t>Batch mode</a:t>
            </a:r>
          </a:p>
          <a:p>
            <a:pPr lvl="2"/>
            <a:r>
              <a:rPr lang="en-GB" dirty="0" smtClean="0"/>
              <a:t>Open jobscript.sh</a:t>
            </a:r>
          </a:p>
          <a:p>
            <a:pPr lvl="2"/>
            <a:r>
              <a:rPr lang="en-GB" dirty="0" smtClean="0"/>
              <a:t>Run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jobscript.sh</a:t>
            </a:r>
          </a:p>
          <a:p>
            <a:pPr lvl="2"/>
            <a:r>
              <a:rPr lang="en-GB" dirty="0"/>
              <a:t>View output </a:t>
            </a:r>
            <a:r>
              <a:rPr lang="en-GB" dirty="0" smtClean="0"/>
              <a:t>file</a:t>
            </a:r>
          </a:p>
          <a:p>
            <a:pPr lvl="3"/>
            <a:r>
              <a:rPr lang="en-GB" dirty="0" smtClean="0"/>
              <a:t>Use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GB" dirty="0" smtClean="0"/>
              <a:t> command</a:t>
            </a:r>
          </a:p>
          <a:p>
            <a:pPr lvl="1"/>
            <a:r>
              <a:rPr lang="en-GB" dirty="0" smtClean="0"/>
              <a:t>Interactive mode</a:t>
            </a:r>
          </a:p>
          <a:p>
            <a:pPr lvl="2"/>
            <a:r>
              <a:rPr lang="en-GB" dirty="0" smtClean="0"/>
              <a:t>Try this yourself</a:t>
            </a:r>
          </a:p>
          <a:p>
            <a:pPr lvl="3"/>
            <a:r>
              <a:rPr lang="en-GB" dirty="0" smtClean="0"/>
              <a:t>Commands for compiling and executing is in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jobscript.sh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from Previous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Parallel Computer Memory Architecture</a:t>
            </a:r>
          </a:p>
          <a:p>
            <a:pPr lvl="1"/>
            <a:r>
              <a:rPr lang="en-GB" dirty="0"/>
              <a:t>Shared Memory Architectures</a:t>
            </a:r>
          </a:p>
          <a:p>
            <a:pPr lvl="1"/>
            <a:r>
              <a:rPr lang="en-GB" dirty="0"/>
              <a:t>Distributed Memory Architecture</a:t>
            </a:r>
          </a:p>
          <a:p>
            <a:pPr lvl="1"/>
            <a:r>
              <a:rPr lang="en-GB" dirty="0"/>
              <a:t>Limitations of Memory Systems</a:t>
            </a:r>
          </a:p>
          <a:p>
            <a:pPr lvl="1"/>
            <a:r>
              <a:rPr lang="en-GB" dirty="0"/>
              <a:t>Cache Coherence in Multi-processor Systems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CSC4--5 - Lecture 5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2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Carefully go through:</a:t>
            </a:r>
          </a:p>
          <a:p>
            <a:pPr lvl="1"/>
            <a:r>
              <a:rPr lang="en-GB" dirty="0">
                <a:hlinkClick r:id="rId2"/>
              </a:rPr>
              <a:t>https://computing.llnl.gov/tutorials/openMP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5445224"/>
            <a:ext cx="7200900" cy="42217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Courtesy: Supercomputing Conference 2009 Tutorial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494" y="1556792"/>
            <a:ext cx="4975076" cy="373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62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503740" cy="3581400"/>
          </a:xfrm>
        </p:spPr>
        <p:txBody>
          <a:bodyPr/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Directives in C </a:t>
            </a:r>
            <a:r>
              <a:rPr lang="en-GB" dirty="0"/>
              <a:t>and C++ are based on the #pragma compiler </a:t>
            </a:r>
            <a:r>
              <a:rPr lang="en-GB" dirty="0" smtClean="0"/>
              <a:t>directives</a:t>
            </a:r>
          </a:p>
          <a:p>
            <a:pPr lvl="1"/>
            <a:r>
              <a:rPr lang="en-GB" dirty="0"/>
              <a:t> A directive consists of a directive name followed by </a:t>
            </a:r>
            <a:r>
              <a:rPr lang="en-GB" dirty="0" smtClean="0"/>
              <a:t>clauses</a:t>
            </a:r>
            <a:endParaRPr lang="en-GB" dirty="0"/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&lt;directive&gt;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[clause list]</a:t>
            </a:r>
          </a:p>
          <a:p>
            <a:pPr lvl="1"/>
            <a:r>
              <a:rPr lang="en-GB" dirty="0" smtClean="0"/>
              <a:t>The program executes </a:t>
            </a:r>
            <a:r>
              <a:rPr lang="en-GB" dirty="0"/>
              <a:t>serially until </a:t>
            </a:r>
            <a:r>
              <a:rPr lang="en-GB" dirty="0" smtClean="0"/>
              <a:t>a </a:t>
            </a:r>
            <a:r>
              <a:rPr lang="en-GB" dirty="0"/>
              <a:t>parallel </a:t>
            </a:r>
            <a:r>
              <a:rPr lang="en-GB" dirty="0" smtClean="0"/>
              <a:t>directive</a:t>
            </a:r>
          </a:p>
          <a:p>
            <a:pPr lvl="2"/>
            <a:r>
              <a:rPr lang="en-GB" dirty="0" smtClean="0"/>
              <a:t>Then a group </a:t>
            </a:r>
            <a:r>
              <a:rPr lang="en-GB" dirty="0"/>
              <a:t>of </a:t>
            </a:r>
            <a:r>
              <a:rPr lang="en-GB" dirty="0" smtClean="0"/>
              <a:t>threads is created</a:t>
            </a:r>
            <a:endParaRPr lang="en-GB" dirty="0"/>
          </a:p>
          <a:p>
            <a:pPr marL="987552" lvl="2" indent="0">
              <a:buNone/>
            </a:pPr>
            <a:r>
              <a:rPr lang="en-GB" dirty="0" smtClean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[clause list]</a:t>
            </a:r>
          </a:p>
          <a:p>
            <a:pPr marL="987552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structured block */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Flowchart: Alternate Process 5"/>
          <p:cNvSpPr/>
          <p:nvPr/>
        </p:nvSpPr>
        <p:spPr>
          <a:xfrm>
            <a:off x="2339752" y="4725144"/>
            <a:ext cx="4968552" cy="792088"/>
          </a:xfrm>
          <a:prstGeom prst="flowChartAlternateProcess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503740" cy="3581400"/>
          </a:xfrm>
        </p:spPr>
        <p:txBody>
          <a:bodyPr/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All threads have an ID</a:t>
            </a:r>
          </a:p>
          <a:p>
            <a:pPr lvl="2"/>
            <a:r>
              <a:rPr lang="en-GB" dirty="0" smtClean="0"/>
              <a:t>Main thread becomes master thread in the parallel section</a:t>
            </a:r>
          </a:p>
          <a:p>
            <a:pPr lvl="2"/>
            <a:r>
              <a:rPr lang="en-GB" dirty="0" smtClean="0"/>
              <a:t>Master thread has ID = 0</a:t>
            </a:r>
          </a:p>
          <a:p>
            <a:pPr lvl="2"/>
            <a:r>
              <a:rPr lang="en-GB" dirty="0" smtClean="0"/>
              <a:t>After parallel execution all threads join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8" name="Picture 7" descr="fork_join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1695" y="4229100"/>
            <a:ext cx="48577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16832"/>
            <a:ext cx="7647756" cy="446449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Clause </a:t>
            </a:r>
            <a:r>
              <a:rPr lang="en-GB" dirty="0"/>
              <a:t>list is used to specify conditional </a:t>
            </a:r>
            <a:r>
              <a:rPr lang="en-GB" dirty="0" smtClean="0"/>
              <a:t>parallelisation</a:t>
            </a:r>
            <a:r>
              <a:rPr lang="en-GB" dirty="0"/>
              <a:t>, number of threads, and data </a:t>
            </a:r>
            <a:r>
              <a:rPr lang="en-GB" dirty="0" smtClean="0"/>
              <a:t>handling</a:t>
            </a:r>
          </a:p>
          <a:p>
            <a:pPr lvl="1"/>
            <a:r>
              <a:rPr lang="en-GB" dirty="0"/>
              <a:t>Conditional </a:t>
            </a:r>
            <a:r>
              <a:rPr lang="en-GB" dirty="0" smtClean="0"/>
              <a:t>Parallelisation</a:t>
            </a:r>
          </a:p>
          <a:p>
            <a:pPr lvl="2"/>
            <a:r>
              <a:rPr lang="en-GB" dirty="0" smtClean="0"/>
              <a:t>The </a:t>
            </a:r>
            <a:r>
              <a:rPr lang="en-GB" dirty="0"/>
              <a:t>clause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 (scalar expression) determines whether the parallel construct results in creation of threads. </a:t>
            </a:r>
          </a:p>
          <a:p>
            <a:pPr lvl="1"/>
            <a:r>
              <a:rPr lang="en-GB" dirty="0" smtClean="0"/>
              <a:t>Degree </a:t>
            </a:r>
            <a:r>
              <a:rPr lang="en-GB" dirty="0"/>
              <a:t>of </a:t>
            </a:r>
            <a:r>
              <a:rPr lang="en-GB" dirty="0" smtClean="0"/>
              <a:t>Concurrency</a:t>
            </a:r>
          </a:p>
          <a:p>
            <a:pPr lvl="2"/>
            <a:r>
              <a:rPr lang="en-GB" dirty="0" smtClean="0"/>
              <a:t>The </a:t>
            </a:r>
            <a:r>
              <a:rPr lang="en-GB" dirty="0"/>
              <a:t>clause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(integer </a:t>
            </a:r>
            <a:r>
              <a:rPr lang="en-GB" dirty="0"/>
              <a:t>expression) specifies the number of threads that are created. </a:t>
            </a:r>
          </a:p>
          <a:p>
            <a:pPr lvl="1"/>
            <a:r>
              <a:rPr lang="en-GB" dirty="0" smtClean="0"/>
              <a:t>Data Handling</a:t>
            </a:r>
          </a:p>
          <a:p>
            <a:pPr lvl="2"/>
            <a:r>
              <a:rPr lang="en-GB" dirty="0" smtClean="0"/>
              <a:t>The </a:t>
            </a:r>
            <a:r>
              <a:rPr lang="en-GB" dirty="0"/>
              <a:t>clause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dirty="0"/>
              <a:t> (variable list) indicates variables local to each thread. </a:t>
            </a:r>
            <a:endParaRPr lang="en-GB" dirty="0" smtClean="0"/>
          </a:p>
          <a:p>
            <a:pPr lvl="2"/>
            <a:r>
              <a:rPr lang="en-GB" dirty="0" smtClean="0"/>
              <a:t>The </a:t>
            </a:r>
            <a:r>
              <a:rPr lang="en-GB" dirty="0"/>
              <a:t>clause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firstprivate</a:t>
            </a:r>
            <a:r>
              <a:rPr lang="en-GB" dirty="0"/>
              <a:t> (variable list) is similar to the private, except values of variables are </a:t>
            </a:r>
            <a:r>
              <a:rPr lang="en-GB" dirty="0" smtClean="0"/>
              <a:t>initialised </a:t>
            </a:r>
            <a:r>
              <a:rPr lang="en-GB" dirty="0"/>
              <a:t>to corresponding values before the parallel </a:t>
            </a:r>
            <a:r>
              <a:rPr lang="en-GB" dirty="0" smtClean="0"/>
              <a:t>directive</a:t>
            </a:r>
          </a:p>
          <a:p>
            <a:pPr lvl="2"/>
            <a:r>
              <a:rPr lang="en-GB" dirty="0" smtClean="0"/>
              <a:t>The </a:t>
            </a:r>
            <a:r>
              <a:rPr lang="en-GB" dirty="0"/>
              <a:t>clause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en-GB" dirty="0"/>
              <a:t> (variable list) indicates that variables are shared across all the </a:t>
            </a:r>
            <a:r>
              <a:rPr lang="en-GB" dirty="0" smtClean="0"/>
              <a:t>threads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7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84784"/>
            <a:ext cx="7273071" cy="4464496"/>
          </a:xfrm>
        </p:spPr>
        <p:txBody>
          <a:bodyPr>
            <a:normAutofit/>
          </a:bodyPr>
          <a:lstStyle/>
          <a:p>
            <a:r>
              <a:rPr lang="en-GB" dirty="0" smtClean="0"/>
              <a:t>Example of how a compiler might translate an </a:t>
            </a:r>
            <a:r>
              <a:rPr lang="en-GB" dirty="0" err="1" smtClean="0"/>
              <a:t>OpenMP</a:t>
            </a:r>
            <a:r>
              <a:rPr lang="en-GB" dirty="0" smtClean="0"/>
              <a:t> program to make use of </a:t>
            </a:r>
            <a:r>
              <a:rPr lang="en-GB" dirty="0" err="1" smtClean="0"/>
              <a:t>Pthreads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5818049" cy="394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78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20888"/>
            <a:ext cx="7200900" cy="3446512"/>
          </a:xfrm>
        </p:spPr>
        <p:txBody>
          <a:bodyPr/>
          <a:lstStyle/>
          <a:p>
            <a:r>
              <a:rPr lang="en-GB" dirty="0" smtClean="0"/>
              <a:t>Copy OpenMP_SamplePrograms.tar.gz from Tutorial-3 -&gt; </a:t>
            </a:r>
            <a:r>
              <a:rPr lang="en-GB" dirty="0" err="1" smtClean="0"/>
              <a:t>OpenMP_SamplePrograms</a:t>
            </a:r>
            <a:r>
              <a:rPr lang="en-GB" dirty="0" smtClean="0"/>
              <a:t> folder to the Kelvin Cluster</a:t>
            </a:r>
          </a:p>
          <a:p>
            <a:r>
              <a:rPr lang="en-GB" dirty="0" smtClean="0"/>
              <a:t>Execute the following command to extract the folder</a:t>
            </a:r>
          </a:p>
          <a:p>
            <a:pPr lvl="1"/>
            <a:r>
              <a:rPr lang="en-GB" dirty="0" smtClean="0">
                <a:latin typeface="Courier"/>
              </a:rPr>
              <a:t>tar </a:t>
            </a:r>
            <a:r>
              <a:rPr lang="en-GB" dirty="0">
                <a:latin typeface="Courier"/>
              </a:rPr>
              <a:t>-</a:t>
            </a:r>
            <a:r>
              <a:rPr lang="en-GB" dirty="0" err="1">
                <a:latin typeface="Courier"/>
              </a:rPr>
              <a:t>xzvf</a:t>
            </a:r>
            <a:r>
              <a:rPr lang="en-GB" dirty="0">
                <a:latin typeface="Courier"/>
              </a:rPr>
              <a:t> OpenMP_SamplePrograms.tar.gz</a:t>
            </a:r>
          </a:p>
          <a:p>
            <a:r>
              <a:rPr lang="en-GB" dirty="0" smtClean="0"/>
              <a:t>There should be a 8 folders</a:t>
            </a:r>
          </a:p>
          <a:p>
            <a:pPr lvl="1"/>
            <a:r>
              <a:rPr lang="en-GB" dirty="0" smtClean="0"/>
              <a:t>Will be used next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Programs - 1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 1 - Who am I?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simple program to illustrate the general layout of </a:t>
            </a:r>
            <a:r>
              <a:rPr lang="en-GB" dirty="0" err="1"/>
              <a:t>OpenMP</a:t>
            </a:r>
            <a:r>
              <a:rPr lang="en-GB" dirty="0"/>
              <a:t> </a:t>
            </a:r>
            <a:r>
              <a:rPr lang="en-GB" dirty="0" smtClean="0"/>
              <a:t>programs</a:t>
            </a:r>
          </a:p>
          <a:p>
            <a:pPr lvl="1"/>
            <a:r>
              <a:rPr lang="en-GB" dirty="0" smtClean="0"/>
              <a:t>What does the program do?</a:t>
            </a:r>
          </a:p>
          <a:p>
            <a:pPr lvl="2"/>
            <a:r>
              <a:rPr lang="en-GB" dirty="0" smtClean="0"/>
              <a:t>Discuss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Programs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 2 – Thread Interleaving</a:t>
            </a:r>
          </a:p>
          <a:p>
            <a:pPr lvl="1"/>
            <a:r>
              <a:rPr lang="en-GB" dirty="0" smtClean="0"/>
              <a:t>Illustrates interleaving </a:t>
            </a:r>
            <a:r>
              <a:rPr lang="en-GB" dirty="0"/>
              <a:t>of two parallel threads</a:t>
            </a:r>
            <a:endParaRPr lang="en-GB" dirty="0" smtClean="0"/>
          </a:p>
          <a:p>
            <a:pPr lvl="1"/>
            <a:r>
              <a:rPr lang="en-GB" dirty="0" smtClean="0"/>
              <a:t>Two </a:t>
            </a:r>
            <a:r>
              <a:rPr lang="en-GB" dirty="0"/>
              <a:t>parallel threads share variables c1 and </a:t>
            </a:r>
            <a:r>
              <a:rPr lang="en-GB" dirty="0" smtClean="0"/>
              <a:t>c2</a:t>
            </a:r>
          </a:p>
          <a:p>
            <a:pPr lvl="2"/>
            <a:r>
              <a:rPr lang="en-GB" dirty="0"/>
              <a:t>One thread executes </a:t>
            </a:r>
            <a:r>
              <a:rPr lang="en-GB" dirty="0" smtClean="0"/>
              <a:t>c1=c1*c2</a:t>
            </a:r>
          </a:p>
          <a:p>
            <a:pPr lvl="2"/>
            <a:r>
              <a:rPr lang="en-GB" dirty="0" smtClean="0"/>
              <a:t>Other thread executes c1=c1+c2</a:t>
            </a:r>
          </a:p>
          <a:p>
            <a:pPr lvl="1"/>
            <a:r>
              <a:rPr lang="en-GB" dirty="0"/>
              <a:t>The final value of c1 is printed </a:t>
            </a:r>
            <a:r>
              <a:rPr lang="en-GB" dirty="0" smtClean="0"/>
              <a:t>out</a:t>
            </a:r>
          </a:p>
          <a:p>
            <a:pPr lvl="1"/>
            <a:r>
              <a:rPr lang="en-GB" dirty="0" smtClean="0"/>
              <a:t>What are the possible values of c1?</a:t>
            </a:r>
          </a:p>
          <a:p>
            <a:pPr lvl="2"/>
            <a:r>
              <a:rPr lang="en-GB" dirty="0" smtClean="0"/>
              <a:t>Run the program several times </a:t>
            </a:r>
          </a:p>
          <a:p>
            <a:pPr lvl="2"/>
            <a:r>
              <a:rPr lang="en-GB" dirty="0" smtClean="0"/>
              <a:t>Does this confirm your expectations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7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Programs - 3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 3 – Race condition</a:t>
            </a:r>
          </a:p>
          <a:p>
            <a:pPr lvl="1"/>
            <a:r>
              <a:rPr lang="en-GB" dirty="0" smtClean="0"/>
              <a:t>An example of a race condition</a:t>
            </a:r>
          </a:p>
          <a:p>
            <a:pPr lvl="1"/>
            <a:r>
              <a:rPr lang="en-GB" dirty="0" smtClean="0"/>
              <a:t>Variable </a:t>
            </a:r>
            <a:r>
              <a:rPr lang="en-GB" dirty="0"/>
              <a:t>amount is shared by both </a:t>
            </a:r>
            <a:r>
              <a:rPr lang="en-GB" dirty="0" smtClean="0"/>
              <a:t>threads</a:t>
            </a:r>
          </a:p>
          <a:p>
            <a:pPr lvl="2"/>
            <a:r>
              <a:rPr lang="en-GB" dirty="0" smtClean="0"/>
              <a:t>Amount is initialised to 100</a:t>
            </a:r>
          </a:p>
          <a:p>
            <a:pPr lvl="2"/>
            <a:r>
              <a:rPr lang="en-GB" dirty="0"/>
              <a:t>One thread performs </a:t>
            </a:r>
            <a:r>
              <a:rPr lang="en-GB" dirty="0" smtClean="0"/>
              <a:t>amount=amount+100</a:t>
            </a:r>
          </a:p>
          <a:p>
            <a:pPr lvl="2"/>
            <a:r>
              <a:rPr lang="en-GB" dirty="0" smtClean="0"/>
              <a:t>Other thread performs amount=amount+200</a:t>
            </a:r>
          </a:p>
          <a:p>
            <a:pPr lvl="1"/>
            <a:r>
              <a:rPr lang="en-GB" dirty="0" smtClean="0"/>
              <a:t>What are the three possible values of amount?</a:t>
            </a:r>
          </a:p>
          <a:p>
            <a:pPr lvl="1"/>
            <a:r>
              <a:rPr lang="en-GB" dirty="0" smtClean="0"/>
              <a:t>Run the program several times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1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from Previous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Parallel </a:t>
            </a:r>
            <a:r>
              <a:rPr lang="en-GB" dirty="0"/>
              <a:t>Programming Models</a:t>
            </a:r>
          </a:p>
          <a:p>
            <a:pPr lvl="1"/>
            <a:r>
              <a:rPr lang="en-GB" dirty="0"/>
              <a:t>Threads Model</a:t>
            </a:r>
          </a:p>
          <a:p>
            <a:pPr lvl="1"/>
            <a:r>
              <a:rPr lang="en-GB" dirty="0"/>
              <a:t>Message Passing Model</a:t>
            </a:r>
          </a:p>
          <a:p>
            <a:pPr lvl="1"/>
            <a:r>
              <a:rPr lang="en-GB" dirty="0"/>
              <a:t>Data Parallel Model</a:t>
            </a:r>
          </a:p>
          <a:p>
            <a:pPr lvl="1"/>
            <a:r>
              <a:rPr lang="en-GB" dirty="0"/>
              <a:t>Other Models</a:t>
            </a:r>
          </a:p>
          <a:p>
            <a:pPr lvl="2"/>
            <a:r>
              <a:rPr lang="en-GB" dirty="0"/>
              <a:t>Hybrid </a:t>
            </a:r>
          </a:p>
          <a:p>
            <a:pPr lvl="2"/>
            <a:r>
              <a:rPr lang="en-GB" dirty="0"/>
              <a:t>Single Program, Multiple Data </a:t>
            </a:r>
          </a:p>
          <a:p>
            <a:pPr lvl="2"/>
            <a:r>
              <a:rPr lang="en-GB" dirty="0"/>
              <a:t>Multiple Program, Multiple </a:t>
            </a:r>
            <a:r>
              <a:rPr lang="en-GB" dirty="0" smtClean="0"/>
              <a:t>Data</a:t>
            </a:r>
          </a:p>
          <a:p>
            <a:r>
              <a:rPr lang="en-GB" dirty="0" smtClean="0"/>
              <a:t>Ran jobs on Kelvin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CSC4--5 - Lecture 5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3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Program - 4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88840"/>
            <a:ext cx="7200900" cy="387856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Program 4 – Another race condition</a:t>
            </a:r>
          </a:p>
          <a:p>
            <a:pPr lvl="1"/>
            <a:r>
              <a:rPr lang="en-GB" dirty="0" smtClean="0"/>
              <a:t>A more subtle condition</a:t>
            </a:r>
          </a:p>
          <a:p>
            <a:pPr lvl="2"/>
            <a:r>
              <a:rPr lang="en-GB" dirty="0"/>
              <a:t>A Bank has 10,000 savings accounts each with £</a:t>
            </a:r>
            <a:r>
              <a:rPr lang="en-GB" dirty="0" smtClean="0"/>
              <a:t>1000</a:t>
            </a:r>
          </a:p>
          <a:p>
            <a:pPr lvl="2"/>
            <a:r>
              <a:rPr lang="en-GB" dirty="0" smtClean="0"/>
              <a:t>The </a:t>
            </a:r>
            <a:r>
              <a:rPr lang="en-GB" dirty="0"/>
              <a:t>total assets are therefore £</a:t>
            </a:r>
            <a:r>
              <a:rPr lang="en-GB" dirty="0" smtClean="0"/>
              <a:t>10,000,000</a:t>
            </a:r>
          </a:p>
          <a:p>
            <a:pPr lvl="2"/>
            <a:r>
              <a:rPr lang="en-GB" dirty="0" smtClean="0"/>
              <a:t>The Automatic Teller Machine </a:t>
            </a:r>
            <a:r>
              <a:rPr lang="en-GB" dirty="0"/>
              <a:t>(ATM) continuously picks two accounts at random and adds £500 to one and deducts £500 from the </a:t>
            </a:r>
            <a:r>
              <a:rPr lang="en-GB" dirty="0" smtClean="0"/>
              <a:t>other</a:t>
            </a:r>
          </a:p>
          <a:p>
            <a:pPr lvl="2"/>
            <a:r>
              <a:rPr lang="en-GB" dirty="0" smtClean="0"/>
              <a:t>The </a:t>
            </a:r>
            <a:r>
              <a:rPr lang="en-GB" dirty="0"/>
              <a:t>totals assets should therefore remain at £</a:t>
            </a:r>
            <a:r>
              <a:rPr lang="en-GB" dirty="0" smtClean="0"/>
              <a:t>10,000,000</a:t>
            </a:r>
          </a:p>
          <a:p>
            <a:pPr lvl="2"/>
            <a:r>
              <a:rPr lang="en-GB" dirty="0" smtClean="0"/>
              <a:t>Periodically </a:t>
            </a:r>
            <a:r>
              <a:rPr lang="en-GB" dirty="0"/>
              <a:t>the auditor sums the Bank's assets and outputs the </a:t>
            </a:r>
            <a:r>
              <a:rPr lang="en-GB" dirty="0" smtClean="0"/>
              <a:t>total</a:t>
            </a:r>
          </a:p>
          <a:p>
            <a:pPr lvl="1"/>
            <a:r>
              <a:rPr lang="en-GB" dirty="0"/>
              <a:t>Note how the bank account is shared by both threads</a:t>
            </a:r>
            <a:endParaRPr lang="en-GB" dirty="0" smtClean="0"/>
          </a:p>
          <a:p>
            <a:pPr lvl="1"/>
            <a:r>
              <a:rPr lang="en-GB" dirty="0"/>
              <a:t>Run the program several times and observe the </a:t>
            </a:r>
            <a:r>
              <a:rPr lang="en-GB" dirty="0" smtClean="0"/>
              <a:t>output</a:t>
            </a:r>
          </a:p>
          <a:p>
            <a:pPr lvl="2"/>
            <a:r>
              <a:rPr lang="en-GB" dirty="0" smtClean="0"/>
              <a:t>Explain the results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Program - 5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348880"/>
            <a:ext cx="7200900" cy="3518520"/>
          </a:xfrm>
        </p:spPr>
        <p:txBody>
          <a:bodyPr>
            <a:normAutofit/>
          </a:bodyPr>
          <a:lstStyle/>
          <a:p>
            <a:r>
              <a:rPr lang="en-GB" dirty="0" smtClean="0"/>
              <a:t>Program 5 – Critical sections</a:t>
            </a:r>
          </a:p>
          <a:p>
            <a:pPr lvl="1"/>
            <a:r>
              <a:rPr lang="en-GB" dirty="0" smtClean="0"/>
              <a:t>This program is different from Program 4</a:t>
            </a:r>
          </a:p>
          <a:p>
            <a:pPr lvl="2"/>
            <a:r>
              <a:rPr lang="en-GB" dirty="0" smtClean="0"/>
              <a:t>Defines critical sections to protect shared variables</a:t>
            </a:r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9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Program - 6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16832"/>
            <a:ext cx="7200900" cy="3950568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Program 6 – Producer/Consumer problem</a:t>
            </a:r>
          </a:p>
          <a:p>
            <a:pPr lvl="1"/>
            <a:r>
              <a:rPr lang="en-GB" dirty="0" smtClean="0"/>
              <a:t>This program has one producer and two consumers</a:t>
            </a:r>
          </a:p>
          <a:p>
            <a:pPr lvl="2"/>
            <a:r>
              <a:rPr lang="en-GB" dirty="0" smtClean="0"/>
              <a:t>Share </a:t>
            </a:r>
            <a:r>
              <a:rPr lang="en-GB" dirty="0"/>
              <a:t>a single element </a:t>
            </a:r>
            <a:r>
              <a:rPr lang="en-GB" dirty="0" smtClean="0"/>
              <a:t>buffer</a:t>
            </a:r>
          </a:p>
          <a:p>
            <a:pPr lvl="2"/>
            <a:r>
              <a:rPr lang="en-GB" dirty="0"/>
              <a:t>First, the producer adds an element to the </a:t>
            </a:r>
            <a:r>
              <a:rPr lang="en-GB" dirty="0" smtClean="0"/>
              <a:t>buffer</a:t>
            </a:r>
          </a:p>
          <a:p>
            <a:pPr lvl="2"/>
            <a:r>
              <a:rPr lang="en-GB" dirty="0"/>
              <a:t>A new element can be added to the buffer only after the previous element added has been read by one, and only one, of the </a:t>
            </a:r>
            <a:r>
              <a:rPr lang="en-GB" dirty="0" smtClean="0"/>
              <a:t>consumers</a:t>
            </a:r>
          </a:p>
          <a:p>
            <a:pPr lvl="1"/>
            <a:r>
              <a:rPr lang="en-GB" dirty="0"/>
              <a:t>Compile the program </a:t>
            </a:r>
            <a:r>
              <a:rPr lang="en-GB" dirty="0" err="1"/>
              <a:t>pc.c</a:t>
            </a:r>
            <a:r>
              <a:rPr lang="en-GB" dirty="0"/>
              <a:t> and r un it several times. Observe whether it satisfies the above </a:t>
            </a:r>
            <a:r>
              <a:rPr lang="en-GB" dirty="0" smtClean="0"/>
              <a:t>specification</a:t>
            </a:r>
          </a:p>
          <a:p>
            <a:pPr lvl="2"/>
            <a:r>
              <a:rPr lang="en-GB" dirty="0" smtClean="0"/>
              <a:t>Using </a:t>
            </a:r>
            <a:r>
              <a:rPr lang="en-GB" dirty="0"/>
              <a:t>./pc | sort may help understand what is </a:t>
            </a:r>
            <a:r>
              <a:rPr lang="en-GB" dirty="0" smtClean="0"/>
              <a:t>happening</a:t>
            </a:r>
          </a:p>
          <a:p>
            <a:pPr lvl="1"/>
            <a:r>
              <a:rPr lang="en-GB" dirty="0"/>
              <a:t>Using a suitable critical section modify the program so that it meets the </a:t>
            </a:r>
            <a:r>
              <a:rPr lang="en-GB" dirty="0" smtClean="0"/>
              <a:t>specification</a:t>
            </a:r>
          </a:p>
          <a:p>
            <a:pPr lvl="1"/>
            <a:r>
              <a:rPr lang="en-GB" dirty="0"/>
              <a:t>Modify the program so that, first, the producer adds an element to the buffer, then a new element is added to the buffer when the previous element added has been read by both of the consumers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5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Program - 7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171700"/>
            <a:ext cx="7200900" cy="36957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Program 7 – Thread Scheduling</a:t>
            </a:r>
          </a:p>
          <a:p>
            <a:pPr lvl="1"/>
            <a:r>
              <a:rPr lang="en-GB" dirty="0" smtClean="0"/>
              <a:t>Use interactive mode</a:t>
            </a:r>
          </a:p>
          <a:p>
            <a:pPr lvl="2"/>
            <a:r>
              <a:rPr lang="en-GB" dirty="0"/>
              <a:t>Compile using </a:t>
            </a:r>
            <a:endParaRPr lang="en-GB" dirty="0" smtClean="0"/>
          </a:p>
          <a:p>
            <a:pPr lvl="3"/>
            <a:r>
              <a:rPr lang="en-GB" dirty="0" err="1" smtClean="0">
                <a:latin typeface="Courier"/>
              </a:rPr>
              <a:t>gcc</a:t>
            </a:r>
            <a:r>
              <a:rPr lang="en-GB" dirty="0" smtClean="0">
                <a:latin typeface="Courier"/>
              </a:rPr>
              <a:t> </a:t>
            </a:r>
            <a:r>
              <a:rPr lang="en-GB" dirty="0">
                <a:latin typeface="Courier"/>
              </a:rPr>
              <a:t>-</a:t>
            </a:r>
            <a:r>
              <a:rPr lang="en-GB" dirty="0" err="1">
                <a:latin typeface="Courier"/>
              </a:rPr>
              <a:t>fopenmp</a:t>
            </a:r>
            <a:r>
              <a:rPr lang="en-GB" dirty="0">
                <a:latin typeface="Courier"/>
              </a:rPr>
              <a:t> -</a:t>
            </a:r>
            <a:r>
              <a:rPr lang="en-GB" dirty="0" err="1">
                <a:latin typeface="Courier"/>
              </a:rPr>
              <a:t>std</a:t>
            </a:r>
            <a:r>
              <a:rPr lang="en-GB" dirty="0">
                <a:latin typeface="Courier"/>
              </a:rPr>
              <a:t>=gnu99 </a:t>
            </a:r>
            <a:r>
              <a:rPr lang="en-GB" dirty="0" err="1">
                <a:latin typeface="Courier"/>
              </a:rPr>
              <a:t>scheduler.c</a:t>
            </a:r>
            <a:r>
              <a:rPr lang="en-GB" dirty="0">
                <a:latin typeface="Courier"/>
              </a:rPr>
              <a:t> -o scheduler -lm</a:t>
            </a:r>
          </a:p>
          <a:p>
            <a:pPr lvl="2"/>
            <a:r>
              <a:rPr lang="en-GB" dirty="0" smtClean="0"/>
              <a:t>Run </a:t>
            </a:r>
          </a:p>
          <a:p>
            <a:pPr lvl="3"/>
            <a:r>
              <a:rPr lang="en-GB" dirty="0" smtClean="0"/>
              <a:t>./scheduler 1</a:t>
            </a:r>
          </a:p>
          <a:p>
            <a:pPr lvl="3"/>
            <a:r>
              <a:rPr lang="en-GB" dirty="0" smtClean="0"/>
              <a:t>./scheduler 1 | sort</a:t>
            </a:r>
          </a:p>
          <a:p>
            <a:pPr lvl="3"/>
            <a:r>
              <a:rPr lang="en-GB" dirty="0" smtClean="0"/>
              <a:t>./scheduler 2, ./scheduler 3 and ./scheduler 4</a:t>
            </a:r>
          </a:p>
          <a:p>
            <a:pPr lvl="2"/>
            <a:r>
              <a:rPr lang="en-GB" dirty="0" smtClean="0"/>
              <a:t>Experiment </a:t>
            </a:r>
            <a:r>
              <a:rPr lang="en-GB" dirty="0"/>
              <a:t>by varying the number of threads through the environment variable OMP_NUM_THREADS, for example</a:t>
            </a:r>
            <a:r>
              <a:rPr lang="en-GB" dirty="0" smtClean="0"/>
              <a:t>,    </a:t>
            </a:r>
            <a:r>
              <a:rPr lang="en-GB" dirty="0">
                <a:latin typeface="Courier"/>
              </a:rPr>
              <a:t>$export OMP_NUM_THREADS=3</a:t>
            </a:r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8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Program – 7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636912"/>
            <a:ext cx="7200900" cy="3230488"/>
          </a:xfrm>
        </p:spPr>
        <p:txBody>
          <a:bodyPr>
            <a:normAutofit/>
          </a:bodyPr>
          <a:lstStyle/>
          <a:p>
            <a:r>
              <a:rPr lang="en-GB" dirty="0" smtClean="0"/>
              <a:t>Program 7 – Thread Scheduling (contd.)</a:t>
            </a:r>
          </a:p>
          <a:p>
            <a:pPr lvl="1"/>
            <a:r>
              <a:rPr lang="en-GB" dirty="0" smtClean="0"/>
              <a:t>Write a job script for executing the scheduler in batch mode</a:t>
            </a:r>
            <a:endParaRPr lang="en-GB" dirty="0">
              <a:latin typeface="Courier"/>
            </a:endParaRPr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5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Program –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20888"/>
            <a:ext cx="7200900" cy="381642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Program 8 – Matrix Multiplication</a:t>
            </a:r>
          </a:p>
          <a:p>
            <a:pPr lvl="1"/>
            <a:r>
              <a:rPr lang="en-GB" dirty="0" smtClean="0"/>
              <a:t>Multiplies </a:t>
            </a:r>
            <a:r>
              <a:rPr lang="en-GB" dirty="0"/>
              <a:t>two square matrices using 1..64 threads</a:t>
            </a:r>
            <a:endParaRPr lang="en-GB" dirty="0" smtClean="0"/>
          </a:p>
          <a:p>
            <a:pPr lvl="1"/>
            <a:r>
              <a:rPr lang="en-GB" dirty="0" smtClean="0"/>
              <a:t>Compile the program using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Execute, for example </a:t>
            </a:r>
            <a:r>
              <a:rPr lang="en-GB" dirty="0" smtClean="0">
                <a:latin typeface="Courier"/>
              </a:rPr>
              <a:t>time ./mm 400 </a:t>
            </a:r>
            <a:r>
              <a:rPr lang="en-GB" dirty="0" smtClean="0"/>
              <a:t>and observe output</a:t>
            </a:r>
          </a:p>
          <a:p>
            <a:pPr lvl="1"/>
            <a:r>
              <a:rPr lang="en-GB" dirty="0" smtClean="0"/>
              <a:t>Perform </a:t>
            </a:r>
            <a:r>
              <a:rPr lang="en-GB" dirty="0"/>
              <a:t>timings experiments using different matrix orders and threads</a:t>
            </a:r>
          </a:p>
          <a:p>
            <a:pPr lvl="2"/>
            <a:r>
              <a:rPr lang="en-GB" dirty="0" smtClean="0"/>
              <a:t>Run </a:t>
            </a:r>
            <a:r>
              <a:rPr lang="en-GB" dirty="0"/>
              <a:t>the mm program for matrix orders of 150, 300, 600, 1200, </a:t>
            </a:r>
            <a:r>
              <a:rPr lang="en-GB" dirty="0" smtClean="0"/>
              <a:t>2400 and </a:t>
            </a:r>
            <a:r>
              <a:rPr lang="en-GB" dirty="0"/>
              <a:t>note the time taken by each	</a:t>
            </a:r>
            <a:endParaRPr lang="en-GB" dirty="0" smtClean="0"/>
          </a:p>
          <a:p>
            <a:pPr lvl="2"/>
            <a:r>
              <a:rPr lang="en-GB" dirty="0"/>
              <a:t>Draw a graph of matrix order(x-axis) against time (y-axis) for 1</a:t>
            </a:r>
            <a:r>
              <a:rPr lang="en-GB" dirty="0" smtClean="0"/>
              <a:t>, 2, 4, 8, 16, 32, 64 threads</a:t>
            </a:r>
          </a:p>
          <a:p>
            <a:pPr lvl="2"/>
            <a:r>
              <a:rPr lang="en-GB" dirty="0"/>
              <a:t>Take note also of the real, user and sys time that is output. What do you think these correspond to?</a:t>
            </a:r>
          </a:p>
          <a:p>
            <a:pPr lvl="2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2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Program – 8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708920"/>
            <a:ext cx="7200900" cy="3158480"/>
          </a:xfrm>
        </p:spPr>
        <p:txBody>
          <a:bodyPr>
            <a:normAutofit/>
          </a:bodyPr>
          <a:lstStyle/>
          <a:p>
            <a:r>
              <a:rPr lang="en-GB" dirty="0" smtClean="0"/>
              <a:t>Program 8 – Matrix Multiplication (contd.)</a:t>
            </a:r>
          </a:p>
          <a:p>
            <a:pPr lvl="1"/>
            <a:r>
              <a:rPr lang="en-GB" dirty="0"/>
              <a:t>Write a job script for executing the scheduler in batch mode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6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503740" cy="35814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Programming Model (contd.)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If </a:t>
            </a:r>
            <a:r>
              <a:rPr lang="en-GB" dirty="0"/>
              <a:t>the value of the </a:t>
            </a:r>
            <a:r>
              <a:rPr lang="en-GB" dirty="0" smtClean="0"/>
              <a:t>variable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is_parallel</a:t>
            </a:r>
            <a:r>
              <a:rPr lang="en-GB" dirty="0"/>
              <a:t> equals one, eight threads are </a:t>
            </a:r>
            <a:r>
              <a:rPr lang="en-GB" dirty="0" smtClean="0"/>
              <a:t>created</a:t>
            </a:r>
            <a:endParaRPr lang="en-GB" dirty="0"/>
          </a:p>
          <a:p>
            <a:pPr lvl="1"/>
            <a:r>
              <a:rPr lang="en-GB" dirty="0" smtClean="0"/>
              <a:t>Each </a:t>
            </a:r>
            <a:r>
              <a:rPr lang="en-GB" dirty="0"/>
              <a:t>of these threads gets private copies of variables a and c, and shares a single value of variable </a:t>
            </a:r>
            <a:r>
              <a:rPr lang="en-GB" dirty="0" smtClean="0"/>
              <a:t>b 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value of each copy of c is </a:t>
            </a:r>
            <a:r>
              <a:rPr lang="en-GB" dirty="0" smtClean="0"/>
              <a:t>initialised </a:t>
            </a:r>
            <a:r>
              <a:rPr lang="en-GB" dirty="0"/>
              <a:t>to the value of c before the parallel </a:t>
            </a:r>
            <a:r>
              <a:rPr lang="en-GB" dirty="0" smtClean="0"/>
              <a:t>directive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default state of a variable is specified by the clause </a:t>
            </a:r>
            <a:r>
              <a:rPr lang="en-GB" dirty="0" smtClean="0"/>
              <a:t> default(shared)or default(none</a:t>
            </a:r>
            <a:r>
              <a:rPr lang="en-GB" dirty="0"/>
              <a:t>)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47664" y="2564904"/>
            <a:ext cx="7200800" cy="1255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#pragma </a:t>
            </a:r>
            <a:r>
              <a:rPr lang="en-US" sz="1600" b="1" dirty="0" err="1" smtClean="0">
                <a:latin typeface="Courier" pitchFamily="49" charset="0"/>
              </a:rPr>
              <a:t>omp</a:t>
            </a:r>
            <a:r>
              <a:rPr lang="en-US" sz="1600" b="1" dirty="0" smtClean="0">
                <a:latin typeface="Courier" pitchFamily="49" charset="0"/>
              </a:rPr>
              <a:t> parallel if (</a:t>
            </a:r>
            <a:r>
              <a:rPr lang="en-US" sz="1600" b="1" dirty="0" err="1" smtClean="0">
                <a:latin typeface="Courier" pitchFamily="49" charset="0"/>
              </a:rPr>
              <a:t>is_parallel</a:t>
            </a:r>
            <a:r>
              <a:rPr lang="en-US" sz="1600" b="1" dirty="0" smtClean="0">
                <a:latin typeface="Courier" pitchFamily="49" charset="0"/>
              </a:rPr>
              <a:t>== 1) </a:t>
            </a:r>
            <a:r>
              <a:rPr lang="en-US" sz="1600" b="1" dirty="0" err="1" smtClean="0">
                <a:latin typeface="Courier" pitchFamily="49" charset="0"/>
              </a:rPr>
              <a:t>num_threads</a:t>
            </a:r>
            <a:r>
              <a:rPr lang="en-US" sz="1600" b="1" dirty="0" smtClean="0">
                <a:latin typeface="Courier" pitchFamily="49" charset="0"/>
              </a:rPr>
              <a:t>(8) private (a) shared (b) </a:t>
            </a:r>
            <a:r>
              <a:rPr lang="en-US" sz="1600" b="1" dirty="0" err="1" smtClean="0">
                <a:latin typeface="Courier" pitchFamily="49" charset="0"/>
              </a:rPr>
              <a:t>firstprivate</a:t>
            </a:r>
            <a:r>
              <a:rPr lang="en-US" sz="1600" b="1" dirty="0" smtClean="0">
                <a:latin typeface="Courier" pitchFamily="49" charset="0"/>
              </a:rPr>
              <a:t>(c)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 /* structured block */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}</a:t>
            </a:r>
            <a:r>
              <a:rPr lang="en-US" sz="2000" b="1" dirty="0" smtClean="0">
                <a:latin typeface="Courier" pitchFamily="49" charset="0"/>
              </a:rPr>
              <a:t> </a:t>
            </a:r>
            <a:endParaRPr lang="en-US" sz="20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8800"/>
            <a:ext cx="5487516" cy="331236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Reduction clause in </a:t>
            </a:r>
            <a:r>
              <a:rPr lang="en-GB" dirty="0" err="1" smtClean="0"/>
              <a:t>OpenMP</a:t>
            </a:r>
            <a:endParaRPr lang="en-GB" dirty="0" smtClean="0"/>
          </a:p>
          <a:p>
            <a:pPr lvl="2"/>
            <a:r>
              <a:rPr lang="en-GB" dirty="0" smtClean="0"/>
              <a:t>Specifies that multiple </a:t>
            </a:r>
            <a:r>
              <a:rPr lang="en-GB" dirty="0"/>
              <a:t>local copies of a variable at different threads are combined into a single copy at the master when threads exit</a:t>
            </a:r>
            <a:endParaRPr lang="en-GB" dirty="0" smtClean="0"/>
          </a:p>
          <a:p>
            <a:pPr lvl="2"/>
            <a:r>
              <a:rPr lang="en-GB" dirty="0"/>
              <a:t>The usage of the reduction clause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reduction (operator: variable list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GB" dirty="0"/>
              <a:t>The variables in the list are implicitly specified as being private to </a:t>
            </a:r>
            <a:r>
              <a:rPr lang="en-GB" dirty="0" smtClean="0"/>
              <a:t>threads</a:t>
            </a:r>
            <a:endParaRPr lang="en-GB" dirty="0"/>
          </a:p>
          <a:p>
            <a:pPr lvl="2"/>
            <a:r>
              <a:rPr lang="en-GB" dirty="0"/>
              <a:t>The operator can be one of +, *, -, &amp;, |, ^, &amp;&amp;, and </a:t>
            </a:r>
            <a:r>
              <a:rPr lang="en-GB" dirty="0" smtClean="0"/>
              <a:t>||</a:t>
            </a:r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123728" y="4937720"/>
            <a:ext cx="6423620" cy="11241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#pragma </a:t>
            </a:r>
            <a:r>
              <a:rPr lang="en-US" sz="1400" b="1" dirty="0" err="1" smtClean="0">
                <a:latin typeface="Courier" pitchFamily="49" charset="0"/>
              </a:rPr>
              <a:t>omp</a:t>
            </a:r>
            <a:r>
              <a:rPr lang="en-US" sz="1400" b="1" dirty="0" smtClean="0">
                <a:latin typeface="Courier" pitchFamily="49" charset="0"/>
              </a:rPr>
              <a:t> parallel reduction(+: sum) </a:t>
            </a:r>
            <a:r>
              <a:rPr lang="en-US" sz="1400" b="1" dirty="0" err="1" smtClean="0">
                <a:latin typeface="Courier" pitchFamily="49" charset="0"/>
              </a:rPr>
              <a:t>num_threads</a:t>
            </a:r>
            <a:r>
              <a:rPr lang="en-US" sz="1400" b="1" dirty="0" smtClean="0">
                <a:latin typeface="Courier" pitchFamily="49" charset="0"/>
              </a:rPr>
              <a:t>(8)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	/* compute local sums here */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/*sum here contains sum of all local instances of sums */</a:t>
            </a:r>
            <a:r>
              <a:rPr lang="en-US" sz="1600" b="1" dirty="0" smtClean="0">
                <a:latin typeface="Courier" pitchFamily="49" charset="0"/>
              </a:rPr>
              <a:t> </a:t>
            </a:r>
            <a:endParaRPr lang="en-US" sz="1600" b="1" dirty="0">
              <a:latin typeface="Courier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559674" y="2611824"/>
            <a:ext cx="1944216" cy="1458466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Video on Reduction clause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56792"/>
            <a:ext cx="7200900" cy="4310608"/>
          </a:xfrm>
        </p:spPr>
        <p:txBody>
          <a:bodyPr/>
          <a:lstStyle/>
          <a:p>
            <a:r>
              <a:rPr lang="en-GB" dirty="0" smtClean="0"/>
              <a:t>Parallel Reduction Example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54404" y="2050387"/>
            <a:ext cx="8138076" cy="344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/* ******************************************************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An </a:t>
            </a:r>
            <a:r>
              <a:rPr lang="en-US" sz="1600" b="1" dirty="0" err="1" smtClean="0">
                <a:latin typeface="Courier" pitchFamily="49" charset="0"/>
              </a:rPr>
              <a:t>OpenMP</a:t>
            </a:r>
            <a:r>
              <a:rPr lang="en-US" sz="1600" b="1" dirty="0" smtClean="0">
                <a:latin typeface="Courier" pitchFamily="49" charset="0"/>
              </a:rPr>
              <a:t> version of a threaded program to compute PI.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******************************************************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#pragma </a:t>
            </a:r>
            <a:r>
              <a:rPr lang="en-US" sz="1600" b="1" dirty="0" err="1" smtClean="0">
                <a:latin typeface="Courier" pitchFamily="49" charset="0"/>
              </a:rPr>
              <a:t>omp</a:t>
            </a:r>
            <a:r>
              <a:rPr lang="en-US" sz="1600" b="1" dirty="0" smtClean="0">
                <a:latin typeface="Courier" pitchFamily="49" charset="0"/>
              </a:rPr>
              <a:t> parallel default(none) shared(</a:t>
            </a:r>
            <a:r>
              <a:rPr lang="en-US" sz="1600" b="1" dirty="0" err="1" smtClean="0">
                <a:latin typeface="Courier" pitchFamily="49" charset="0"/>
              </a:rPr>
              <a:t>npoints</a:t>
            </a:r>
            <a:r>
              <a:rPr lang="en-US" sz="1600" b="1" dirty="0" smtClean="0">
                <a:latin typeface="Courier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private(</a:t>
            </a:r>
            <a:r>
              <a:rPr lang="en-US" sz="1600" b="1" dirty="0" err="1" smtClean="0">
                <a:latin typeface="Courier" pitchFamily="49" charset="0"/>
              </a:rPr>
              <a:t>i</a:t>
            </a:r>
            <a:r>
              <a:rPr lang="en-US" sz="1600" b="1" dirty="0" smtClean="0">
                <a:latin typeface="Courier" pitchFamily="49" charset="0"/>
              </a:rPr>
              <a:t>, </a:t>
            </a:r>
            <a:r>
              <a:rPr lang="en-US" sz="1600" b="1" dirty="0" err="1" smtClean="0">
                <a:latin typeface="Courier" pitchFamily="49" charset="0"/>
              </a:rPr>
              <a:t>rand_no_x</a:t>
            </a:r>
            <a:r>
              <a:rPr lang="en-US" sz="1600" b="1" dirty="0" smtClean="0">
                <a:latin typeface="Courier" pitchFamily="49" charset="0"/>
              </a:rPr>
              <a:t>, </a:t>
            </a:r>
            <a:r>
              <a:rPr lang="en-US" sz="1600" b="1" dirty="0" err="1" smtClean="0">
                <a:latin typeface="Courier" pitchFamily="49" charset="0"/>
              </a:rPr>
              <a:t>rand_no_y</a:t>
            </a:r>
            <a:r>
              <a:rPr lang="en-US" sz="1600" b="1" dirty="0" smtClean="0">
                <a:latin typeface="Courier" pitchFamily="49" charset="0"/>
              </a:rPr>
              <a:t>) reduction(+: sum) </a:t>
            </a:r>
            <a:r>
              <a:rPr lang="en-US" sz="1600" b="1" dirty="0" err="1" smtClean="0">
                <a:latin typeface="Courier" pitchFamily="49" charset="0"/>
              </a:rPr>
              <a:t>num_threads</a:t>
            </a:r>
            <a:r>
              <a:rPr lang="en-US" sz="1600" b="1" dirty="0" smtClean="0">
                <a:latin typeface="Courier" pitchFamily="49" charset="0"/>
              </a:rPr>
              <a:t>(8)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" pitchFamily="49" charset="0"/>
              </a:rPr>
              <a:t>num_threads</a:t>
            </a:r>
            <a:r>
              <a:rPr lang="en-US" sz="1600" b="1" dirty="0" smtClean="0">
                <a:latin typeface="Courier" pitchFamily="49" charset="0"/>
              </a:rPr>
              <a:t> = </a:t>
            </a:r>
            <a:r>
              <a:rPr lang="en-US" sz="1600" b="1" dirty="0" err="1" smtClean="0">
                <a:latin typeface="Courier" pitchFamily="49" charset="0"/>
              </a:rPr>
              <a:t>omp_get_num_threads</a:t>
            </a:r>
            <a:r>
              <a:rPr lang="en-US" sz="1600" b="1" dirty="0" smtClean="0">
                <a:latin typeface="Courier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" pitchFamily="49" charset="0"/>
              </a:rPr>
              <a:t>sample_points_per_thread</a:t>
            </a:r>
            <a:r>
              <a:rPr lang="en-US" sz="1600" b="1" dirty="0" smtClean="0">
                <a:latin typeface="Courier" pitchFamily="49" charset="0"/>
              </a:rPr>
              <a:t> = </a:t>
            </a:r>
            <a:r>
              <a:rPr lang="en-US" sz="1600" b="1" dirty="0" err="1" smtClean="0">
                <a:latin typeface="Courier" pitchFamily="49" charset="0"/>
              </a:rPr>
              <a:t>npoints</a:t>
            </a:r>
            <a:r>
              <a:rPr lang="en-US" sz="1600" b="1" dirty="0" smtClean="0">
                <a:latin typeface="Courier" pitchFamily="49" charset="0"/>
              </a:rPr>
              <a:t> / </a:t>
            </a:r>
            <a:r>
              <a:rPr lang="en-US" sz="1600" b="1" dirty="0" err="1" smtClean="0">
                <a:latin typeface="Courier" pitchFamily="49" charset="0"/>
              </a:rPr>
              <a:t>num_threads</a:t>
            </a:r>
            <a:r>
              <a:rPr lang="en-US" sz="1600" b="1" dirty="0" smtClean="0">
                <a:latin typeface="Courier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sum =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for (</a:t>
            </a:r>
            <a:r>
              <a:rPr lang="en-US" sz="1600" b="1" dirty="0" err="1" smtClean="0">
                <a:latin typeface="Courier" pitchFamily="49" charset="0"/>
              </a:rPr>
              <a:t>i</a:t>
            </a:r>
            <a:r>
              <a:rPr lang="en-US" sz="1600" b="1" dirty="0" smtClean="0">
                <a:latin typeface="Courier" pitchFamily="49" charset="0"/>
              </a:rPr>
              <a:t> = 0; </a:t>
            </a:r>
            <a:r>
              <a:rPr lang="en-US" sz="1600" b="1" dirty="0" err="1" smtClean="0">
                <a:latin typeface="Courier" pitchFamily="49" charset="0"/>
              </a:rPr>
              <a:t>i</a:t>
            </a:r>
            <a:r>
              <a:rPr lang="en-US" sz="1600" b="1" dirty="0" smtClean="0">
                <a:latin typeface="Courier" pitchFamily="49" charset="0"/>
              </a:rPr>
              <a:t> &lt; </a:t>
            </a:r>
            <a:r>
              <a:rPr lang="en-US" sz="1600" b="1" dirty="0" err="1" smtClean="0">
                <a:latin typeface="Courier" pitchFamily="49" charset="0"/>
              </a:rPr>
              <a:t>sample_points_per_thread</a:t>
            </a:r>
            <a:r>
              <a:rPr lang="en-US" sz="1600" b="1" dirty="0" smtClean="0">
                <a:latin typeface="Courier" pitchFamily="49" charset="0"/>
              </a:rPr>
              <a:t>; </a:t>
            </a:r>
            <a:r>
              <a:rPr lang="en-US" sz="1600" b="1" dirty="0" err="1" smtClean="0">
                <a:latin typeface="Courier" pitchFamily="49" charset="0"/>
              </a:rPr>
              <a:t>i</a:t>
            </a:r>
            <a:r>
              <a:rPr lang="en-US" sz="1600" b="1" dirty="0" smtClean="0">
                <a:latin typeface="Courier" pitchFamily="49" charset="0"/>
              </a:rPr>
              <a:t>++)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" pitchFamily="49" charset="0"/>
              </a:rPr>
              <a:t>rand_no_x</a:t>
            </a:r>
            <a:r>
              <a:rPr lang="en-US" sz="1600" b="1" dirty="0" smtClean="0">
                <a:latin typeface="Courier" pitchFamily="49" charset="0"/>
              </a:rPr>
              <a:t> =(double)(</a:t>
            </a:r>
            <a:r>
              <a:rPr lang="en-US" sz="1600" b="1" dirty="0" err="1" smtClean="0">
                <a:latin typeface="Courier" pitchFamily="49" charset="0"/>
              </a:rPr>
              <a:t>rand_r</a:t>
            </a:r>
            <a:r>
              <a:rPr lang="en-US" sz="1600" b="1" dirty="0" smtClean="0">
                <a:latin typeface="Courier" pitchFamily="49" charset="0"/>
              </a:rPr>
              <a:t>(&amp;seed))/(double)((2&lt;&lt;14)-1);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" pitchFamily="49" charset="0"/>
              </a:rPr>
              <a:t>rand_no_y</a:t>
            </a:r>
            <a:r>
              <a:rPr lang="en-US" sz="1600" b="1" dirty="0" smtClean="0">
                <a:latin typeface="Courier" pitchFamily="49" charset="0"/>
              </a:rPr>
              <a:t> =(double)(</a:t>
            </a:r>
            <a:r>
              <a:rPr lang="en-US" sz="1600" b="1" dirty="0" err="1" smtClean="0">
                <a:latin typeface="Courier" pitchFamily="49" charset="0"/>
              </a:rPr>
              <a:t>rand_r</a:t>
            </a:r>
            <a:r>
              <a:rPr lang="en-US" sz="1600" b="1" dirty="0" smtClean="0">
                <a:latin typeface="Courier" pitchFamily="49" charset="0"/>
              </a:rPr>
              <a:t>(&amp;seed))/(double)((2&lt;&lt;14)-1);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if (((</a:t>
            </a:r>
            <a:r>
              <a:rPr lang="en-US" sz="1600" b="1" dirty="0" err="1" smtClean="0">
                <a:latin typeface="Courier" pitchFamily="49" charset="0"/>
              </a:rPr>
              <a:t>rand_no_x</a:t>
            </a:r>
            <a:r>
              <a:rPr lang="en-US" sz="1600" b="1" dirty="0" smtClean="0">
                <a:latin typeface="Courier" pitchFamily="49" charset="0"/>
              </a:rPr>
              <a:t> - 0.5) * (</a:t>
            </a:r>
            <a:r>
              <a:rPr lang="en-US" sz="1600" b="1" dirty="0" err="1" smtClean="0">
                <a:latin typeface="Courier" pitchFamily="49" charset="0"/>
              </a:rPr>
              <a:t>rand_no_x</a:t>
            </a:r>
            <a:r>
              <a:rPr lang="en-US" sz="1600" b="1" dirty="0" smtClean="0">
                <a:latin typeface="Courier" pitchFamily="49" charset="0"/>
              </a:rPr>
              <a:t> - 0.5) +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(</a:t>
            </a:r>
            <a:r>
              <a:rPr lang="en-US" sz="1600" b="1" dirty="0" err="1" smtClean="0">
                <a:latin typeface="Courier" pitchFamily="49" charset="0"/>
              </a:rPr>
              <a:t>rand_no_y</a:t>
            </a:r>
            <a:r>
              <a:rPr lang="en-US" sz="1600" b="1" dirty="0" smtClean="0">
                <a:latin typeface="Courier" pitchFamily="49" charset="0"/>
              </a:rPr>
              <a:t> - 0.5) * (</a:t>
            </a:r>
            <a:r>
              <a:rPr lang="en-US" sz="1600" b="1" dirty="0" err="1" smtClean="0">
                <a:latin typeface="Courier" pitchFamily="49" charset="0"/>
              </a:rPr>
              <a:t>rand_no_y</a:t>
            </a:r>
            <a:r>
              <a:rPr lang="en-US" sz="1600" b="1" dirty="0" smtClean="0">
                <a:latin typeface="Courier" pitchFamily="49" charset="0"/>
              </a:rPr>
              <a:t> - 0.5)) &lt; 0.25)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sum ++;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}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}</a:t>
            </a:r>
            <a:endParaRPr lang="en-US" sz="16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aim to cover today 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Feedback session</a:t>
            </a:r>
          </a:p>
          <a:p>
            <a:pPr lvl="1"/>
            <a:r>
              <a:rPr lang="en-GB" dirty="0"/>
              <a:t>Plotting graphs </a:t>
            </a:r>
            <a:r>
              <a:rPr lang="en-GB"/>
              <a:t>for </a:t>
            </a:r>
            <a:r>
              <a:rPr lang="en-GB" smtClean="0"/>
              <a:t>research</a:t>
            </a:r>
            <a:endParaRPr lang="en-GB" dirty="0"/>
          </a:p>
          <a:p>
            <a:r>
              <a:rPr lang="en-GB" dirty="0" err="1" smtClean="0"/>
              <a:t>OpenMP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CSC4005 - Lecture 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5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</a:p>
          <a:p>
            <a:pPr lvl="1"/>
            <a:r>
              <a:rPr lang="en-GB" dirty="0" smtClean="0"/>
              <a:t>Write a simple </a:t>
            </a:r>
            <a:r>
              <a:rPr lang="en-GB" dirty="0" err="1" smtClean="0"/>
              <a:t>OpenMP</a:t>
            </a:r>
            <a:r>
              <a:rPr lang="en-GB" dirty="0" smtClean="0"/>
              <a:t> program that:</a:t>
            </a:r>
          </a:p>
          <a:p>
            <a:pPr lvl="2"/>
            <a:r>
              <a:rPr lang="en-GB" dirty="0" smtClean="0"/>
              <a:t>Uses </a:t>
            </a:r>
            <a:r>
              <a:rPr lang="en-GB" dirty="0" err="1" smtClean="0"/>
              <a:t>OpenMP</a:t>
            </a:r>
            <a:r>
              <a:rPr lang="en-GB" dirty="0" smtClean="0"/>
              <a:t> reduction</a:t>
            </a:r>
          </a:p>
          <a:p>
            <a:pPr lvl="2"/>
            <a:r>
              <a:rPr lang="en-GB" dirty="0" smtClean="0"/>
              <a:t>Uses 8 threads</a:t>
            </a:r>
          </a:p>
          <a:p>
            <a:pPr lvl="2"/>
            <a:r>
              <a:rPr lang="en-GB" dirty="0" smtClean="0"/>
              <a:t>Each thread should </a:t>
            </a:r>
          </a:p>
          <a:p>
            <a:pPr lvl="3"/>
            <a:r>
              <a:rPr lang="en-GB" dirty="0" smtClean="0"/>
              <a:t>Initialise a variable sum equal to the thread id</a:t>
            </a:r>
          </a:p>
          <a:p>
            <a:pPr lvl="3"/>
            <a:r>
              <a:rPr lang="en-GB" dirty="0" smtClean="0"/>
              <a:t>Then it must compute a local sum, sum = sum + 5</a:t>
            </a:r>
          </a:p>
          <a:p>
            <a:pPr lvl="2"/>
            <a:r>
              <a:rPr lang="en-GB" dirty="0" smtClean="0"/>
              <a:t>The reduced sum should be found outside the parallel block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6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402332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/>
              <a:t>The parallel directive can be used in conjunction with other directives to specify concurrency across iterations and </a:t>
            </a:r>
            <a:r>
              <a:rPr lang="en-GB" dirty="0" smtClean="0"/>
              <a:t>tasks </a:t>
            </a:r>
            <a:endParaRPr lang="en-GB" dirty="0"/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sections</a:t>
            </a:r>
            <a:r>
              <a:rPr lang="en-GB" dirty="0"/>
              <a:t> </a:t>
            </a:r>
            <a:endParaRPr lang="en-GB" dirty="0" smtClean="0"/>
          </a:p>
          <a:p>
            <a:pPr lvl="2"/>
            <a:r>
              <a:rPr lang="en-GB" dirty="0" smtClean="0"/>
              <a:t>to </a:t>
            </a:r>
            <a:r>
              <a:rPr lang="en-GB" dirty="0"/>
              <a:t>specify concurrent iterations and tasks. </a:t>
            </a:r>
          </a:p>
          <a:p>
            <a:pPr lvl="1"/>
            <a:r>
              <a:rPr lang="en-GB" dirty="0" smtClean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/>
              <a:t> directive is used to split parallel iteration spaces across </a:t>
            </a:r>
            <a:r>
              <a:rPr lang="en-GB" dirty="0" smtClean="0"/>
              <a:t>threads</a:t>
            </a:r>
            <a:endParaRPr lang="en-GB" dirty="0"/>
          </a:p>
          <a:p>
            <a:pPr marL="1444752" lvl="3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&lt;clause list&gt; </a:t>
            </a:r>
          </a:p>
          <a:p>
            <a:pPr marL="1444752" lvl="3" indent="0">
              <a:buNone/>
            </a:pPr>
            <a:r>
              <a:rPr lang="en-GB" dirty="0" smtClean="0"/>
              <a:t>/* for loop */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clauses that can be used </a:t>
            </a:r>
            <a:r>
              <a:rPr lang="en-GB" dirty="0" smtClean="0"/>
              <a:t>are</a:t>
            </a:r>
            <a:r>
              <a:rPr lang="en-GB" dirty="0"/>
              <a:t>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firstprivate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lastprivate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reduction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GB" dirty="0"/>
              <a:t>, 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ordered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2411760" y="4581128"/>
            <a:ext cx="4176464" cy="72008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16832"/>
            <a:ext cx="7200900" cy="3950568"/>
          </a:xfrm>
        </p:spPr>
        <p:txBody>
          <a:bodyPr/>
          <a:lstStyle/>
          <a:p>
            <a:r>
              <a:rPr lang="en-GB" dirty="0" smtClean="0"/>
              <a:t>Programming Model (contd.)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6" name="Picture 5" descr="work_share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7394" y="2406025"/>
            <a:ext cx="1700833" cy="2481828"/>
          </a:xfrm>
          <a:prstGeom prst="rect">
            <a:avLst/>
          </a:prstGeom>
        </p:spPr>
      </p:pic>
      <p:pic>
        <p:nvPicPr>
          <p:cNvPr id="7" name="Picture 6" descr="work_share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3108" y="2372735"/>
            <a:ext cx="1700833" cy="24818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94" y="4935230"/>
            <a:ext cx="34666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for - shares iterations of a loop across the team of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Represents a type of "data parallelism"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323108" y="4909478"/>
            <a:ext cx="36413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Sections - breaks work into separate, discrete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Each section is executed by a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Can be used to implement a type of "functional parallelism"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9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16832"/>
            <a:ext cx="7200900" cy="3950568"/>
          </a:xfrm>
        </p:spPr>
        <p:txBody>
          <a:bodyPr/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Parallel for example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27584" y="2757686"/>
            <a:ext cx="8001056" cy="3663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700" b="1" dirty="0" smtClean="0">
                <a:latin typeface="Courier" pitchFamily="49" charset="0"/>
              </a:rPr>
              <a:t>#pragma </a:t>
            </a:r>
            <a:r>
              <a:rPr lang="en-US" sz="1700" b="1" dirty="0" err="1" smtClean="0">
                <a:latin typeface="Courier" pitchFamily="49" charset="0"/>
              </a:rPr>
              <a:t>omp</a:t>
            </a:r>
            <a:r>
              <a:rPr lang="en-US" sz="1700" b="1" dirty="0" smtClean="0">
                <a:latin typeface="Courier" pitchFamily="49" charset="0"/>
              </a:rPr>
              <a:t> parallel default(none)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b="1" dirty="0" smtClean="0">
                <a:latin typeface="Courier" pitchFamily="49" charset="0"/>
              </a:rPr>
              <a:t>private(</a:t>
            </a:r>
            <a:r>
              <a:rPr lang="en-US" sz="1700" b="1" dirty="0" err="1" smtClean="0">
                <a:latin typeface="Courier" pitchFamily="49" charset="0"/>
              </a:rPr>
              <a:t>i</a:t>
            </a:r>
            <a:r>
              <a:rPr lang="en-US" sz="1700" b="1" dirty="0" smtClean="0">
                <a:latin typeface="Courier" pitchFamily="49" charset="0"/>
              </a:rPr>
              <a:t>, </a:t>
            </a:r>
            <a:r>
              <a:rPr lang="en-US" sz="1700" b="1" dirty="0" err="1" smtClean="0">
                <a:latin typeface="Courier" pitchFamily="49" charset="0"/>
              </a:rPr>
              <a:t>rand_no_x</a:t>
            </a:r>
            <a:r>
              <a:rPr lang="en-US" sz="1700" b="1" dirty="0" smtClean="0">
                <a:latin typeface="Courier" pitchFamily="49" charset="0"/>
              </a:rPr>
              <a:t>, </a:t>
            </a:r>
            <a:r>
              <a:rPr lang="en-US" sz="1700" b="1" dirty="0" err="1" smtClean="0">
                <a:latin typeface="Courier" pitchFamily="49" charset="0"/>
              </a:rPr>
              <a:t>rand_no_y</a:t>
            </a:r>
            <a:r>
              <a:rPr lang="en-US" sz="1700" b="1" dirty="0" smtClean="0">
                <a:latin typeface="Courier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b="1" dirty="0" smtClean="0">
                <a:latin typeface="Courier" pitchFamily="49" charset="0"/>
              </a:rPr>
              <a:t>reduction(+: sum) </a:t>
            </a:r>
            <a:r>
              <a:rPr lang="en-US" sz="1700" b="1" dirty="0" err="1" smtClean="0">
                <a:latin typeface="Courier" pitchFamily="49" charset="0"/>
              </a:rPr>
              <a:t>num_threads</a:t>
            </a:r>
            <a:r>
              <a:rPr lang="en-US" sz="1700" b="1" dirty="0" smtClean="0">
                <a:latin typeface="Courier" pitchFamily="49" charset="0"/>
              </a:rPr>
              <a:t>(8)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b="1" dirty="0" smtClean="0">
                <a:latin typeface="Courier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700" b="1" dirty="0" smtClean="0">
                <a:latin typeface="Courier" pitchFamily="49" charset="0"/>
              </a:rPr>
              <a:t>sum =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700" b="1" dirty="0" smtClean="0">
                <a:latin typeface="Courier" pitchFamily="49" charset="0"/>
              </a:rPr>
              <a:t>#</a:t>
            </a:r>
            <a:r>
              <a:rPr lang="en-US" sz="1700" b="1" dirty="0" err="1" smtClean="0">
                <a:latin typeface="Courier" pitchFamily="49" charset="0"/>
              </a:rPr>
              <a:t>pragma</a:t>
            </a:r>
            <a:r>
              <a:rPr lang="en-US" sz="1700" b="1" dirty="0" smtClean="0">
                <a:latin typeface="Courier" pitchFamily="49" charset="0"/>
              </a:rPr>
              <a:t> </a:t>
            </a:r>
            <a:r>
              <a:rPr lang="en-US" sz="1700" b="1" dirty="0" err="1" smtClean="0">
                <a:latin typeface="Courier" pitchFamily="49" charset="0"/>
              </a:rPr>
              <a:t>omp</a:t>
            </a:r>
            <a:r>
              <a:rPr lang="en-US" sz="1700" b="1" dirty="0" smtClean="0">
                <a:latin typeface="Courier" pitchFamily="49" charset="0"/>
              </a:rPr>
              <a:t> for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700" b="1" dirty="0" smtClean="0">
                <a:latin typeface="Courier" pitchFamily="49" charset="0"/>
              </a:rPr>
              <a:t>for (</a:t>
            </a:r>
            <a:r>
              <a:rPr lang="en-US" sz="1700" b="1" dirty="0" err="1" smtClean="0">
                <a:latin typeface="Courier" pitchFamily="49" charset="0"/>
              </a:rPr>
              <a:t>i</a:t>
            </a:r>
            <a:r>
              <a:rPr lang="en-US" sz="1700" b="1" dirty="0" smtClean="0">
                <a:latin typeface="Courier" pitchFamily="49" charset="0"/>
              </a:rPr>
              <a:t> = 0; </a:t>
            </a:r>
            <a:r>
              <a:rPr lang="en-US" sz="1700" b="1" dirty="0" err="1" smtClean="0">
                <a:latin typeface="Courier" pitchFamily="49" charset="0"/>
              </a:rPr>
              <a:t>i</a:t>
            </a:r>
            <a:r>
              <a:rPr lang="en-US" sz="1700" b="1" dirty="0" smtClean="0">
                <a:latin typeface="Courier" pitchFamily="49" charset="0"/>
              </a:rPr>
              <a:t> &lt; </a:t>
            </a:r>
            <a:r>
              <a:rPr lang="en-US" sz="1700" b="1" dirty="0" err="1" smtClean="0">
                <a:latin typeface="Courier" pitchFamily="49" charset="0"/>
              </a:rPr>
              <a:t>npoints</a:t>
            </a:r>
            <a:r>
              <a:rPr lang="en-US" sz="1700" b="1" dirty="0" smtClean="0">
                <a:latin typeface="Courier" pitchFamily="49" charset="0"/>
              </a:rPr>
              <a:t>; </a:t>
            </a:r>
            <a:r>
              <a:rPr lang="en-US" sz="1700" b="1" dirty="0" err="1" smtClean="0">
                <a:latin typeface="Courier" pitchFamily="49" charset="0"/>
              </a:rPr>
              <a:t>i</a:t>
            </a:r>
            <a:r>
              <a:rPr lang="en-US" sz="1700" b="1" dirty="0" smtClean="0">
                <a:latin typeface="Courier" pitchFamily="49" charset="0"/>
              </a:rPr>
              <a:t>++)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700" b="1" dirty="0" smtClean="0">
                <a:latin typeface="Courier" pitchFamily="49" charset="0"/>
              </a:rPr>
              <a:t>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700" b="1" dirty="0" err="1" smtClean="0">
                <a:latin typeface="Courier" pitchFamily="49" charset="0"/>
              </a:rPr>
              <a:t>rand_no_x</a:t>
            </a:r>
            <a:r>
              <a:rPr lang="en-US" sz="1700" b="1" dirty="0" smtClean="0">
                <a:latin typeface="Courier" pitchFamily="49" charset="0"/>
              </a:rPr>
              <a:t> =(double)(</a:t>
            </a:r>
            <a:r>
              <a:rPr lang="en-US" sz="1700" b="1" dirty="0" err="1" smtClean="0">
                <a:latin typeface="Courier" pitchFamily="49" charset="0"/>
              </a:rPr>
              <a:t>rand_r</a:t>
            </a:r>
            <a:r>
              <a:rPr lang="en-US" sz="1700" b="1" dirty="0" smtClean="0">
                <a:latin typeface="Courier" pitchFamily="49" charset="0"/>
              </a:rPr>
              <a:t>(&amp;seed))/(double)((2&lt;&lt;14)-1);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700" b="1" dirty="0" err="1" smtClean="0">
                <a:latin typeface="Courier" pitchFamily="49" charset="0"/>
              </a:rPr>
              <a:t>rand_no_y</a:t>
            </a:r>
            <a:r>
              <a:rPr lang="en-US" sz="1700" b="1" dirty="0" smtClean="0">
                <a:latin typeface="Courier" pitchFamily="49" charset="0"/>
              </a:rPr>
              <a:t> =(double)(</a:t>
            </a:r>
            <a:r>
              <a:rPr lang="en-US" sz="1700" b="1" dirty="0" err="1" smtClean="0">
                <a:latin typeface="Courier" pitchFamily="49" charset="0"/>
              </a:rPr>
              <a:t>rand_r</a:t>
            </a:r>
            <a:r>
              <a:rPr lang="en-US" sz="1700" b="1" dirty="0" smtClean="0">
                <a:latin typeface="Courier" pitchFamily="49" charset="0"/>
              </a:rPr>
              <a:t>(&amp;seed))/(double)((2&lt;&lt;14)-1);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700" b="1" dirty="0" smtClean="0">
                <a:latin typeface="Courier" pitchFamily="49" charset="0"/>
              </a:rPr>
              <a:t>if (((</a:t>
            </a:r>
            <a:r>
              <a:rPr lang="en-US" sz="1700" b="1" dirty="0" err="1" smtClean="0">
                <a:latin typeface="Courier" pitchFamily="49" charset="0"/>
              </a:rPr>
              <a:t>rand_no_x</a:t>
            </a:r>
            <a:r>
              <a:rPr lang="en-US" sz="1700" b="1" dirty="0" smtClean="0">
                <a:latin typeface="Courier" pitchFamily="49" charset="0"/>
              </a:rPr>
              <a:t> - 0.5) * (</a:t>
            </a:r>
            <a:r>
              <a:rPr lang="en-US" sz="1700" b="1" dirty="0" err="1" smtClean="0">
                <a:latin typeface="Courier" pitchFamily="49" charset="0"/>
              </a:rPr>
              <a:t>rand_no_x</a:t>
            </a:r>
            <a:r>
              <a:rPr lang="en-US" sz="1700" b="1" dirty="0" smtClean="0">
                <a:latin typeface="Courier" pitchFamily="49" charset="0"/>
              </a:rPr>
              <a:t> - 0.5) +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700" b="1" dirty="0" smtClean="0">
                <a:latin typeface="Courier" pitchFamily="49" charset="0"/>
              </a:rPr>
              <a:t>(</a:t>
            </a:r>
            <a:r>
              <a:rPr lang="en-US" sz="1700" b="1" dirty="0" err="1" smtClean="0">
                <a:latin typeface="Courier" pitchFamily="49" charset="0"/>
              </a:rPr>
              <a:t>rand_no_y</a:t>
            </a:r>
            <a:r>
              <a:rPr lang="en-US" sz="1700" b="1" dirty="0" smtClean="0">
                <a:latin typeface="Courier" pitchFamily="49" charset="0"/>
              </a:rPr>
              <a:t> - 0.5) * (</a:t>
            </a:r>
            <a:r>
              <a:rPr lang="en-US" sz="1700" b="1" dirty="0" err="1" smtClean="0">
                <a:latin typeface="Courier" pitchFamily="49" charset="0"/>
              </a:rPr>
              <a:t>rand_no_y</a:t>
            </a:r>
            <a:r>
              <a:rPr lang="en-US" sz="1700" b="1" dirty="0" smtClean="0">
                <a:latin typeface="Courier" pitchFamily="49" charset="0"/>
              </a:rPr>
              <a:t> - 0.5)) &lt; 0.25)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700" b="1" dirty="0" smtClean="0">
                <a:latin typeface="Courier" pitchFamily="49" charset="0"/>
              </a:rPr>
              <a:t>sum ++;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700" b="1" dirty="0" smtClean="0">
                <a:latin typeface="Courier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b="1" dirty="0" smtClean="0">
                <a:latin typeface="Courier" pitchFamily="49" charset="0"/>
              </a:rPr>
              <a:t>}</a:t>
            </a:r>
            <a:endParaRPr lang="en-US" sz="17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348880"/>
            <a:ext cx="4983460" cy="3888432"/>
          </a:xfrm>
        </p:spPr>
        <p:txBody>
          <a:bodyPr>
            <a:normAutofit/>
          </a:bodyPr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Parallel for</a:t>
            </a:r>
          </a:p>
          <a:p>
            <a:pPr lvl="2"/>
            <a:r>
              <a:rPr lang="en-GB" dirty="0"/>
              <a:t>The schedule clause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/>
              <a:t> directive deals with the assignment of iterations to </a:t>
            </a:r>
            <a:r>
              <a:rPr lang="en-GB" dirty="0" smtClean="0"/>
              <a:t>threads </a:t>
            </a:r>
            <a:endParaRPr lang="en-GB" dirty="0"/>
          </a:p>
          <a:p>
            <a:pPr lvl="2"/>
            <a:r>
              <a:rPr lang="en-GB" dirty="0" smtClean="0"/>
              <a:t>The </a:t>
            </a:r>
            <a:r>
              <a:rPr lang="en-GB" dirty="0"/>
              <a:t>general form of the schedule directive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schedule(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scheduling_class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[, parameter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dirty="0"/>
          </a:p>
          <a:p>
            <a:pPr lvl="2"/>
            <a:r>
              <a:rPr lang="en-GB" dirty="0" smtClean="0"/>
              <a:t>Four </a:t>
            </a:r>
            <a:r>
              <a:rPr lang="en-GB" dirty="0"/>
              <a:t>scheduling classes: </a:t>
            </a:r>
            <a:endParaRPr lang="en-GB" dirty="0" smtClean="0"/>
          </a:p>
          <a:p>
            <a:pPr lvl="3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guided</a:t>
            </a:r>
            <a:r>
              <a:rPr lang="en-GB" dirty="0"/>
              <a:t>, 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Rounded Rectangular Callout 5"/>
          <p:cNvSpPr/>
          <p:nvPr/>
        </p:nvSpPr>
        <p:spPr>
          <a:xfrm>
            <a:off x="6228184" y="4221088"/>
            <a:ext cx="2304256" cy="1512168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An overview of scheduling classes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228184" y="2492896"/>
            <a:ext cx="2304256" cy="1440160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Video on parallel for loops is </a:t>
            </a:r>
            <a:r>
              <a:rPr lang="en-GB" dirty="0" smtClean="0">
                <a:solidFill>
                  <a:schemeClr val="tx1"/>
                </a:solidFill>
                <a:hlinkClick r:id="rId3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16832"/>
            <a:ext cx="4983460" cy="4320480"/>
          </a:xfrm>
        </p:spPr>
        <p:txBody>
          <a:bodyPr>
            <a:normAutofit/>
          </a:bodyPr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Parallel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59557" y="2924944"/>
            <a:ext cx="7618203" cy="3083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/* static scheduling of matrix multiplication loops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#pragma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parallel default(none) private(</a:t>
            </a:r>
            <a:r>
              <a:rPr lang="en-US" b="1" dirty="0" err="1" smtClean="0">
                <a:latin typeface="Courier" pitchFamily="49" charset="0"/>
              </a:rPr>
              <a:t>i</a:t>
            </a:r>
            <a:r>
              <a:rPr lang="en-US" b="1" dirty="0" smtClean="0">
                <a:latin typeface="Courier" pitchFamily="49" charset="0"/>
              </a:rPr>
              <a:t>, j, k)          shared (a, b, c, dim) </a:t>
            </a:r>
            <a:r>
              <a:rPr lang="en-US" b="1" dirty="0" err="1" smtClean="0">
                <a:latin typeface="Courier" pitchFamily="49" charset="0"/>
              </a:rPr>
              <a:t>num_threads</a:t>
            </a:r>
            <a:r>
              <a:rPr lang="en-US" b="1" dirty="0" smtClean="0">
                <a:latin typeface="Courier" pitchFamily="49" charset="0"/>
              </a:rPr>
              <a:t>(4)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#</a:t>
            </a:r>
            <a:r>
              <a:rPr lang="en-US" b="1" dirty="0" err="1" smtClean="0">
                <a:latin typeface="Courier" pitchFamily="49" charset="0"/>
              </a:rPr>
              <a:t>pragma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for schedule(static)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for (</a:t>
            </a:r>
            <a:r>
              <a:rPr lang="en-US" b="1" dirty="0" err="1" smtClean="0">
                <a:latin typeface="Courier" pitchFamily="49" charset="0"/>
              </a:rPr>
              <a:t>i</a:t>
            </a:r>
            <a:r>
              <a:rPr lang="en-US" b="1" dirty="0" smtClean="0">
                <a:latin typeface="Courier" pitchFamily="49" charset="0"/>
              </a:rPr>
              <a:t> = 0; </a:t>
            </a:r>
            <a:r>
              <a:rPr lang="en-US" b="1" dirty="0" err="1" smtClean="0">
                <a:latin typeface="Courier" pitchFamily="49" charset="0"/>
              </a:rPr>
              <a:t>i</a:t>
            </a:r>
            <a:r>
              <a:rPr lang="en-US" b="1" dirty="0" smtClean="0">
                <a:latin typeface="Courier" pitchFamily="49" charset="0"/>
              </a:rPr>
              <a:t> &lt; dim; </a:t>
            </a:r>
            <a:r>
              <a:rPr lang="en-US" b="1" dirty="0" err="1" smtClean="0">
                <a:latin typeface="Courier" pitchFamily="49" charset="0"/>
              </a:rPr>
              <a:t>i</a:t>
            </a:r>
            <a:r>
              <a:rPr lang="en-US" b="1" dirty="0" smtClean="0">
                <a:latin typeface="Courier" pitchFamily="49" charset="0"/>
              </a:rPr>
              <a:t>++)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for (j = 0; j &lt; dim; j++) {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c(</a:t>
            </a:r>
            <a:r>
              <a:rPr lang="en-US" b="1" dirty="0" err="1" smtClean="0">
                <a:latin typeface="Courier" pitchFamily="49" charset="0"/>
              </a:rPr>
              <a:t>i,j</a:t>
            </a:r>
            <a:r>
              <a:rPr lang="en-US" b="1" dirty="0" smtClean="0">
                <a:latin typeface="Courier" pitchFamily="49" charset="0"/>
              </a:rPr>
              <a:t>) = 0;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for (k = 0; k &lt; dim; k++) {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c(</a:t>
            </a:r>
            <a:r>
              <a:rPr lang="en-US" b="1" dirty="0" err="1" smtClean="0">
                <a:latin typeface="Courier" pitchFamily="49" charset="0"/>
              </a:rPr>
              <a:t>i,j</a:t>
            </a:r>
            <a:r>
              <a:rPr lang="en-US" b="1" dirty="0" smtClean="0">
                <a:latin typeface="Courier" pitchFamily="49" charset="0"/>
              </a:rPr>
              <a:t>) += a(</a:t>
            </a:r>
            <a:r>
              <a:rPr lang="en-US" b="1" dirty="0" err="1" smtClean="0">
                <a:latin typeface="Courier" pitchFamily="49" charset="0"/>
              </a:rPr>
              <a:t>i</a:t>
            </a:r>
            <a:r>
              <a:rPr lang="en-US" b="1" dirty="0" smtClean="0">
                <a:latin typeface="Courier" pitchFamily="49" charset="0"/>
              </a:rPr>
              <a:t>, k) * b(k, j);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}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420888"/>
            <a:ext cx="3744417" cy="3816424"/>
          </a:xfrm>
        </p:spPr>
        <p:txBody>
          <a:bodyPr>
            <a:normAutofit/>
          </a:bodyPr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it </a:t>
            </a:r>
            <a:r>
              <a:rPr lang="en-GB" dirty="0"/>
              <a:t>is desirable to have a sequence of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directives </a:t>
            </a:r>
            <a:r>
              <a:rPr lang="en-GB" dirty="0"/>
              <a:t>within a parallel construct that do not execute an implicit barrier at the end of each for </a:t>
            </a:r>
            <a:r>
              <a:rPr lang="en-GB" dirty="0" smtClean="0"/>
              <a:t>directive</a:t>
            </a:r>
            <a:endParaRPr lang="en-GB" dirty="0"/>
          </a:p>
          <a:p>
            <a:pPr lvl="2"/>
            <a:r>
              <a:rPr lang="en-GB" dirty="0" smtClean="0"/>
              <a:t>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GB" dirty="0" smtClean="0"/>
              <a:t> clause can </a:t>
            </a:r>
            <a:r>
              <a:rPr lang="en-GB" dirty="0"/>
              <a:t>be used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/>
              <a:t> </a:t>
            </a:r>
            <a:r>
              <a:rPr lang="en-GB" dirty="0" smtClean="0"/>
              <a:t>directive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662636" y="2996952"/>
            <a:ext cx="3999958" cy="20036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#</a:t>
            </a:r>
            <a:r>
              <a:rPr lang="en-US" sz="1400" b="1" dirty="0" err="1" smtClean="0">
                <a:latin typeface="Courier" pitchFamily="49" charset="0"/>
              </a:rPr>
              <a:t>pragma</a:t>
            </a:r>
            <a:r>
              <a:rPr lang="en-US" sz="1400" b="1" dirty="0" smtClean="0">
                <a:latin typeface="Courier" pitchFamily="49" charset="0"/>
              </a:rPr>
              <a:t> </a:t>
            </a:r>
            <a:r>
              <a:rPr lang="en-US" sz="1400" b="1" dirty="0" err="1" smtClean="0">
                <a:latin typeface="Courier" pitchFamily="49" charset="0"/>
              </a:rPr>
              <a:t>omp</a:t>
            </a:r>
            <a:r>
              <a:rPr lang="en-US" sz="1400" b="1" dirty="0" smtClean="0">
                <a:latin typeface="Courier" pitchFamily="49" charset="0"/>
              </a:rPr>
              <a:t> parallel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#</a:t>
            </a:r>
            <a:r>
              <a:rPr lang="en-US" sz="1400" b="1" dirty="0" err="1" smtClean="0">
                <a:latin typeface="Courier" pitchFamily="49" charset="0"/>
              </a:rPr>
              <a:t>pragma</a:t>
            </a:r>
            <a:r>
              <a:rPr lang="en-US" sz="1400" b="1" dirty="0" smtClean="0">
                <a:latin typeface="Courier" pitchFamily="49" charset="0"/>
              </a:rPr>
              <a:t> </a:t>
            </a:r>
            <a:r>
              <a:rPr lang="en-US" sz="1400" b="1" dirty="0" err="1" smtClean="0">
                <a:latin typeface="Courier" pitchFamily="49" charset="0"/>
              </a:rPr>
              <a:t>omp</a:t>
            </a:r>
            <a:r>
              <a:rPr lang="en-US" sz="1400" b="1" dirty="0" smtClean="0">
                <a:latin typeface="Courier" pitchFamily="49" charset="0"/>
              </a:rPr>
              <a:t> for </a:t>
            </a:r>
            <a:r>
              <a:rPr lang="en-US" sz="1400" b="1" dirty="0" err="1" smtClean="0">
                <a:latin typeface="Courier" pitchFamily="49" charset="0"/>
              </a:rPr>
              <a:t>nowait</a:t>
            </a:r>
            <a:endParaRPr lang="en-US" sz="1400" b="1" dirty="0" smtClean="0">
              <a:latin typeface="Courier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for (</a:t>
            </a:r>
            <a:r>
              <a:rPr lang="en-US" sz="1400" b="1" dirty="0" err="1" smtClean="0">
                <a:latin typeface="Courier" pitchFamily="49" charset="0"/>
              </a:rPr>
              <a:t>i</a:t>
            </a:r>
            <a:r>
              <a:rPr lang="en-US" sz="1400" b="1" dirty="0" smtClean="0">
                <a:latin typeface="Courier" pitchFamily="49" charset="0"/>
              </a:rPr>
              <a:t> = 0; </a:t>
            </a:r>
            <a:r>
              <a:rPr lang="en-US" sz="1400" b="1" dirty="0" err="1" smtClean="0">
                <a:latin typeface="Courier" pitchFamily="49" charset="0"/>
              </a:rPr>
              <a:t>i</a:t>
            </a:r>
            <a:r>
              <a:rPr lang="en-US" sz="1400" b="1" dirty="0" smtClean="0">
                <a:latin typeface="Courier" pitchFamily="49" charset="0"/>
              </a:rPr>
              <a:t> &lt; </a:t>
            </a:r>
            <a:r>
              <a:rPr lang="en-US" sz="1400" b="1" dirty="0" err="1" smtClean="0">
                <a:latin typeface="Courier" pitchFamily="49" charset="0"/>
              </a:rPr>
              <a:t>nmax</a:t>
            </a:r>
            <a:r>
              <a:rPr lang="en-US" sz="1400" b="1" dirty="0" smtClean="0">
                <a:latin typeface="Courier" pitchFamily="49" charset="0"/>
              </a:rPr>
              <a:t>; </a:t>
            </a:r>
            <a:r>
              <a:rPr lang="en-US" sz="1400" b="1" dirty="0" err="1" smtClean="0">
                <a:latin typeface="Courier" pitchFamily="49" charset="0"/>
              </a:rPr>
              <a:t>i</a:t>
            </a:r>
            <a:r>
              <a:rPr lang="en-US" sz="1400" b="1" dirty="0" smtClean="0">
                <a:latin typeface="Courier" pitchFamily="49" charset="0"/>
              </a:rPr>
              <a:t>++)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#</a:t>
            </a:r>
            <a:r>
              <a:rPr lang="en-US" sz="1400" b="1" dirty="0" err="1" smtClean="0">
                <a:latin typeface="Courier" pitchFamily="49" charset="0"/>
              </a:rPr>
              <a:t>pragma</a:t>
            </a:r>
            <a:r>
              <a:rPr lang="en-US" sz="1400" b="1" dirty="0" smtClean="0">
                <a:latin typeface="Courier" pitchFamily="49" charset="0"/>
              </a:rPr>
              <a:t> </a:t>
            </a:r>
            <a:r>
              <a:rPr lang="en-US" sz="1400" b="1" dirty="0" err="1" smtClean="0">
                <a:latin typeface="Courier" pitchFamily="49" charset="0"/>
              </a:rPr>
              <a:t>omp</a:t>
            </a:r>
            <a:r>
              <a:rPr lang="en-US" sz="1400" b="1" dirty="0" smtClean="0">
                <a:latin typeface="Courier" pitchFamily="49" charset="0"/>
              </a:rPr>
              <a:t> for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for (</a:t>
            </a:r>
            <a:r>
              <a:rPr lang="en-US" sz="1400" b="1" dirty="0" err="1" smtClean="0">
                <a:latin typeface="Courier" pitchFamily="49" charset="0"/>
              </a:rPr>
              <a:t>i</a:t>
            </a:r>
            <a:r>
              <a:rPr lang="en-US" sz="1400" b="1" dirty="0" smtClean="0">
                <a:latin typeface="Courier" pitchFamily="49" charset="0"/>
              </a:rPr>
              <a:t> = 0; </a:t>
            </a:r>
            <a:r>
              <a:rPr lang="en-US" sz="1400" b="1" dirty="0" err="1" smtClean="0">
                <a:latin typeface="Courier" pitchFamily="49" charset="0"/>
              </a:rPr>
              <a:t>i</a:t>
            </a:r>
            <a:r>
              <a:rPr lang="en-US" sz="1400" b="1" dirty="0" smtClean="0">
                <a:latin typeface="Courier" pitchFamily="49" charset="0"/>
              </a:rPr>
              <a:t> &lt; </a:t>
            </a:r>
            <a:r>
              <a:rPr lang="en-US" sz="1400" b="1" dirty="0" err="1" smtClean="0">
                <a:latin typeface="Courier" pitchFamily="49" charset="0"/>
              </a:rPr>
              <a:t>mmax</a:t>
            </a:r>
            <a:r>
              <a:rPr lang="en-US" sz="1400" b="1" dirty="0" smtClean="0">
                <a:latin typeface="Courier" pitchFamily="49" charset="0"/>
              </a:rPr>
              <a:t>; </a:t>
            </a:r>
            <a:r>
              <a:rPr lang="en-US" sz="1400" b="1" dirty="0" err="1" smtClean="0">
                <a:latin typeface="Courier" pitchFamily="49" charset="0"/>
              </a:rPr>
              <a:t>i</a:t>
            </a:r>
            <a:r>
              <a:rPr lang="en-US" sz="1400" b="1" dirty="0" smtClean="0">
                <a:latin typeface="Courier" pitchFamily="49" charset="0"/>
              </a:rPr>
              <a:t>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	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}</a:t>
            </a:r>
            <a:endParaRPr lang="en-US" sz="14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16832"/>
            <a:ext cx="7431732" cy="4320480"/>
          </a:xfrm>
        </p:spPr>
        <p:txBody>
          <a:bodyPr>
            <a:normAutofit/>
          </a:bodyPr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Parallel sections</a:t>
            </a:r>
          </a:p>
          <a:p>
            <a:pPr lvl="2"/>
            <a:r>
              <a:rPr lang="en-GB" dirty="0"/>
              <a:t>Supports non-iterative parallel task assignment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637710" y="3402732"/>
            <a:ext cx="5775548" cy="23329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" pitchFamily="49" charset="0"/>
              </a:rPr>
              <a:t>#</a:t>
            </a:r>
            <a:r>
              <a:rPr lang="en-US" sz="2000" b="1" dirty="0" err="1" smtClean="0">
                <a:latin typeface="Courier" pitchFamily="49" charset="0"/>
              </a:rPr>
              <a:t>pragma</a:t>
            </a:r>
            <a:r>
              <a:rPr lang="en-US" sz="2000" b="1" dirty="0" smtClean="0">
                <a:latin typeface="Courier" pitchFamily="49" charset="0"/>
              </a:rPr>
              <a:t> </a:t>
            </a:r>
            <a:r>
              <a:rPr lang="en-US" sz="2000" b="1" dirty="0" err="1" smtClean="0">
                <a:latin typeface="Courier" pitchFamily="49" charset="0"/>
              </a:rPr>
              <a:t>omp</a:t>
            </a:r>
            <a:r>
              <a:rPr lang="en-US" sz="2000" b="1" dirty="0" smtClean="0">
                <a:latin typeface="Courier" pitchFamily="49" charset="0"/>
              </a:rPr>
              <a:t> sections [clause list]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[#</a:t>
            </a:r>
            <a:r>
              <a:rPr lang="en-US" b="1" dirty="0" err="1" smtClean="0">
                <a:latin typeface="Courier" pitchFamily="49" charset="0"/>
              </a:rPr>
              <a:t>pragma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section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/* structured block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[#</a:t>
            </a:r>
            <a:r>
              <a:rPr lang="en-US" b="1" dirty="0" err="1" smtClean="0">
                <a:latin typeface="Courier" pitchFamily="49" charset="0"/>
              </a:rPr>
              <a:t>pragma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section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/* structured block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" pitchFamily="49" charset="0"/>
              </a:rPr>
              <a:t>}</a:t>
            </a:r>
            <a:endParaRPr lang="en-US" sz="20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852936"/>
            <a:ext cx="2895228" cy="3384376"/>
          </a:xfrm>
        </p:spPr>
        <p:txBody>
          <a:bodyPr>
            <a:normAutofit/>
          </a:bodyPr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Parallel sections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95936" y="1916832"/>
            <a:ext cx="4536504" cy="40949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#</a:t>
            </a:r>
            <a:r>
              <a:rPr lang="en-US" b="1" dirty="0" err="1" smtClean="0">
                <a:latin typeface="Courier" pitchFamily="49" charset="0"/>
              </a:rPr>
              <a:t>pragma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parallel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#</a:t>
            </a:r>
            <a:r>
              <a:rPr lang="en-US" b="1" dirty="0" err="1" smtClean="0">
                <a:latin typeface="Courier" pitchFamily="49" charset="0"/>
              </a:rPr>
              <a:t>pragma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sections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#</a:t>
            </a:r>
            <a:r>
              <a:rPr lang="en-US" b="1" dirty="0" err="1" smtClean="0">
                <a:latin typeface="Courier" pitchFamily="49" charset="0"/>
              </a:rPr>
              <a:t>pragma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section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{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b="1" dirty="0" err="1" smtClean="0">
                <a:latin typeface="Courier" pitchFamily="49" charset="0"/>
              </a:rPr>
              <a:t>taskA</a:t>
            </a:r>
            <a:r>
              <a:rPr lang="en-US" b="1" dirty="0" smtClean="0">
                <a:latin typeface="Courier" pitchFamily="49" charset="0"/>
              </a:rPr>
              <a:t>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#</a:t>
            </a:r>
            <a:r>
              <a:rPr lang="en-US" b="1" dirty="0" err="1" smtClean="0">
                <a:latin typeface="Courier" pitchFamily="49" charset="0"/>
              </a:rPr>
              <a:t>pragma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section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{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b="1" dirty="0" err="1" smtClean="0">
                <a:latin typeface="Courier" pitchFamily="49" charset="0"/>
              </a:rPr>
              <a:t>taskB</a:t>
            </a:r>
            <a:r>
              <a:rPr lang="en-US" b="1" dirty="0" smtClean="0">
                <a:latin typeface="Courier" pitchFamily="49" charset="0"/>
              </a:rPr>
              <a:t>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#</a:t>
            </a:r>
            <a:r>
              <a:rPr lang="en-US" b="1" dirty="0" err="1" smtClean="0">
                <a:latin typeface="Courier" pitchFamily="49" charset="0"/>
              </a:rPr>
              <a:t>pragma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section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{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b="1" dirty="0" err="1" smtClean="0">
                <a:latin typeface="Courier" pitchFamily="49" charset="0"/>
              </a:rPr>
              <a:t>taskC</a:t>
            </a:r>
            <a:r>
              <a:rPr lang="en-US" b="1" dirty="0" smtClean="0">
                <a:latin typeface="Courier" pitchFamily="49" charset="0"/>
              </a:rPr>
              <a:t>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564904"/>
            <a:ext cx="7200900" cy="3302496"/>
          </a:xfrm>
        </p:spPr>
        <p:txBody>
          <a:bodyPr/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Nesting Parallel Directives</a:t>
            </a:r>
          </a:p>
          <a:p>
            <a:pPr lvl="2"/>
            <a:r>
              <a:rPr lang="en-GB" dirty="0"/>
              <a:t>E</a:t>
            </a:r>
            <a:r>
              <a:rPr lang="en-GB" dirty="0" smtClean="0"/>
              <a:t>nabled </a:t>
            </a:r>
            <a:r>
              <a:rPr lang="en-GB" dirty="0"/>
              <a:t>using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OMP_NESTED</a:t>
            </a:r>
            <a:r>
              <a:rPr lang="en-GB" dirty="0" smtClean="0"/>
              <a:t> </a:t>
            </a:r>
            <a:r>
              <a:rPr lang="en-GB" dirty="0"/>
              <a:t>environment variable. </a:t>
            </a:r>
          </a:p>
          <a:p>
            <a:pPr lvl="3"/>
            <a:r>
              <a:rPr lang="en-GB" dirty="0" smtClean="0"/>
              <a:t>Set </a:t>
            </a:r>
            <a:r>
              <a:rPr lang="en-GB" dirty="0"/>
              <a:t>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, nested parallelism is enabled. </a:t>
            </a:r>
          </a:p>
          <a:p>
            <a:pPr lvl="2"/>
            <a:r>
              <a:rPr lang="en-GB" dirty="0" smtClean="0"/>
              <a:t>Each </a:t>
            </a:r>
            <a:r>
              <a:rPr lang="en-GB" dirty="0"/>
              <a:t>parallel directive creates a new team of 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1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session: plotting graphs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6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72816"/>
            <a:ext cx="7200900" cy="4094584"/>
          </a:xfrm>
        </p:spPr>
        <p:txBody>
          <a:bodyPr/>
          <a:lstStyle/>
          <a:p>
            <a:r>
              <a:rPr lang="en-GB" dirty="0" smtClean="0"/>
              <a:t>Programming Model (contd.)</a:t>
            </a:r>
          </a:p>
          <a:p>
            <a:pPr lvl="1"/>
            <a:r>
              <a:rPr lang="en-GB" dirty="0" smtClean="0"/>
              <a:t>Synchronisation constructs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59632" y="2898810"/>
            <a:ext cx="5090023" cy="2169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#</a:t>
            </a:r>
            <a:r>
              <a:rPr lang="en-US" b="1" dirty="0" err="1" smtClean="0">
                <a:latin typeface="Courier" pitchFamily="49" charset="0"/>
              </a:rPr>
              <a:t>pragma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barrier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#</a:t>
            </a:r>
            <a:r>
              <a:rPr lang="en-US" b="1" dirty="0" err="1" smtClean="0">
                <a:latin typeface="Courier" pitchFamily="49" charset="0"/>
              </a:rPr>
              <a:t>pragma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single [clause list]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structured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#</a:t>
            </a:r>
            <a:r>
              <a:rPr lang="en-US" b="1" dirty="0" err="1" smtClean="0">
                <a:latin typeface="Courier" pitchFamily="49" charset="0"/>
              </a:rPr>
              <a:t>pragma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master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structured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#</a:t>
            </a:r>
            <a:r>
              <a:rPr lang="en-US" b="1" dirty="0" err="1" smtClean="0">
                <a:latin typeface="Courier" pitchFamily="49" charset="0"/>
              </a:rPr>
              <a:t>pragma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critical [(name)]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structured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#</a:t>
            </a:r>
            <a:r>
              <a:rPr lang="en-US" b="1" dirty="0" err="1" smtClean="0">
                <a:latin typeface="Courier" pitchFamily="49" charset="0"/>
              </a:rPr>
              <a:t>pragma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</a:t>
            </a:r>
            <a:r>
              <a:rPr lang="en-US" b="1" dirty="0" smtClean="0">
                <a:latin typeface="Courier" pitchFamily="49" charset="0"/>
              </a:rPr>
              <a:t> ordered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" pitchFamily="49" charset="0"/>
              </a:rPr>
              <a:t>structured block</a:t>
            </a:r>
            <a:endParaRPr lang="en-US" sz="1400" b="1" dirty="0">
              <a:latin typeface="Courier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731053" y="3339480"/>
            <a:ext cx="1944216" cy="1296144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Overview of synchronisation constructs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Programming Model</a:t>
            </a:r>
          </a:p>
          <a:p>
            <a:pPr lvl="1"/>
            <a:r>
              <a:rPr lang="en-GB" dirty="0" smtClean="0"/>
              <a:t>Library functions</a:t>
            </a:r>
          </a:p>
          <a:p>
            <a:pPr lvl="2"/>
            <a:r>
              <a:rPr lang="en-GB" dirty="0" smtClean="0"/>
              <a:t>Control execution of threaded programs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83813" y="3674328"/>
            <a:ext cx="6517958" cy="16573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/* thread and processor count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" pitchFamily="49" charset="0"/>
              </a:rPr>
              <a:t>void </a:t>
            </a:r>
            <a:r>
              <a:rPr lang="en-US" b="1" dirty="0" err="1" smtClean="0">
                <a:latin typeface="Courier" pitchFamily="49" charset="0"/>
              </a:rPr>
              <a:t>omp_set_num_threads</a:t>
            </a:r>
            <a:r>
              <a:rPr lang="en-US" b="1" dirty="0" smtClean="0">
                <a:latin typeface="Courier" pitchFamily="49" charset="0"/>
              </a:rPr>
              <a:t> (</a:t>
            </a:r>
            <a:r>
              <a:rPr lang="en-US" b="1" dirty="0" err="1" smtClean="0">
                <a:latin typeface="Courier" pitchFamily="49" charset="0"/>
              </a:rPr>
              <a:t>int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num_threads</a:t>
            </a:r>
            <a:r>
              <a:rPr lang="en-US" b="1" dirty="0" smtClean="0">
                <a:latin typeface="Courier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err="1" smtClean="0">
                <a:latin typeface="Courier" pitchFamily="49" charset="0"/>
              </a:rPr>
              <a:t>int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omp_get_num_threads</a:t>
            </a:r>
            <a:r>
              <a:rPr lang="en-US" b="1" dirty="0" smtClean="0">
                <a:latin typeface="Courier" pitchFamily="49" charset="0"/>
              </a:rPr>
              <a:t> 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err="1" smtClean="0">
                <a:latin typeface="Courier" pitchFamily="49" charset="0"/>
              </a:rPr>
              <a:t>int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omp_get_max_threads</a:t>
            </a:r>
            <a:r>
              <a:rPr lang="en-US" b="1" dirty="0" smtClean="0">
                <a:latin typeface="Courier" pitchFamily="49" charset="0"/>
              </a:rPr>
              <a:t> 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err="1" smtClean="0">
                <a:latin typeface="Courier" pitchFamily="49" charset="0"/>
              </a:rPr>
              <a:t>int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omp_get_thread_num</a:t>
            </a:r>
            <a:r>
              <a:rPr lang="en-US" b="1" dirty="0" smtClean="0">
                <a:latin typeface="Courier" pitchFamily="49" charset="0"/>
              </a:rPr>
              <a:t> 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err="1" smtClean="0">
                <a:latin typeface="Courier" pitchFamily="49" charset="0"/>
              </a:rPr>
              <a:t>int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omp_get_num_procs</a:t>
            </a:r>
            <a:r>
              <a:rPr lang="en-US" b="1" dirty="0" smtClean="0">
                <a:latin typeface="Courier" pitchFamily="49" charset="0"/>
              </a:rPr>
              <a:t> 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 err="1" smtClean="0">
                <a:latin typeface="Courier" pitchFamily="49" charset="0"/>
              </a:rPr>
              <a:t>int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omp_in_parallel</a:t>
            </a:r>
            <a:r>
              <a:rPr lang="en-US" b="1" dirty="0" smtClean="0">
                <a:latin typeface="Courier" pitchFamily="49" charset="0"/>
              </a:rPr>
              <a:t>();</a:t>
            </a:r>
            <a:endParaRPr lang="en-US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00808"/>
            <a:ext cx="7200900" cy="4166592"/>
          </a:xfrm>
        </p:spPr>
        <p:txBody>
          <a:bodyPr/>
          <a:lstStyle/>
          <a:p>
            <a:r>
              <a:rPr lang="en-GB" dirty="0" smtClean="0"/>
              <a:t>Programming Model</a:t>
            </a:r>
          </a:p>
          <a:p>
            <a:pPr lvl="1"/>
            <a:r>
              <a:rPr lang="en-GB" dirty="0" smtClean="0"/>
              <a:t>Library functions</a:t>
            </a:r>
          </a:p>
          <a:p>
            <a:pPr lvl="2"/>
            <a:r>
              <a:rPr lang="en-GB" dirty="0" smtClean="0"/>
              <a:t>Control execution of threaded programs (contd.)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27584" y="2996952"/>
            <a:ext cx="7978080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" pitchFamily="49" charset="0"/>
              </a:rPr>
              <a:t>/* controlling and monitoring thread creation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" pitchFamily="49" charset="0"/>
              </a:rPr>
              <a:t>void </a:t>
            </a:r>
            <a:r>
              <a:rPr lang="en-US" sz="2000" b="1" dirty="0" err="1" smtClean="0">
                <a:latin typeface="Courier" pitchFamily="49" charset="0"/>
              </a:rPr>
              <a:t>omp_set_dynamic</a:t>
            </a:r>
            <a:r>
              <a:rPr lang="en-US" sz="2000" b="1" dirty="0" smtClean="0">
                <a:latin typeface="Courier" pitchFamily="49" charset="0"/>
              </a:rPr>
              <a:t> (</a:t>
            </a:r>
            <a:r>
              <a:rPr lang="en-US" sz="2000" b="1" dirty="0" err="1" smtClean="0">
                <a:latin typeface="Courier" pitchFamily="49" charset="0"/>
              </a:rPr>
              <a:t>int</a:t>
            </a:r>
            <a:r>
              <a:rPr lang="en-US" sz="2000" b="1" dirty="0" smtClean="0">
                <a:latin typeface="Courier" pitchFamily="49" charset="0"/>
              </a:rPr>
              <a:t> </a:t>
            </a:r>
            <a:r>
              <a:rPr lang="en-US" sz="2000" b="1" dirty="0" err="1" smtClean="0">
                <a:latin typeface="Courier" pitchFamily="49" charset="0"/>
              </a:rPr>
              <a:t>dynamic_threads</a:t>
            </a:r>
            <a:r>
              <a:rPr lang="en-US" sz="2000" b="1" dirty="0" smtClean="0">
                <a:latin typeface="Courier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" pitchFamily="49" charset="0"/>
              </a:rPr>
              <a:t>int</a:t>
            </a:r>
            <a:r>
              <a:rPr lang="en-US" sz="2000" b="1" dirty="0" smtClean="0">
                <a:latin typeface="Courier" pitchFamily="49" charset="0"/>
              </a:rPr>
              <a:t> </a:t>
            </a:r>
            <a:r>
              <a:rPr lang="en-US" sz="2000" b="1" dirty="0" err="1" smtClean="0">
                <a:latin typeface="Courier" pitchFamily="49" charset="0"/>
              </a:rPr>
              <a:t>omp_get_dynamic</a:t>
            </a:r>
            <a:r>
              <a:rPr lang="en-US" sz="2000" b="1" dirty="0" smtClean="0">
                <a:latin typeface="Courier" pitchFamily="49" charset="0"/>
              </a:rPr>
              <a:t> 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" pitchFamily="49" charset="0"/>
              </a:rPr>
              <a:t>void </a:t>
            </a:r>
            <a:r>
              <a:rPr lang="en-US" sz="2000" b="1" dirty="0" err="1" smtClean="0">
                <a:latin typeface="Courier" pitchFamily="49" charset="0"/>
              </a:rPr>
              <a:t>omp_set_nested</a:t>
            </a:r>
            <a:r>
              <a:rPr lang="en-US" sz="2000" b="1" dirty="0" smtClean="0">
                <a:latin typeface="Courier" pitchFamily="49" charset="0"/>
              </a:rPr>
              <a:t> (</a:t>
            </a:r>
            <a:r>
              <a:rPr lang="en-US" sz="2000" b="1" dirty="0" err="1" smtClean="0">
                <a:latin typeface="Courier" pitchFamily="49" charset="0"/>
              </a:rPr>
              <a:t>int</a:t>
            </a:r>
            <a:r>
              <a:rPr lang="en-US" sz="2000" b="1" dirty="0" smtClean="0">
                <a:latin typeface="Courier" pitchFamily="49" charset="0"/>
              </a:rPr>
              <a:t> nested);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" pitchFamily="49" charset="0"/>
              </a:rPr>
              <a:t>int</a:t>
            </a:r>
            <a:r>
              <a:rPr lang="en-US" sz="2000" b="1" dirty="0" smtClean="0">
                <a:latin typeface="Courier" pitchFamily="49" charset="0"/>
              </a:rPr>
              <a:t> </a:t>
            </a:r>
            <a:r>
              <a:rPr lang="en-US" sz="2000" b="1" dirty="0" err="1" smtClean="0">
                <a:latin typeface="Courier" pitchFamily="49" charset="0"/>
              </a:rPr>
              <a:t>omp_get_nested</a:t>
            </a:r>
            <a:r>
              <a:rPr lang="en-US" sz="2000" b="1" dirty="0" smtClean="0">
                <a:latin typeface="Courier" pitchFamily="49" charset="0"/>
              </a:rPr>
              <a:t> ();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" pitchFamily="49" charset="0"/>
              </a:rPr>
              <a:t>/* mutual exclusion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" pitchFamily="49" charset="0"/>
              </a:rPr>
              <a:t>void </a:t>
            </a:r>
            <a:r>
              <a:rPr lang="en-US" sz="2000" b="1" dirty="0" err="1" smtClean="0">
                <a:latin typeface="Courier" pitchFamily="49" charset="0"/>
              </a:rPr>
              <a:t>omp_init_lock</a:t>
            </a:r>
            <a:r>
              <a:rPr lang="en-US" sz="2000" b="1" dirty="0" smtClean="0">
                <a:latin typeface="Courier" pitchFamily="49" charset="0"/>
              </a:rPr>
              <a:t> (</a:t>
            </a:r>
            <a:r>
              <a:rPr lang="en-US" sz="2000" b="1" dirty="0" err="1" smtClean="0">
                <a:latin typeface="Courier" pitchFamily="49" charset="0"/>
              </a:rPr>
              <a:t>omp_lock_t</a:t>
            </a:r>
            <a:r>
              <a:rPr lang="en-US" sz="2000" b="1" dirty="0" smtClean="0">
                <a:latin typeface="Courier" pitchFamily="49" charset="0"/>
              </a:rPr>
              <a:t> *lock);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" pitchFamily="49" charset="0"/>
              </a:rPr>
              <a:t>void </a:t>
            </a:r>
            <a:r>
              <a:rPr lang="en-US" sz="2000" b="1" dirty="0" err="1" smtClean="0">
                <a:latin typeface="Courier" pitchFamily="49" charset="0"/>
              </a:rPr>
              <a:t>omp_destroy_lock</a:t>
            </a:r>
            <a:r>
              <a:rPr lang="en-US" sz="2000" b="1" dirty="0" smtClean="0">
                <a:latin typeface="Courier" pitchFamily="49" charset="0"/>
              </a:rPr>
              <a:t> (</a:t>
            </a:r>
            <a:r>
              <a:rPr lang="en-US" sz="2000" b="1" dirty="0" err="1" smtClean="0">
                <a:latin typeface="Courier" pitchFamily="49" charset="0"/>
              </a:rPr>
              <a:t>omp_lock_t</a:t>
            </a:r>
            <a:r>
              <a:rPr lang="en-US" sz="2000" b="1" dirty="0" smtClean="0">
                <a:latin typeface="Courier" pitchFamily="49" charset="0"/>
              </a:rPr>
              <a:t> *lock);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" pitchFamily="49" charset="0"/>
              </a:rPr>
              <a:t>void </a:t>
            </a:r>
            <a:r>
              <a:rPr lang="en-US" sz="2000" b="1" dirty="0" err="1" smtClean="0">
                <a:latin typeface="Courier" pitchFamily="49" charset="0"/>
              </a:rPr>
              <a:t>omp_set_lock</a:t>
            </a:r>
            <a:r>
              <a:rPr lang="en-US" sz="2000" b="1" dirty="0" smtClean="0">
                <a:latin typeface="Courier" pitchFamily="49" charset="0"/>
              </a:rPr>
              <a:t> (</a:t>
            </a:r>
            <a:r>
              <a:rPr lang="en-US" sz="2000" b="1" dirty="0" err="1" smtClean="0">
                <a:latin typeface="Courier" pitchFamily="49" charset="0"/>
              </a:rPr>
              <a:t>omp_lock_t</a:t>
            </a:r>
            <a:r>
              <a:rPr lang="en-US" sz="2000" b="1" dirty="0" smtClean="0">
                <a:latin typeface="Courier" pitchFamily="49" charset="0"/>
              </a:rPr>
              <a:t> *lock);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" pitchFamily="49" charset="0"/>
              </a:rPr>
              <a:t>void </a:t>
            </a:r>
            <a:r>
              <a:rPr lang="en-US" sz="2000" b="1" dirty="0" err="1" smtClean="0">
                <a:latin typeface="Courier" pitchFamily="49" charset="0"/>
              </a:rPr>
              <a:t>omp_unset_lock</a:t>
            </a:r>
            <a:r>
              <a:rPr lang="en-US" sz="2000" b="1" dirty="0" smtClean="0">
                <a:latin typeface="Courier" pitchFamily="49" charset="0"/>
              </a:rPr>
              <a:t> (</a:t>
            </a:r>
            <a:r>
              <a:rPr lang="en-US" sz="2000" b="1" dirty="0" err="1" smtClean="0">
                <a:latin typeface="Courier" pitchFamily="49" charset="0"/>
              </a:rPr>
              <a:t>omp_lock_t</a:t>
            </a:r>
            <a:r>
              <a:rPr lang="en-US" sz="2000" b="1" dirty="0" smtClean="0">
                <a:latin typeface="Courier" pitchFamily="49" charset="0"/>
              </a:rPr>
              <a:t> *lock);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" pitchFamily="49" charset="0"/>
              </a:rPr>
              <a:t>int</a:t>
            </a:r>
            <a:r>
              <a:rPr lang="en-US" sz="2000" b="1" dirty="0" smtClean="0">
                <a:latin typeface="Courier" pitchFamily="49" charset="0"/>
              </a:rPr>
              <a:t> </a:t>
            </a:r>
            <a:r>
              <a:rPr lang="en-US" sz="2000" b="1" dirty="0" err="1" smtClean="0">
                <a:latin typeface="Courier" pitchFamily="49" charset="0"/>
              </a:rPr>
              <a:t>omp_test_lock</a:t>
            </a:r>
            <a:r>
              <a:rPr lang="en-US" sz="2000" b="1" dirty="0" smtClean="0">
                <a:latin typeface="Courier" pitchFamily="49" charset="0"/>
              </a:rPr>
              <a:t> (</a:t>
            </a:r>
            <a:r>
              <a:rPr lang="en-US" sz="2000" b="1" dirty="0" err="1" smtClean="0">
                <a:latin typeface="Courier" pitchFamily="49" charset="0"/>
              </a:rPr>
              <a:t>omp_lock_t</a:t>
            </a:r>
            <a:r>
              <a:rPr lang="en-US" sz="2000" b="1" dirty="0" smtClean="0">
                <a:latin typeface="Courier" pitchFamily="49" charset="0"/>
              </a:rPr>
              <a:t> *lock);</a:t>
            </a:r>
            <a:endParaRPr lang="en-US" sz="20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60848"/>
            <a:ext cx="7200900" cy="380655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Programming Model</a:t>
            </a:r>
          </a:p>
          <a:p>
            <a:pPr lvl="1"/>
            <a:r>
              <a:rPr lang="en-GB" dirty="0" smtClean="0"/>
              <a:t>Environment variables</a:t>
            </a:r>
          </a:p>
          <a:p>
            <a:pPr lvl="2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</a:t>
            </a:r>
          </a:p>
          <a:p>
            <a:pPr lvl="3"/>
            <a:r>
              <a:rPr lang="en-GB" dirty="0" smtClean="0"/>
              <a:t>specifies </a:t>
            </a:r>
            <a:r>
              <a:rPr lang="en-GB" dirty="0"/>
              <a:t>the default number of threads created </a:t>
            </a:r>
            <a:r>
              <a:rPr lang="en-GB" dirty="0" smtClean="0"/>
              <a:t>in </a:t>
            </a:r>
            <a:r>
              <a:rPr lang="en-GB" dirty="0"/>
              <a:t>a parallel </a:t>
            </a:r>
            <a:r>
              <a:rPr lang="en-GB" dirty="0" smtClean="0"/>
              <a:t>region </a:t>
            </a:r>
            <a:endParaRPr lang="en-GB" dirty="0"/>
          </a:p>
          <a:p>
            <a:pPr lvl="2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OMP_SET_DYNAMIC</a:t>
            </a:r>
          </a:p>
          <a:p>
            <a:pPr lvl="3"/>
            <a:r>
              <a:rPr lang="en-GB" dirty="0" smtClean="0"/>
              <a:t>Determines </a:t>
            </a:r>
            <a:r>
              <a:rPr lang="en-GB" dirty="0"/>
              <a:t>if the number of threads can be dynamically </a:t>
            </a:r>
            <a:r>
              <a:rPr lang="en-GB" dirty="0" smtClean="0"/>
              <a:t>changed </a:t>
            </a:r>
            <a:endParaRPr lang="en-GB" dirty="0"/>
          </a:p>
          <a:p>
            <a:pPr lvl="2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OMP_NESTED</a:t>
            </a:r>
          </a:p>
          <a:p>
            <a:pPr lvl="3"/>
            <a:r>
              <a:rPr lang="en-GB" dirty="0" smtClean="0"/>
              <a:t>Turns </a:t>
            </a:r>
            <a:r>
              <a:rPr lang="en-GB" dirty="0"/>
              <a:t>on nested </a:t>
            </a:r>
            <a:r>
              <a:rPr lang="en-GB" dirty="0" smtClean="0"/>
              <a:t>parallelism</a:t>
            </a:r>
            <a:endParaRPr lang="en-GB" dirty="0"/>
          </a:p>
          <a:p>
            <a:pPr lvl="2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</a:p>
          <a:p>
            <a:pPr lvl="3"/>
            <a:r>
              <a:rPr lang="en-GB" dirty="0" smtClean="0"/>
              <a:t>Scheduling </a:t>
            </a:r>
            <a:r>
              <a:rPr lang="en-GB" dirty="0"/>
              <a:t>of for-loops if the clause specifies runtime </a:t>
            </a:r>
          </a:p>
          <a:p>
            <a:pPr lvl="2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6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5852096" cy="35814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Quite easy to program compared to other parallel programming languages</a:t>
            </a:r>
            <a:endParaRPr lang="en-GB" dirty="0"/>
          </a:p>
          <a:p>
            <a:pPr lvl="1"/>
            <a:r>
              <a:rPr lang="en-GB" dirty="0" smtClean="0"/>
              <a:t>Directives </a:t>
            </a:r>
            <a:r>
              <a:rPr lang="en-GB" dirty="0"/>
              <a:t>can be added incrementally - gradual </a:t>
            </a:r>
            <a:r>
              <a:rPr lang="en-GB" dirty="0" smtClean="0"/>
              <a:t>parallelisation</a:t>
            </a:r>
            <a:endParaRPr lang="en-GB" dirty="0"/>
          </a:p>
          <a:p>
            <a:pPr lvl="1"/>
            <a:r>
              <a:rPr lang="en-GB" dirty="0" smtClean="0"/>
              <a:t>Can </a:t>
            </a:r>
            <a:r>
              <a:rPr lang="en-GB" dirty="0"/>
              <a:t>still run the program as a serial code</a:t>
            </a:r>
          </a:p>
          <a:p>
            <a:pPr lvl="1"/>
            <a:r>
              <a:rPr lang="en-GB" dirty="0" smtClean="0"/>
              <a:t>Serial </a:t>
            </a:r>
            <a:r>
              <a:rPr lang="en-GB" dirty="0"/>
              <a:t>code statements usually don't need modification</a:t>
            </a:r>
          </a:p>
          <a:p>
            <a:pPr lvl="1"/>
            <a:r>
              <a:rPr lang="en-GB" dirty="0" smtClean="0"/>
              <a:t>Code </a:t>
            </a:r>
            <a:r>
              <a:rPr lang="en-GB" dirty="0"/>
              <a:t>is easier to understand and maybe more easily maintained</a:t>
            </a:r>
          </a:p>
          <a:p>
            <a:r>
              <a:rPr lang="en-GB" dirty="0"/>
              <a:t>Cons </a:t>
            </a:r>
          </a:p>
          <a:p>
            <a:pPr lvl="1"/>
            <a:r>
              <a:rPr lang="en-GB" dirty="0" smtClean="0"/>
              <a:t>Can </a:t>
            </a:r>
            <a:r>
              <a:rPr lang="en-GB" dirty="0"/>
              <a:t>only be run in shared memory computers </a:t>
            </a:r>
          </a:p>
          <a:p>
            <a:pPr lvl="1"/>
            <a:r>
              <a:rPr lang="en-GB" dirty="0" smtClean="0"/>
              <a:t>Mostly </a:t>
            </a:r>
            <a:r>
              <a:rPr lang="en-GB" dirty="0"/>
              <a:t>used for loop </a:t>
            </a:r>
            <a:r>
              <a:rPr lang="en-GB" dirty="0" smtClean="0"/>
              <a:t>parallelisation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4056"/>
          <a:stretch/>
        </p:blipFill>
        <p:spPr>
          <a:xfrm>
            <a:off x="7074026" y="2296491"/>
            <a:ext cx="1499896" cy="1452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2938"/>
          <a:stretch/>
        </p:blipFill>
        <p:spPr>
          <a:xfrm>
            <a:off x="7074026" y="4653136"/>
            <a:ext cx="1536403" cy="14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8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  <a:p>
            <a:pPr lvl="1"/>
            <a:r>
              <a:rPr lang="en-GB" dirty="0"/>
              <a:t>What it is and is not</a:t>
            </a:r>
          </a:p>
          <a:p>
            <a:pPr lvl="1"/>
            <a:r>
              <a:rPr lang="en-GB" dirty="0"/>
              <a:t>Example Programs</a:t>
            </a:r>
          </a:p>
          <a:p>
            <a:pPr lvl="1"/>
            <a:r>
              <a:rPr lang="en-GB" dirty="0"/>
              <a:t>Programming Model</a:t>
            </a:r>
          </a:p>
          <a:p>
            <a:pPr lvl="1"/>
            <a:r>
              <a:rPr lang="en-GB" dirty="0"/>
              <a:t>Execution of </a:t>
            </a:r>
            <a:r>
              <a:rPr lang="en-GB" dirty="0" err="1"/>
              <a:t>OpenMP</a:t>
            </a:r>
            <a:r>
              <a:rPr lang="en-GB" dirty="0"/>
              <a:t> jobs on the Kelvin </a:t>
            </a:r>
            <a:r>
              <a:rPr lang="en-GB" dirty="0" smtClean="0"/>
              <a:t>cluster</a:t>
            </a:r>
          </a:p>
          <a:p>
            <a:pPr lvl="1"/>
            <a:endParaRPr lang="en-GB" dirty="0"/>
          </a:p>
          <a:p>
            <a:r>
              <a:rPr lang="en-GB" b="1" dirty="0" smtClean="0"/>
              <a:t>Next item for today</a:t>
            </a:r>
            <a:r>
              <a:rPr lang="en-GB" dirty="0" smtClean="0"/>
              <a:t>: Feedback session</a:t>
            </a:r>
            <a:r>
              <a:rPr lang="en-GB" dirty="0"/>
              <a:t> </a:t>
            </a:r>
            <a:r>
              <a:rPr lang="en-GB" dirty="0" smtClean="0"/>
              <a:t>– writing a report</a:t>
            </a:r>
          </a:p>
          <a:p>
            <a:r>
              <a:rPr lang="en-GB" dirty="0" smtClean="0"/>
              <a:t>Bring the draft of the report you have prepared for Assignment 1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Feedback session: Writing reports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Report?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28700" y="2286000"/>
            <a:ext cx="3759324" cy="3581400"/>
          </a:xfrm>
        </p:spPr>
        <p:txBody>
          <a:bodyPr/>
          <a:lstStyle/>
          <a:p>
            <a:r>
              <a:rPr lang="en-GB" dirty="0"/>
              <a:t>How can you identify that a document is a report…?</a:t>
            </a:r>
          </a:p>
          <a:p>
            <a:r>
              <a:rPr lang="en-GB" dirty="0" smtClean="0"/>
              <a:t>What </a:t>
            </a:r>
            <a:r>
              <a:rPr lang="en-GB" dirty="0"/>
              <a:t>features tell you it is a report and not some other form of writing?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57</a:t>
            </a:fld>
            <a:endParaRPr lang="en-GB"/>
          </a:p>
        </p:txBody>
      </p:sp>
      <p:pic>
        <p:nvPicPr>
          <p:cNvPr id="1026" name="Picture 2" descr="Image result for report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884" y="2286000"/>
            <a:ext cx="3578556" cy="157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report?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335388" cy="35814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Possible features of a report: </a:t>
            </a:r>
          </a:p>
          <a:p>
            <a:pPr lvl="1"/>
            <a:r>
              <a:rPr lang="en-GB" dirty="0" smtClean="0"/>
              <a:t>Abstract </a:t>
            </a:r>
            <a:r>
              <a:rPr lang="en-GB" dirty="0"/>
              <a:t>or summary</a:t>
            </a:r>
          </a:p>
          <a:p>
            <a:pPr lvl="1"/>
            <a:r>
              <a:rPr lang="en-GB" dirty="0"/>
              <a:t>Has a </a:t>
            </a:r>
            <a:r>
              <a:rPr lang="en-GB" dirty="0" smtClean="0"/>
              <a:t>brief/specific </a:t>
            </a:r>
            <a:r>
              <a:rPr lang="en-GB" dirty="0"/>
              <a:t>purpose and audience</a:t>
            </a:r>
          </a:p>
          <a:p>
            <a:pPr lvl="1"/>
            <a:r>
              <a:rPr lang="en-GB" dirty="0"/>
              <a:t>Sections </a:t>
            </a:r>
            <a:r>
              <a:rPr lang="en-GB" dirty="0" smtClean="0"/>
              <a:t>/Headings</a:t>
            </a:r>
            <a:endParaRPr lang="en-GB" dirty="0"/>
          </a:p>
          <a:p>
            <a:pPr lvl="1"/>
            <a:r>
              <a:rPr lang="en-GB" dirty="0" smtClean="0"/>
              <a:t>Data/Graphs/Tables </a:t>
            </a:r>
            <a:endParaRPr lang="en-GB" dirty="0"/>
          </a:p>
          <a:p>
            <a:pPr lvl="1"/>
            <a:r>
              <a:rPr lang="en-GB" dirty="0"/>
              <a:t>Often text is broken up – </a:t>
            </a:r>
            <a:r>
              <a:rPr lang="en-GB" dirty="0" smtClean="0"/>
              <a:t>paragraphs and bullet points</a:t>
            </a:r>
            <a:endParaRPr lang="en-GB" dirty="0"/>
          </a:p>
          <a:p>
            <a:pPr lvl="1"/>
            <a:r>
              <a:rPr lang="en-GB" dirty="0"/>
              <a:t>Written concisely and to the point</a:t>
            </a:r>
          </a:p>
          <a:p>
            <a:pPr lvl="1"/>
            <a:r>
              <a:rPr lang="en-GB" dirty="0"/>
              <a:t>Formal writing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58</a:t>
            </a:fld>
            <a:endParaRPr lang="en-GB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13" y="2490859"/>
            <a:ext cx="2498684" cy="244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urpose of articl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38" y="2780928"/>
            <a:ext cx="3315759" cy="1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eport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13" y="278092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846" y="1574766"/>
            <a:ext cx="3557651" cy="236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80" y="3940605"/>
            <a:ext cx="3569017" cy="192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68" y="2920663"/>
            <a:ext cx="3552329" cy="199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write reports?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60848"/>
            <a:ext cx="7359724" cy="4104456"/>
          </a:xfrm>
        </p:spPr>
        <p:txBody>
          <a:bodyPr>
            <a:normAutofit/>
          </a:bodyPr>
          <a:lstStyle/>
          <a:p>
            <a:r>
              <a:rPr lang="en-GB" dirty="0"/>
              <a:t>To communicate a research process clearly and simply</a:t>
            </a:r>
          </a:p>
          <a:p>
            <a:r>
              <a:rPr lang="en-GB" dirty="0" smtClean="0"/>
              <a:t>To </a:t>
            </a:r>
            <a:r>
              <a:rPr lang="en-GB" dirty="0"/>
              <a:t>give a logical structure to the methods, results, and findings of research</a:t>
            </a:r>
          </a:p>
          <a:p>
            <a:r>
              <a:rPr lang="en-GB" dirty="0" smtClean="0"/>
              <a:t>To </a:t>
            </a:r>
            <a:r>
              <a:rPr lang="en-GB" dirty="0"/>
              <a:t>inform the reader of the findings and possible recommendations of the research</a:t>
            </a:r>
          </a:p>
          <a:p>
            <a:r>
              <a:rPr lang="en-GB" dirty="0" smtClean="0"/>
              <a:t>To </a:t>
            </a:r>
            <a:r>
              <a:rPr lang="en-GB" dirty="0"/>
              <a:t>be easy to read and navigate for the reader</a:t>
            </a:r>
          </a:p>
          <a:p>
            <a:r>
              <a:rPr lang="en-GB" dirty="0" smtClean="0"/>
              <a:t>To </a:t>
            </a:r>
            <a:r>
              <a:rPr lang="en-GB" dirty="0"/>
              <a:t>develop clear, concise communication and documentation skills – useful for employment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6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Courtesy: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://computing.llnl.gov/tutorials/openMP/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1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problems with reports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Doesn’t answer the brief/terms of reference</a:t>
            </a:r>
          </a:p>
          <a:p>
            <a:r>
              <a:rPr lang="en-GB" dirty="0"/>
              <a:t>Badly structured</a:t>
            </a:r>
          </a:p>
          <a:p>
            <a:r>
              <a:rPr lang="en-GB" dirty="0"/>
              <a:t>Inappropriate writing style</a:t>
            </a:r>
          </a:p>
          <a:p>
            <a:r>
              <a:rPr lang="en-GB" dirty="0"/>
              <a:t>Poor grammar and punctuation</a:t>
            </a:r>
          </a:p>
          <a:p>
            <a:r>
              <a:rPr lang="en-GB" dirty="0"/>
              <a:t>Incorrect or inadequate referencing</a:t>
            </a:r>
          </a:p>
          <a:p>
            <a:r>
              <a:rPr lang="en-GB" dirty="0"/>
              <a:t>Too much/too little/irrelevant material</a:t>
            </a:r>
          </a:p>
          <a:p>
            <a:r>
              <a:rPr lang="en-GB" dirty="0"/>
              <a:t>Expression not clear</a:t>
            </a:r>
          </a:p>
          <a:p>
            <a:r>
              <a:rPr lang="en-GB" dirty="0"/>
              <a:t>Doesn’t relate results to purpose</a:t>
            </a:r>
          </a:p>
          <a:p>
            <a:r>
              <a:rPr lang="en-GB" dirty="0"/>
              <a:t>Unnecessary use of jargon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575748" cy="1485900"/>
          </a:xfrm>
        </p:spPr>
        <p:txBody>
          <a:bodyPr/>
          <a:lstStyle/>
          <a:p>
            <a:r>
              <a:rPr lang="en-GB" dirty="0" smtClean="0"/>
              <a:t>5 tips for writing effective reports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3284984"/>
            <a:ext cx="3903340" cy="2540572"/>
          </a:xfrm>
        </p:spPr>
        <p:txBody>
          <a:bodyPr/>
          <a:lstStyle/>
          <a:p>
            <a:r>
              <a:rPr lang="en-GB" dirty="0" smtClean="0"/>
              <a:t>Tip 1: Read </a:t>
            </a:r>
            <a:r>
              <a:rPr lang="en-GB" dirty="0"/>
              <a:t>the brief/terms of reference </a:t>
            </a:r>
            <a:r>
              <a:rPr lang="en-GB" dirty="0" smtClean="0"/>
              <a:t>carefully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61</a:t>
            </a:fld>
            <a:endParaRPr lang="en-GB"/>
          </a:p>
        </p:txBody>
      </p:sp>
      <p:pic>
        <p:nvPicPr>
          <p:cNvPr id="3074" name="Picture 2" descr="Image result for read carefull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2492896"/>
            <a:ext cx="345638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3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 tips for writing effective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3212976"/>
            <a:ext cx="3687316" cy="2654424"/>
          </a:xfrm>
        </p:spPr>
        <p:txBody>
          <a:bodyPr/>
          <a:lstStyle/>
          <a:p>
            <a:r>
              <a:rPr lang="en-GB" dirty="0" smtClean="0"/>
              <a:t>Tip 2: Plan </a:t>
            </a:r>
            <a:r>
              <a:rPr lang="en-GB" dirty="0"/>
              <a:t>each section</a:t>
            </a:r>
          </a:p>
          <a:p>
            <a:endParaRPr lang="en-GB" dirty="0"/>
          </a:p>
          <a:p>
            <a:r>
              <a:rPr lang="en-GB" dirty="0"/>
              <a:t>Relate contents to the brief</a:t>
            </a:r>
          </a:p>
          <a:p>
            <a:r>
              <a:rPr lang="en-GB" dirty="0"/>
              <a:t>Put yourself in the position of the reader</a:t>
            </a:r>
          </a:p>
          <a:p>
            <a:r>
              <a:rPr lang="en-GB" dirty="0"/>
              <a:t>Edit ruthlessly and proofread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62</a:t>
            </a:fld>
            <a:endParaRPr lang="en-GB"/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54" y="2564904"/>
            <a:ext cx="296048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 tips for writing effective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3212976"/>
            <a:ext cx="4191372" cy="2654424"/>
          </a:xfrm>
        </p:spPr>
        <p:txBody>
          <a:bodyPr/>
          <a:lstStyle/>
          <a:p>
            <a:r>
              <a:rPr lang="en-GB" dirty="0" smtClean="0"/>
              <a:t>Tip 3: Relate </a:t>
            </a:r>
            <a:r>
              <a:rPr lang="en-GB" dirty="0"/>
              <a:t>contents to the </a:t>
            </a:r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 tips for writing effective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3212976"/>
            <a:ext cx="4191372" cy="2654424"/>
          </a:xfrm>
        </p:spPr>
        <p:txBody>
          <a:bodyPr/>
          <a:lstStyle/>
          <a:p>
            <a:r>
              <a:rPr lang="en-GB" dirty="0" smtClean="0"/>
              <a:t>Tip 4: Put yourself in the position of the reader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64</a:t>
            </a:fld>
            <a:endParaRPr lang="en-GB"/>
          </a:p>
        </p:txBody>
      </p:sp>
      <p:pic>
        <p:nvPicPr>
          <p:cNvPr id="5122" name="Picture 2" descr="Image result for standing in someone else's sh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31" y="2564904"/>
            <a:ext cx="3009729" cy="200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2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 tips for writing effective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3212976"/>
            <a:ext cx="3903340" cy="2654424"/>
          </a:xfrm>
        </p:spPr>
        <p:txBody>
          <a:bodyPr/>
          <a:lstStyle/>
          <a:p>
            <a:r>
              <a:rPr lang="en-GB" dirty="0" smtClean="0"/>
              <a:t>Tip 5: Edit ruthlessly and proofread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65</a:t>
            </a:fld>
            <a:endParaRPr lang="en-GB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82392"/>
            <a:ext cx="3290617" cy="247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3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sections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28700" y="2420889"/>
            <a:ext cx="3335840" cy="2304256"/>
          </a:xfrm>
        </p:spPr>
        <p:txBody>
          <a:bodyPr/>
          <a:lstStyle/>
          <a:p>
            <a:r>
              <a:rPr lang="en-GB" dirty="0"/>
              <a:t>Title page</a:t>
            </a:r>
          </a:p>
          <a:p>
            <a:r>
              <a:rPr lang="en-GB" dirty="0"/>
              <a:t>Contents</a:t>
            </a:r>
          </a:p>
          <a:p>
            <a:r>
              <a:rPr lang="en-GB" dirty="0"/>
              <a:t>Abstract or summary</a:t>
            </a:r>
          </a:p>
          <a:p>
            <a:r>
              <a:rPr lang="en-GB" dirty="0"/>
              <a:t>Introduction</a:t>
            </a:r>
          </a:p>
          <a:p>
            <a:r>
              <a:rPr lang="en-GB" dirty="0"/>
              <a:t>Methodology</a:t>
            </a:r>
          </a:p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94052" y="2420888"/>
            <a:ext cx="3335840" cy="2304257"/>
          </a:xfrm>
        </p:spPr>
        <p:txBody>
          <a:bodyPr/>
          <a:lstStyle/>
          <a:p>
            <a:r>
              <a:rPr lang="en-GB" dirty="0"/>
              <a:t>Results or findings</a:t>
            </a:r>
          </a:p>
          <a:p>
            <a:r>
              <a:rPr lang="en-GB" dirty="0"/>
              <a:t>Discussion</a:t>
            </a:r>
          </a:p>
          <a:p>
            <a:r>
              <a:rPr lang="en-GB" dirty="0" smtClean="0"/>
              <a:t>Conclusions</a:t>
            </a:r>
            <a:endParaRPr lang="en-GB" dirty="0"/>
          </a:p>
          <a:p>
            <a:r>
              <a:rPr lang="en-GB" dirty="0"/>
              <a:t>References</a:t>
            </a:r>
          </a:p>
          <a:p>
            <a:r>
              <a:rPr lang="en-GB" dirty="0"/>
              <a:t>Appendices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051620" y="5435957"/>
            <a:ext cx="74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of these may not be required depending on the report you are preparing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6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Time…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Message Passing Interface (MPI)</a:t>
            </a:r>
          </a:p>
          <a:p>
            <a:pPr lvl="1"/>
            <a:r>
              <a:rPr lang="en-GB" dirty="0" smtClean="0"/>
              <a:t>Programming Model</a:t>
            </a:r>
          </a:p>
          <a:p>
            <a:pPr lvl="1"/>
            <a:r>
              <a:rPr lang="en-GB" dirty="0" smtClean="0"/>
              <a:t>Sample Programs</a:t>
            </a:r>
          </a:p>
          <a:p>
            <a:pPr lvl="1"/>
            <a:r>
              <a:rPr lang="en-GB" dirty="0" smtClean="0"/>
              <a:t>Running an MPI Job on the </a:t>
            </a:r>
            <a:r>
              <a:rPr lang="en-GB" smtClean="0"/>
              <a:t>Kelvin Cluster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6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aim to cover…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 smtClean="0"/>
          </a:p>
          <a:p>
            <a:pPr lvl="1"/>
            <a:r>
              <a:rPr lang="en-GB" dirty="0" smtClean="0"/>
              <a:t>What it is and is not</a:t>
            </a:r>
          </a:p>
          <a:p>
            <a:pPr lvl="1"/>
            <a:r>
              <a:rPr lang="en-GB" dirty="0" smtClean="0"/>
              <a:t>Example Programs</a:t>
            </a:r>
          </a:p>
          <a:p>
            <a:pPr lvl="1"/>
            <a:r>
              <a:rPr lang="en-GB" dirty="0" smtClean="0"/>
              <a:t>Programming Model</a:t>
            </a:r>
          </a:p>
          <a:p>
            <a:pPr lvl="1"/>
            <a:r>
              <a:rPr lang="en-GB" dirty="0" smtClean="0"/>
              <a:t>Execution of </a:t>
            </a:r>
            <a:r>
              <a:rPr lang="en-GB" dirty="0" err="1" smtClean="0"/>
              <a:t>OpenMP</a:t>
            </a:r>
            <a:r>
              <a:rPr lang="en-GB" dirty="0" smtClean="0"/>
              <a:t> jobs on the Kelvin cluster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CSC4005 - Lecture 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website: </a:t>
            </a:r>
            <a:r>
              <a:rPr lang="en-GB" dirty="0">
                <a:hlinkClick r:id="rId2"/>
              </a:rPr>
              <a:t>http://www.openmp.org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What is </a:t>
            </a:r>
            <a:r>
              <a:rPr lang="en-GB" dirty="0" err="1" smtClean="0"/>
              <a:t>OpenMP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Abbreviation for Open Multi-Processing</a:t>
            </a:r>
          </a:p>
          <a:p>
            <a:pPr lvl="1"/>
            <a:r>
              <a:rPr lang="en-GB" dirty="0"/>
              <a:t>An </a:t>
            </a:r>
            <a:r>
              <a:rPr lang="en-GB" dirty="0" smtClean="0"/>
              <a:t>API for </a:t>
            </a:r>
            <a:r>
              <a:rPr lang="en-GB" dirty="0"/>
              <a:t>multi-threaded, shared memory </a:t>
            </a:r>
            <a:r>
              <a:rPr lang="en-GB" dirty="0" smtClean="0"/>
              <a:t>parallelism</a:t>
            </a:r>
          </a:p>
          <a:p>
            <a:pPr lvl="1"/>
            <a:r>
              <a:rPr lang="en-GB" dirty="0" smtClean="0"/>
              <a:t>Three primary </a:t>
            </a:r>
            <a:r>
              <a:rPr lang="en-GB" dirty="0"/>
              <a:t>API components</a:t>
            </a:r>
            <a:r>
              <a:rPr lang="en-GB" dirty="0" smtClean="0"/>
              <a:t>:</a:t>
            </a:r>
          </a:p>
          <a:p>
            <a:pPr lvl="2"/>
            <a:r>
              <a:rPr lang="fr-FR" dirty="0"/>
              <a:t>Compiler Directives (44)</a:t>
            </a:r>
          </a:p>
          <a:p>
            <a:pPr lvl="2"/>
            <a:r>
              <a:rPr lang="fr-FR" dirty="0" err="1"/>
              <a:t>Runtime</a:t>
            </a:r>
            <a:r>
              <a:rPr lang="fr-FR" dirty="0"/>
              <a:t> Library Routines (35)</a:t>
            </a:r>
          </a:p>
          <a:p>
            <a:pPr lvl="2"/>
            <a:r>
              <a:rPr lang="fr-FR" dirty="0" err="1"/>
              <a:t>Environment</a:t>
            </a:r>
            <a:r>
              <a:rPr lang="fr-FR" dirty="0"/>
              <a:t> Variables (13)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5445224"/>
            <a:ext cx="7200900" cy="42217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Courtesy: Supercomputing Conference 2009 Tutorial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494" y="1556792"/>
            <a:ext cx="4975076" cy="373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38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FCFFE4685D84A888E3F8EC5AA16CD" ma:contentTypeVersion="0" ma:contentTypeDescription="Create a new document." ma:contentTypeScope="" ma:versionID="90b3919a3489ecceb2d69699123574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766BF9-3BA8-4516-AF85-0785457DB9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4A23A9-CC58-4680-B228-95FEA9B06CF0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2BD508C9-9819-4B6A-A26C-D4C5A28C54D6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2602</TotalTime>
  <Words>3499</Words>
  <Application>Microsoft Office PowerPoint</Application>
  <PresentationFormat>On-screen Show (4:3)</PresentationFormat>
  <Paragraphs>710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Courier</vt:lpstr>
      <vt:lpstr>Courier New</vt:lpstr>
      <vt:lpstr>Franklin Gothic Book</vt:lpstr>
      <vt:lpstr>Custom Design</vt:lpstr>
      <vt:lpstr>Crop</vt:lpstr>
      <vt:lpstr>CSC4005 High Performance Computing: Principles Of Parallel Programming  Lecture 3, 4, 5 OPENMP</vt:lpstr>
      <vt:lpstr>Recap from Previous Lecture</vt:lpstr>
      <vt:lpstr>Recap from Previous Lecture</vt:lpstr>
      <vt:lpstr>What we aim to cover today …</vt:lpstr>
      <vt:lpstr>Feedback session: plotting graphs</vt:lpstr>
      <vt:lpstr>OpenMP</vt:lpstr>
      <vt:lpstr>What we aim to cover…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Tutorials</vt:lpstr>
      <vt:lpstr>OpenMP</vt:lpstr>
      <vt:lpstr>OpenMP</vt:lpstr>
      <vt:lpstr>OpenMP</vt:lpstr>
      <vt:lpstr>OpenMP</vt:lpstr>
      <vt:lpstr>OpenMP</vt:lpstr>
      <vt:lpstr>Sample Programs</vt:lpstr>
      <vt:lpstr>Sample Programs - 1</vt:lpstr>
      <vt:lpstr>Sample Programs - 2</vt:lpstr>
      <vt:lpstr>Sample Programs - 3</vt:lpstr>
      <vt:lpstr>Sample Program - 4</vt:lpstr>
      <vt:lpstr>Sample Program - 5</vt:lpstr>
      <vt:lpstr>Sample Program - 6</vt:lpstr>
      <vt:lpstr>Sample Program - 7</vt:lpstr>
      <vt:lpstr>Sample Program – 7 (contd.)</vt:lpstr>
      <vt:lpstr>Sample Program – 8</vt:lpstr>
      <vt:lpstr>Sample Program – 8 (contd.)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OpenMP</vt:lpstr>
      <vt:lpstr>Recap…</vt:lpstr>
      <vt:lpstr>Feedback session: Writing reports</vt:lpstr>
      <vt:lpstr>What is a Report?</vt:lpstr>
      <vt:lpstr>What is a report?</vt:lpstr>
      <vt:lpstr>Why write reports?</vt:lpstr>
      <vt:lpstr>Common problems with reports</vt:lpstr>
      <vt:lpstr>5 tips for writing effective reports</vt:lpstr>
      <vt:lpstr>5 tips for writing effective reports</vt:lpstr>
      <vt:lpstr>5 tips for writing effective reports</vt:lpstr>
      <vt:lpstr>5 tips for writing effective reports</vt:lpstr>
      <vt:lpstr>5 tips for writing effective reports</vt:lpstr>
      <vt:lpstr>Potential sections</vt:lpstr>
      <vt:lpstr>Next Time…</vt:lpstr>
    </vt:vector>
  </TitlesOfParts>
  <Company>Queen's University Belfast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Science</dc:creator>
  <cp:lastModifiedBy>Windows User</cp:lastModifiedBy>
  <cp:revision>810</cp:revision>
  <dcterms:created xsi:type="dcterms:W3CDTF">2009-11-21T21:55:35Z</dcterms:created>
  <dcterms:modified xsi:type="dcterms:W3CDTF">2018-10-04T08:42:51Z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0x010100E8FFCFFE4685D84A888E3F8EC5AA16CD</vt:lpwstr>
  </property>
  <property fmtid="{D5CDD505-2E9C-101B-9397-08002B2CF9AE}" pid="3" name="IsMyDocuments">
    <vt:bool>true</vt:bool>
  </property>
</Properties>
</file>