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698" r:id="rId5"/>
  </p:sldMasterIdLst>
  <p:notesMasterIdLst>
    <p:notesMasterId r:id="rId77"/>
  </p:notesMasterIdLst>
  <p:sldIdLst>
    <p:sldId id="319" r:id="rId6"/>
    <p:sldId id="320" r:id="rId7"/>
    <p:sldId id="321" r:id="rId8"/>
    <p:sldId id="322" r:id="rId9"/>
    <p:sldId id="328" r:id="rId10"/>
    <p:sldId id="326" r:id="rId11"/>
    <p:sldId id="325" r:id="rId12"/>
    <p:sldId id="327" r:id="rId13"/>
    <p:sldId id="329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9" r:id="rId36"/>
    <p:sldId id="382" r:id="rId37"/>
    <p:sldId id="393" r:id="rId38"/>
    <p:sldId id="384" r:id="rId39"/>
    <p:sldId id="352" r:id="rId40"/>
    <p:sldId id="353" r:id="rId41"/>
    <p:sldId id="354" r:id="rId42"/>
    <p:sldId id="355" r:id="rId43"/>
    <p:sldId id="383" r:id="rId44"/>
    <p:sldId id="385" r:id="rId45"/>
    <p:sldId id="386" r:id="rId46"/>
    <p:sldId id="356" r:id="rId47"/>
    <p:sldId id="357" r:id="rId48"/>
    <p:sldId id="358" r:id="rId49"/>
    <p:sldId id="387" r:id="rId50"/>
    <p:sldId id="390" r:id="rId51"/>
    <p:sldId id="389" r:id="rId52"/>
    <p:sldId id="360" r:id="rId53"/>
    <p:sldId id="388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9" r:id="rId62"/>
    <p:sldId id="368" r:id="rId63"/>
    <p:sldId id="370" r:id="rId64"/>
    <p:sldId id="371" r:id="rId65"/>
    <p:sldId id="372" r:id="rId66"/>
    <p:sldId id="373" r:id="rId67"/>
    <p:sldId id="374" r:id="rId68"/>
    <p:sldId id="375" r:id="rId69"/>
    <p:sldId id="376" r:id="rId70"/>
    <p:sldId id="377" r:id="rId71"/>
    <p:sldId id="378" r:id="rId72"/>
    <p:sldId id="392" r:id="rId73"/>
    <p:sldId id="380" r:id="rId74"/>
    <p:sldId id="379" r:id="rId75"/>
    <p:sldId id="381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9" autoAdjust="0"/>
    <p:restoredTop sz="86335" autoAdjust="0"/>
  </p:normalViewPr>
  <p:slideViewPr>
    <p:cSldViewPr>
      <p:cViewPr varScale="1">
        <p:scale>
          <a:sx n="81" d="100"/>
          <a:sy n="81" d="100"/>
        </p:scale>
        <p:origin x="17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74CB-9F6E-4BAB-97E3-C77662C4A560}" type="datetimeFigureOut">
              <a:rPr lang="en-US" smtClean="0"/>
              <a:pPr/>
              <a:t>10/23/2018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DC9C5-51BC-4F30-9674-0602E7A0AD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71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C9C5-51BC-4F30-9674-0602E7A0ADDE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65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C9C5-51BC-4F30-9674-0602E7A0ADD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17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C9C5-51BC-4F30-9674-0602E7A0ADD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66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DC9C5-51BC-4F30-9674-0602E7A0ADDE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67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3AC7-77FD-474A-B108-CA21680C809A}" type="datetime1">
              <a:rPr lang="en-US" smtClean="0"/>
              <a:t>10/23/2018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A729-174A-412F-B4D8-10570885108F}" type="datetime1">
              <a:rPr lang="en-US" smtClean="0"/>
              <a:t>10/23/2018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AD90-8FEC-4314-A1AB-2985A032EB02}" type="datetime1">
              <a:rPr lang="en-US" smtClean="0"/>
              <a:t>10/23/2018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D65F-AF97-4E77-A460-1782419C9C26}" type="datetime1">
              <a:rPr lang="en-US" smtClean="0"/>
              <a:t>10/23/2018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BAC43A-FC15-4DD2-A534-ACF90A68C149}" type="datetime1">
              <a:rPr lang="en-US" smtClean="0"/>
              <a:t>10/23/2018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1969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928B-5136-4D21-B2D1-901CE2EDF88A}" type="datetime1">
              <a:rPr lang="en-US" smtClean="0"/>
              <a:t>10/23/2018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486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01CB3-A9B0-40C0-9C6B-4973AA4A238B}" type="datetime1">
              <a:rPr lang="en-US" smtClean="0"/>
              <a:t>10/23/2018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29237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9779-0A67-4AB8-A3C2-A552A9D80EB8}" type="datetime1">
              <a:rPr lang="en-US" smtClean="0"/>
              <a:t>10/23/2018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333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ED582-0077-49AD-BE1D-C5EED5C468AD}" type="datetime1">
              <a:rPr lang="en-US" smtClean="0"/>
              <a:t>10/23/2018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178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3705-538B-45A6-B0A4-4D8E34FB4480}" type="datetime1">
              <a:rPr lang="en-US" smtClean="0"/>
              <a:t>10/23/2018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148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A315-9DB5-4457-A820-CAD8BDFE942D}" type="datetime1">
              <a:rPr lang="en-US" smtClean="0"/>
              <a:t>10/23/2018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99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9450-DB62-4DF2-99C0-112E40ABAF44}" type="datetime1">
              <a:rPr lang="en-US" smtClean="0"/>
              <a:t>10/23/2018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7CB505-BB87-4DBC-9497-9006EDCD02FC}" type="datetime1">
              <a:rPr lang="en-US" smtClean="0"/>
              <a:t>10/23/2018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893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0AFF1F-162D-4ABA-80B7-48B7B28ECEC9}" type="datetime1">
              <a:rPr lang="en-US" smtClean="0"/>
              <a:t>10/23/2018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105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DC7F-99D9-441D-A03D-113369A699B7}" type="datetime1">
              <a:rPr lang="en-US" smtClean="0"/>
              <a:t>10/23/2018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862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251A6-6D0E-4C2F-99C6-64F87E283B27}" type="datetime1">
              <a:rPr lang="en-US" smtClean="0"/>
              <a:t>10/23/2018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77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EDC3-9B4F-4C4F-ADAA-C726D00FEBC6}" type="datetime1">
              <a:rPr lang="en-US" smtClean="0"/>
              <a:t>10/23/2018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1302-7501-42CE-A9C3-9FA999FA8F1A}" type="datetime1">
              <a:rPr lang="en-US" smtClean="0"/>
              <a:t>10/23/2018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91C0-5C0E-484C-9D09-576083894FCC}" type="datetime1">
              <a:rPr lang="en-US" smtClean="0"/>
              <a:t>10/23/2018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B8D2-560F-4C1A-81C2-3D8F32758539}" type="datetime1">
              <a:rPr lang="en-US" smtClean="0"/>
              <a:t>10/23/2018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D86-1C92-47E5-B5F3-BA130B27E5E9}" type="datetime1">
              <a:rPr lang="en-US" smtClean="0"/>
              <a:t>10/23/2018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7947-0AD7-4C32-86CA-5D6679AE0ED0}" type="datetime1">
              <a:rPr lang="en-US" smtClean="0"/>
              <a:t>10/23/2018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A4FD-243A-4FBF-AC87-75FF919796B6}" type="datetime1">
              <a:rPr lang="en-US" smtClean="0"/>
              <a:t>10/23/2018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BF669-105A-4847-BBE2-0A6AA113C39F}" type="datetime1">
              <a:rPr lang="en-US" smtClean="0"/>
              <a:t>10/23/2018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7E40-0209-4CAE-8077-F9D146A6EB7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2C810E4F-FD71-4864-B745-32618211F5ED}" type="datetime1">
              <a:rPr lang="en-US" smtClean="0"/>
              <a:t>10/23/2018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291E1F3-FEC6-417D-8352-A3FF5DE1A1A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267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.varghese@qub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blesson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ing.llnl.gov/tutorials/mpi/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ing.llnl.gov/tutorials/mpi/" TargetMode="Externa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mpitutorial.com/tutorials/mpi-send-and-receive/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ing.llnl.gov/tutorials/mpi/#Routine_Arguments" TargetMode="Externa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988840"/>
            <a:ext cx="6270922" cy="2160240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CSC4005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2400" dirty="0" smtClean="0"/>
              <a:t>High Performance Computing: Principles Of Parallel Programming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>Lecture 7, 8</a:t>
            </a:r>
            <a:br>
              <a:rPr lang="en-GB" sz="3200" dirty="0" smtClean="0"/>
            </a:br>
            <a:r>
              <a:rPr lang="en-GB" sz="3200" dirty="0" smtClean="0"/>
              <a:t>message passing </a:t>
            </a:r>
            <a:br>
              <a:rPr lang="en-GB" sz="3200" dirty="0" smtClean="0"/>
            </a:br>
            <a:r>
              <a:rPr lang="en-GB" sz="3200" dirty="0" smtClean="0"/>
              <a:t>interface (MPI)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4581128"/>
            <a:ext cx="7350640" cy="1608584"/>
          </a:xfrm>
        </p:spPr>
        <p:txBody>
          <a:bodyPr/>
          <a:lstStyle/>
          <a:p>
            <a:r>
              <a:rPr lang="en-GB" dirty="0" err="1" smtClean="0"/>
              <a:t>Blesson</a:t>
            </a:r>
            <a:r>
              <a:rPr lang="en-GB" dirty="0" smtClean="0"/>
              <a:t> Varghese</a:t>
            </a:r>
          </a:p>
          <a:p>
            <a:r>
              <a:rPr lang="en-GB" dirty="0" smtClean="0">
                <a:hlinkClick r:id="rId3"/>
              </a:rPr>
              <a:t>b.varghese@qub.ac.uk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www.blessonv.com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4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key functions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lvl="1"/>
            <a:r>
              <a:rPr lang="en-GB" dirty="0" smtClean="0"/>
              <a:t>The value of a received by Process 1 must be 100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64618" y="3501008"/>
            <a:ext cx="3168352" cy="8402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	a = 100;	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	send(&amp;a, 1, 1);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	a = 0;</a:t>
            </a:r>
          </a:p>
        </p:txBody>
      </p:sp>
      <p:sp>
        <p:nvSpPr>
          <p:cNvPr id="7" name="Rectangle 6"/>
          <p:cNvSpPr/>
          <p:nvPr/>
        </p:nvSpPr>
        <p:spPr>
          <a:xfrm>
            <a:off x="4949702" y="3625657"/>
            <a:ext cx="3744416" cy="5909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	receive(&amp;a, 1, 0)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</a:rPr>
              <a:t>("%d\n", a);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2730" y="307452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Process 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245846" y="31420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Process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92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Non-buffered Blocking Message Passing</a:t>
            </a:r>
          </a:p>
          <a:p>
            <a:pPr lvl="1"/>
            <a:r>
              <a:rPr lang="en-GB" dirty="0"/>
              <a:t>A simple method </a:t>
            </a:r>
            <a:r>
              <a:rPr lang="en-GB" dirty="0" smtClean="0"/>
              <a:t>for send/receive is </a:t>
            </a:r>
            <a:r>
              <a:rPr lang="en-GB" dirty="0"/>
              <a:t>for the send operation to return only when it is safe to do </a:t>
            </a:r>
            <a:r>
              <a:rPr lang="en-GB" dirty="0" smtClean="0"/>
              <a:t>so </a:t>
            </a:r>
            <a:endParaRPr lang="en-GB" dirty="0"/>
          </a:p>
          <a:p>
            <a:pPr lvl="1"/>
            <a:r>
              <a:rPr lang="en-GB" dirty="0" smtClean="0"/>
              <a:t>In </a:t>
            </a:r>
            <a:r>
              <a:rPr lang="en-GB" dirty="0"/>
              <a:t>the non-buffered blocking send, the operation does not return until the matching receive has been encountered at the receiving </a:t>
            </a:r>
            <a:r>
              <a:rPr lang="en-GB" dirty="0" smtClean="0"/>
              <a:t>process</a:t>
            </a:r>
            <a:endParaRPr lang="en-GB" dirty="0"/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Idling </a:t>
            </a:r>
            <a:r>
              <a:rPr lang="en-GB" dirty="0">
                <a:solidFill>
                  <a:srgbClr val="FF0000"/>
                </a:solidFill>
              </a:rPr>
              <a:t>and deadlocks are major issues with non-buffered blocking sends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62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780928"/>
            <a:ext cx="3255268" cy="3086472"/>
          </a:xfrm>
        </p:spPr>
        <p:txBody>
          <a:bodyPr/>
          <a:lstStyle/>
          <a:p>
            <a:r>
              <a:rPr lang="en-GB" dirty="0"/>
              <a:t>Non-buffered Blocking Message </a:t>
            </a:r>
            <a:r>
              <a:rPr lang="en-GB" dirty="0" smtClean="0"/>
              <a:t>Passing (contd.)</a:t>
            </a:r>
          </a:p>
          <a:p>
            <a:pPr lvl="1"/>
            <a:r>
              <a:rPr lang="en-GB" dirty="0" smtClean="0"/>
              <a:t>Sender comes first; idling at sender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3766" r="63253" b="20271"/>
          <a:stretch/>
        </p:blipFill>
        <p:spPr bwMode="auto">
          <a:xfrm>
            <a:off x="4427984" y="1414687"/>
            <a:ext cx="3955900" cy="468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324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780928"/>
            <a:ext cx="3255268" cy="3086472"/>
          </a:xfrm>
        </p:spPr>
        <p:txBody>
          <a:bodyPr/>
          <a:lstStyle/>
          <a:p>
            <a:r>
              <a:rPr lang="en-GB" dirty="0"/>
              <a:t>Non-buffered Blocking Message </a:t>
            </a:r>
            <a:r>
              <a:rPr lang="en-GB" dirty="0" smtClean="0"/>
              <a:t>Passing (contd.)</a:t>
            </a:r>
          </a:p>
          <a:p>
            <a:pPr lvl="1"/>
            <a:r>
              <a:rPr lang="en-GB" dirty="0" smtClean="0"/>
              <a:t>Receiver comes first; idling at receiver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67760" r="1199" b="21801"/>
          <a:stretch/>
        </p:blipFill>
        <p:spPr bwMode="auto">
          <a:xfrm>
            <a:off x="4447362" y="764704"/>
            <a:ext cx="4262617" cy="526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63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780928"/>
            <a:ext cx="3255268" cy="3086472"/>
          </a:xfrm>
        </p:spPr>
        <p:txBody>
          <a:bodyPr/>
          <a:lstStyle/>
          <a:p>
            <a:r>
              <a:rPr lang="en-GB" dirty="0"/>
              <a:t>Non-buffered Blocking Message </a:t>
            </a:r>
            <a:r>
              <a:rPr lang="en-GB" dirty="0" smtClean="0"/>
              <a:t>Passing (contd.)</a:t>
            </a:r>
          </a:p>
          <a:p>
            <a:pPr lvl="1"/>
            <a:r>
              <a:rPr lang="en-GB" dirty="0" smtClean="0"/>
              <a:t>Sender and Receiver come at the same time; idling is minimised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36720" r="33209" b="21801"/>
          <a:stretch/>
        </p:blipFill>
        <p:spPr bwMode="auto">
          <a:xfrm>
            <a:off x="4499992" y="1052736"/>
            <a:ext cx="4011013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955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564904"/>
            <a:ext cx="7575748" cy="3302496"/>
          </a:xfrm>
        </p:spPr>
        <p:txBody>
          <a:bodyPr/>
          <a:lstStyle/>
          <a:p>
            <a:r>
              <a:rPr lang="en-GB" dirty="0"/>
              <a:t>Non-buffered Blocking Message </a:t>
            </a:r>
            <a:r>
              <a:rPr lang="en-GB" dirty="0" smtClean="0"/>
              <a:t>Passing (contd.)</a:t>
            </a:r>
          </a:p>
          <a:p>
            <a:pPr lvl="1"/>
            <a:r>
              <a:rPr lang="en-GB" dirty="0" smtClean="0"/>
              <a:t>Deadlocks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62439" y="3717032"/>
            <a:ext cx="742348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	Process 0 			Process 1</a:t>
            </a:r>
          </a:p>
          <a:p>
            <a:r>
              <a:rPr lang="en-US" dirty="0" smtClean="0">
                <a:latin typeface="Courier New" pitchFamily="49" charset="0"/>
              </a:rPr>
              <a:t>	receive(&amp;a, 1, 1); 		receive(&amp;a, 1, 0);</a:t>
            </a:r>
          </a:p>
          <a:p>
            <a:r>
              <a:rPr lang="en-US" dirty="0" smtClean="0">
                <a:latin typeface="Courier New" pitchFamily="49" charset="0"/>
              </a:rPr>
              <a:t>	send(&amp;b, 1, 1); 		send(&amp;b, 1, 0);</a:t>
            </a:r>
            <a:endParaRPr lang="en-US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0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20888"/>
            <a:ext cx="7200900" cy="3446512"/>
          </a:xfrm>
        </p:spPr>
        <p:txBody>
          <a:bodyPr>
            <a:normAutofit/>
          </a:bodyPr>
          <a:lstStyle/>
          <a:p>
            <a:r>
              <a:rPr lang="en-GB" dirty="0" smtClean="0"/>
              <a:t>Buffered Blocking Message Passing</a:t>
            </a:r>
          </a:p>
          <a:p>
            <a:pPr lvl="1"/>
            <a:r>
              <a:rPr lang="en-GB" dirty="0"/>
              <a:t>A simple solution to the idling and deadlocking problem </a:t>
            </a:r>
            <a:r>
              <a:rPr lang="en-GB" dirty="0" smtClean="0"/>
              <a:t>is </a:t>
            </a:r>
            <a:r>
              <a:rPr lang="en-GB" dirty="0"/>
              <a:t>to rely on buffers at the sending and receiving </a:t>
            </a:r>
            <a:r>
              <a:rPr lang="en-GB" dirty="0" smtClean="0"/>
              <a:t>ends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sender </a:t>
            </a:r>
            <a:r>
              <a:rPr lang="en-GB" dirty="0" smtClean="0"/>
              <a:t>copies </a:t>
            </a:r>
            <a:r>
              <a:rPr lang="en-GB" dirty="0"/>
              <a:t>the data into the designated buffer </a:t>
            </a:r>
            <a:r>
              <a:rPr lang="en-GB" dirty="0" smtClean="0"/>
              <a:t>and </a:t>
            </a:r>
            <a:r>
              <a:rPr lang="en-GB" dirty="0"/>
              <a:t>returns after the copy operation </a:t>
            </a:r>
            <a:r>
              <a:rPr lang="en-GB" dirty="0" smtClean="0"/>
              <a:t>has completed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data must be buffered at the receiving </a:t>
            </a:r>
            <a:r>
              <a:rPr lang="en-GB" dirty="0" smtClean="0"/>
              <a:t>end </a:t>
            </a:r>
            <a:endParaRPr lang="en-GB" dirty="0"/>
          </a:p>
          <a:p>
            <a:pPr lvl="1"/>
            <a:r>
              <a:rPr lang="en-GB" dirty="0" smtClean="0"/>
              <a:t>Buffering </a:t>
            </a:r>
            <a:r>
              <a:rPr lang="en-GB" dirty="0"/>
              <a:t>trades off idling overhead for buffer copying overhead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3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20888"/>
            <a:ext cx="2823220" cy="3446512"/>
          </a:xfrm>
        </p:spPr>
        <p:txBody>
          <a:bodyPr>
            <a:normAutofit/>
          </a:bodyPr>
          <a:lstStyle/>
          <a:p>
            <a:r>
              <a:rPr lang="en-GB" dirty="0" smtClean="0"/>
              <a:t>Buffered Blocking Message Passing (contd.)</a:t>
            </a:r>
          </a:p>
          <a:p>
            <a:pPr lvl="1"/>
            <a:r>
              <a:rPr lang="en-GB" dirty="0" smtClean="0"/>
              <a:t>When communication </a:t>
            </a:r>
            <a:r>
              <a:rPr lang="en-GB" dirty="0"/>
              <a:t>hardware with buffers at send and receive </a:t>
            </a:r>
            <a:r>
              <a:rPr lang="en-GB" dirty="0" smtClean="0"/>
              <a:t>ends is used</a:t>
            </a:r>
          </a:p>
          <a:p>
            <a:pPr lvl="1"/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 cstate="print"/>
          <a:srcRect l="5940" r="51290"/>
          <a:stretch/>
        </p:blipFill>
        <p:spPr bwMode="auto">
          <a:xfrm>
            <a:off x="4427984" y="1268760"/>
            <a:ext cx="4040842" cy="483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20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20888"/>
            <a:ext cx="3111252" cy="3446512"/>
          </a:xfrm>
        </p:spPr>
        <p:txBody>
          <a:bodyPr>
            <a:normAutofit/>
          </a:bodyPr>
          <a:lstStyle/>
          <a:p>
            <a:r>
              <a:rPr lang="en-GB" dirty="0" smtClean="0"/>
              <a:t>Buffered Blocking Message Passing (contd.)</a:t>
            </a:r>
          </a:p>
          <a:p>
            <a:pPr lvl="1"/>
            <a:r>
              <a:rPr lang="en-GB" dirty="0"/>
              <a:t>in the absence of </a:t>
            </a:r>
            <a:r>
              <a:rPr lang="en-GB" dirty="0" smtClean="0"/>
              <a:t>communication </a:t>
            </a:r>
            <a:r>
              <a:rPr lang="en-GB" dirty="0"/>
              <a:t>hardware, sender interrupts receiver and deposits data in buffer at receiver end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 cstate="print"/>
          <a:srcRect l="48239"/>
          <a:stretch/>
        </p:blipFill>
        <p:spPr bwMode="auto">
          <a:xfrm>
            <a:off x="4211960" y="1428750"/>
            <a:ext cx="4570121" cy="451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29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16832"/>
            <a:ext cx="7863780" cy="4536554"/>
          </a:xfrm>
        </p:spPr>
        <p:txBody>
          <a:bodyPr/>
          <a:lstStyle/>
          <a:p>
            <a:r>
              <a:rPr lang="en-GB" dirty="0" smtClean="0"/>
              <a:t>Buffered Blocking Message Passing (contd.)</a:t>
            </a:r>
          </a:p>
          <a:p>
            <a:pPr lvl="1"/>
            <a:r>
              <a:rPr lang="en-GB" dirty="0" smtClean="0"/>
              <a:t>Bounded buffer sizes have significant impact on performance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What happens if the consumer is slower than the producer?</a:t>
            </a:r>
          </a:p>
          <a:p>
            <a:pPr lvl="2"/>
            <a:r>
              <a:rPr lang="en-GB" dirty="0"/>
              <a:t>If there is enough buffer space then both processes can </a:t>
            </a:r>
            <a:r>
              <a:rPr lang="en-GB" dirty="0" smtClean="0"/>
              <a:t>proceed</a:t>
            </a:r>
          </a:p>
          <a:p>
            <a:pPr lvl="2"/>
            <a:r>
              <a:rPr lang="en-GB" dirty="0" smtClean="0"/>
              <a:t>If </a:t>
            </a:r>
            <a:r>
              <a:rPr lang="en-GB" dirty="0"/>
              <a:t>not the producer will have to be blocked until  the corresponding receive operations had been </a:t>
            </a:r>
            <a:r>
              <a:rPr lang="en-GB" dirty="0" smtClean="0"/>
              <a:t>posted to free </a:t>
            </a:r>
            <a:r>
              <a:rPr lang="en-GB" dirty="0"/>
              <a:t>up buffer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56742" y="2757686"/>
            <a:ext cx="3672408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Process 0		 </a:t>
            </a:r>
          </a:p>
          <a:p>
            <a:r>
              <a:rPr lang="en-US" b="1" dirty="0" smtClean="0">
                <a:latin typeface="Courier New" pitchFamily="49" charset="0"/>
              </a:rPr>
              <a:t>for(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 &lt; 1000; 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++)</a:t>
            </a:r>
          </a:p>
          <a:p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produce_data</a:t>
            </a:r>
            <a:r>
              <a:rPr lang="en-US" b="1" dirty="0" smtClean="0">
                <a:latin typeface="Courier New" pitchFamily="49" charset="0"/>
              </a:rPr>
              <a:t>(&amp;a);</a:t>
            </a:r>
          </a:p>
          <a:p>
            <a:r>
              <a:rPr lang="en-US" b="1" dirty="0" smtClean="0">
                <a:latin typeface="Courier New" pitchFamily="49" charset="0"/>
              </a:rPr>
              <a:t>	send(&amp;a, 1, 1);</a:t>
            </a:r>
          </a:p>
          <a:p>
            <a:r>
              <a:rPr lang="en-US" b="1" dirty="0" smtClean="0">
                <a:latin typeface="Courier New" pitchFamily="49" charset="0"/>
              </a:rPr>
              <a:t>} 	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4964242" y="2757686"/>
            <a:ext cx="3672408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Process 1		 </a:t>
            </a:r>
          </a:p>
          <a:p>
            <a:r>
              <a:rPr lang="en-US" b="1" dirty="0" smtClean="0">
                <a:latin typeface="Courier New" pitchFamily="49" charset="0"/>
              </a:rPr>
              <a:t>for(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 = 0; 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 &lt; 1000; 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++)</a:t>
            </a:r>
          </a:p>
          <a:p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</a:rPr>
              <a:t>	receive(&amp;a, 1, 0);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consume_data</a:t>
            </a:r>
            <a:r>
              <a:rPr lang="en-US" b="1" dirty="0" smtClean="0">
                <a:latin typeface="Courier New" pitchFamily="49" charset="0"/>
              </a:rPr>
              <a:t>(&amp;a);</a:t>
            </a:r>
          </a:p>
          <a:p>
            <a:r>
              <a:rPr lang="en-US" b="1" dirty="0" smtClean="0">
                <a:latin typeface="Courier New" pitchFamily="49" charset="0"/>
              </a:rPr>
              <a:t>} 	    </a:t>
            </a:r>
          </a:p>
        </p:txBody>
      </p:sp>
    </p:spTree>
    <p:extLst>
      <p:ext uri="{BB962C8B-B14F-4D97-AF65-F5344CB8AC3E}">
        <p14:creationId xmlns:p14="http://schemas.microsoft.com/office/powerpoint/2010/main" val="192464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from Previous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Getting familiar with the Kelvin cluster</a:t>
            </a:r>
          </a:p>
          <a:p>
            <a:r>
              <a:rPr lang="en-GB" dirty="0" err="1" smtClean="0"/>
              <a:t>OpenMP</a:t>
            </a:r>
            <a:endParaRPr lang="en-GB" dirty="0" smtClean="0"/>
          </a:p>
          <a:p>
            <a:pPr lvl="1"/>
            <a:r>
              <a:rPr lang="en-GB" dirty="0" smtClean="0"/>
              <a:t>Programming Model</a:t>
            </a:r>
          </a:p>
          <a:p>
            <a:pPr lvl="1"/>
            <a:r>
              <a:rPr lang="en-GB" dirty="0" smtClean="0"/>
              <a:t>Example programs</a:t>
            </a:r>
          </a:p>
          <a:p>
            <a:pPr lvl="1"/>
            <a:r>
              <a:rPr lang="en-GB" dirty="0" smtClean="0"/>
              <a:t>Running jobs on Kelvin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srgbClr val="191B0E"/>
                </a:solidFill>
              </a:rPr>
              <a:t>CSC4005 - Lecture 6,7,8</a:t>
            </a:r>
            <a:endParaRPr lang="en-GB" dirty="0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>
                <a:solidFill>
                  <a:srgbClr val="191B0E"/>
                </a:solidFill>
              </a:rPr>
              <a:pPr/>
              <a:t>2</a:t>
            </a:fld>
            <a:endParaRPr lang="en-GB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1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924944"/>
            <a:ext cx="7863780" cy="3024336"/>
          </a:xfrm>
        </p:spPr>
        <p:txBody>
          <a:bodyPr/>
          <a:lstStyle/>
          <a:p>
            <a:r>
              <a:rPr lang="en-GB" dirty="0" smtClean="0"/>
              <a:t>Buffered Blocking Message Passing (contd.)</a:t>
            </a:r>
          </a:p>
          <a:p>
            <a:pPr lvl="1"/>
            <a:r>
              <a:rPr lang="en-GB" dirty="0" smtClean="0"/>
              <a:t>Deadlocks are still possible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2"/>
            <a:r>
              <a:rPr lang="en-GB" dirty="0" smtClean="0"/>
              <a:t>Receive operations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115616" y="3717032"/>
            <a:ext cx="742348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	Process 0 			Process 1</a:t>
            </a:r>
          </a:p>
          <a:p>
            <a:r>
              <a:rPr lang="en-US" dirty="0" smtClean="0">
                <a:latin typeface="Courier New" pitchFamily="49" charset="0"/>
              </a:rPr>
              <a:t>	receive(&amp;a, 1, 1); 		receive(&amp;a, 1, 0);</a:t>
            </a:r>
          </a:p>
          <a:p>
            <a:r>
              <a:rPr lang="en-US" dirty="0" smtClean="0">
                <a:latin typeface="Courier New" pitchFamily="49" charset="0"/>
              </a:rPr>
              <a:t>	send(&amp;b, 1, 1); 		send(&amp;b, 1, 0);</a:t>
            </a:r>
            <a:endParaRPr lang="en-US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2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Non-blocking Message Passing</a:t>
            </a:r>
          </a:p>
          <a:p>
            <a:pPr lvl="1"/>
            <a:r>
              <a:rPr lang="en-GB" dirty="0" smtClean="0"/>
              <a:t>Returns </a:t>
            </a:r>
            <a:r>
              <a:rPr lang="en-GB" dirty="0"/>
              <a:t>from the send or receive operation before it is semantically safe to do </a:t>
            </a:r>
            <a:r>
              <a:rPr lang="en-GB" dirty="0" smtClean="0"/>
              <a:t>so</a:t>
            </a:r>
          </a:p>
          <a:p>
            <a:pPr lvl="1"/>
            <a:r>
              <a:rPr lang="en-GB" dirty="0" smtClean="0"/>
              <a:t>Generally </a:t>
            </a:r>
            <a:r>
              <a:rPr lang="en-GB" dirty="0"/>
              <a:t>accompanied by a check-status </a:t>
            </a:r>
            <a:r>
              <a:rPr lang="en-GB" dirty="0" smtClean="0"/>
              <a:t>operation</a:t>
            </a:r>
          </a:p>
          <a:p>
            <a:pPr lvl="1"/>
            <a:r>
              <a:rPr lang="en-GB" dirty="0"/>
              <a:t>When used correctly, these primitives are capable of overlapping communication overheads with useful </a:t>
            </a:r>
            <a:r>
              <a:rPr lang="en-GB" dirty="0" smtClean="0"/>
              <a:t>computations</a:t>
            </a:r>
          </a:p>
          <a:p>
            <a:pPr lvl="1"/>
            <a:r>
              <a:rPr lang="en-GB" dirty="0"/>
              <a:t>Message passing libraries </a:t>
            </a:r>
            <a:r>
              <a:rPr lang="en-GB" dirty="0" smtClean="0"/>
              <a:t>usually offer </a:t>
            </a:r>
            <a:r>
              <a:rPr lang="en-GB" dirty="0"/>
              <a:t>both blocking and non-blocking </a:t>
            </a:r>
            <a:r>
              <a:rPr lang="en-GB" dirty="0" smtClean="0"/>
              <a:t>operations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2967236" cy="3581400"/>
          </a:xfrm>
        </p:spPr>
        <p:txBody>
          <a:bodyPr/>
          <a:lstStyle/>
          <a:p>
            <a:r>
              <a:rPr lang="en-GB" dirty="0" smtClean="0"/>
              <a:t>Non-blocking Message Passing (contd.)</a:t>
            </a:r>
          </a:p>
          <a:p>
            <a:pPr lvl="1"/>
            <a:r>
              <a:rPr lang="en-GB" dirty="0" smtClean="0"/>
              <a:t>In absence of communication hardware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1832" r="56707" b="11060"/>
          <a:stretch/>
        </p:blipFill>
        <p:spPr bwMode="auto">
          <a:xfrm>
            <a:off x="4211960" y="1601078"/>
            <a:ext cx="4352095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09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2967236" cy="3581400"/>
          </a:xfrm>
        </p:spPr>
        <p:txBody>
          <a:bodyPr/>
          <a:lstStyle/>
          <a:p>
            <a:r>
              <a:rPr lang="en-GB" dirty="0" smtClean="0"/>
              <a:t>Non-blocking Message Passing (contd.)</a:t>
            </a:r>
          </a:p>
          <a:p>
            <a:pPr lvl="1"/>
            <a:r>
              <a:rPr lang="en-GB" dirty="0" smtClean="0"/>
              <a:t>In presence of communication hardware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l="46135" r="1546" b="10325"/>
          <a:stretch/>
        </p:blipFill>
        <p:spPr bwMode="auto">
          <a:xfrm>
            <a:off x="3923928" y="1844824"/>
            <a:ext cx="498529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15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Defines </a:t>
            </a:r>
            <a:r>
              <a:rPr lang="en-GB" dirty="0"/>
              <a:t>a standard library for </a:t>
            </a:r>
            <a:r>
              <a:rPr lang="en-GB" dirty="0" smtClean="0"/>
              <a:t>message-passing</a:t>
            </a:r>
          </a:p>
          <a:p>
            <a:r>
              <a:rPr lang="en-GB" dirty="0" smtClean="0"/>
              <a:t>Used </a:t>
            </a:r>
            <a:r>
              <a:rPr lang="en-GB" dirty="0"/>
              <a:t>to develop portable message-passing programs </a:t>
            </a:r>
            <a:endParaRPr lang="en-GB" dirty="0" smtClean="0"/>
          </a:p>
          <a:p>
            <a:r>
              <a:rPr lang="en-GB" dirty="0" smtClean="0"/>
              <a:t>C </a:t>
            </a:r>
            <a:r>
              <a:rPr lang="en-GB" dirty="0"/>
              <a:t>or </a:t>
            </a:r>
            <a:r>
              <a:rPr lang="en-GB" dirty="0" smtClean="0"/>
              <a:t>Fortran programming languages</a:t>
            </a:r>
            <a:endParaRPr lang="en-GB" dirty="0"/>
          </a:p>
          <a:p>
            <a:r>
              <a:rPr lang="en-GB" dirty="0"/>
              <a:t>It is possible to write fully-functional message-passing programs by using only the six routines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9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3284984"/>
            <a:ext cx="2535188" cy="2582416"/>
          </a:xfrm>
        </p:spPr>
        <p:txBody>
          <a:bodyPr/>
          <a:lstStyle/>
          <a:p>
            <a:r>
              <a:rPr lang="en-GB" dirty="0" smtClean="0"/>
              <a:t>General program structure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25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4387" b="88302"/>
          <a:stretch/>
        </p:blipFill>
        <p:spPr bwMode="auto">
          <a:xfrm>
            <a:off x="4211960" y="1268761"/>
            <a:ext cx="425767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13160" b="80991"/>
          <a:stretch/>
        </p:blipFill>
        <p:spPr bwMode="auto">
          <a:xfrm>
            <a:off x="4211959" y="1628800"/>
            <a:ext cx="4257675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18657" b="65258"/>
          <a:stretch/>
        </p:blipFill>
        <p:spPr bwMode="auto">
          <a:xfrm>
            <a:off x="4211959" y="1916832"/>
            <a:ext cx="425767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33632" b="56132"/>
          <a:stretch/>
        </p:blipFill>
        <p:spPr bwMode="auto">
          <a:xfrm>
            <a:off x="4211958" y="2636912"/>
            <a:ext cx="425767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74585" b="16651"/>
          <a:stretch/>
        </p:blipFill>
        <p:spPr bwMode="auto">
          <a:xfrm>
            <a:off x="4211958" y="4725143"/>
            <a:ext cx="4257675" cy="43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43352" b="24479"/>
          <a:stretch/>
        </p:blipFill>
        <p:spPr bwMode="auto">
          <a:xfrm>
            <a:off x="4211958" y="3140968"/>
            <a:ext cx="425767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83660"/>
          <a:stretch/>
        </p:blipFill>
        <p:spPr bwMode="auto">
          <a:xfrm>
            <a:off x="4202757" y="5156718"/>
            <a:ext cx="4257675" cy="80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206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Minimal set of routines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26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059046"/>
              </p:ext>
            </p:extLst>
          </p:nvPr>
        </p:nvGraphicFramePr>
        <p:xfrm>
          <a:off x="1259632" y="3140968"/>
          <a:ext cx="7239000" cy="1828800"/>
        </p:xfrm>
        <a:graphic>
          <a:graphicData uri="http://schemas.openxmlformats.org/drawingml/2006/table">
            <a:tbl>
              <a:tblPr/>
              <a:tblGrid>
                <a:gridCol w="204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MPI_Init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Initializes MPI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MPI_Finalize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Terminates MPI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MPI_Comm_size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Determines the number of processes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1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MPI_Comm_rank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Determines the label of calling process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MPI_Send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Sends a message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7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MPI_Recv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Receives a message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7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16832"/>
            <a:ext cx="7200900" cy="3950568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Starting and terminating MPI libraries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GB" dirty="0"/>
              <a:t> is called prior to any calls to other MPI </a:t>
            </a:r>
            <a:r>
              <a:rPr lang="en-GB" dirty="0" smtClean="0"/>
              <a:t>routines</a:t>
            </a:r>
          </a:p>
          <a:p>
            <a:pPr lvl="2"/>
            <a:r>
              <a:rPr lang="en-GB" dirty="0" smtClean="0"/>
              <a:t>Initialises </a:t>
            </a:r>
            <a:r>
              <a:rPr lang="en-GB" dirty="0"/>
              <a:t>the MPI </a:t>
            </a:r>
            <a:r>
              <a:rPr lang="en-GB" dirty="0" smtClean="0"/>
              <a:t>environment</a:t>
            </a:r>
            <a:endParaRPr lang="en-GB" dirty="0"/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GB" dirty="0" smtClean="0"/>
              <a:t> </a:t>
            </a:r>
            <a:r>
              <a:rPr lang="en-GB" dirty="0"/>
              <a:t>is called at the end of the </a:t>
            </a:r>
            <a:r>
              <a:rPr lang="en-GB" dirty="0" smtClean="0"/>
              <a:t>computation</a:t>
            </a:r>
          </a:p>
          <a:p>
            <a:pPr lvl="2"/>
            <a:r>
              <a:rPr lang="en-GB" dirty="0" smtClean="0"/>
              <a:t>Performs clean-up </a:t>
            </a:r>
            <a:r>
              <a:rPr lang="en-GB" dirty="0"/>
              <a:t>tasks to terminate the MPI </a:t>
            </a:r>
            <a:r>
              <a:rPr lang="en-GB" dirty="0" smtClean="0"/>
              <a:t>environment</a:t>
            </a:r>
            <a:endParaRPr lang="en-GB" dirty="0"/>
          </a:p>
          <a:p>
            <a:pPr lvl="1"/>
            <a:r>
              <a:rPr lang="en-GB" dirty="0" smtClean="0"/>
              <a:t>The </a:t>
            </a:r>
            <a:r>
              <a:rPr lang="en-GB" dirty="0"/>
              <a:t>prototypes of these two functions are: 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char ***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GB" dirty="0" smtClean="0"/>
              <a:t> strips </a:t>
            </a:r>
            <a:r>
              <a:rPr lang="en-GB" dirty="0"/>
              <a:t>off any MPI related command-line </a:t>
            </a:r>
            <a:r>
              <a:rPr lang="en-GB" dirty="0" smtClean="0"/>
              <a:t>arguments</a:t>
            </a:r>
            <a:endParaRPr lang="en-GB" dirty="0"/>
          </a:p>
          <a:p>
            <a:pPr lvl="1"/>
            <a:r>
              <a:rPr lang="en-GB" dirty="0" smtClean="0"/>
              <a:t>All </a:t>
            </a:r>
            <a:r>
              <a:rPr lang="en-GB" dirty="0"/>
              <a:t>MPI routines, data-types, and constants are prefixed by “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 smtClean="0"/>
              <a:t>”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return code for successful completion is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MPI_SUCCESS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918198"/>
          </a:xfrm>
        </p:spPr>
        <p:txBody>
          <a:bodyPr>
            <a:normAutofit/>
          </a:bodyPr>
          <a:lstStyle/>
          <a:p>
            <a:r>
              <a:rPr lang="en-GB" dirty="0" smtClean="0"/>
              <a:t>Communicators</a:t>
            </a:r>
          </a:p>
          <a:p>
            <a:pPr lvl="1"/>
            <a:r>
              <a:rPr lang="en-GB" dirty="0" smtClean="0"/>
              <a:t>Defines a communication domain</a:t>
            </a:r>
          </a:p>
          <a:p>
            <a:pPr lvl="2"/>
            <a:r>
              <a:rPr lang="en-GB" dirty="0" smtClean="0"/>
              <a:t>A </a:t>
            </a:r>
            <a:r>
              <a:rPr lang="en-GB" dirty="0"/>
              <a:t>set of processes that </a:t>
            </a:r>
            <a:r>
              <a:rPr lang="en-GB" dirty="0" smtClean="0"/>
              <a:t>communicate </a:t>
            </a:r>
            <a:r>
              <a:rPr lang="en-GB" dirty="0"/>
              <a:t>with each </a:t>
            </a:r>
            <a:r>
              <a:rPr lang="en-GB" dirty="0" smtClean="0"/>
              <a:t>other</a:t>
            </a:r>
          </a:p>
          <a:p>
            <a:pPr lvl="1"/>
            <a:r>
              <a:rPr lang="en-GB" dirty="0"/>
              <a:t>Information about communication domains is stored in variables of type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Communicators are used as arguments to all message transfer MPI routines</a:t>
            </a:r>
            <a:endParaRPr lang="en-GB" dirty="0" smtClean="0"/>
          </a:p>
          <a:p>
            <a:pPr lvl="1"/>
            <a:r>
              <a:rPr lang="en-GB" dirty="0"/>
              <a:t>A process can belong to many different (possibly overlapping) communication domains</a:t>
            </a:r>
            <a:endParaRPr lang="en-GB" dirty="0" smtClean="0"/>
          </a:p>
          <a:p>
            <a:pPr lvl="1"/>
            <a:r>
              <a:rPr lang="en-GB" dirty="0"/>
              <a:t>MPI defines a default communicator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MPI_COMM_WORLD</a:t>
            </a:r>
            <a:r>
              <a:rPr lang="en-GB" dirty="0"/>
              <a:t> which includes all the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3674" y="396592"/>
            <a:ext cx="3314866" cy="202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Querying information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GB" dirty="0"/>
              <a:t> </a:t>
            </a:r>
            <a:r>
              <a:rPr lang="en-GB" dirty="0" smtClean="0"/>
              <a:t>determines the number of processes</a:t>
            </a:r>
          </a:p>
          <a:p>
            <a:pPr marL="987552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*size)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GB" dirty="0" smtClean="0"/>
              <a:t> determines the label of the calling process</a:t>
            </a:r>
          </a:p>
          <a:p>
            <a:pPr marL="987552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*rank)</a:t>
            </a:r>
          </a:p>
          <a:p>
            <a:pPr lvl="2"/>
            <a:r>
              <a:rPr lang="en-GB" dirty="0" smtClean="0"/>
              <a:t>The </a:t>
            </a:r>
            <a:r>
              <a:rPr lang="en-GB" dirty="0"/>
              <a:t>rank of a process is an integer that ranges from zero up to the size of the communicator minus </a:t>
            </a:r>
            <a:r>
              <a:rPr lang="en-GB" dirty="0" smtClean="0"/>
              <a:t>one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2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passing interface (MPI)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https://computing.llnl.gov/tutorials/mpi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28800"/>
            <a:ext cx="7200900" cy="4238600"/>
          </a:xfrm>
        </p:spPr>
        <p:txBody>
          <a:bodyPr/>
          <a:lstStyle/>
          <a:p>
            <a:r>
              <a:rPr lang="en-GB" dirty="0" smtClean="0"/>
              <a:t>An example first program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259632" y="2276872"/>
            <a:ext cx="73448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</a:rPr>
              <a:t>mpi.h</a:t>
            </a:r>
            <a:r>
              <a:rPr lang="en-US" b="1" dirty="0">
                <a:latin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</a:rPr>
              <a:t>stdio.h</a:t>
            </a:r>
            <a:r>
              <a:rPr lang="en-US" b="1" dirty="0">
                <a:latin typeface="Courier New" pitchFamily="49" charset="0"/>
              </a:rPr>
              <a:t>&gt;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main(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</a:rPr>
              <a:t>, char *</a:t>
            </a:r>
            <a:r>
              <a:rPr lang="en-US" b="1" dirty="0" err="1">
                <a:latin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</a:rPr>
              <a:t>[])</a:t>
            </a:r>
          </a:p>
          <a:p>
            <a:r>
              <a:rPr lang="en-US" b="1" dirty="0">
                <a:latin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npes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myrank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MPI_Init</a:t>
            </a:r>
            <a:r>
              <a:rPr lang="en-US" b="1" dirty="0">
                <a:latin typeface="Courier New" pitchFamily="49" charset="0"/>
              </a:rPr>
              <a:t>(&amp;</a:t>
            </a:r>
            <a:r>
              <a:rPr lang="en-US" b="1" dirty="0" err="1">
                <a:latin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</a:rPr>
              <a:t>, &amp;</a:t>
            </a:r>
            <a:r>
              <a:rPr lang="en-US" b="1" dirty="0" err="1">
                <a:latin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MPI_Comm_size</a:t>
            </a:r>
            <a:r>
              <a:rPr lang="en-US" b="1" dirty="0">
                <a:latin typeface="Courier New" pitchFamily="49" charset="0"/>
              </a:rPr>
              <a:t>(MPI_COMM_WORLD, &amp;</a:t>
            </a:r>
            <a:r>
              <a:rPr lang="en-US" b="1" dirty="0" err="1">
                <a:latin typeface="Courier New" pitchFamily="49" charset="0"/>
              </a:rPr>
              <a:t>npes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MPI_Comm_rank</a:t>
            </a:r>
            <a:r>
              <a:rPr lang="en-US" b="1" dirty="0">
                <a:latin typeface="Courier New" pitchFamily="49" charset="0"/>
              </a:rPr>
              <a:t>(MPI_COMM_WORLD, &amp;</a:t>
            </a:r>
            <a:r>
              <a:rPr lang="en-US" b="1" dirty="0" err="1">
                <a:latin typeface="Courier New" pitchFamily="49" charset="0"/>
              </a:rPr>
              <a:t>myrank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("From process %d out of %d, </a:t>
            </a:r>
            <a:endParaRPr lang="en-US" b="1" dirty="0" smtClean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	Hello </a:t>
            </a:r>
            <a:r>
              <a:rPr lang="en-US" b="1" dirty="0">
                <a:latin typeface="Courier New" pitchFamily="49" charset="0"/>
              </a:rPr>
              <a:t>World!\n</a:t>
            </a:r>
            <a:r>
              <a:rPr lang="en-US" b="1" dirty="0" smtClean="0">
                <a:latin typeface="Courier New" pitchFamily="49" charset="0"/>
              </a:rPr>
              <a:t>", </a:t>
            </a:r>
            <a:r>
              <a:rPr lang="en-US" b="1" dirty="0" err="1" smtClean="0">
                <a:latin typeface="Courier New" pitchFamily="49" charset="0"/>
              </a:rPr>
              <a:t>myrank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npes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MPI_Finalize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22048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MPI header file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380312" y="4211216"/>
            <a:ext cx="849288" cy="1656184"/>
          </a:xfrm>
          <a:prstGeom prst="righ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134126" y="4716142"/>
            <a:ext cx="94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Parallel code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4889" y="31031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Main function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1099" y="363363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Variable declarations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1067" y="41993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Initialising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849" y="55649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Terminating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9849" y="46245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Querying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28184" y="4531924"/>
            <a:ext cx="1012441" cy="2652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252405" y="4785812"/>
            <a:ext cx="1199915" cy="276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/>
          <p:cNvCxnSpPr>
            <a:stCxn id="15" idx="0"/>
          </p:cNvCxnSpPr>
          <p:nvPr/>
        </p:nvCxnSpPr>
        <p:spPr>
          <a:xfrm flipH="1" flipV="1">
            <a:off x="6156176" y="1844824"/>
            <a:ext cx="578229" cy="26871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0092" y="122680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Querying no of processes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4915" y="1844824"/>
            <a:ext cx="1664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Querying rank of process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6" idx="0"/>
            <a:endCxn id="20" idx="2"/>
          </p:cNvCxnSpPr>
          <p:nvPr/>
        </p:nvCxnSpPr>
        <p:spPr>
          <a:xfrm flipV="1">
            <a:off x="6852363" y="2491155"/>
            <a:ext cx="1174786" cy="229465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78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an MPI Job on Kelvin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Joint exercise</a:t>
            </a:r>
          </a:p>
          <a:p>
            <a:pPr lvl="1"/>
            <a:r>
              <a:rPr lang="en-GB" dirty="0" smtClean="0"/>
              <a:t>Writing an MPI program to print “hello world” on the console</a:t>
            </a:r>
          </a:p>
          <a:p>
            <a:pPr lvl="2"/>
            <a:r>
              <a:rPr lang="en-GB" dirty="0" smtClean="0"/>
              <a:t>Step 1: Copy the files in Resources -&gt; Tutorial-4 -&gt; </a:t>
            </a:r>
            <a:r>
              <a:rPr lang="en-GB" dirty="0" err="1" smtClean="0"/>
              <a:t>MPI_Demo</a:t>
            </a:r>
            <a:r>
              <a:rPr lang="en-GB" dirty="0" smtClean="0"/>
              <a:t> to the Kelvin cluster using </a:t>
            </a:r>
            <a:r>
              <a:rPr lang="en-GB" dirty="0" err="1" smtClean="0"/>
              <a:t>Filezilla</a:t>
            </a:r>
            <a:r>
              <a:rPr lang="en-GB" dirty="0" smtClean="0"/>
              <a:t> </a:t>
            </a:r>
          </a:p>
          <a:p>
            <a:pPr lvl="2"/>
            <a:r>
              <a:rPr lang="en-GB" dirty="0" smtClean="0"/>
              <a:t>Step 2: Compile this program</a:t>
            </a:r>
          </a:p>
          <a:p>
            <a:pPr lvl="2"/>
            <a:r>
              <a:rPr lang="en-GB" dirty="0" smtClean="0"/>
              <a:t>Step 3: Running the program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5292080" y="3952503"/>
            <a:ext cx="2787116" cy="720080"/>
            <a:chOff x="5241268" y="4725144"/>
            <a:chExt cx="2787116" cy="720080"/>
          </a:xfrm>
        </p:grpSpPr>
        <p:sp>
          <p:nvSpPr>
            <p:cNvPr id="8" name="Right Brace 7"/>
            <p:cNvSpPr/>
            <p:nvPr/>
          </p:nvSpPr>
          <p:spPr>
            <a:xfrm>
              <a:off x="5241268" y="4725144"/>
              <a:ext cx="360040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1308" y="4869160"/>
              <a:ext cx="2427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Will be discussed next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24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an MPI Job on Kelvin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Running the MPI job on Kelvin </a:t>
            </a:r>
          </a:p>
          <a:p>
            <a:pPr lvl="1"/>
            <a:r>
              <a:rPr lang="en-GB" dirty="0" smtClean="0"/>
              <a:t>Batch mode</a:t>
            </a:r>
          </a:p>
          <a:p>
            <a:pPr lvl="2"/>
            <a:r>
              <a:rPr lang="en-GB" dirty="0" smtClean="0"/>
              <a:t>Open jobscript.sh</a:t>
            </a:r>
          </a:p>
          <a:p>
            <a:pPr lvl="2"/>
            <a:r>
              <a:rPr lang="en-GB" dirty="0" smtClean="0"/>
              <a:t>Run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jobscript.sh</a:t>
            </a:r>
          </a:p>
          <a:p>
            <a:pPr lvl="2"/>
            <a:r>
              <a:rPr lang="en-GB" dirty="0"/>
              <a:t>View output </a:t>
            </a:r>
            <a:r>
              <a:rPr lang="en-GB" dirty="0" smtClean="0"/>
              <a:t>file</a:t>
            </a:r>
          </a:p>
          <a:p>
            <a:pPr lvl="3"/>
            <a:r>
              <a:rPr lang="en-GB" dirty="0" smtClean="0"/>
              <a:t>Use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GB" dirty="0" smtClean="0"/>
              <a:t> command</a:t>
            </a:r>
          </a:p>
          <a:p>
            <a:pPr lvl="1"/>
            <a:r>
              <a:rPr lang="en-GB" dirty="0" smtClean="0"/>
              <a:t>Interactive mode</a:t>
            </a:r>
          </a:p>
          <a:p>
            <a:pPr lvl="2"/>
            <a:r>
              <a:rPr lang="en-GB" dirty="0" smtClean="0"/>
              <a:t>Try this yourself</a:t>
            </a:r>
          </a:p>
          <a:p>
            <a:pPr lvl="3"/>
            <a:r>
              <a:rPr lang="en-GB" dirty="0" smtClean="0"/>
              <a:t>Commands for compiling and executing is in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jobscript.sh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an MPI Job on Kelvin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Running the MPI job on Kelvin </a:t>
            </a:r>
          </a:p>
          <a:p>
            <a:pPr lvl="1"/>
            <a:r>
              <a:rPr lang="en-GB" dirty="0" smtClean="0"/>
              <a:t>Only 4 MPI slots (or cores) are available per student</a:t>
            </a:r>
          </a:p>
          <a:p>
            <a:pPr lvl="1"/>
            <a:r>
              <a:rPr lang="en-GB" dirty="0" smtClean="0"/>
              <a:t>You cannot run more than 4 MPI processes on Kelvin</a:t>
            </a:r>
          </a:p>
          <a:p>
            <a:pPr lvl="2"/>
            <a:r>
              <a:rPr lang="en-GB" dirty="0" smtClean="0"/>
              <a:t>For experimentation purposes, just in case you want to run more than one process per core you can use</a:t>
            </a:r>
          </a:p>
          <a:p>
            <a:pPr lvl="3"/>
            <a:r>
              <a:rPr lang="en-GB" dirty="0" smtClean="0"/>
              <a:t>--oversubscribe with </a:t>
            </a:r>
            <a:r>
              <a:rPr lang="en-GB" dirty="0" err="1" smtClean="0"/>
              <a:t>mpirun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(not a good practice though)</a:t>
            </a:r>
          </a:p>
        </p:txBody>
      </p:sp>
    </p:spTree>
    <p:extLst>
      <p:ext uri="{BB962C8B-B14F-4D97-AF65-F5344CB8AC3E}">
        <p14:creationId xmlns:p14="http://schemas.microsoft.com/office/powerpoint/2010/main" val="24187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Carefully go through:</a:t>
            </a:r>
          </a:p>
          <a:p>
            <a:pPr lvl="1"/>
            <a:r>
              <a:rPr lang="en-GB" dirty="0">
                <a:hlinkClick r:id="rId2"/>
              </a:rPr>
              <a:t>https://computing.llnl.gov/tutorials/mpi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171700"/>
            <a:ext cx="7200900" cy="3921596"/>
          </a:xfrm>
        </p:spPr>
        <p:txBody>
          <a:bodyPr>
            <a:normAutofit/>
          </a:bodyPr>
          <a:lstStyle/>
          <a:p>
            <a:r>
              <a:rPr lang="en-GB" dirty="0" smtClean="0"/>
              <a:t>Sending and Receiving functions</a:t>
            </a:r>
          </a:p>
          <a:p>
            <a:pPr marL="987552" lvl="2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tag,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/>
              <a:t> </a:t>
            </a:r>
          </a:p>
          <a:p>
            <a:pPr marL="987552" lvl="2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source,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tag,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*status) </a:t>
            </a:r>
          </a:p>
          <a:p>
            <a:pPr lvl="2"/>
            <a:r>
              <a:rPr lang="en-GB" dirty="0" smtClean="0"/>
              <a:t>MPI </a:t>
            </a:r>
            <a:r>
              <a:rPr lang="en-GB" dirty="0"/>
              <a:t>provides equivalent datatypes for all C </a:t>
            </a:r>
            <a:r>
              <a:rPr lang="en-GB" dirty="0" smtClean="0"/>
              <a:t>datatypes</a:t>
            </a:r>
            <a:endParaRPr lang="en-GB" dirty="0"/>
          </a:p>
          <a:p>
            <a:pPr lvl="2"/>
            <a:r>
              <a:rPr lang="en-GB" dirty="0" smtClean="0"/>
              <a:t>The </a:t>
            </a:r>
            <a:r>
              <a:rPr lang="en-GB" dirty="0"/>
              <a:t>message-tag can take values ranging from zero up to the MPI defined constant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MPI_TAG_UB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Rounded Rectangular Callout 5"/>
          <p:cNvSpPr/>
          <p:nvPr/>
        </p:nvSpPr>
        <p:spPr>
          <a:xfrm>
            <a:off x="5724128" y="836712"/>
            <a:ext cx="2736304" cy="1152128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More information available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1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171700"/>
            <a:ext cx="7575748" cy="3695700"/>
          </a:xfrm>
        </p:spPr>
        <p:txBody>
          <a:bodyPr/>
          <a:lstStyle/>
          <a:p>
            <a:r>
              <a:rPr lang="en-GB" dirty="0" smtClean="0"/>
              <a:t>Sending and Receiving functions (contd.)</a:t>
            </a:r>
          </a:p>
          <a:p>
            <a:pPr lvl="1"/>
            <a:r>
              <a:rPr lang="en-GB" dirty="0" smtClean="0"/>
              <a:t>MPI Datatypes (selected)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36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51886"/>
              </p:ext>
            </p:extLst>
          </p:nvPr>
        </p:nvGraphicFramePr>
        <p:xfrm>
          <a:off x="1854357" y="3068960"/>
          <a:ext cx="6096000" cy="2956560"/>
        </p:xfrm>
        <a:graphic>
          <a:graphicData uri="http://schemas.openxmlformats.org/drawingml/2006/table">
            <a:tbl>
              <a:tblPr/>
              <a:tblGrid>
                <a:gridCol w="276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MPI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Datatype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 Datatype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MPI_CHAR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signed char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MPI_INT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signed int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MPI_UNSIGNED_CHAR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unsigned char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MPI_UNSIGNED_SHORT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unsigned short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MPI_UNSIGNED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unsigned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MPI_FLOAT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float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MPI_DOUBLE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double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 flipH="1">
            <a:off x="6588223" y="1412775"/>
            <a:ext cx="1847357" cy="1114003"/>
          </a:xfrm>
          <a:prstGeom prst="wedgeRound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Complete list of MPI Datatypes is </a:t>
            </a:r>
            <a:r>
              <a:rPr lang="en-GB" dirty="0" smtClean="0">
                <a:solidFill>
                  <a:schemeClr val="tx1"/>
                </a:solidFill>
                <a:hlinkClick r:id="rId2"/>
              </a:rPr>
              <a:t>here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7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Sending and Receiving functions (contd.)</a:t>
            </a:r>
          </a:p>
          <a:p>
            <a:pPr lvl="1"/>
            <a:r>
              <a:rPr lang="en-GB" dirty="0"/>
              <a:t>If source is set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MPI_ANY_SOURCE</a:t>
            </a:r>
            <a:r>
              <a:rPr lang="en-GB" dirty="0"/>
              <a:t>, then any process of the communication domain can be the source of the </a:t>
            </a:r>
            <a:r>
              <a:rPr lang="en-GB" dirty="0" smtClean="0"/>
              <a:t>message</a:t>
            </a:r>
            <a:endParaRPr lang="en-GB" dirty="0"/>
          </a:p>
          <a:p>
            <a:pPr lvl="1"/>
            <a:r>
              <a:rPr lang="en-GB" dirty="0" smtClean="0"/>
              <a:t>If </a:t>
            </a:r>
            <a:r>
              <a:rPr lang="en-GB" dirty="0"/>
              <a:t>tag is set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MPI_ANY_TAG</a:t>
            </a:r>
            <a:r>
              <a:rPr lang="en-GB" dirty="0"/>
              <a:t>, then messages with any tag are </a:t>
            </a:r>
            <a:r>
              <a:rPr lang="en-GB" dirty="0" smtClean="0"/>
              <a:t>accepted</a:t>
            </a:r>
            <a:endParaRPr lang="en-GB" dirty="0"/>
          </a:p>
          <a:p>
            <a:pPr lvl="1"/>
            <a:r>
              <a:rPr lang="en-GB" dirty="0" smtClean="0"/>
              <a:t>On </a:t>
            </a:r>
            <a:r>
              <a:rPr lang="en-GB" dirty="0"/>
              <a:t>the receive side, the message must be of length equal to or less than the length field specified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1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Sending and Receiving functions (contd.)</a:t>
            </a:r>
          </a:p>
          <a:p>
            <a:pPr lvl="1"/>
            <a:r>
              <a:rPr lang="en-GB" dirty="0"/>
              <a:t>On the receiving end, the status variable can be used to get information about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GB" dirty="0"/>
              <a:t> </a:t>
            </a:r>
            <a:r>
              <a:rPr lang="en-GB" dirty="0" smtClean="0"/>
              <a:t>operation </a:t>
            </a:r>
            <a:endParaRPr lang="en-GB" dirty="0"/>
          </a:p>
          <a:p>
            <a:pPr lvl="2"/>
            <a:r>
              <a:rPr lang="en-GB" dirty="0" smtClean="0"/>
              <a:t>The </a:t>
            </a:r>
            <a:r>
              <a:rPr lang="en-GB" dirty="0"/>
              <a:t>corresponding data structure contains:</a:t>
            </a:r>
          </a:p>
          <a:p>
            <a:pPr marL="530352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530352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MPI_SOURCE; </a:t>
            </a:r>
          </a:p>
          <a:p>
            <a:pPr marL="530352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MPI_TAG; </a:t>
            </a:r>
          </a:p>
          <a:p>
            <a:pPr marL="530352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MPI_ERROR; }; 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MPI_Get_count</a:t>
            </a:r>
            <a:r>
              <a:rPr lang="en-GB" dirty="0"/>
              <a:t> function returns the precise count of data items </a:t>
            </a:r>
            <a:r>
              <a:rPr lang="en-GB" dirty="0" smtClean="0"/>
              <a:t>received</a:t>
            </a:r>
          </a:p>
          <a:p>
            <a:pPr marL="987552" lvl="2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MPI_Get_count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*status,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*count) </a:t>
            </a:r>
          </a:p>
          <a:p>
            <a:pPr marL="530352" lvl="1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 Sample Program - 1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20888"/>
            <a:ext cx="7200900" cy="3446512"/>
          </a:xfrm>
        </p:spPr>
        <p:txBody>
          <a:bodyPr/>
          <a:lstStyle/>
          <a:p>
            <a:r>
              <a:rPr lang="en-GB" dirty="0" smtClean="0"/>
              <a:t>Program 1 - Send and receive a value</a:t>
            </a:r>
          </a:p>
          <a:p>
            <a:pPr lvl="1"/>
            <a:r>
              <a:rPr lang="en-GB" dirty="0" smtClean="0"/>
              <a:t>A simple program to demonstrate how to send a value from one process to another</a:t>
            </a:r>
          </a:p>
          <a:p>
            <a:pPr lvl="2"/>
            <a:r>
              <a:rPr lang="en-GB" dirty="0" smtClean="0"/>
              <a:t>Submit the job using the job script</a:t>
            </a:r>
          </a:p>
          <a:p>
            <a:pPr lvl="1"/>
            <a:r>
              <a:rPr lang="en-GB" dirty="0" smtClean="0"/>
              <a:t>How is the programming style different from </a:t>
            </a:r>
            <a:r>
              <a:rPr lang="en-GB" dirty="0" err="1" smtClean="0"/>
              <a:t>OpenMP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How is the job script different from the </a:t>
            </a:r>
            <a:r>
              <a:rPr lang="en-GB" dirty="0" err="1" smtClean="0"/>
              <a:t>OpenMP</a:t>
            </a:r>
            <a:r>
              <a:rPr lang="en-GB" dirty="0" smtClean="0"/>
              <a:t> </a:t>
            </a:r>
            <a:r>
              <a:rPr lang="en-GB" dirty="0" err="1" smtClean="0"/>
              <a:t>jobscripts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8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aim to cover…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Differences between </a:t>
            </a:r>
            <a:r>
              <a:rPr lang="en-GB" dirty="0" err="1" smtClean="0"/>
              <a:t>OpenMP</a:t>
            </a:r>
            <a:r>
              <a:rPr lang="en-GB" dirty="0" smtClean="0"/>
              <a:t> and MPI</a:t>
            </a:r>
          </a:p>
          <a:p>
            <a:r>
              <a:rPr lang="en-GB" dirty="0" smtClean="0"/>
              <a:t>MPI</a:t>
            </a:r>
          </a:p>
          <a:p>
            <a:pPr lvl="1"/>
            <a:r>
              <a:rPr lang="en-GB" dirty="0" smtClean="0"/>
              <a:t>General characteristics</a:t>
            </a:r>
          </a:p>
          <a:p>
            <a:pPr lvl="1"/>
            <a:r>
              <a:rPr lang="en-GB" dirty="0" smtClean="0"/>
              <a:t>Programming Model</a:t>
            </a:r>
          </a:p>
          <a:p>
            <a:pPr lvl="1"/>
            <a:r>
              <a:rPr lang="en-GB" dirty="0" smtClean="0"/>
              <a:t>Submitting jobs on the Kelvin cluster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51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 Sample Program - 2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20888"/>
            <a:ext cx="7200900" cy="3446512"/>
          </a:xfrm>
        </p:spPr>
        <p:txBody>
          <a:bodyPr>
            <a:normAutofit/>
          </a:bodyPr>
          <a:lstStyle/>
          <a:p>
            <a:r>
              <a:rPr lang="en-GB" dirty="0" smtClean="0"/>
              <a:t>Program 2 - Send and receive a value for a series of processes</a:t>
            </a:r>
          </a:p>
          <a:p>
            <a:pPr lvl="1"/>
            <a:r>
              <a:rPr lang="en-GB" dirty="0" smtClean="0"/>
              <a:t>Modify Program 1 so that a random character string is sent from P</a:t>
            </a:r>
            <a:r>
              <a:rPr lang="en-GB" baseline="-25000" dirty="0" smtClean="0"/>
              <a:t>i</a:t>
            </a:r>
            <a:r>
              <a:rPr lang="en-GB" dirty="0" smtClean="0"/>
              <a:t> to P</a:t>
            </a:r>
            <a:r>
              <a:rPr lang="en-GB" baseline="-25000" dirty="0" smtClean="0"/>
              <a:t>i+1</a:t>
            </a:r>
            <a:r>
              <a:rPr lang="en-GB" dirty="0" smtClean="0"/>
              <a:t>. </a:t>
            </a:r>
          </a:p>
          <a:p>
            <a:pPr lvl="2"/>
            <a:r>
              <a:rPr lang="en-GB" dirty="0" smtClean="0"/>
              <a:t>The last process may send the data to the first process.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3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 Sample Program - 3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564904"/>
            <a:ext cx="7200900" cy="3302496"/>
          </a:xfrm>
        </p:spPr>
        <p:txBody>
          <a:bodyPr>
            <a:normAutofit/>
          </a:bodyPr>
          <a:lstStyle/>
          <a:p>
            <a:r>
              <a:rPr lang="en-GB" dirty="0" smtClean="0"/>
              <a:t>Program 3 – Ping Pong </a:t>
            </a:r>
          </a:p>
          <a:p>
            <a:pPr lvl="1"/>
            <a:r>
              <a:rPr lang="en-GB" dirty="0"/>
              <a:t>Two processes ping pong </a:t>
            </a:r>
            <a:r>
              <a:rPr lang="en-GB" dirty="0" smtClean="0"/>
              <a:t>a number </a:t>
            </a:r>
            <a:r>
              <a:rPr lang="en-GB" dirty="0"/>
              <a:t>back and forth 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1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4824"/>
            <a:ext cx="7200900" cy="4392488"/>
          </a:xfrm>
        </p:spPr>
        <p:txBody>
          <a:bodyPr>
            <a:normAutofit/>
          </a:bodyPr>
          <a:lstStyle/>
          <a:p>
            <a:r>
              <a:rPr lang="en-GB" dirty="0" smtClean="0"/>
              <a:t>Avoiding deadlocks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1"/>
            <a:r>
              <a:rPr lang="en-GB" dirty="0" smtClean="0"/>
              <a:t>If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dirty="0" smtClean="0"/>
              <a:t> is blocking then there is a deadlock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15616" y="2276872"/>
            <a:ext cx="7632848" cy="32932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a[10], b[10], </a:t>
            </a:r>
            <a:r>
              <a:rPr lang="en-US" sz="1600" b="1" dirty="0" err="1" smtClean="0">
                <a:latin typeface="Courier New" pitchFamily="49" charset="0"/>
              </a:rPr>
              <a:t>myrank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r>
              <a:rPr lang="en-US" sz="1600" b="1" dirty="0" err="1" smtClean="0">
                <a:latin typeface="Courier New" pitchFamily="49" charset="0"/>
              </a:rPr>
              <a:t>MPI_Status</a:t>
            </a:r>
            <a:r>
              <a:rPr lang="en-US" sz="1600" b="1" dirty="0" smtClean="0">
                <a:latin typeface="Courier New" pitchFamily="49" charset="0"/>
              </a:rPr>
              <a:t> status;</a:t>
            </a:r>
          </a:p>
          <a:p>
            <a:r>
              <a:rPr lang="en-US" sz="1600" b="1" dirty="0" smtClean="0">
                <a:latin typeface="Courier New" pitchFamily="49" charset="0"/>
              </a:rPr>
              <a:t>...</a:t>
            </a:r>
          </a:p>
          <a:p>
            <a:r>
              <a:rPr lang="en-US" sz="1600" b="1" dirty="0" err="1" smtClean="0">
                <a:latin typeface="Courier New" pitchFamily="49" charset="0"/>
              </a:rPr>
              <a:t>MPI_Comm_rank</a:t>
            </a:r>
            <a:r>
              <a:rPr lang="en-US" sz="1600" b="1" dirty="0" smtClean="0">
                <a:latin typeface="Courier New" pitchFamily="49" charset="0"/>
              </a:rPr>
              <a:t>(MPI_COMM_WORLD, &amp;</a:t>
            </a:r>
            <a:r>
              <a:rPr lang="en-US" sz="1600" b="1" dirty="0" err="1" smtClean="0">
                <a:latin typeface="Courier New" pitchFamily="49" charset="0"/>
              </a:rPr>
              <a:t>myrank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r>
              <a:rPr lang="en-US" sz="1600" b="1" dirty="0" smtClean="0">
                <a:latin typeface="Courier New" pitchFamily="49" charset="0"/>
              </a:rPr>
              <a:t>if (</a:t>
            </a:r>
            <a:r>
              <a:rPr lang="en-US" sz="1600" b="1" dirty="0" err="1" smtClean="0">
                <a:latin typeface="Courier New" pitchFamily="49" charset="0"/>
              </a:rPr>
              <a:t>myrank</a:t>
            </a:r>
            <a:r>
              <a:rPr lang="en-US" sz="1600" b="1" dirty="0" smtClean="0">
                <a:latin typeface="Courier New" pitchFamily="49" charset="0"/>
              </a:rPr>
              <a:t> == 0) {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MPI_Send</a:t>
            </a:r>
            <a:r>
              <a:rPr lang="en-US" sz="1600" b="1" dirty="0" smtClean="0">
                <a:latin typeface="Courier New" pitchFamily="49" charset="0"/>
              </a:rPr>
              <a:t>(a, 10, MPI_INT, 1, 1, MPI_COMM_WORLD);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MPI_Send</a:t>
            </a:r>
            <a:r>
              <a:rPr lang="en-US" sz="1600" b="1" dirty="0" smtClean="0">
                <a:latin typeface="Courier New" pitchFamily="49" charset="0"/>
              </a:rPr>
              <a:t>(b, 10, MPI_INT, 1, 2, MPI_COMM_WORLD);</a:t>
            </a:r>
          </a:p>
          <a:p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</a:rPr>
              <a:t>else if (</a:t>
            </a:r>
            <a:r>
              <a:rPr lang="en-US" sz="1600" b="1" dirty="0" err="1" smtClean="0">
                <a:latin typeface="Courier New" pitchFamily="49" charset="0"/>
              </a:rPr>
              <a:t>myrank</a:t>
            </a:r>
            <a:r>
              <a:rPr lang="en-US" sz="1600" b="1" dirty="0" smtClean="0">
                <a:latin typeface="Courier New" pitchFamily="49" charset="0"/>
              </a:rPr>
              <a:t> == 1) {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</a:rPr>
              <a:t>(b, 10, MPI_INT, 0, 2, MPI_COMM_WORLD, &amp;status);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</a:rPr>
              <a:t>(a, 10, MPI_INT, 0, 1, MPI_COMM_WORLD, &amp;status);</a:t>
            </a:r>
          </a:p>
          <a:p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</a:rPr>
              <a:t>...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4824"/>
            <a:ext cx="7200900" cy="439248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Avoiding deadlocks (contd.)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rocess </a:t>
            </a:r>
            <a:r>
              <a:rPr lang="en-GB" dirty="0" err="1"/>
              <a:t>i</a:t>
            </a:r>
            <a:r>
              <a:rPr lang="en-GB" dirty="0"/>
              <a:t> sends a message to process </a:t>
            </a:r>
            <a:r>
              <a:rPr lang="en-GB" dirty="0" err="1"/>
              <a:t>i</a:t>
            </a:r>
            <a:r>
              <a:rPr lang="en-GB" dirty="0"/>
              <a:t> + 1 </a:t>
            </a:r>
            <a:r>
              <a:rPr lang="en-GB" dirty="0" smtClean="0"/>
              <a:t>and </a:t>
            </a:r>
            <a:r>
              <a:rPr lang="en-GB" dirty="0"/>
              <a:t>receives a message from process </a:t>
            </a:r>
            <a:r>
              <a:rPr lang="en-GB" dirty="0" err="1"/>
              <a:t>i</a:t>
            </a:r>
            <a:r>
              <a:rPr lang="en-GB" dirty="0"/>
              <a:t> - 1 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1"/>
            <a:r>
              <a:rPr lang="en-GB" dirty="0" smtClean="0"/>
              <a:t>If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GB" dirty="0" smtClean="0"/>
              <a:t> is blocking then there is a deadlock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06320" y="2924944"/>
            <a:ext cx="7647756" cy="2339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a[10], b[10], </a:t>
            </a:r>
            <a:r>
              <a:rPr lang="en-US" sz="1600" b="1" dirty="0" err="1" smtClean="0">
                <a:latin typeface="Courier New" pitchFamily="49" charset="0"/>
              </a:rPr>
              <a:t>npes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myrank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r>
              <a:rPr lang="en-US" sz="1600" b="1" dirty="0" err="1" smtClean="0">
                <a:latin typeface="Courier New" pitchFamily="49" charset="0"/>
              </a:rPr>
              <a:t>MPI_Status</a:t>
            </a:r>
            <a:r>
              <a:rPr lang="en-US" sz="1600" b="1" dirty="0" smtClean="0">
                <a:latin typeface="Courier New" pitchFamily="49" charset="0"/>
              </a:rPr>
              <a:t> status;</a:t>
            </a:r>
          </a:p>
          <a:p>
            <a:r>
              <a:rPr lang="en-US" sz="1600" b="1" dirty="0" smtClean="0">
                <a:latin typeface="Courier New" pitchFamily="49" charset="0"/>
              </a:rPr>
              <a:t>...</a:t>
            </a:r>
          </a:p>
          <a:p>
            <a:r>
              <a:rPr lang="en-US" sz="1600" b="1" dirty="0" err="1" smtClean="0">
                <a:latin typeface="Courier New" pitchFamily="49" charset="0"/>
              </a:rPr>
              <a:t>MPI_Comm_size</a:t>
            </a:r>
            <a:r>
              <a:rPr lang="en-US" sz="1600" b="1" dirty="0" smtClean="0">
                <a:latin typeface="Courier New" pitchFamily="49" charset="0"/>
              </a:rPr>
              <a:t>(MPI_COMM_WORLD, &amp;</a:t>
            </a:r>
            <a:r>
              <a:rPr lang="en-US" sz="1600" b="1" dirty="0" err="1" smtClean="0">
                <a:latin typeface="Courier New" pitchFamily="49" charset="0"/>
              </a:rPr>
              <a:t>npes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r>
              <a:rPr lang="en-US" sz="1600" b="1" dirty="0" err="1" smtClean="0">
                <a:latin typeface="Courier New" pitchFamily="49" charset="0"/>
              </a:rPr>
              <a:t>MPI_Comm_rank</a:t>
            </a:r>
            <a:r>
              <a:rPr lang="en-US" sz="1600" b="1" dirty="0" smtClean="0">
                <a:latin typeface="Courier New" pitchFamily="49" charset="0"/>
              </a:rPr>
              <a:t>(MPI_COMM_WORLD, &amp;</a:t>
            </a:r>
            <a:r>
              <a:rPr lang="en-US" sz="1600" b="1" dirty="0" err="1" smtClean="0">
                <a:latin typeface="Courier New" pitchFamily="49" charset="0"/>
              </a:rPr>
              <a:t>myrank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r>
              <a:rPr lang="en-US" sz="1600" b="1" dirty="0" err="1" smtClean="0">
                <a:latin typeface="Courier New" pitchFamily="49" charset="0"/>
              </a:rPr>
              <a:t>MPI_Send</a:t>
            </a:r>
            <a:r>
              <a:rPr lang="en-US" sz="1600" b="1" dirty="0" smtClean="0">
                <a:latin typeface="Courier New" pitchFamily="49" charset="0"/>
              </a:rPr>
              <a:t>(a, 10, MPI_INT, (myrank+1)%</a:t>
            </a:r>
            <a:r>
              <a:rPr lang="en-US" sz="1600" b="1" dirty="0" err="1" smtClean="0">
                <a:latin typeface="Courier New" pitchFamily="49" charset="0"/>
              </a:rPr>
              <a:t>npes</a:t>
            </a:r>
            <a:r>
              <a:rPr lang="en-US" sz="1600" b="1" dirty="0" smtClean="0">
                <a:latin typeface="Courier New" pitchFamily="49" charset="0"/>
              </a:rPr>
              <a:t>, 1, MPI_COMM_WORLD);</a:t>
            </a:r>
          </a:p>
          <a:p>
            <a:r>
              <a:rPr lang="en-US" sz="1600" b="1" dirty="0" err="1" smtClean="0">
                <a:latin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</a:rPr>
              <a:t>(b, 10, MPI_INT, (myrank-1+npes)%</a:t>
            </a:r>
            <a:r>
              <a:rPr lang="en-US" sz="1600" b="1" dirty="0" err="1" smtClean="0">
                <a:latin typeface="Courier New" pitchFamily="49" charset="0"/>
              </a:rPr>
              <a:t>npes</a:t>
            </a:r>
            <a:r>
              <a:rPr lang="en-US" sz="1600" b="1" dirty="0" smtClean="0">
                <a:latin typeface="Courier New" pitchFamily="49" charset="0"/>
              </a:rPr>
              <a:t>, 			1,MPI_COMM_WORLD, &amp;status);</a:t>
            </a:r>
          </a:p>
          <a:p>
            <a:r>
              <a:rPr lang="en-US" b="1" dirty="0" smtClean="0">
                <a:latin typeface="Courier New" pitchFamily="49" charset="0"/>
              </a:rPr>
              <a:t>...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340768"/>
            <a:ext cx="7200900" cy="4526632"/>
          </a:xfrm>
        </p:spPr>
        <p:txBody>
          <a:bodyPr>
            <a:normAutofit/>
          </a:bodyPr>
          <a:lstStyle/>
          <a:p>
            <a:r>
              <a:rPr lang="en-GB" sz="1800" dirty="0" smtClean="0"/>
              <a:t>Avoiding deadlocks (contd.)</a:t>
            </a:r>
          </a:p>
          <a:p>
            <a:pPr lvl="1"/>
            <a:r>
              <a:rPr lang="en-GB" sz="1800" dirty="0" smtClean="0"/>
              <a:t>Breaking circular waits</a:t>
            </a:r>
            <a:endParaRPr lang="en-GB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75656" y="2060848"/>
            <a:ext cx="7213436" cy="42780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a[10], b[10], </a:t>
            </a:r>
            <a:r>
              <a:rPr lang="en-US" sz="1600" b="1" dirty="0" err="1" smtClean="0">
                <a:latin typeface="Courier New" pitchFamily="49" charset="0"/>
              </a:rPr>
              <a:t>npes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myrank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r>
              <a:rPr lang="en-US" sz="1600" b="1" dirty="0" err="1" smtClean="0">
                <a:latin typeface="Courier New" pitchFamily="49" charset="0"/>
              </a:rPr>
              <a:t>MPI_Status</a:t>
            </a:r>
            <a:r>
              <a:rPr lang="en-US" sz="1600" b="1" dirty="0" smtClean="0">
                <a:latin typeface="Courier New" pitchFamily="49" charset="0"/>
              </a:rPr>
              <a:t> status;</a:t>
            </a:r>
          </a:p>
          <a:p>
            <a:r>
              <a:rPr lang="en-US" sz="1600" b="1" dirty="0" smtClean="0">
                <a:latin typeface="Courier New" pitchFamily="49" charset="0"/>
              </a:rPr>
              <a:t>...</a:t>
            </a:r>
          </a:p>
          <a:p>
            <a:r>
              <a:rPr lang="en-US" sz="1600" b="1" dirty="0" err="1" smtClean="0">
                <a:latin typeface="Courier New" pitchFamily="49" charset="0"/>
              </a:rPr>
              <a:t>MPI_Comm_size</a:t>
            </a:r>
            <a:r>
              <a:rPr lang="en-US" sz="1600" b="1" dirty="0" smtClean="0">
                <a:latin typeface="Courier New" pitchFamily="49" charset="0"/>
              </a:rPr>
              <a:t>(MPI_COMM_WORLD, &amp;</a:t>
            </a:r>
            <a:r>
              <a:rPr lang="en-US" sz="1600" b="1" dirty="0" err="1" smtClean="0">
                <a:latin typeface="Courier New" pitchFamily="49" charset="0"/>
              </a:rPr>
              <a:t>npes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r>
              <a:rPr lang="en-US" sz="1600" b="1" dirty="0" err="1" smtClean="0">
                <a:latin typeface="Courier New" pitchFamily="49" charset="0"/>
              </a:rPr>
              <a:t>MPI_Comm_rank</a:t>
            </a:r>
            <a:r>
              <a:rPr lang="en-US" sz="1600" b="1" dirty="0" smtClean="0">
                <a:latin typeface="Courier New" pitchFamily="49" charset="0"/>
              </a:rPr>
              <a:t>(MPI_COMM_WORLD, &amp;</a:t>
            </a:r>
            <a:r>
              <a:rPr lang="en-US" sz="1600" b="1" dirty="0" err="1" smtClean="0">
                <a:latin typeface="Courier New" pitchFamily="49" charset="0"/>
              </a:rPr>
              <a:t>myrank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r>
              <a:rPr lang="en-US" sz="1600" b="1" dirty="0" smtClean="0">
                <a:latin typeface="Courier New" pitchFamily="49" charset="0"/>
              </a:rPr>
              <a:t>if (myrank%2 == 1) {</a:t>
            </a:r>
          </a:p>
          <a:p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MPI_Send</a:t>
            </a:r>
            <a:r>
              <a:rPr lang="en-US" sz="1600" b="1" dirty="0" smtClean="0">
                <a:latin typeface="Courier New" pitchFamily="49" charset="0"/>
              </a:rPr>
              <a:t>(a, 10, MPI_INT, (myrank+1)%</a:t>
            </a:r>
            <a:r>
              <a:rPr lang="en-US" sz="1600" b="1" dirty="0" err="1" smtClean="0">
                <a:latin typeface="Courier New" pitchFamily="49" charset="0"/>
              </a:rPr>
              <a:t>npes</a:t>
            </a:r>
            <a:r>
              <a:rPr lang="en-US" sz="1600" b="1" dirty="0" smtClean="0">
                <a:latin typeface="Courier New" pitchFamily="49" charset="0"/>
              </a:rPr>
              <a:t>, 1, 			MPI_COMM_WORLD);</a:t>
            </a:r>
          </a:p>
          <a:p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</a:rPr>
              <a:t>(b, 10, MPI_INT, (myrank-1+npes)%</a:t>
            </a:r>
            <a:r>
              <a:rPr lang="en-US" sz="1600" b="1" dirty="0" err="1" smtClean="0">
                <a:latin typeface="Courier New" pitchFamily="49" charset="0"/>
              </a:rPr>
              <a:t>npes</a:t>
            </a:r>
            <a:r>
              <a:rPr lang="en-US" sz="1600" b="1" dirty="0" smtClean="0">
                <a:latin typeface="Courier New" pitchFamily="49" charset="0"/>
              </a:rPr>
              <a:t>, 1, 			MPI_COMM_WORLD, &amp;status);</a:t>
            </a:r>
          </a:p>
          <a:p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r>
              <a:rPr lang="en-US" sz="1600" b="1" dirty="0" smtClean="0">
                <a:latin typeface="Courier New" pitchFamily="49" charset="0"/>
              </a:rPr>
              <a:t>else {</a:t>
            </a:r>
          </a:p>
          <a:p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MPI_Recv</a:t>
            </a:r>
            <a:r>
              <a:rPr lang="en-US" sz="1600" b="1" dirty="0" smtClean="0">
                <a:latin typeface="Courier New" pitchFamily="49" charset="0"/>
              </a:rPr>
              <a:t>(b, 10, MPI_INT, (myrank-1+npes)%</a:t>
            </a:r>
            <a:r>
              <a:rPr lang="en-US" sz="1600" b="1" dirty="0" err="1" smtClean="0">
                <a:latin typeface="Courier New" pitchFamily="49" charset="0"/>
              </a:rPr>
              <a:t>npes</a:t>
            </a:r>
            <a:r>
              <a:rPr lang="en-US" sz="1600" b="1" dirty="0" smtClean="0">
                <a:latin typeface="Courier New" pitchFamily="49" charset="0"/>
              </a:rPr>
              <a:t>, 1, 			MPI_COMM_WORLD, &amp;status);</a:t>
            </a:r>
          </a:p>
          <a:p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MPI_Send</a:t>
            </a:r>
            <a:r>
              <a:rPr lang="en-US" sz="1600" b="1" dirty="0" smtClean="0">
                <a:latin typeface="Courier New" pitchFamily="49" charset="0"/>
              </a:rPr>
              <a:t>(a, 10, MPI_INT, (myrank+1)%</a:t>
            </a:r>
            <a:r>
              <a:rPr lang="en-US" sz="1600" b="1" dirty="0" err="1" smtClean="0">
                <a:latin typeface="Courier New" pitchFamily="49" charset="0"/>
              </a:rPr>
              <a:t>npes</a:t>
            </a:r>
            <a:r>
              <a:rPr lang="en-US" sz="1600" b="1" dirty="0" smtClean="0">
                <a:latin typeface="Courier New" pitchFamily="49" charset="0"/>
              </a:rPr>
              <a:t>, 1, 			MPI_COMM_WORLD);</a:t>
            </a:r>
          </a:p>
          <a:p>
            <a:r>
              <a:rPr lang="en-US" sz="1600" b="1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15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 Sample Program - 4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564904"/>
            <a:ext cx="7200900" cy="3302496"/>
          </a:xfrm>
        </p:spPr>
        <p:txBody>
          <a:bodyPr>
            <a:normAutofit/>
          </a:bodyPr>
          <a:lstStyle/>
          <a:p>
            <a:r>
              <a:rPr lang="en-GB" dirty="0" smtClean="0"/>
              <a:t>Program 4</a:t>
            </a:r>
          </a:p>
          <a:p>
            <a:pPr lvl="1"/>
            <a:r>
              <a:rPr lang="en-GB" dirty="0" smtClean="0"/>
              <a:t>Create </a:t>
            </a:r>
            <a:r>
              <a:rPr lang="en-GB" dirty="0"/>
              <a:t>a deadlock free program </a:t>
            </a:r>
            <a:r>
              <a:rPr lang="en-GB" dirty="0" err="1"/>
              <a:t>mpi_ring.c</a:t>
            </a:r>
            <a:r>
              <a:rPr lang="en-GB" dirty="0"/>
              <a:t> with 4 processes and where each process, </a:t>
            </a:r>
            <a:r>
              <a:rPr lang="en-GB" dirty="0" err="1"/>
              <a:t>i</a:t>
            </a:r>
            <a:r>
              <a:rPr lang="en-GB" dirty="0"/>
              <a:t>, receives message from process i-1 (modulo 4).</a:t>
            </a:r>
          </a:p>
          <a:p>
            <a:pPr lvl="2"/>
            <a:r>
              <a:rPr lang="en-GB" dirty="0" smtClean="0"/>
              <a:t>For </a:t>
            </a:r>
            <a:r>
              <a:rPr lang="en-GB" dirty="0"/>
              <a:t>example,</a:t>
            </a:r>
          </a:p>
          <a:p>
            <a:pPr lvl="3"/>
            <a:r>
              <a:rPr lang="en-GB" dirty="0" smtClean="0"/>
              <a:t>processor </a:t>
            </a:r>
            <a:r>
              <a:rPr lang="en-GB" dirty="0"/>
              <a:t>0 received 3 from processor  3</a:t>
            </a:r>
          </a:p>
          <a:p>
            <a:pPr lvl="3"/>
            <a:r>
              <a:rPr lang="en-GB" dirty="0"/>
              <a:t>processor 2 received 1 from  processor  1</a:t>
            </a:r>
          </a:p>
          <a:p>
            <a:pPr lvl="3"/>
            <a:r>
              <a:rPr lang="en-GB" dirty="0"/>
              <a:t>processor 1 received 0 from  processor 0</a:t>
            </a:r>
          </a:p>
          <a:p>
            <a:pPr lvl="3"/>
            <a:r>
              <a:rPr lang="en-GB" dirty="0"/>
              <a:t>processor 3 received 2 from  processor 2</a:t>
            </a:r>
          </a:p>
          <a:p>
            <a:pPr lvl="2"/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9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Master-Slave Model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46</a:t>
            </a:fld>
            <a:endParaRPr lang="en-GB"/>
          </a:p>
        </p:txBody>
      </p:sp>
      <p:pic>
        <p:nvPicPr>
          <p:cNvPr id="1026" name="Picture 2" descr="http://coewww.rutgers.edu/www1/linuxclass2011/lessons/HPC/master-slav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7200900" cy="246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2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 Sample Program - 5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564904"/>
            <a:ext cx="7200900" cy="330249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Program 5</a:t>
            </a:r>
          </a:p>
          <a:p>
            <a:pPr lvl="1"/>
            <a:r>
              <a:rPr lang="en-GB" dirty="0" smtClean="0"/>
              <a:t>Write an MPI program to add two arrays (a and b) using 4 processes and sends the summed values to a single master process</a:t>
            </a:r>
          </a:p>
          <a:p>
            <a:pPr lvl="2"/>
            <a:r>
              <a:rPr lang="en-GB" dirty="0" smtClean="0"/>
              <a:t>You will need to decompose the arrays into four equal parts using the master process</a:t>
            </a:r>
          </a:p>
          <a:p>
            <a:pPr lvl="2"/>
            <a:r>
              <a:rPr lang="en-GB" dirty="0" smtClean="0"/>
              <a:t>Each slave process will need to receive a part of both arrays</a:t>
            </a:r>
          </a:p>
          <a:p>
            <a:pPr lvl="2"/>
            <a:r>
              <a:rPr lang="en-GB" dirty="0" smtClean="0"/>
              <a:t>The summed array values should be sent back to the slave process</a:t>
            </a:r>
          </a:p>
          <a:p>
            <a:pPr lvl="2"/>
            <a:r>
              <a:rPr lang="en-GB" dirty="0" smtClean="0"/>
              <a:t>You can try with the master process performing and not performing the addition  </a:t>
            </a:r>
          </a:p>
          <a:p>
            <a:pPr lvl="3"/>
            <a:endParaRPr lang="en-GB" dirty="0"/>
          </a:p>
          <a:p>
            <a:pPr lvl="2"/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4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00808"/>
            <a:ext cx="7200900" cy="4166592"/>
          </a:xfrm>
        </p:spPr>
        <p:txBody>
          <a:bodyPr/>
          <a:lstStyle/>
          <a:p>
            <a:r>
              <a:rPr lang="en-GB" dirty="0" smtClean="0"/>
              <a:t>Sending and receiving messages simultaneously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87624" y="2348880"/>
            <a:ext cx="3456384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MPI_Sendrecv</a:t>
            </a:r>
            <a:r>
              <a:rPr lang="en-US" sz="1600" b="1" dirty="0" smtClean="0">
                <a:latin typeface="Courier New" pitchFamily="49" charset="0"/>
              </a:rPr>
              <a:t>(</a:t>
            </a:r>
          </a:p>
          <a:p>
            <a:r>
              <a:rPr lang="en-US" sz="1600" b="1" dirty="0" smtClean="0">
                <a:latin typeface="Courier New" pitchFamily="49" charset="0"/>
              </a:rPr>
              <a:t>    void *</a:t>
            </a:r>
            <a:r>
              <a:rPr lang="en-US" sz="1600" b="1" dirty="0" err="1" smtClean="0">
                <a:latin typeface="Courier New" pitchFamily="49" charset="0"/>
              </a:rPr>
              <a:t>sendbuf</a:t>
            </a:r>
            <a:r>
              <a:rPr lang="en-US" sz="1600" b="1" dirty="0" smtClean="0">
                <a:latin typeface="Courier New" pitchFamily="49" charset="0"/>
              </a:rPr>
              <a:t>, 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sendcount</a:t>
            </a:r>
            <a:r>
              <a:rPr lang="en-US" sz="1600" b="1" dirty="0" smtClean="0">
                <a:latin typeface="Courier New" pitchFamily="49" charset="0"/>
              </a:rPr>
              <a:t>,</a:t>
            </a:r>
          </a:p>
          <a:p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MPI_Datatype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sendtype</a:t>
            </a:r>
            <a:r>
              <a:rPr lang="en-US" sz="1600" b="1" dirty="0" smtClean="0">
                <a:latin typeface="Courier New" pitchFamily="49" charset="0"/>
              </a:rPr>
              <a:t>, 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dest</a:t>
            </a:r>
            <a:r>
              <a:rPr lang="en-US" sz="1600" b="1" dirty="0" smtClean="0">
                <a:latin typeface="Courier New" pitchFamily="49" charset="0"/>
              </a:rPr>
              <a:t>, 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sendtag</a:t>
            </a:r>
            <a:r>
              <a:rPr lang="en-US" sz="1600" b="1" dirty="0" smtClean="0">
                <a:latin typeface="Courier New" pitchFamily="49" charset="0"/>
              </a:rPr>
              <a:t>, </a:t>
            </a:r>
          </a:p>
          <a:p>
            <a:endParaRPr lang="en-US" sz="1600" b="1" dirty="0" smtClean="0">
              <a:latin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</a:rPr>
              <a:t>    void *</a:t>
            </a:r>
            <a:r>
              <a:rPr lang="en-US" sz="1600" b="1" dirty="0" err="1" smtClean="0">
                <a:latin typeface="Courier New" pitchFamily="49" charset="0"/>
              </a:rPr>
              <a:t>recvbuf</a:t>
            </a:r>
            <a:r>
              <a:rPr lang="en-US" sz="1600" b="1" dirty="0" smtClean="0">
                <a:latin typeface="Courier New" pitchFamily="49" charset="0"/>
              </a:rPr>
              <a:t>, 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recvcount</a:t>
            </a:r>
            <a:r>
              <a:rPr lang="en-US" sz="1600" b="1" dirty="0" smtClean="0">
                <a:latin typeface="Courier New" pitchFamily="49" charset="0"/>
              </a:rPr>
              <a:t>,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MPI_Datatype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recvtype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source, 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recvtag</a:t>
            </a:r>
            <a:r>
              <a:rPr lang="en-US" sz="1600" b="1" dirty="0" smtClean="0">
                <a:latin typeface="Courier New" pitchFamily="49" charset="0"/>
              </a:rPr>
              <a:t>,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MPI_Comm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comm</a:t>
            </a:r>
            <a:r>
              <a:rPr lang="en-US" sz="1600" b="1" dirty="0" smtClean="0">
                <a:latin typeface="Courier New" pitchFamily="49" charset="0"/>
              </a:rPr>
              <a:t>, 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MPI_Status</a:t>
            </a:r>
            <a:r>
              <a:rPr lang="en-US" sz="1600" b="1" dirty="0" smtClean="0">
                <a:latin typeface="Courier New" pitchFamily="49" charset="0"/>
              </a:rPr>
              <a:t> *status)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32140" y="2352943"/>
            <a:ext cx="3456384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MPI_Sendrecv_replace</a:t>
            </a:r>
            <a:r>
              <a:rPr lang="en-US" sz="1600" b="1" dirty="0" smtClean="0">
                <a:latin typeface="Courier New" pitchFamily="49" charset="0"/>
              </a:rPr>
              <a:t>(</a:t>
            </a:r>
          </a:p>
          <a:p>
            <a:r>
              <a:rPr lang="en-US" sz="1600" b="1" dirty="0" smtClean="0">
                <a:latin typeface="Courier New" pitchFamily="49" charset="0"/>
              </a:rPr>
              <a:t>    void *</a:t>
            </a:r>
            <a:r>
              <a:rPr lang="en-US" sz="1600" b="1" dirty="0" err="1" smtClean="0">
                <a:latin typeface="Courier New" pitchFamily="49" charset="0"/>
              </a:rPr>
              <a:t>buf</a:t>
            </a:r>
            <a:r>
              <a:rPr lang="en-US" sz="1600" b="1" dirty="0" smtClean="0">
                <a:latin typeface="Courier New" pitchFamily="49" charset="0"/>
              </a:rPr>
              <a:t>, 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count,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MPI_Datatype</a:t>
            </a:r>
            <a:r>
              <a:rPr lang="en-US" sz="1600" b="1" dirty="0" smtClean="0">
                <a:latin typeface="Courier New" pitchFamily="49" charset="0"/>
              </a:rPr>
              <a:t> datatype,       </a:t>
            </a:r>
          </a:p>
          <a:p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dest</a:t>
            </a:r>
            <a:r>
              <a:rPr lang="en-US" sz="1600" b="1" dirty="0" smtClean="0">
                <a:latin typeface="Courier New" pitchFamily="49" charset="0"/>
              </a:rPr>
              <a:t>, 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sendtag</a:t>
            </a:r>
            <a:r>
              <a:rPr lang="en-US" sz="1600" b="1" dirty="0" smtClean="0">
                <a:latin typeface="Courier New" pitchFamily="49" charset="0"/>
              </a:rPr>
              <a:t>,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source, 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recvtag</a:t>
            </a:r>
            <a:r>
              <a:rPr lang="en-US" sz="1600" b="1" dirty="0" smtClean="0">
                <a:latin typeface="Courier New" pitchFamily="49" charset="0"/>
              </a:rPr>
              <a:t>, 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MPI_Comm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comm</a:t>
            </a:r>
            <a:r>
              <a:rPr lang="en-US" sz="1600" b="1" dirty="0" smtClean="0">
                <a:latin typeface="Courier New" pitchFamily="49" charset="0"/>
              </a:rPr>
              <a:t>,</a:t>
            </a:r>
          </a:p>
          <a:p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</a:rPr>
              <a:t>MPI_Status</a:t>
            </a:r>
            <a:r>
              <a:rPr lang="en-US" sz="1600" b="1" dirty="0" smtClean="0">
                <a:latin typeface="Courier New" pitchFamily="49" charset="0"/>
              </a:rPr>
              <a:t> *status)   </a:t>
            </a:r>
            <a:endParaRPr lang="en-US" b="1" dirty="0" smtClean="0">
              <a:latin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987824" y="1196752"/>
            <a:ext cx="1152128" cy="14401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7824" y="1196752"/>
            <a:ext cx="1224136" cy="295528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7844" y="550421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Send and receive buffers are different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44208" y="2823835"/>
            <a:ext cx="1296144" cy="26213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03132" y="5442322"/>
            <a:ext cx="221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Send and receive buffers are the same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8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 Sample Program - 6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780928"/>
            <a:ext cx="7200900" cy="3086472"/>
          </a:xfrm>
        </p:spPr>
        <p:txBody>
          <a:bodyPr>
            <a:normAutofit/>
          </a:bodyPr>
          <a:lstStyle/>
          <a:p>
            <a:r>
              <a:rPr lang="en-GB" dirty="0" smtClean="0"/>
              <a:t>Program 6</a:t>
            </a:r>
          </a:p>
          <a:p>
            <a:pPr lvl="1"/>
            <a:r>
              <a:rPr lang="en-GB" dirty="0"/>
              <a:t>Rewrite the program </a:t>
            </a:r>
            <a:r>
              <a:rPr lang="en-GB" dirty="0" err="1" smtClean="0"/>
              <a:t>mpi_ring.c</a:t>
            </a:r>
            <a:r>
              <a:rPr lang="en-GB" dirty="0" smtClean="0"/>
              <a:t> </a:t>
            </a:r>
            <a:r>
              <a:rPr lang="en-GB" dirty="0"/>
              <a:t>using</a:t>
            </a:r>
          </a:p>
          <a:p>
            <a:pPr lvl="2"/>
            <a:r>
              <a:rPr lang="en-GB" dirty="0" err="1" smtClean="0"/>
              <a:t>MPI_Sendrecv</a:t>
            </a:r>
            <a:r>
              <a:rPr lang="en-GB" dirty="0" smtClean="0"/>
              <a:t> </a:t>
            </a:r>
            <a:endParaRPr lang="en-GB" dirty="0"/>
          </a:p>
          <a:p>
            <a:pPr lvl="2"/>
            <a:r>
              <a:rPr lang="en-GB" dirty="0" err="1" smtClean="0"/>
              <a:t>MPI_Sendrecv_replace</a:t>
            </a:r>
            <a:r>
              <a:rPr lang="en-GB" dirty="0" smtClean="0"/>
              <a:t> 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r>
              <a:rPr lang="en-GB" dirty="0" smtClean="0"/>
              <a:t> vs MPI</a:t>
            </a:r>
            <a:endParaRPr lang="en-GB" dirty="0"/>
          </a:p>
        </p:txBody>
      </p:sp>
      <p:pic>
        <p:nvPicPr>
          <p:cNvPr id="1026" name="Picture 2" descr="Image result for head to hea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833317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question mark with transparent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205" y="1628800"/>
            <a:ext cx="292442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73071" cy="3581400"/>
          </a:xfrm>
        </p:spPr>
        <p:txBody>
          <a:bodyPr/>
          <a:lstStyle/>
          <a:p>
            <a:r>
              <a:rPr lang="en-GB" dirty="0" smtClean="0"/>
              <a:t>Overlapping communication with computation</a:t>
            </a:r>
          </a:p>
          <a:p>
            <a:pPr lvl="1"/>
            <a:r>
              <a:rPr lang="en-GB" dirty="0" smtClean="0"/>
              <a:t>Non-blocking send and receive</a:t>
            </a:r>
          </a:p>
          <a:p>
            <a:pPr marL="987552" lvl="2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MPI_Isend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datatype,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tag,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MPI_Request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*request) </a:t>
            </a:r>
          </a:p>
          <a:p>
            <a:pPr marL="987552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MPI_Irecv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datatype,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tag,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MPI_Request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*request)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Send/receive </a:t>
            </a:r>
            <a:r>
              <a:rPr lang="en-GB" dirty="0"/>
              <a:t>return before the operations have been completed</a:t>
            </a:r>
          </a:p>
          <a:p>
            <a:pPr lvl="2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8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6927676" cy="3581400"/>
          </a:xfrm>
        </p:spPr>
        <p:txBody>
          <a:bodyPr>
            <a:normAutofit/>
          </a:bodyPr>
          <a:lstStyle/>
          <a:p>
            <a:r>
              <a:rPr lang="en-GB" dirty="0"/>
              <a:t>Overlapping communication with </a:t>
            </a:r>
            <a:r>
              <a:rPr lang="en-GB" dirty="0" smtClean="0"/>
              <a:t>computation (contd.)</a:t>
            </a:r>
            <a:endParaRPr lang="en-GB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MPI_Test</a:t>
            </a:r>
            <a:r>
              <a:rPr lang="en-GB" dirty="0"/>
              <a:t> tests whether or not the non-blocking </a:t>
            </a:r>
            <a:r>
              <a:rPr lang="en-GB" dirty="0" smtClean="0"/>
              <a:t>send/receive operation </a:t>
            </a:r>
            <a:r>
              <a:rPr lang="en-GB" dirty="0"/>
              <a:t>identified by its request has </a:t>
            </a:r>
            <a:r>
              <a:rPr lang="en-GB" dirty="0" smtClean="0"/>
              <a:t>finished</a:t>
            </a:r>
            <a:br>
              <a:rPr lang="en-GB" dirty="0" smtClean="0"/>
            </a:b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*request,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*flag,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*status) </a:t>
            </a:r>
          </a:p>
          <a:p>
            <a:pPr lvl="1"/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MPI_Wait</a:t>
            </a:r>
            <a:r>
              <a:rPr lang="en-GB" dirty="0" smtClean="0"/>
              <a:t> </a:t>
            </a:r>
            <a:r>
              <a:rPr lang="en-GB" dirty="0"/>
              <a:t>waits for the operation to </a:t>
            </a:r>
            <a:r>
              <a:rPr lang="en-GB" dirty="0" smtClean="0"/>
              <a:t>complete</a:t>
            </a:r>
            <a:br>
              <a:rPr lang="en-GB" dirty="0" smtClean="0"/>
            </a:b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MPI_Wait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MPI_Request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*request,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*status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52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00808"/>
            <a:ext cx="7200900" cy="4166592"/>
          </a:xfrm>
        </p:spPr>
        <p:txBody>
          <a:bodyPr>
            <a:normAutofit/>
          </a:bodyPr>
          <a:lstStyle/>
          <a:p>
            <a:r>
              <a:rPr lang="en-GB" dirty="0" smtClean="0"/>
              <a:t>Avoiding deadlocks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lvl="1"/>
            <a:r>
              <a:rPr lang="en-GB" dirty="0" smtClean="0"/>
              <a:t>Using non-blocking operations resolves the deadlock</a:t>
            </a:r>
          </a:p>
          <a:p>
            <a:pPr lvl="1"/>
            <a:r>
              <a:rPr lang="en-GB" dirty="0" smtClean="0"/>
              <a:t>Try replacing the blocking operations with non-blocking counterparts in some of the previous programs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75656" y="2136270"/>
            <a:ext cx="7056784" cy="26184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a[10], b[10], </a:t>
            </a:r>
            <a:r>
              <a:rPr lang="en-US" sz="1400" dirty="0" err="1" smtClean="0">
                <a:latin typeface="Courier New" pitchFamily="49" charset="0"/>
              </a:rPr>
              <a:t>myrank</a:t>
            </a:r>
            <a:r>
              <a:rPr lang="en-US" sz="1400" dirty="0" smtClean="0">
                <a:latin typeface="Courier New" pitchFamily="49" charset="0"/>
              </a:rPr>
              <a:t>; </a:t>
            </a:r>
          </a:p>
          <a:p>
            <a:pPr>
              <a:lnSpc>
                <a:spcPct val="90000"/>
              </a:lnSpc>
            </a:pPr>
            <a:r>
              <a:rPr lang="en-US" sz="1400" dirty="0" err="1" smtClean="0">
                <a:latin typeface="Courier New" pitchFamily="49" charset="0"/>
              </a:rPr>
              <a:t>MPI_Status</a:t>
            </a:r>
            <a:r>
              <a:rPr lang="en-US" sz="1400" dirty="0" smtClean="0">
                <a:latin typeface="Courier New" pitchFamily="49" charset="0"/>
              </a:rPr>
              <a:t> status; 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Courier New" pitchFamily="49" charset="0"/>
              </a:rPr>
              <a:t>... </a:t>
            </a:r>
          </a:p>
          <a:p>
            <a:pPr>
              <a:lnSpc>
                <a:spcPct val="90000"/>
              </a:lnSpc>
            </a:pPr>
            <a:r>
              <a:rPr lang="en-US" sz="1400" dirty="0" err="1" smtClean="0">
                <a:latin typeface="Courier New" pitchFamily="49" charset="0"/>
              </a:rPr>
              <a:t>MPI_Comm_rank</a:t>
            </a:r>
            <a:r>
              <a:rPr lang="en-US" sz="1400" dirty="0" smtClean="0">
                <a:latin typeface="Courier New" pitchFamily="49" charset="0"/>
              </a:rPr>
              <a:t>(MPI_COMM_WORLD, &amp;</a:t>
            </a:r>
            <a:r>
              <a:rPr lang="en-US" sz="1400" dirty="0" err="1" smtClean="0">
                <a:latin typeface="Courier New" pitchFamily="49" charset="0"/>
              </a:rPr>
              <a:t>myrank</a:t>
            </a:r>
            <a:r>
              <a:rPr lang="en-US" sz="1400" dirty="0" smtClean="0"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</a:rPr>
              <a:t>myrank</a:t>
            </a:r>
            <a:r>
              <a:rPr lang="en-US" sz="1400" dirty="0" smtClean="0">
                <a:latin typeface="Courier New" pitchFamily="49" charset="0"/>
              </a:rPr>
              <a:t> == 0) { 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MPI_Send</a:t>
            </a:r>
            <a:r>
              <a:rPr lang="en-US" sz="1400" dirty="0" smtClean="0">
                <a:latin typeface="Courier New" pitchFamily="49" charset="0"/>
              </a:rPr>
              <a:t>(a, 10, MPI_INT, 1, 1, MPI_COMM_WORLD); 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MPI_Send</a:t>
            </a:r>
            <a:r>
              <a:rPr lang="en-US" sz="1400" dirty="0" smtClean="0">
                <a:latin typeface="Courier New" pitchFamily="49" charset="0"/>
              </a:rPr>
              <a:t>(b, 10, MPI_INT, 1, 2, MPI_COMM_WORLD); 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Courier New" pitchFamily="49" charset="0"/>
              </a:rPr>
              <a:t>} 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Courier New" pitchFamily="49" charset="0"/>
              </a:rPr>
              <a:t>else if (</a:t>
            </a:r>
            <a:r>
              <a:rPr lang="en-US" sz="1400" dirty="0" err="1" smtClean="0">
                <a:latin typeface="Courier New" pitchFamily="49" charset="0"/>
              </a:rPr>
              <a:t>myrank</a:t>
            </a:r>
            <a:r>
              <a:rPr lang="en-US" sz="1400" dirty="0" smtClean="0">
                <a:latin typeface="Courier New" pitchFamily="49" charset="0"/>
              </a:rPr>
              <a:t> == 1) { 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</a:rPr>
              <a:t>MPI_Recv</a:t>
            </a:r>
            <a:r>
              <a:rPr lang="en-US" sz="1400" dirty="0" smtClean="0">
                <a:latin typeface="Courier New" pitchFamily="49" charset="0"/>
              </a:rPr>
              <a:t>(b, 10, MPI_INT, 0, 2, MPI_COMM_WORLD, &amp;status); 	</a:t>
            </a:r>
            <a:r>
              <a:rPr lang="en-US" sz="1400" dirty="0" err="1" smtClean="0">
                <a:latin typeface="Courier New" pitchFamily="49" charset="0"/>
              </a:rPr>
              <a:t>MPI_Recv</a:t>
            </a:r>
            <a:r>
              <a:rPr lang="en-US" sz="1400" dirty="0" smtClean="0">
                <a:latin typeface="Courier New" pitchFamily="49" charset="0"/>
              </a:rPr>
              <a:t>(a, 10, MPI_INT, 0, 1, MPI_COMM_WORLD, &amp;status); 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Courier New" pitchFamily="49" charset="0"/>
              </a:rPr>
              <a:t>} 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Courier New" pitchFamily="49" charset="0"/>
              </a:rPr>
              <a:t>... 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23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72816"/>
            <a:ext cx="7200900" cy="4608512"/>
          </a:xfrm>
        </p:spPr>
        <p:txBody>
          <a:bodyPr>
            <a:normAutofit/>
          </a:bodyPr>
          <a:lstStyle/>
          <a:p>
            <a:r>
              <a:rPr lang="en-GB" dirty="0" smtClean="0"/>
              <a:t>Point-to-point communication</a:t>
            </a:r>
          </a:p>
          <a:p>
            <a:pPr lvl="1"/>
            <a:r>
              <a:rPr lang="en-GB" dirty="0" smtClean="0"/>
              <a:t>One process communicating with another</a:t>
            </a:r>
          </a:p>
          <a:p>
            <a:pPr lvl="1"/>
            <a:r>
              <a:rPr lang="en-GB" dirty="0" smtClean="0"/>
              <a:t>Send/receive operations</a:t>
            </a:r>
          </a:p>
          <a:p>
            <a:r>
              <a:rPr lang="en-GB" dirty="0" smtClean="0"/>
              <a:t>Collective communication</a:t>
            </a:r>
          </a:p>
          <a:p>
            <a:pPr lvl="1"/>
            <a:r>
              <a:rPr lang="en-GB" dirty="0" smtClean="0"/>
              <a:t>Related to communication over all processes in a communicator</a:t>
            </a:r>
          </a:p>
          <a:p>
            <a:pPr lvl="1"/>
            <a:r>
              <a:rPr lang="en-GB" dirty="0" smtClean="0"/>
              <a:t>Operations</a:t>
            </a:r>
          </a:p>
          <a:p>
            <a:pPr lvl="2"/>
            <a:r>
              <a:rPr lang="en-GB" dirty="0" smtClean="0"/>
              <a:t>Barrier</a:t>
            </a:r>
          </a:p>
          <a:p>
            <a:pPr lvl="2"/>
            <a:r>
              <a:rPr lang="en-GB" dirty="0" smtClean="0"/>
              <a:t>Broadcast</a:t>
            </a:r>
          </a:p>
          <a:p>
            <a:pPr lvl="2"/>
            <a:r>
              <a:rPr lang="en-GB" dirty="0" smtClean="0"/>
              <a:t>Reduce</a:t>
            </a:r>
          </a:p>
          <a:p>
            <a:pPr lvl="2"/>
            <a:r>
              <a:rPr lang="en-GB" dirty="0" smtClean="0"/>
              <a:t>Scatter</a:t>
            </a:r>
          </a:p>
          <a:p>
            <a:pPr lvl="2"/>
            <a:r>
              <a:rPr lang="en-GB" dirty="0" smtClean="0"/>
              <a:t>Gather</a:t>
            </a:r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2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Barrier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54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813" r="54043" b="54595"/>
          <a:stretch/>
        </p:blipFill>
        <p:spPr>
          <a:xfrm>
            <a:off x="1171575" y="3575303"/>
            <a:ext cx="1800912" cy="1833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3100" b="54595"/>
          <a:stretch/>
        </p:blipFill>
        <p:spPr>
          <a:xfrm>
            <a:off x="3059566" y="3601097"/>
            <a:ext cx="1837893" cy="18009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54486" r="54408"/>
          <a:stretch/>
        </p:blipFill>
        <p:spPr>
          <a:xfrm>
            <a:off x="5004048" y="3599390"/>
            <a:ext cx="1786601" cy="1805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4177" t="53782"/>
          <a:stretch/>
        </p:blipFill>
        <p:spPr>
          <a:xfrm>
            <a:off x="6880796" y="3573016"/>
            <a:ext cx="1795660" cy="183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8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071692" cy="3581400"/>
          </a:xfrm>
        </p:spPr>
        <p:txBody>
          <a:bodyPr/>
          <a:lstStyle/>
          <a:p>
            <a:r>
              <a:rPr lang="en-GB" dirty="0" smtClean="0"/>
              <a:t>Broadcast</a:t>
            </a:r>
          </a:p>
          <a:p>
            <a:pPr lvl="1"/>
            <a:r>
              <a:rPr lang="en-GB" dirty="0" smtClean="0"/>
              <a:t>One to all</a:t>
            </a:r>
          </a:p>
          <a:p>
            <a:pPr lvl="2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55</a:t>
            </a:fld>
            <a:endParaRPr lang="en-GB"/>
          </a:p>
        </p:txBody>
      </p:sp>
      <p:pic>
        <p:nvPicPr>
          <p:cNvPr id="6" name="Picture 2" descr="https://computing.llnl.gov/tutorials/mpi/images/collective_comm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53" b="61061"/>
          <a:stretch/>
        </p:blipFill>
        <p:spPr bwMode="auto">
          <a:xfrm>
            <a:off x="3563888" y="4128491"/>
            <a:ext cx="2925621" cy="203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7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Broadcast (contd.)</a:t>
            </a:r>
          </a:p>
          <a:p>
            <a:pPr lvl="1"/>
            <a:r>
              <a:rPr lang="en-GB" dirty="0" smtClean="0"/>
              <a:t>Consider 4 tasks</a:t>
            </a:r>
          </a:p>
          <a:p>
            <a:pPr lvl="2"/>
            <a:r>
              <a:rPr lang="en-GB" dirty="0" smtClean="0"/>
              <a:t>Broadcast originates in task 1</a:t>
            </a:r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State after broadcast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56</a:t>
            </a:fld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8970" t="41787" b="29721"/>
          <a:stretch/>
        </p:blipFill>
        <p:spPr bwMode="auto">
          <a:xfrm>
            <a:off x="1619672" y="3429000"/>
            <a:ext cx="511569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7687" t="73407" r="1337"/>
          <a:stretch/>
        </p:blipFill>
        <p:spPr bwMode="auto">
          <a:xfrm>
            <a:off x="1619672" y="5148051"/>
            <a:ext cx="5112568" cy="10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610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56792"/>
            <a:ext cx="7719764" cy="4896594"/>
          </a:xfrm>
        </p:spPr>
        <p:txBody>
          <a:bodyPr>
            <a:normAutofit/>
          </a:bodyPr>
          <a:lstStyle/>
          <a:p>
            <a:r>
              <a:rPr lang="en-GB" dirty="0" smtClean="0"/>
              <a:t>Broadcast (contd.)</a:t>
            </a:r>
          </a:p>
          <a:p>
            <a:pPr lvl="1"/>
            <a:r>
              <a:rPr lang="en-GB" dirty="0" smtClean="0"/>
              <a:t>Write a broadcast program that will generate similar output</a:t>
            </a:r>
          </a:p>
          <a:p>
            <a:pPr marL="987552" lvl="2" indent="0">
              <a:buNone/>
            </a:pPr>
            <a:r>
              <a:rPr lang="en-GB" sz="15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5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50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7552" lvl="2" indent="0">
              <a:buNone/>
            </a:pPr>
            <a:r>
              <a:rPr lang="en-GB" sz="15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before </a:t>
            </a:r>
            <a:r>
              <a:rPr lang="en-GB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broadcast buffer in processor 0 is 10</a:t>
            </a:r>
          </a:p>
          <a:p>
            <a:pPr marL="987552" lvl="2" indent="0">
              <a:buNone/>
            </a:pPr>
            <a:r>
              <a:rPr lang="en-GB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before broadcast buffer in processor 1 is 0</a:t>
            </a:r>
          </a:p>
          <a:p>
            <a:pPr marL="987552" lvl="2" indent="0">
              <a:buNone/>
            </a:pPr>
            <a:r>
              <a:rPr lang="en-GB" sz="15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before </a:t>
            </a:r>
            <a:r>
              <a:rPr lang="en-GB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broadcast buffer in processor 2 is 0</a:t>
            </a:r>
          </a:p>
          <a:p>
            <a:pPr marL="987552" lvl="2" indent="0">
              <a:buNone/>
            </a:pPr>
            <a:r>
              <a:rPr lang="en-GB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before broadcast buffer in processor 3 is 0</a:t>
            </a:r>
          </a:p>
          <a:p>
            <a:pPr marL="987552" lvl="2" indent="0">
              <a:buNone/>
            </a:pPr>
            <a:r>
              <a:rPr lang="en-GB" sz="15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lang="en-GB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broadcast buffer in processor 2 is 10</a:t>
            </a:r>
          </a:p>
          <a:p>
            <a:pPr marL="987552" lvl="2" indent="0">
              <a:buNone/>
            </a:pPr>
            <a:r>
              <a:rPr lang="en-GB" sz="15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lang="en-GB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broadcast buffer in processor 1 is 10</a:t>
            </a:r>
          </a:p>
          <a:p>
            <a:pPr marL="987552" lvl="2" indent="0">
              <a:buNone/>
            </a:pPr>
            <a:r>
              <a:rPr lang="en-GB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after broadcast buffer in processor 3 is 10</a:t>
            </a:r>
          </a:p>
          <a:p>
            <a:pPr marL="987552" lvl="2" indent="0">
              <a:buNone/>
            </a:pPr>
            <a:r>
              <a:rPr lang="en-GB" sz="150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after </a:t>
            </a:r>
            <a:r>
              <a:rPr lang="en-GB" sz="1500" i="0" dirty="0">
                <a:latin typeface="Courier New" panose="02070309020205020404" pitchFamily="49" charset="0"/>
                <a:cs typeface="Courier New" panose="02070309020205020404" pitchFamily="49" charset="0"/>
              </a:rPr>
              <a:t>broadcast buffer in processor 0 is 10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57</a:t>
            </a:fld>
            <a:endParaRPr lang="en-GB"/>
          </a:p>
        </p:txBody>
      </p:sp>
      <p:sp>
        <p:nvSpPr>
          <p:cNvPr id="6" name="Flowchart: Alternate Process 5"/>
          <p:cNvSpPr/>
          <p:nvPr/>
        </p:nvSpPr>
        <p:spPr>
          <a:xfrm>
            <a:off x="1645164" y="2636912"/>
            <a:ext cx="5760640" cy="369570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77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Reduce</a:t>
            </a:r>
          </a:p>
          <a:p>
            <a:pPr lvl="1"/>
            <a:r>
              <a:rPr lang="en-GB" dirty="0" smtClean="0"/>
              <a:t>All to one</a:t>
            </a:r>
          </a:p>
          <a:p>
            <a:pPr lvl="2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datatype,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MPI_Op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op,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target,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2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58</a:t>
            </a:fld>
            <a:endParaRPr lang="en-GB"/>
          </a:p>
        </p:txBody>
      </p:sp>
      <p:pic>
        <p:nvPicPr>
          <p:cNvPr id="6" name="Picture 2" descr="https://computing.llnl.gov/tutorials/mpi/images/collective_comm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0" t="52819" b="7565"/>
          <a:stretch/>
        </p:blipFill>
        <p:spPr bwMode="auto">
          <a:xfrm>
            <a:off x="3491880" y="4284799"/>
            <a:ext cx="2592288" cy="183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9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84784"/>
            <a:ext cx="7200900" cy="4382616"/>
          </a:xfrm>
        </p:spPr>
        <p:txBody>
          <a:bodyPr/>
          <a:lstStyle/>
          <a:p>
            <a:r>
              <a:rPr lang="en-GB" dirty="0" smtClean="0"/>
              <a:t>Reduce (contd.)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59</a:t>
            </a:fld>
            <a:endParaRPr lang="en-GB"/>
          </a:p>
        </p:txBody>
      </p:sp>
      <p:graphicFrame>
        <p:nvGraphicFramePr>
          <p:cNvPr id="6" name="Group 1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630374"/>
              </p:ext>
            </p:extLst>
          </p:nvPr>
        </p:nvGraphicFramePr>
        <p:xfrm>
          <a:off x="1475656" y="1988840"/>
          <a:ext cx="6984777" cy="4213226"/>
        </p:xfrm>
        <a:graphic>
          <a:graphicData uri="http://schemas.openxmlformats.org/drawingml/2006/table">
            <a:tbl>
              <a:tblPr/>
              <a:tblGrid>
                <a:gridCol w="148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Operation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Meaning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Datatypes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MPI_MAX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Maximum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 integers and floating point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MPI_MIN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Minimum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 integers and floating point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MPI_SUM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Sum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 integers and floating point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MPI_PROD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Product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 integers and floating point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MPI_LAND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Logical AND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 integers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MPI_BAND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Bit-wise AND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 integers and byte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MPI_LOR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Logical OR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 integers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MPI_BOR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Bit-wise OR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 integers and byte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MPI_LXOR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Logical XOR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 integers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MPI_BXOR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Bit-wise XOR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C integers and byte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MPI_MAXLOC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max-min value-location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Data-pairs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MPI_MINLOC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min-min value-location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 Unicode MS" pitchFamily="34" charset="-128"/>
                          <a:cs typeface="Arial Unicode MS" pitchFamily="34" charset="-128"/>
                        </a:rPr>
                        <a:t>Data-pairs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0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72816"/>
            <a:ext cx="7200900" cy="460851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For programming shared memory machines – multicore processors</a:t>
            </a:r>
          </a:p>
          <a:p>
            <a:r>
              <a:rPr lang="en-GB" dirty="0" smtClean="0"/>
              <a:t>Thread based parallelism</a:t>
            </a:r>
          </a:p>
          <a:p>
            <a:pPr lvl="1"/>
            <a:r>
              <a:rPr lang="en-GB" dirty="0" smtClean="0"/>
              <a:t>Have both private and shared variables</a:t>
            </a:r>
          </a:p>
          <a:p>
            <a:r>
              <a:rPr lang="en-GB" dirty="0" smtClean="0"/>
              <a:t>Directive based</a:t>
            </a:r>
          </a:p>
          <a:p>
            <a:r>
              <a:rPr lang="en-GB" dirty="0" smtClean="0"/>
              <a:t>Data racing is inherent</a:t>
            </a:r>
          </a:p>
          <a:p>
            <a:pPr lvl="1"/>
            <a:r>
              <a:rPr lang="en-GB" dirty="0" smtClean="0"/>
              <a:t>When two or more threads access the same memory location (shared variable)</a:t>
            </a:r>
          </a:p>
          <a:p>
            <a:pPr lvl="2"/>
            <a:r>
              <a:rPr lang="en-GB" dirty="0" smtClean="0"/>
              <a:t>At least one thread writes the memory location</a:t>
            </a:r>
          </a:p>
          <a:p>
            <a:pPr lvl="1"/>
            <a:r>
              <a:rPr lang="en-GB" dirty="0" smtClean="0"/>
              <a:t>Leads to non-deterministic behaviour (wrong results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marL="987552" lvl="2" indent="0">
              <a:buNone/>
            </a:pPr>
            <a:endParaRPr lang="nn-NO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7552" lvl="2" indent="0">
              <a:buNone/>
            </a:pPr>
            <a:r>
              <a:rPr lang="nn-NO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nn-NO" i="0" dirty="0">
                <a:latin typeface="Courier New" panose="02070309020205020404" pitchFamily="49" charset="0"/>
                <a:cs typeface="Courier New" panose="02070309020205020404" pitchFamily="49" charset="0"/>
              </a:rPr>
              <a:t>pragma omp parallel for</a:t>
            </a:r>
          </a:p>
          <a:p>
            <a:pPr marL="987552" lvl="2" indent="0">
              <a:buNone/>
            </a:pPr>
            <a:r>
              <a:rPr lang="nn-NO" i="0" dirty="0">
                <a:latin typeface="Courier New" panose="02070309020205020404" pitchFamily="49" charset="0"/>
                <a:cs typeface="Courier New" panose="02070309020205020404" pitchFamily="49" charset="0"/>
              </a:rPr>
              <a:t> for (i = 1; i &lt; N; i++) </a:t>
            </a:r>
            <a:endParaRPr lang="nn-NO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7552" lvl="2" indent="0">
              <a:buNone/>
            </a:pPr>
            <a:r>
              <a:rPr lang="nn-NO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n-NO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7552" lvl="2" indent="0">
              <a:buNone/>
            </a:pPr>
            <a:r>
              <a:rPr lang="nn-NO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a[i</a:t>
            </a:r>
            <a:r>
              <a:rPr lang="nn-NO" i="0" dirty="0">
                <a:latin typeface="Courier New" panose="02070309020205020404" pitchFamily="49" charset="0"/>
                <a:cs typeface="Courier New" panose="02070309020205020404" pitchFamily="49" charset="0"/>
              </a:rPr>
              <a:t>] = 2.0 * i * (i - 1);</a:t>
            </a:r>
          </a:p>
          <a:p>
            <a:pPr marL="987552" lvl="2" indent="0">
              <a:buNone/>
            </a:pPr>
            <a:r>
              <a:rPr lang="nn-NO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b[i</a:t>
            </a:r>
            <a:r>
              <a:rPr lang="nn-NO" i="0" dirty="0">
                <a:latin typeface="Courier New" panose="02070309020205020404" pitchFamily="49" charset="0"/>
                <a:cs typeface="Courier New" panose="02070309020205020404" pitchFamily="49" charset="0"/>
              </a:rPr>
              <a:t>] = a[i] - a[i - 1];</a:t>
            </a:r>
          </a:p>
          <a:p>
            <a:pPr marL="987552" lvl="2" indent="0">
              <a:buNone/>
            </a:pPr>
            <a:r>
              <a:rPr lang="nn-NO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nn-NO" dirty="0" smtClean="0"/>
              <a:t> 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835696" y="4509120"/>
            <a:ext cx="3672408" cy="1800200"/>
          </a:xfrm>
          <a:prstGeom prst="flowChartAlternateProcess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CSC4005 - Lecture 6,7,8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091" t="4566" r="9091" b="8693"/>
          <a:stretch/>
        </p:blipFill>
        <p:spPr>
          <a:xfrm>
            <a:off x="6300192" y="2072843"/>
            <a:ext cx="2289448" cy="12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Reduce (contd.)</a:t>
            </a:r>
            <a:endParaRPr lang="en-GB" dirty="0"/>
          </a:p>
          <a:p>
            <a:pPr lvl="1"/>
            <a:r>
              <a:rPr lang="en-GB" dirty="0" smtClean="0"/>
              <a:t>Consider 4 tasks</a:t>
            </a:r>
          </a:p>
          <a:p>
            <a:pPr lvl="2"/>
            <a:r>
              <a:rPr lang="en-GB" dirty="0" smtClean="0"/>
              <a:t>Reduce operation is MPI_SUM</a:t>
            </a:r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pPr lvl="2"/>
            <a:r>
              <a:rPr lang="en-GB" dirty="0" smtClean="0"/>
              <a:t>Reduce to task 1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60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532" t="44054" b="27750"/>
          <a:stretch/>
        </p:blipFill>
        <p:spPr bwMode="auto">
          <a:xfrm>
            <a:off x="2051720" y="3500636"/>
            <a:ext cx="554240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532" t="74013" b="1316"/>
          <a:stretch/>
        </p:blipFill>
        <p:spPr bwMode="auto">
          <a:xfrm>
            <a:off x="2051719" y="5152281"/>
            <a:ext cx="5542409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90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84784"/>
            <a:ext cx="7200900" cy="4382616"/>
          </a:xfrm>
        </p:spPr>
        <p:txBody>
          <a:bodyPr>
            <a:normAutofit/>
          </a:bodyPr>
          <a:lstStyle/>
          <a:p>
            <a:r>
              <a:rPr lang="en-GB" dirty="0" smtClean="0"/>
              <a:t>Reduce (contd.)</a:t>
            </a:r>
          </a:p>
          <a:p>
            <a:pPr lvl="1"/>
            <a:r>
              <a:rPr lang="en-GB" dirty="0" smtClean="0"/>
              <a:t>Write a reduce program that will generate similar output</a:t>
            </a:r>
          </a:p>
          <a:p>
            <a:pPr marL="530352" lvl="1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before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reduce, in processor 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1,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receive_buffer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530352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before reduce, in processor 3,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4,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receive_buffer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530352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before reduce, in processor 1,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2,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receive_buffer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530352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before reduce, in processor 2,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3,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receive_buffer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530352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reduce, in processor 2,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3,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receive_buffer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530352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reduce, in processor 1,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2,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receive_buffer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530352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reduce, in processor 3,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4,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receive_buffer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530352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after reduce, in processor 0,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1,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receive_buffer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10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61</a:t>
            </a:fld>
            <a:endParaRPr lang="en-GB"/>
          </a:p>
        </p:txBody>
      </p:sp>
      <p:sp>
        <p:nvSpPr>
          <p:cNvPr id="6" name="Flowchart: Alternate Process 5"/>
          <p:cNvSpPr/>
          <p:nvPr/>
        </p:nvSpPr>
        <p:spPr>
          <a:xfrm>
            <a:off x="1115616" y="2636912"/>
            <a:ext cx="7272808" cy="2664296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3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Scatter</a:t>
            </a:r>
          </a:p>
          <a:p>
            <a:pPr lvl="1"/>
            <a:r>
              <a:rPr lang="en-GB" dirty="0" smtClean="0"/>
              <a:t>From one to all, but not broadcast</a:t>
            </a:r>
          </a:p>
          <a:p>
            <a:pPr lvl="2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sendtype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void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CSC4005 - Lecture 6,7,8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548F37-8A82-4800-AFD3-BBF1CA8F355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3051" b="63216"/>
          <a:stretch/>
        </p:blipFill>
        <p:spPr>
          <a:xfrm>
            <a:off x="2134879" y="4399816"/>
            <a:ext cx="2446319" cy="16034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-1236" t="302" r="64287" b="62914"/>
          <a:stretch/>
        </p:blipFill>
        <p:spPr>
          <a:xfrm>
            <a:off x="5148064" y="4419154"/>
            <a:ext cx="2446319" cy="1603445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9" idx="3"/>
            <a:endCxn id="14" idx="3"/>
          </p:cNvCxnSpPr>
          <p:nvPr/>
        </p:nvCxnSpPr>
        <p:spPr>
          <a:xfrm flipH="1" flipV="1">
            <a:off x="7587284" y="1541363"/>
            <a:ext cx="7099" cy="3679514"/>
          </a:xfrm>
          <a:prstGeom prst="bentConnector3">
            <a:avLst>
              <a:gd name="adj1" fmla="val -11369179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0940" y="1079698"/>
            <a:ext cx="309634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Note scatter is different from broadcast: not same data sent to all processes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84784"/>
            <a:ext cx="7200900" cy="4382616"/>
          </a:xfrm>
        </p:spPr>
        <p:txBody>
          <a:bodyPr/>
          <a:lstStyle/>
          <a:p>
            <a:r>
              <a:rPr lang="en-GB" dirty="0" smtClean="0"/>
              <a:t>Scatter (contd.)</a:t>
            </a:r>
          </a:p>
          <a:p>
            <a:pPr lvl="1"/>
            <a:r>
              <a:rPr lang="en-GB" dirty="0" smtClean="0"/>
              <a:t>Consider 4 tasks</a:t>
            </a:r>
          </a:p>
          <a:p>
            <a:pPr lvl="2"/>
            <a:r>
              <a:rPr lang="en-GB" dirty="0" smtClean="0"/>
              <a:t>If task 1 is scattering one integer, then</a:t>
            </a:r>
          </a:p>
          <a:p>
            <a:pPr lvl="2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source=1;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63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4469" t="38830" b="15472"/>
          <a:stretch/>
        </p:blipFill>
        <p:spPr bwMode="auto">
          <a:xfrm>
            <a:off x="2123729" y="3059540"/>
            <a:ext cx="4536504" cy="209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5048" t="87032" r="4081"/>
          <a:stretch/>
        </p:blipFill>
        <p:spPr bwMode="auto">
          <a:xfrm>
            <a:off x="2101755" y="5296738"/>
            <a:ext cx="4558478" cy="62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880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Scatter (contd.)</a:t>
            </a:r>
          </a:p>
          <a:p>
            <a:pPr lvl="1"/>
            <a:r>
              <a:rPr lang="en-GB" dirty="0" smtClean="0"/>
              <a:t>Write a scatter program that generate similar output</a:t>
            </a:r>
            <a:br>
              <a:rPr lang="en-GB" dirty="0" smtClean="0"/>
            </a:br>
            <a:endParaRPr lang="en-GB" dirty="0" smtClean="0"/>
          </a:p>
          <a:p>
            <a:pPr marL="530352" lvl="1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before scatter receive buffer in processor 0 is 0</a:t>
            </a:r>
          </a:p>
          <a:p>
            <a:pPr marL="530352" lvl="1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before scatter receive buffer in processor 1 is 0</a:t>
            </a:r>
          </a:p>
          <a:p>
            <a:pPr marL="530352" lvl="1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before scatter receive buffer in processor 2 is 0</a:t>
            </a:r>
          </a:p>
          <a:p>
            <a:pPr marL="530352" lvl="1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after scatter receive buffer in processor 0 is 1</a:t>
            </a:r>
          </a:p>
          <a:p>
            <a:pPr marL="530352" lvl="1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after scatter receive buffer in processor 1 is 2</a:t>
            </a:r>
          </a:p>
          <a:p>
            <a:pPr marL="530352" lvl="1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after scatter receive buffer in processor 2 is 3</a:t>
            </a:r>
          </a:p>
          <a:p>
            <a:pPr marL="530352" lvl="1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before scatter receive buffer in processor 3 is 0</a:t>
            </a:r>
          </a:p>
          <a:p>
            <a:pPr marL="530352" lvl="1" indent="0">
              <a:buNone/>
            </a:pP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after scatter receive buffer in processor 3 is 4</a:t>
            </a:r>
          </a:p>
          <a:p>
            <a:pPr marL="530352" lvl="1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64</a:t>
            </a:fld>
            <a:endParaRPr lang="en-GB"/>
          </a:p>
        </p:txBody>
      </p:sp>
      <p:sp>
        <p:nvSpPr>
          <p:cNvPr id="6" name="Flowchart: Alternate Process 5"/>
          <p:cNvSpPr/>
          <p:nvPr/>
        </p:nvSpPr>
        <p:spPr>
          <a:xfrm>
            <a:off x="1259632" y="2996952"/>
            <a:ext cx="6840760" cy="2664296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5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00808"/>
            <a:ext cx="7200900" cy="4166592"/>
          </a:xfrm>
        </p:spPr>
        <p:txBody>
          <a:bodyPr/>
          <a:lstStyle/>
          <a:p>
            <a:r>
              <a:rPr lang="en-GB" dirty="0" smtClean="0"/>
              <a:t>Gather</a:t>
            </a:r>
          </a:p>
          <a:p>
            <a:pPr lvl="1"/>
            <a:r>
              <a:rPr lang="en-GB" dirty="0" smtClean="0"/>
              <a:t>From all to one, but not reduce</a:t>
            </a:r>
          </a:p>
          <a:p>
            <a:pPr lvl="1"/>
            <a:r>
              <a:rPr lang="en-GB" dirty="0" smtClean="0"/>
              <a:t>Opposite of scatter</a:t>
            </a:r>
          </a:p>
          <a:p>
            <a:pPr lvl="2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MPI_Gather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void 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sendtype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void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root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65</a:t>
            </a:fld>
            <a:endParaRPr lang="en-GB"/>
          </a:p>
        </p:txBody>
      </p:sp>
      <p:pic>
        <p:nvPicPr>
          <p:cNvPr id="6" name="Picture 2" descr="https://computing.llnl.gov/tutorials/mpi/images/collective_comm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71" r="63016" b="7564"/>
          <a:stretch/>
        </p:blipFill>
        <p:spPr bwMode="auto">
          <a:xfrm>
            <a:off x="3131840" y="4077072"/>
            <a:ext cx="3096344" cy="209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2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84784"/>
            <a:ext cx="7200900" cy="4382616"/>
          </a:xfrm>
        </p:spPr>
        <p:txBody>
          <a:bodyPr/>
          <a:lstStyle/>
          <a:p>
            <a:r>
              <a:rPr lang="en-GB" dirty="0" smtClean="0"/>
              <a:t>Gather (contd.)</a:t>
            </a:r>
          </a:p>
          <a:p>
            <a:pPr lvl="1"/>
            <a:r>
              <a:rPr lang="en-GB" dirty="0" smtClean="0"/>
              <a:t>Consider 4 tasks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If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source=1;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66</a:t>
            </a:fld>
            <a:endParaRPr lang="en-GB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4700" t="38106" b="43195"/>
          <a:stretch/>
        </p:blipFill>
        <p:spPr bwMode="auto">
          <a:xfrm>
            <a:off x="2051720" y="2253629"/>
            <a:ext cx="5355647" cy="10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4136" t="57434"/>
          <a:stretch/>
        </p:blipFill>
        <p:spPr bwMode="auto">
          <a:xfrm>
            <a:off x="2050436" y="3847728"/>
            <a:ext cx="5387305" cy="229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340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Gather (contd.)</a:t>
            </a:r>
          </a:p>
          <a:p>
            <a:pPr lvl="1"/>
            <a:r>
              <a:rPr lang="en-GB" dirty="0" smtClean="0"/>
              <a:t>Write a gather program that generate similar output</a:t>
            </a:r>
            <a:br>
              <a:rPr lang="en-GB" dirty="0" smtClean="0"/>
            </a:br>
            <a:endParaRPr lang="en-GB" dirty="0" smtClean="0"/>
          </a:p>
          <a:p>
            <a:pPr marL="530352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0352" lvl="1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before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gather receive buffer in processor 0 is 0, 0, 0, 0</a:t>
            </a:r>
          </a:p>
          <a:p>
            <a:pPr marL="530352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gather receive buffer in processor 2 is 0, 0, 0, 0</a:t>
            </a:r>
          </a:p>
          <a:p>
            <a:pPr marL="530352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gather receive buffer in processor 1 is 0, 0, 0, 0</a:t>
            </a:r>
          </a:p>
          <a:p>
            <a:pPr marL="530352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gather receive buffer in processor 2 is 0, 0, 0, 0</a:t>
            </a:r>
          </a:p>
          <a:p>
            <a:pPr marL="530352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gather receive buffer in processor 1 is 0, 0, 0, 0</a:t>
            </a:r>
          </a:p>
          <a:p>
            <a:pPr marL="530352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gather receive buffer in processor 3 is 0, 0, 0, 0</a:t>
            </a:r>
          </a:p>
          <a:p>
            <a:pPr marL="530352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gather receive buffer in processor 0 is 1, 2, 3, 4</a:t>
            </a:r>
          </a:p>
          <a:p>
            <a:pPr marL="530352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gather receive buffer in processor 3 is 0, 0, 0, 0</a:t>
            </a:r>
          </a:p>
          <a:p>
            <a:pPr marL="530352" lvl="1" indent="0">
              <a:buNone/>
            </a:pPr>
            <a:endParaRPr lang="en-GB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0352" lvl="1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67</a:t>
            </a:fld>
            <a:endParaRPr lang="en-GB"/>
          </a:p>
        </p:txBody>
      </p:sp>
      <p:sp>
        <p:nvSpPr>
          <p:cNvPr id="6" name="Flowchart: Alternate Process 5"/>
          <p:cNvSpPr/>
          <p:nvPr/>
        </p:nvSpPr>
        <p:spPr>
          <a:xfrm>
            <a:off x="1208770" y="3140968"/>
            <a:ext cx="6840760" cy="2664296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1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 Sample Program - 7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780928"/>
            <a:ext cx="7200900" cy="3086472"/>
          </a:xfrm>
        </p:spPr>
        <p:txBody>
          <a:bodyPr>
            <a:normAutofit/>
          </a:bodyPr>
          <a:lstStyle/>
          <a:p>
            <a:r>
              <a:rPr lang="en-GB" dirty="0" smtClean="0"/>
              <a:t>Program 7</a:t>
            </a:r>
          </a:p>
          <a:p>
            <a:pPr lvl="1"/>
            <a:r>
              <a:rPr lang="en-GB" dirty="0" smtClean="0"/>
              <a:t>Modify Program 5 (summation of arrays a and b) to use </a:t>
            </a:r>
            <a:r>
              <a:rPr lang="en-GB" dirty="0" err="1" smtClean="0"/>
              <a:t>MPI_Scatter</a:t>
            </a:r>
            <a:r>
              <a:rPr lang="en-GB" dirty="0" smtClean="0"/>
              <a:t> and </a:t>
            </a:r>
            <a:r>
              <a:rPr lang="en-GB" dirty="0" err="1" smtClean="0"/>
              <a:t>MPI_Gather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8700" y="2060848"/>
            <a:ext cx="5631532" cy="417646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Pros</a:t>
            </a:r>
          </a:p>
          <a:p>
            <a:pPr lvl="1"/>
            <a:r>
              <a:rPr lang="en-GB" dirty="0" smtClean="0"/>
              <a:t>Runs </a:t>
            </a:r>
            <a:r>
              <a:rPr lang="en-GB" dirty="0"/>
              <a:t>on either shared or distributed memory architectures</a:t>
            </a:r>
          </a:p>
          <a:p>
            <a:pPr lvl="1"/>
            <a:r>
              <a:rPr lang="en-GB" dirty="0" smtClean="0"/>
              <a:t>Can </a:t>
            </a:r>
            <a:r>
              <a:rPr lang="en-GB" dirty="0"/>
              <a:t>be used on a wider range of problems than </a:t>
            </a:r>
            <a:r>
              <a:rPr lang="en-GB" dirty="0" err="1"/>
              <a:t>OpenMP</a:t>
            </a:r>
            <a:endParaRPr lang="en-GB" dirty="0"/>
          </a:p>
          <a:p>
            <a:pPr lvl="1"/>
            <a:r>
              <a:rPr lang="en-GB" dirty="0" smtClean="0"/>
              <a:t>Each </a:t>
            </a:r>
            <a:r>
              <a:rPr lang="en-GB" dirty="0"/>
              <a:t>process has its own local variables</a:t>
            </a:r>
          </a:p>
          <a:p>
            <a:pPr lvl="1"/>
            <a:r>
              <a:rPr lang="en-GB" dirty="0" smtClean="0"/>
              <a:t>Distributed </a:t>
            </a:r>
            <a:r>
              <a:rPr lang="en-GB" dirty="0"/>
              <a:t>memory computers are less expensive than large shared memory computers</a:t>
            </a:r>
            <a:endParaRPr lang="en-GB" dirty="0" smtClean="0"/>
          </a:p>
          <a:p>
            <a:r>
              <a:rPr lang="en-GB" dirty="0" smtClean="0"/>
              <a:t>Cons</a:t>
            </a:r>
          </a:p>
          <a:p>
            <a:pPr lvl="1"/>
            <a:r>
              <a:rPr lang="en-GB" dirty="0"/>
              <a:t>R</a:t>
            </a:r>
            <a:r>
              <a:rPr lang="en-GB" dirty="0" smtClean="0"/>
              <a:t>equires </a:t>
            </a:r>
            <a:r>
              <a:rPr lang="en-GB" dirty="0"/>
              <a:t>more programming changes to go from </a:t>
            </a:r>
            <a:r>
              <a:rPr lang="en-GB" dirty="0" smtClean="0"/>
              <a:t>a serial program to a parallel </a:t>
            </a:r>
            <a:r>
              <a:rPr lang="en-GB" dirty="0"/>
              <a:t>version</a:t>
            </a:r>
          </a:p>
          <a:p>
            <a:pPr lvl="1"/>
            <a:r>
              <a:rPr lang="en-GB" dirty="0" smtClean="0"/>
              <a:t>Can </a:t>
            </a:r>
            <a:r>
              <a:rPr lang="en-GB" dirty="0"/>
              <a:t>be harder to debug</a:t>
            </a:r>
          </a:p>
          <a:p>
            <a:pPr lvl="1"/>
            <a:r>
              <a:rPr lang="en-GB" dirty="0" smtClean="0"/>
              <a:t>Performance </a:t>
            </a:r>
            <a:r>
              <a:rPr lang="en-GB" dirty="0"/>
              <a:t>is limited by the </a:t>
            </a:r>
            <a:r>
              <a:rPr lang="en-GB" dirty="0" smtClean="0"/>
              <a:t>communication </a:t>
            </a:r>
            <a:r>
              <a:rPr lang="en-GB" dirty="0"/>
              <a:t>network between the nodes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69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4056"/>
          <a:stretch/>
        </p:blipFill>
        <p:spPr>
          <a:xfrm>
            <a:off x="7083728" y="2171700"/>
            <a:ext cx="1499896" cy="1452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2938"/>
          <a:stretch/>
        </p:blipFill>
        <p:spPr>
          <a:xfrm>
            <a:off x="7074026" y="4653136"/>
            <a:ext cx="1536403" cy="14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4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76872"/>
            <a:ext cx="7431732" cy="3590528"/>
          </a:xfrm>
        </p:spPr>
        <p:txBody>
          <a:bodyPr>
            <a:normAutofit/>
          </a:bodyPr>
          <a:lstStyle/>
          <a:p>
            <a:r>
              <a:rPr lang="en-GB" dirty="0" smtClean="0"/>
              <a:t>General Principles</a:t>
            </a:r>
          </a:p>
          <a:p>
            <a:pPr lvl="1"/>
            <a:r>
              <a:rPr lang="en-GB" dirty="0" smtClean="0"/>
              <a:t>For distributed memory systems on a network</a:t>
            </a:r>
          </a:p>
          <a:p>
            <a:pPr lvl="2"/>
            <a:r>
              <a:rPr lang="en-GB" dirty="0" smtClean="0"/>
              <a:t>But can be used for shared memory systems</a:t>
            </a:r>
          </a:p>
          <a:p>
            <a:pPr lvl="1"/>
            <a:r>
              <a:rPr lang="en-GB" dirty="0" smtClean="0"/>
              <a:t>Based on process based parallelism</a:t>
            </a:r>
          </a:p>
          <a:p>
            <a:pPr lvl="2"/>
            <a:r>
              <a:rPr lang="en-GB" dirty="0" smtClean="0"/>
              <a:t>But can be based on threads</a:t>
            </a:r>
          </a:p>
          <a:p>
            <a:pPr lvl="1"/>
            <a:r>
              <a:rPr lang="en-GB" dirty="0" smtClean="0"/>
              <a:t>Process in MPI has private variable no shared variable</a:t>
            </a:r>
          </a:p>
          <a:p>
            <a:pPr lvl="1"/>
            <a:r>
              <a:rPr lang="en-GB" dirty="0" smtClean="0"/>
              <a:t>Message based</a:t>
            </a:r>
          </a:p>
          <a:p>
            <a:pPr lvl="1"/>
            <a:r>
              <a:rPr lang="en-GB" dirty="0" smtClean="0"/>
              <a:t>Data racing is avoided if not using threads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1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  <a:p>
            <a:pPr lvl="1"/>
            <a:r>
              <a:rPr lang="en-GB" dirty="0" smtClean="0"/>
              <a:t>Programming Model</a:t>
            </a:r>
          </a:p>
          <a:p>
            <a:pPr lvl="1"/>
            <a:r>
              <a:rPr lang="en-GB" dirty="0" smtClean="0"/>
              <a:t>Example Programs</a:t>
            </a:r>
            <a:endParaRPr lang="en-GB" dirty="0"/>
          </a:p>
          <a:p>
            <a:pPr lvl="1"/>
            <a:r>
              <a:rPr lang="en-GB" dirty="0"/>
              <a:t>Execution of </a:t>
            </a:r>
            <a:r>
              <a:rPr lang="en-GB" dirty="0" smtClean="0"/>
              <a:t>MPI </a:t>
            </a:r>
            <a:r>
              <a:rPr lang="en-GB" dirty="0"/>
              <a:t>jobs on the Kelvin cluster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2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Time…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Last lecture</a:t>
            </a:r>
          </a:p>
          <a:p>
            <a:pPr lvl="1"/>
            <a:r>
              <a:rPr lang="en-GB" dirty="0" smtClean="0"/>
              <a:t>We will discuss the Self Study lecture slides</a:t>
            </a:r>
          </a:p>
          <a:p>
            <a:pPr lvl="1"/>
            <a:r>
              <a:rPr lang="en-GB" dirty="0" smtClean="0"/>
              <a:t>Time to prepare for </a:t>
            </a:r>
            <a:r>
              <a:rPr lang="en-GB" smtClean="0"/>
              <a:t>MPI assignment, final </a:t>
            </a:r>
            <a:r>
              <a:rPr lang="en-GB" dirty="0" smtClean="0"/>
              <a:t>project </a:t>
            </a:r>
            <a:r>
              <a:rPr lang="en-GB" dirty="0" err="1" smtClean="0"/>
              <a:t>etc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9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OpenMP</a:t>
            </a:r>
            <a:r>
              <a:rPr lang="en-GB" dirty="0" smtClean="0"/>
              <a:t> vs 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3581400"/>
          </a:xfrm>
        </p:spPr>
        <p:txBody>
          <a:bodyPr/>
          <a:lstStyle/>
          <a:p>
            <a:r>
              <a:rPr lang="en-GB" dirty="0" smtClean="0"/>
              <a:t>Flow Control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091" t="4566" r="9091" b="8693"/>
          <a:stretch/>
        </p:blipFill>
        <p:spPr>
          <a:xfrm>
            <a:off x="1187624" y="3068960"/>
            <a:ext cx="2664296" cy="1406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3084725"/>
            <a:ext cx="3546219" cy="137462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87624" y="4475116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Directives – parallel, for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team of threads can be created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561326" y="4475116"/>
            <a:ext cx="4043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Based on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Send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Receive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What are you sending or receiving?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What is the source/destination?</a:t>
            </a:r>
            <a:endParaRPr lang="en-GB" dirty="0"/>
          </a:p>
        </p:txBody>
      </p:sp>
      <p:pic>
        <p:nvPicPr>
          <p:cNvPr id="2050" name="Picture 2" descr="Image result for postal mai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796" y="1369234"/>
            <a:ext cx="730306" cy="73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royal mail post letter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16"/>
          <a:stretch/>
        </p:blipFill>
        <p:spPr bwMode="auto">
          <a:xfrm>
            <a:off x="5856440" y="778636"/>
            <a:ext cx="2318929" cy="17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02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16832"/>
            <a:ext cx="7200900" cy="395056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General Characteristics</a:t>
            </a:r>
          </a:p>
          <a:p>
            <a:pPr lvl="1"/>
            <a:r>
              <a:rPr lang="en-GB" dirty="0"/>
              <a:t>The logical view of a machine supporting </a:t>
            </a:r>
            <a:r>
              <a:rPr lang="en-GB" dirty="0" smtClean="0"/>
              <a:t>message-passing </a:t>
            </a:r>
          </a:p>
          <a:p>
            <a:pPr lvl="2"/>
            <a:r>
              <a:rPr lang="en-GB" dirty="0" smtClean="0"/>
              <a:t>p </a:t>
            </a:r>
            <a:r>
              <a:rPr lang="en-GB" dirty="0"/>
              <a:t>processes, each with its own exclusive address </a:t>
            </a:r>
            <a:r>
              <a:rPr lang="en-GB" dirty="0" smtClean="0"/>
              <a:t>space </a:t>
            </a:r>
            <a:endParaRPr lang="en-GB" dirty="0"/>
          </a:p>
          <a:p>
            <a:pPr lvl="2"/>
            <a:r>
              <a:rPr lang="en-GB" dirty="0"/>
              <a:t>Each data </a:t>
            </a:r>
            <a:r>
              <a:rPr lang="en-GB" dirty="0" smtClean="0"/>
              <a:t>element belongs </a:t>
            </a:r>
            <a:r>
              <a:rPr lang="en-GB" dirty="0"/>
              <a:t>to one of the partitions of the </a:t>
            </a:r>
            <a:r>
              <a:rPr lang="en-GB" dirty="0" smtClean="0"/>
              <a:t>space</a:t>
            </a:r>
          </a:p>
          <a:p>
            <a:pPr lvl="3"/>
            <a:r>
              <a:rPr lang="en-GB" dirty="0" smtClean="0"/>
              <a:t>Data </a:t>
            </a:r>
            <a:r>
              <a:rPr lang="en-GB" dirty="0"/>
              <a:t>must be explicitly partitioned and placed. </a:t>
            </a:r>
          </a:p>
          <a:p>
            <a:pPr lvl="1"/>
            <a:r>
              <a:rPr lang="en-GB" dirty="0" smtClean="0"/>
              <a:t>All </a:t>
            </a:r>
            <a:r>
              <a:rPr lang="en-GB" dirty="0"/>
              <a:t>interactions (read-only or read/write) require cooperation of two </a:t>
            </a:r>
            <a:r>
              <a:rPr lang="en-GB" dirty="0" smtClean="0"/>
              <a:t>processes</a:t>
            </a:r>
          </a:p>
          <a:p>
            <a:pPr lvl="2"/>
            <a:r>
              <a:rPr lang="en-GB" dirty="0" smtClean="0"/>
              <a:t>The </a:t>
            </a:r>
            <a:r>
              <a:rPr lang="en-GB" dirty="0"/>
              <a:t>process that has the data and the process that wants to access the </a:t>
            </a:r>
            <a:r>
              <a:rPr lang="en-GB" dirty="0" smtClean="0"/>
              <a:t>data</a:t>
            </a:r>
          </a:p>
          <a:p>
            <a:pPr lvl="2"/>
            <a:r>
              <a:rPr lang="en-GB" dirty="0" smtClean="0"/>
              <a:t>For </a:t>
            </a:r>
            <a:r>
              <a:rPr lang="en-GB" dirty="0"/>
              <a:t>dynamic or unstructured interactions the complexity of the code can be </a:t>
            </a:r>
            <a:r>
              <a:rPr lang="en-GB" dirty="0" smtClean="0"/>
              <a:t>high</a:t>
            </a:r>
            <a:endParaRPr lang="en-GB" dirty="0"/>
          </a:p>
          <a:p>
            <a:pPr lvl="3"/>
            <a:r>
              <a:rPr lang="en-GB" dirty="0" smtClean="0"/>
              <a:t>Quite onerous!</a:t>
            </a:r>
          </a:p>
          <a:p>
            <a:pPr lvl="1"/>
            <a:r>
              <a:rPr lang="en-GB" dirty="0" smtClean="0"/>
              <a:t>Usually written as SPMD (Single Program, Multiple Data)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CSC4005 - Lecture 6,7,8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E1F3-FEC6-417D-8352-A3FF5DE1A1A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FCFFE4685D84A888E3F8EC5AA16CD" ma:contentTypeVersion="0" ma:contentTypeDescription="Create a new document." ma:contentTypeScope="" ma:versionID="90b3919a3489ecceb2d69699123574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73EAD-4712-41BB-991C-216FB4639199}">
  <ds:schemaRefs>
    <ds:schemaRef ds:uri="http://schemas.microsoft.com/office/2006/metadata/properties"/>
    <ds:schemaRef ds:uri="http://schemas.microsoft.com/office/infopath/2007/PartnerControls"/>
    <ds:schemaRef ds:uri="http://schemas.microsoft.com/sharepoint/v4"/>
  </ds:schemaRefs>
</ds:datastoreItem>
</file>

<file path=customXml/itemProps2.xml><?xml version="1.0" encoding="utf-8"?>
<ds:datastoreItem xmlns:ds="http://schemas.openxmlformats.org/officeDocument/2006/customXml" ds:itemID="{7A352FB4-1F92-4DDE-9769-F4268444C2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8FA493-ADD7-4145-B2A4-4E6BAE7111C5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2387</TotalTime>
  <Words>2983</Words>
  <Application>Microsoft Office PowerPoint</Application>
  <PresentationFormat>On-screen Show (4:3)</PresentationFormat>
  <Paragraphs>776</Paragraphs>
  <Slides>71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Arial Unicode MS</vt:lpstr>
      <vt:lpstr>Calibri</vt:lpstr>
      <vt:lpstr>Courier New</vt:lpstr>
      <vt:lpstr>Franklin Gothic Book</vt:lpstr>
      <vt:lpstr>Custom Design</vt:lpstr>
      <vt:lpstr>Crop</vt:lpstr>
      <vt:lpstr>CSC4005 High Performance Computing: Principles Of Parallel Programming  Lecture 7, 8 message passing  interface (MPI)</vt:lpstr>
      <vt:lpstr>Recap from Previous Lecture</vt:lpstr>
      <vt:lpstr>Message passing interface (MPI)</vt:lpstr>
      <vt:lpstr>What we aim to cover…</vt:lpstr>
      <vt:lpstr>OpenMP vs MPI</vt:lpstr>
      <vt:lpstr>OpenMP</vt:lpstr>
      <vt:lpstr>MPI</vt:lpstr>
      <vt:lpstr>OpenMP vs 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Running an MPI Job on Kelvin</vt:lpstr>
      <vt:lpstr>Running an MPI Job on Kelvin</vt:lpstr>
      <vt:lpstr>Running an MPI Job on Kelvin</vt:lpstr>
      <vt:lpstr>Tutorials</vt:lpstr>
      <vt:lpstr>MPI</vt:lpstr>
      <vt:lpstr>MPI</vt:lpstr>
      <vt:lpstr>MPI</vt:lpstr>
      <vt:lpstr>MPI</vt:lpstr>
      <vt:lpstr>MPI Sample Program - 1</vt:lpstr>
      <vt:lpstr>MPI Sample Program - 2</vt:lpstr>
      <vt:lpstr>MPI Sample Program - 3</vt:lpstr>
      <vt:lpstr>MPI</vt:lpstr>
      <vt:lpstr>MPI</vt:lpstr>
      <vt:lpstr>MPI</vt:lpstr>
      <vt:lpstr>MPI Sample Program - 4</vt:lpstr>
      <vt:lpstr>Master-Slave Model</vt:lpstr>
      <vt:lpstr>MPI Sample Program - 5</vt:lpstr>
      <vt:lpstr>MPI</vt:lpstr>
      <vt:lpstr>MPI Sample Program - 6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</vt:lpstr>
      <vt:lpstr>MPI Sample Program - 7</vt:lpstr>
      <vt:lpstr>MPI</vt:lpstr>
      <vt:lpstr>Recap…</vt:lpstr>
      <vt:lpstr>Next Time…</vt:lpstr>
    </vt:vector>
  </TitlesOfParts>
  <Company>Queen's University Belfast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Science</dc:creator>
  <cp:lastModifiedBy>Windows User</cp:lastModifiedBy>
  <cp:revision>683</cp:revision>
  <dcterms:created xsi:type="dcterms:W3CDTF">2009-11-21T21:55:35Z</dcterms:created>
  <dcterms:modified xsi:type="dcterms:W3CDTF">2018-10-23T17:40:29Z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0x010100E8FFCFFE4685D84A888E3F8EC5AA16CD</vt:lpwstr>
  </property>
</Properties>
</file>