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697" r:id="rId5"/>
  </p:sldMasterIdLst>
  <p:notesMasterIdLst>
    <p:notesMasterId r:id="rId53"/>
  </p:notesMasterIdLst>
  <p:sldIdLst>
    <p:sldId id="309" r:id="rId6"/>
    <p:sldId id="362" r:id="rId7"/>
    <p:sldId id="311" r:id="rId8"/>
    <p:sldId id="312" r:id="rId9"/>
    <p:sldId id="313" r:id="rId10"/>
    <p:sldId id="316" r:id="rId11"/>
    <p:sldId id="317" r:id="rId12"/>
    <p:sldId id="314" r:id="rId13"/>
    <p:sldId id="318" r:id="rId14"/>
    <p:sldId id="319" r:id="rId15"/>
    <p:sldId id="315" r:id="rId16"/>
    <p:sldId id="320" r:id="rId17"/>
    <p:sldId id="321" r:id="rId18"/>
    <p:sldId id="322" r:id="rId19"/>
    <p:sldId id="323" r:id="rId20"/>
    <p:sldId id="324" r:id="rId21"/>
    <p:sldId id="344" r:id="rId22"/>
    <p:sldId id="325" r:id="rId23"/>
    <p:sldId id="326" r:id="rId24"/>
    <p:sldId id="327" r:id="rId25"/>
    <p:sldId id="345" r:id="rId26"/>
    <p:sldId id="330" r:id="rId27"/>
    <p:sldId id="331" r:id="rId28"/>
    <p:sldId id="346" r:id="rId29"/>
    <p:sldId id="332" r:id="rId30"/>
    <p:sldId id="333" r:id="rId31"/>
    <p:sldId id="334" r:id="rId32"/>
    <p:sldId id="347" r:id="rId33"/>
    <p:sldId id="348" r:id="rId34"/>
    <p:sldId id="335" r:id="rId35"/>
    <p:sldId id="349" r:id="rId36"/>
    <p:sldId id="350" r:id="rId37"/>
    <p:sldId id="351" r:id="rId38"/>
    <p:sldId id="352" r:id="rId39"/>
    <p:sldId id="353" r:id="rId40"/>
    <p:sldId id="336" r:id="rId41"/>
    <p:sldId id="339" r:id="rId42"/>
    <p:sldId id="354" r:id="rId43"/>
    <p:sldId id="340" r:id="rId44"/>
    <p:sldId id="356" r:id="rId45"/>
    <p:sldId id="357" r:id="rId46"/>
    <p:sldId id="341" r:id="rId47"/>
    <p:sldId id="343" r:id="rId48"/>
    <p:sldId id="342" r:id="rId49"/>
    <p:sldId id="358" r:id="rId50"/>
    <p:sldId id="359" r:id="rId51"/>
    <p:sldId id="36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7" autoAdjust="0"/>
    <p:restoredTop sz="86385" autoAdjust="0"/>
  </p:normalViewPr>
  <p:slideViewPr>
    <p:cSldViewPr>
      <p:cViewPr>
        <p:scale>
          <a:sx n="77" d="100"/>
          <a:sy n="77" d="100"/>
        </p:scale>
        <p:origin x="1161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B74CB-9F6E-4BAB-97E3-C77662C4A560}" type="datetimeFigureOut">
              <a:rPr lang="en-US" smtClean="0"/>
              <a:pPr/>
              <a:t>9/19/2017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DC9C5-51BC-4F30-9674-0602E7A0AD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93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DC9C5-51BC-4F30-9674-0602E7A0ADDE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2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DC9C5-51BC-4F30-9674-0602E7A0ADD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21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DC9C5-51BC-4F30-9674-0602E7A0ADD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24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DC9C5-51BC-4F30-9674-0602E7A0ADDE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52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B58A-8CD0-4ED4-81C4-62654C0BCB61}" type="datetime1">
              <a:rPr lang="en-US" smtClean="0"/>
              <a:t>9/19/2017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34D2-8FDB-4886-B3B0-D7445E473744}" type="datetime1">
              <a:rPr lang="en-US" smtClean="0"/>
              <a:t>9/19/2017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3ECF-2847-42F0-BB67-BB4C1439D4D2}" type="datetime1">
              <a:rPr lang="en-US" smtClean="0"/>
              <a:t>9/19/2017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1576-755B-477A-94F4-76F235F3B3CC}" type="datetime1">
              <a:rPr lang="en-US" smtClean="0"/>
              <a:t>9/19/2017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3C8B9F-CACA-4AC8-AB29-CB5D5497DA51}" type="datetime1">
              <a:rPr lang="en-US" smtClean="0"/>
              <a:t>9/19/2017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8988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5E9A-7B3B-4E63-B0D8-DB26FDBA87C7}" type="datetime1">
              <a:rPr lang="en-US" smtClean="0"/>
              <a:t>9/19/2017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948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048F4F-52C3-4983-8CC4-14507777713E}" type="datetime1">
              <a:rPr lang="en-US" smtClean="0"/>
              <a:t>9/19/2017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6326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6162-50B0-4879-BCFC-B9FF6A52ED1F}" type="datetime1">
              <a:rPr lang="en-US" smtClean="0"/>
              <a:t>9/19/2017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098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2179-D47E-4705-88FC-FEA4A9C03017}" type="datetime1">
              <a:rPr lang="en-US" smtClean="0"/>
              <a:t>9/19/2017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703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DFC1-7150-4688-8709-D6500FFABEF8}" type="datetime1">
              <a:rPr lang="en-US" smtClean="0"/>
              <a:t>9/19/2017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95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08C6-6260-44A6-90C9-D448E05BC961}" type="datetime1">
              <a:rPr lang="en-US" smtClean="0"/>
              <a:t>9/19/2017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96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249D-6F08-48DF-B562-479E8A343988}" type="datetime1">
              <a:rPr lang="en-US" smtClean="0"/>
              <a:t>9/19/2017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76FF17-F5E1-4239-8688-E669CD49AB06}" type="datetime1">
              <a:rPr lang="en-US" smtClean="0"/>
              <a:t>9/19/2017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009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4CC497-32A9-4383-8888-A07EFAD7D1E5}" type="datetime1">
              <a:rPr lang="en-US" smtClean="0"/>
              <a:t>9/19/2017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98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94A7-F34D-43C2-8A7C-14C8BDB7D842}" type="datetime1">
              <a:rPr lang="en-US" smtClean="0"/>
              <a:t>9/19/2017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14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F196-DCF4-43B5-8440-045F612D3EE1}" type="datetime1">
              <a:rPr lang="en-US" smtClean="0"/>
              <a:t>9/19/2017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3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D566-BDC7-4233-94CC-A2117079E4A7}" type="datetime1">
              <a:rPr lang="en-US" smtClean="0"/>
              <a:t>9/19/2017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6926-E58E-4757-B5A5-C148ABBD1A71}" type="datetime1">
              <a:rPr lang="en-US" smtClean="0"/>
              <a:t>9/19/2017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25A-AB7F-4835-9D80-EC384659E092}" type="datetime1">
              <a:rPr lang="en-US" smtClean="0"/>
              <a:t>9/19/2017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1790-665E-4453-B1BA-D7EAFC120A3A}" type="datetime1">
              <a:rPr lang="en-US" smtClean="0"/>
              <a:t>9/19/2017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FE2D-26BE-4808-A671-C971BEAED828}" type="datetime1">
              <a:rPr lang="en-US" smtClean="0"/>
              <a:t>9/19/2017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711B-BA0A-4EFA-8702-1A7479DF6CC3}" type="datetime1">
              <a:rPr lang="en-US" smtClean="0"/>
              <a:t>9/19/2017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9113-6D9B-4ED2-8DEC-F227FF25D0A5}" type="datetime1">
              <a:rPr lang="en-US" smtClean="0"/>
              <a:t>9/19/2017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B9866-E732-485A-B532-33E64A39B7BF}" type="datetime1">
              <a:rPr lang="en-US" smtClean="0"/>
              <a:t>9/19/2017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069BF96C-9447-4B9C-8023-1667170F12C8}" type="datetime1">
              <a:rPr lang="en-US" smtClean="0"/>
              <a:t>9/19/2017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831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.varghese@qub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blessonv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3Pnw3lZtcI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mZmyfkB8xs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ampir.eu/tutorial/a_use_case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rfwWXdGJM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youtu.be/Sha7rladJeo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7SaVH-lsP0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988840"/>
            <a:ext cx="6270922" cy="1897840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>CSC4005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2400" dirty="0" smtClean="0"/>
              <a:t>High Performance Computing: Principles Of Parallel Programming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>Self-Study Notes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>designing parallel programs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437112"/>
            <a:ext cx="7422648" cy="1752600"/>
          </a:xfrm>
        </p:spPr>
        <p:txBody>
          <a:bodyPr/>
          <a:lstStyle/>
          <a:p>
            <a:r>
              <a:rPr lang="en-GB" dirty="0" err="1" smtClean="0"/>
              <a:t>Blesson</a:t>
            </a:r>
            <a:r>
              <a:rPr lang="en-GB" dirty="0" smtClean="0"/>
              <a:t> Varghese</a:t>
            </a:r>
          </a:p>
          <a:p>
            <a:r>
              <a:rPr lang="en-GB" dirty="0" smtClean="0">
                <a:hlinkClick r:id="rId3"/>
              </a:rPr>
              <a:t>b.varghese@qub.ac.uk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www.blessonv.com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1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the Program and the Problem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8700" y="2780928"/>
            <a:ext cx="7200900" cy="3086472"/>
          </a:xfrm>
        </p:spPr>
        <p:txBody>
          <a:bodyPr>
            <a:normAutofit/>
          </a:bodyPr>
          <a:lstStyle/>
          <a:p>
            <a:r>
              <a:rPr lang="en-GB" dirty="0" smtClean="0"/>
              <a:t>Identify inhibitors to parallelism</a:t>
            </a:r>
          </a:p>
          <a:p>
            <a:pPr lvl="1"/>
            <a:r>
              <a:rPr lang="en-GB" dirty="0" smtClean="0"/>
              <a:t>Common class of inhibitors is data dependence</a:t>
            </a:r>
          </a:p>
          <a:p>
            <a:pPr lvl="2"/>
            <a:r>
              <a:rPr lang="en-GB" dirty="0" smtClean="0"/>
              <a:t>Like in Fibonacci series</a:t>
            </a:r>
          </a:p>
          <a:p>
            <a:r>
              <a:rPr lang="en-GB" dirty="0" smtClean="0"/>
              <a:t>Investigate alternate algorithms if possible</a:t>
            </a:r>
          </a:p>
          <a:p>
            <a:pPr lvl="1"/>
            <a:r>
              <a:rPr lang="en-GB" dirty="0" smtClean="0"/>
              <a:t>This is important (may not be easy or straightforward)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4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Parallelisation Problem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8700" y="1916832"/>
            <a:ext cx="7200900" cy="3950568"/>
          </a:xfrm>
        </p:spPr>
        <p:txBody>
          <a:bodyPr/>
          <a:lstStyle/>
          <a:p>
            <a:r>
              <a:rPr lang="en-GB" dirty="0" smtClean="0"/>
              <a:t>A generic flow of steps for parallelising a problem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760" t="4011" r="4766"/>
          <a:stretch/>
        </p:blipFill>
        <p:spPr bwMode="auto">
          <a:xfrm>
            <a:off x="2123728" y="2564904"/>
            <a:ext cx="5256584" cy="344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69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72816"/>
            <a:ext cx="5991572" cy="4392488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Incremental change</a:t>
            </a:r>
          </a:p>
          <a:p>
            <a:pPr lvl="1"/>
            <a:r>
              <a:rPr lang="en-GB" dirty="0"/>
              <a:t>Tackle a bit of the problem at a time </a:t>
            </a:r>
            <a:endParaRPr lang="en-GB" dirty="0" smtClean="0"/>
          </a:p>
          <a:p>
            <a:pPr lvl="2"/>
            <a:r>
              <a:rPr lang="en-GB" dirty="0" smtClean="0"/>
              <a:t>Helps recover </a:t>
            </a:r>
            <a:r>
              <a:rPr lang="en-GB" dirty="0"/>
              <a:t>from mistakes and poor </a:t>
            </a:r>
            <a:r>
              <a:rPr lang="en-GB" dirty="0" smtClean="0"/>
              <a:t>attempts</a:t>
            </a:r>
          </a:p>
          <a:p>
            <a:r>
              <a:rPr lang="en-GB" dirty="0" smtClean="0"/>
              <a:t>Verify correctness</a:t>
            </a:r>
          </a:p>
          <a:p>
            <a:pPr lvl="1"/>
            <a:r>
              <a:rPr lang="en-GB" dirty="0"/>
              <a:t>Develop test cases and constantly check </a:t>
            </a:r>
            <a:r>
              <a:rPr lang="en-GB" dirty="0" smtClean="0"/>
              <a:t>results</a:t>
            </a:r>
          </a:p>
          <a:p>
            <a:r>
              <a:rPr lang="en-GB" dirty="0" smtClean="0"/>
              <a:t>Profile</a:t>
            </a:r>
          </a:p>
          <a:p>
            <a:pPr lvl="1"/>
            <a:r>
              <a:rPr lang="en-GB" dirty="0"/>
              <a:t>Determine where time </a:t>
            </a:r>
            <a:r>
              <a:rPr lang="en-GB" dirty="0" smtClean="0"/>
              <a:t>is spent</a:t>
            </a:r>
          </a:p>
          <a:p>
            <a:pPr lvl="1"/>
            <a:r>
              <a:rPr lang="en-GB" dirty="0" smtClean="0"/>
              <a:t>Determine </a:t>
            </a:r>
            <a:r>
              <a:rPr lang="en-GB" dirty="0"/>
              <a:t>where effort will yield most </a:t>
            </a:r>
            <a:r>
              <a:rPr lang="en-GB" dirty="0" smtClean="0"/>
              <a:t>reward</a:t>
            </a:r>
          </a:p>
          <a:p>
            <a:r>
              <a:rPr lang="en-GB" dirty="0" smtClean="0"/>
              <a:t>Checkpoint/restart</a:t>
            </a:r>
          </a:p>
          <a:p>
            <a:pPr lvl="1"/>
            <a:r>
              <a:rPr lang="en-GB" dirty="0"/>
              <a:t>Aids testing and debugging since some problems only occur late in the program execution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876256" y="3717032"/>
            <a:ext cx="1979712" cy="1296144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Lecture on profiling MPI applications is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</a:t>
            </a:r>
            <a:r>
              <a:rPr lang="en-GB" dirty="0" smtClean="0"/>
              <a:t>Change: On </a:t>
            </a:r>
            <a:r>
              <a:rPr lang="en-GB" dirty="0" smtClean="0"/>
              <a:t>Shared 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3975348" cy="3581400"/>
          </a:xfrm>
        </p:spPr>
        <p:txBody>
          <a:bodyPr>
            <a:normAutofit fontScale="92500"/>
          </a:bodyPr>
          <a:lstStyle/>
          <a:p>
            <a:r>
              <a:rPr lang="en-GB" dirty="0"/>
              <a:t>Incremental </a:t>
            </a:r>
            <a:r>
              <a:rPr lang="en-GB" dirty="0" smtClean="0"/>
              <a:t>parallelisation </a:t>
            </a:r>
            <a:r>
              <a:rPr lang="en-GB" dirty="0"/>
              <a:t>easiest on shared </a:t>
            </a:r>
            <a:r>
              <a:rPr lang="en-GB" dirty="0" smtClean="0"/>
              <a:t>memory</a:t>
            </a:r>
            <a:endParaRPr lang="en-GB" dirty="0"/>
          </a:p>
          <a:p>
            <a:r>
              <a:rPr lang="en-GB" dirty="0" smtClean="0"/>
              <a:t>Benefits </a:t>
            </a:r>
            <a:r>
              <a:rPr lang="en-GB" dirty="0"/>
              <a:t>to this approach include:</a:t>
            </a:r>
          </a:p>
          <a:p>
            <a:pPr lvl="1"/>
            <a:r>
              <a:rPr lang="en-GB" dirty="0" smtClean="0"/>
              <a:t>Smaller </a:t>
            </a:r>
            <a:r>
              <a:rPr lang="en-GB" dirty="0"/>
              <a:t>changes make it is easier to locate </a:t>
            </a:r>
            <a:r>
              <a:rPr lang="en-GB" dirty="0" smtClean="0"/>
              <a:t>mistakes</a:t>
            </a:r>
            <a:endParaRPr lang="en-GB" dirty="0"/>
          </a:p>
          <a:p>
            <a:pPr lvl="1"/>
            <a:r>
              <a:rPr lang="en-GB" dirty="0" smtClean="0"/>
              <a:t>It </a:t>
            </a:r>
            <a:r>
              <a:rPr lang="en-GB" dirty="0"/>
              <a:t>is easier to determine where efficiency is </a:t>
            </a:r>
            <a:r>
              <a:rPr lang="en-GB" dirty="0" smtClean="0"/>
              <a:t>poor</a:t>
            </a:r>
            <a:endParaRPr lang="en-GB" dirty="0"/>
          </a:p>
          <a:p>
            <a:r>
              <a:rPr lang="en-GB" dirty="0" smtClean="0"/>
              <a:t>Should </a:t>
            </a:r>
            <a:r>
              <a:rPr lang="en-GB" dirty="0"/>
              <a:t>have test cases available and constantly verify correctness</a:t>
            </a:r>
          </a:p>
        </p:txBody>
      </p:sp>
      <p:pic>
        <p:nvPicPr>
          <p:cNvPr id="1026" name="Picture 2" descr="Image result for incremental chan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40968"/>
            <a:ext cx="3600529" cy="150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</a:t>
            </a:r>
            <a:r>
              <a:rPr lang="en-GB" dirty="0" smtClean="0"/>
              <a:t>Change: On </a:t>
            </a:r>
            <a:r>
              <a:rPr lang="en-GB" dirty="0" smtClean="0"/>
              <a:t>Distributed 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3975348" cy="358140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More complicated on distributed memory than on shared memory</a:t>
            </a:r>
          </a:p>
          <a:p>
            <a:r>
              <a:rPr lang="en-GB" dirty="0" smtClean="0"/>
              <a:t>Harder </a:t>
            </a:r>
            <a:r>
              <a:rPr lang="en-GB" dirty="0"/>
              <a:t>to get started, but </a:t>
            </a:r>
            <a:r>
              <a:rPr lang="en-GB" dirty="0" smtClean="0"/>
              <a:t>basic </a:t>
            </a:r>
            <a:r>
              <a:rPr lang="en-GB" dirty="0"/>
              <a:t>approaches are </a:t>
            </a:r>
            <a:r>
              <a:rPr lang="en-GB" dirty="0" smtClean="0"/>
              <a:t>similar</a:t>
            </a:r>
            <a:endParaRPr lang="en-GB" dirty="0"/>
          </a:p>
          <a:p>
            <a:pPr lvl="1"/>
            <a:r>
              <a:rPr lang="en-GB" dirty="0" smtClean="0"/>
              <a:t>Do </a:t>
            </a:r>
            <a:r>
              <a:rPr lang="en-GB" dirty="0"/>
              <a:t>coarse-grained </a:t>
            </a:r>
            <a:r>
              <a:rPr lang="en-GB" dirty="0" smtClean="0"/>
              <a:t>profiling</a:t>
            </a:r>
          </a:p>
          <a:p>
            <a:pPr lvl="2"/>
            <a:r>
              <a:rPr lang="en-GB" dirty="0" smtClean="0"/>
              <a:t>Determine </a:t>
            </a:r>
            <a:r>
              <a:rPr lang="en-GB" dirty="0"/>
              <a:t>the time consumed in the different sections of the </a:t>
            </a:r>
            <a:r>
              <a:rPr lang="en-GB" dirty="0" smtClean="0"/>
              <a:t>program</a:t>
            </a:r>
            <a:endParaRPr lang="en-GB" dirty="0"/>
          </a:p>
          <a:p>
            <a:pPr lvl="2"/>
            <a:r>
              <a:rPr lang="en-GB" dirty="0" smtClean="0"/>
              <a:t>Develop </a:t>
            </a:r>
            <a:r>
              <a:rPr lang="en-GB" dirty="0"/>
              <a:t>maps of the major data structures and where they are </a:t>
            </a:r>
            <a:r>
              <a:rPr lang="en-GB" dirty="0" smtClean="0"/>
              <a:t>used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 descr="Image result for incremental chan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40968"/>
            <a:ext cx="3600529" cy="150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51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</a:t>
            </a:r>
            <a:r>
              <a:rPr lang="en-GB" dirty="0" smtClean="0"/>
              <a:t>Change: On </a:t>
            </a:r>
            <a:r>
              <a:rPr lang="en-GB" dirty="0" smtClean="0"/>
              <a:t>Distributed 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171700"/>
            <a:ext cx="5631532" cy="4065612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 smtClean="0"/>
              <a:t>Start parallelising </a:t>
            </a:r>
            <a:r>
              <a:rPr lang="en-GB" sz="2100" dirty="0"/>
              <a:t>sections of code and data </a:t>
            </a:r>
            <a:r>
              <a:rPr lang="en-GB" sz="2100" dirty="0" smtClean="0"/>
              <a:t>structures</a:t>
            </a:r>
          </a:p>
          <a:p>
            <a:r>
              <a:rPr lang="en-GB" sz="2100" dirty="0"/>
              <a:t>Initially, all processors have the complete standard serial data structures (global data structures</a:t>
            </a:r>
            <a:r>
              <a:rPr lang="en-GB" sz="2100" dirty="0" smtClean="0"/>
              <a:t>)</a:t>
            </a:r>
          </a:p>
          <a:p>
            <a:r>
              <a:rPr lang="en-GB" sz="2100" dirty="0" smtClean="0"/>
              <a:t>To parallelise </a:t>
            </a:r>
            <a:r>
              <a:rPr lang="en-GB" sz="2100" dirty="0"/>
              <a:t>code and data structures (local data structures), </a:t>
            </a:r>
            <a:r>
              <a:rPr lang="en-GB" sz="2100" dirty="0" smtClean="0"/>
              <a:t>develop ‘scaffolding’ conversion routines</a:t>
            </a:r>
          </a:p>
          <a:p>
            <a:pPr lvl="1"/>
            <a:r>
              <a:rPr lang="en-GB" sz="2100" dirty="0" smtClean="0"/>
              <a:t>serial </a:t>
            </a:r>
            <a:r>
              <a:rPr lang="en-GB" sz="2100" dirty="0"/>
              <a:t>→ parallel </a:t>
            </a:r>
            <a:endParaRPr lang="en-GB" sz="2100" dirty="0" smtClean="0"/>
          </a:p>
          <a:p>
            <a:pPr lvl="1"/>
            <a:r>
              <a:rPr lang="en-GB" sz="2100" dirty="0" smtClean="0"/>
              <a:t>parallel </a:t>
            </a:r>
            <a:r>
              <a:rPr lang="en-GB" sz="2100" dirty="0"/>
              <a:t>→ </a:t>
            </a:r>
            <a:r>
              <a:rPr lang="en-GB" sz="2100" dirty="0" smtClean="0"/>
              <a:t>serial </a:t>
            </a:r>
          </a:p>
          <a:p>
            <a:r>
              <a:rPr lang="en-GB" sz="2100" dirty="0"/>
              <a:t>Verify correctness on test cases by </a:t>
            </a:r>
            <a:r>
              <a:rPr lang="en-GB" sz="2100" dirty="0" smtClean="0"/>
              <a:t>showing serial </a:t>
            </a:r>
            <a:r>
              <a:rPr lang="en-GB" sz="2100" dirty="0"/>
              <a:t>→ parallel → serial = </a:t>
            </a:r>
            <a:r>
              <a:rPr lang="en-GB" sz="2100" dirty="0" smtClean="0"/>
              <a:t>serial for </a:t>
            </a:r>
            <a:r>
              <a:rPr lang="en-GB" sz="2100" dirty="0"/>
              <a:t>global data </a:t>
            </a:r>
            <a:r>
              <a:rPr lang="en-GB" sz="2100" dirty="0" smtClean="0"/>
              <a:t>structures</a:t>
            </a:r>
          </a:p>
          <a:p>
            <a:r>
              <a:rPr lang="en-GB" sz="2100" dirty="0"/>
              <a:t>Profile to see if efficiency of this piece is </a:t>
            </a:r>
            <a:r>
              <a:rPr lang="en-GB" sz="2100" dirty="0" smtClean="0"/>
              <a:t>acceptable</a:t>
            </a:r>
          </a:p>
          <a:p>
            <a:pPr lvl="1"/>
            <a:r>
              <a:rPr lang="en-GB" sz="2100" dirty="0" smtClean="0"/>
              <a:t>If not, then develop an alternative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8144" t="2166" r="9281" b="735"/>
          <a:stretch/>
        </p:blipFill>
        <p:spPr bwMode="auto">
          <a:xfrm>
            <a:off x="6732240" y="1868827"/>
            <a:ext cx="1872208" cy="4368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15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and Serial Performance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5559524" cy="395131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Performance goal</a:t>
            </a:r>
          </a:p>
          <a:p>
            <a:pPr lvl="1"/>
            <a:r>
              <a:rPr lang="en-GB" dirty="0" smtClean="0"/>
              <a:t>Reduce the wall clock execution time of a program</a:t>
            </a:r>
          </a:p>
          <a:p>
            <a:r>
              <a:rPr lang="en-GB" dirty="0" smtClean="0"/>
              <a:t>Practical and iterative approach</a:t>
            </a:r>
          </a:p>
          <a:p>
            <a:pPr lvl="1"/>
            <a:r>
              <a:rPr lang="en-GB" dirty="0" smtClean="0"/>
              <a:t>Measure </a:t>
            </a:r>
            <a:r>
              <a:rPr lang="en-GB" dirty="0"/>
              <a:t>the code with a hardware performance monitor and </a:t>
            </a:r>
            <a:r>
              <a:rPr lang="en-GB" dirty="0" smtClean="0"/>
              <a:t>profiler</a:t>
            </a:r>
            <a:endParaRPr lang="en-GB" dirty="0"/>
          </a:p>
          <a:p>
            <a:pPr lvl="1"/>
            <a:r>
              <a:rPr lang="en-GB" dirty="0" smtClean="0"/>
              <a:t>Analyse </a:t>
            </a:r>
            <a:r>
              <a:rPr lang="en-GB" dirty="0"/>
              <a:t>hotspots</a:t>
            </a:r>
          </a:p>
          <a:p>
            <a:pPr lvl="1"/>
            <a:r>
              <a:rPr lang="en-GB" dirty="0" smtClean="0"/>
              <a:t>Optimise </a:t>
            </a:r>
            <a:r>
              <a:rPr lang="en-GB" dirty="0"/>
              <a:t>and </a:t>
            </a:r>
            <a:r>
              <a:rPr lang="en-GB" dirty="0" smtClean="0"/>
              <a:t>parallelise hotspots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liminate </a:t>
            </a:r>
            <a:r>
              <a:rPr lang="en-GB" dirty="0"/>
              <a:t>bottlenecks</a:t>
            </a:r>
          </a:p>
          <a:p>
            <a:pPr lvl="1"/>
            <a:r>
              <a:rPr lang="en-GB" dirty="0" smtClean="0"/>
              <a:t>Evaluate </a:t>
            </a:r>
            <a:r>
              <a:rPr lang="en-GB" dirty="0"/>
              <a:t>performance results and improve </a:t>
            </a:r>
            <a:r>
              <a:rPr lang="en-GB" dirty="0" smtClean="0"/>
              <a:t>optimisation</a:t>
            </a:r>
            <a:r>
              <a:rPr lang="en-GB" dirty="0"/>
              <a:t>/ </a:t>
            </a:r>
            <a:r>
              <a:rPr lang="en-GB" dirty="0" smtClean="0"/>
              <a:t>parallelisation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228184" y="3356992"/>
            <a:ext cx="2376264" cy="1512168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Lecture on performance analysis and tuning is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50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and Serial Performance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924944"/>
            <a:ext cx="7200900" cy="2942456"/>
          </a:xfrm>
        </p:spPr>
        <p:txBody>
          <a:bodyPr>
            <a:normAutofit/>
          </a:bodyPr>
          <a:lstStyle/>
          <a:p>
            <a:r>
              <a:rPr lang="en-GB" dirty="0" smtClean="0"/>
              <a:t>Analysi</a:t>
            </a:r>
            <a:r>
              <a:rPr lang="en-GB" dirty="0" smtClean="0"/>
              <a:t>s technique</a:t>
            </a:r>
          </a:p>
          <a:p>
            <a:pPr lvl="1"/>
            <a:r>
              <a:rPr lang="en-GB" dirty="0"/>
              <a:t>Timing (e.g. </a:t>
            </a:r>
            <a:r>
              <a:rPr lang="en-GB" dirty="0" err="1"/>
              <a:t>MPI_Wtime</a:t>
            </a:r>
            <a:r>
              <a:rPr lang="en-GB" dirty="0"/>
              <a:t>)</a:t>
            </a:r>
          </a:p>
          <a:p>
            <a:pPr lvl="1"/>
            <a:r>
              <a:rPr lang="en-GB" dirty="0" smtClean="0"/>
              <a:t>Counting </a:t>
            </a:r>
            <a:r>
              <a:rPr lang="en-GB" dirty="0"/>
              <a:t>(hardware counter)</a:t>
            </a:r>
          </a:p>
          <a:p>
            <a:pPr lvl="1"/>
            <a:r>
              <a:rPr lang="en-GB" dirty="0" smtClean="0"/>
              <a:t>Profiling</a:t>
            </a:r>
            <a:endParaRPr lang="en-GB" dirty="0"/>
          </a:p>
          <a:p>
            <a:pPr lvl="1"/>
            <a:r>
              <a:rPr lang="en-GB" dirty="0" smtClean="0"/>
              <a:t>Tracing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3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 Performance Monitors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395131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Hardware </a:t>
            </a:r>
            <a:r>
              <a:rPr lang="en-GB" dirty="0" smtClean="0"/>
              <a:t>counters</a:t>
            </a:r>
          </a:p>
          <a:p>
            <a:pPr lvl="1"/>
            <a:r>
              <a:rPr lang="en-GB" dirty="0" smtClean="0"/>
              <a:t>Gather </a:t>
            </a:r>
            <a:r>
              <a:rPr lang="en-GB" dirty="0"/>
              <a:t>performance-relevant events of the </a:t>
            </a:r>
            <a:r>
              <a:rPr lang="en-GB" dirty="0" smtClean="0"/>
              <a:t>processor </a:t>
            </a:r>
            <a:r>
              <a:rPr lang="en-GB" dirty="0"/>
              <a:t>without affecting the performance of the </a:t>
            </a:r>
            <a:r>
              <a:rPr lang="en-GB" dirty="0" smtClean="0"/>
              <a:t>analysed program</a:t>
            </a:r>
          </a:p>
          <a:p>
            <a:pPr lvl="1"/>
            <a:r>
              <a:rPr lang="en-GB" dirty="0" smtClean="0"/>
              <a:t>Two types</a:t>
            </a:r>
          </a:p>
          <a:p>
            <a:pPr lvl="2"/>
            <a:r>
              <a:rPr lang="en-GB" dirty="0"/>
              <a:t>Processor </a:t>
            </a:r>
            <a:r>
              <a:rPr lang="en-GB" dirty="0" smtClean="0"/>
              <a:t>monitor</a:t>
            </a:r>
          </a:p>
          <a:p>
            <a:pPr lvl="3"/>
            <a:r>
              <a:rPr lang="en-GB" dirty="0" smtClean="0"/>
              <a:t>Non-intrusive counts</a:t>
            </a:r>
          </a:p>
          <a:p>
            <a:pPr lvl="3"/>
            <a:r>
              <a:rPr lang="en-GB" dirty="0" smtClean="0"/>
              <a:t>Consists </a:t>
            </a:r>
            <a:r>
              <a:rPr lang="en-GB" dirty="0"/>
              <a:t>of a group of special purpose registers</a:t>
            </a:r>
          </a:p>
          <a:p>
            <a:pPr lvl="3"/>
            <a:r>
              <a:rPr lang="en-GB" dirty="0" smtClean="0"/>
              <a:t>Registers </a:t>
            </a:r>
            <a:r>
              <a:rPr lang="en-GB" dirty="0"/>
              <a:t>keep track of events during runtime:</a:t>
            </a:r>
          </a:p>
          <a:p>
            <a:pPr lvl="3"/>
            <a:r>
              <a:rPr lang="en-GB" dirty="0" smtClean="0"/>
              <a:t>General </a:t>
            </a:r>
            <a:r>
              <a:rPr lang="en-GB" dirty="0"/>
              <a:t>and floating point instructions, cache misses</a:t>
            </a:r>
          </a:p>
          <a:p>
            <a:pPr lvl="2"/>
            <a:r>
              <a:rPr lang="en-GB" dirty="0" smtClean="0"/>
              <a:t>System level monitor</a:t>
            </a:r>
          </a:p>
          <a:p>
            <a:pPr lvl="3"/>
            <a:r>
              <a:rPr lang="en-GB" dirty="0"/>
              <a:t>bus monitor: </a:t>
            </a:r>
          </a:p>
          <a:p>
            <a:pPr lvl="3"/>
            <a:r>
              <a:rPr lang="en-GB" dirty="0"/>
              <a:t>memory traffic, cache coherency</a:t>
            </a:r>
          </a:p>
          <a:p>
            <a:pPr lvl="3"/>
            <a:r>
              <a:rPr lang="en-GB" dirty="0"/>
              <a:t> network monitor records network </a:t>
            </a:r>
            <a:r>
              <a:rPr lang="en-GB" dirty="0" smtClean="0"/>
              <a:t>traffic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4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API (PAPI)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Publicly available tool</a:t>
            </a:r>
            <a:r>
              <a:rPr lang="en-GB" dirty="0"/>
              <a:t>: http://icl.cs.utk.edu/papi/index.html</a:t>
            </a:r>
          </a:p>
          <a:p>
            <a:r>
              <a:rPr lang="en-GB" dirty="0" smtClean="0"/>
              <a:t>Vendor </a:t>
            </a:r>
            <a:r>
              <a:rPr lang="en-GB" dirty="0"/>
              <a:t>independent hardware counter tool</a:t>
            </a:r>
          </a:p>
          <a:p>
            <a:r>
              <a:rPr lang="en-GB" dirty="0" smtClean="0"/>
              <a:t>Supports </a:t>
            </a:r>
            <a:r>
              <a:rPr lang="en-GB" dirty="0"/>
              <a:t>most current processors</a:t>
            </a:r>
          </a:p>
          <a:p>
            <a:r>
              <a:rPr lang="en-GB" dirty="0" smtClean="0"/>
              <a:t>User </a:t>
            </a:r>
            <a:r>
              <a:rPr lang="en-GB" dirty="0"/>
              <a:t>needs to instrument code ⇒ PAPI functions</a:t>
            </a:r>
          </a:p>
          <a:p>
            <a:r>
              <a:rPr lang="en-GB" dirty="0" smtClean="0"/>
              <a:t>Fortran </a:t>
            </a:r>
            <a:r>
              <a:rPr lang="en-GB" dirty="0"/>
              <a:t>and C/C++ user interfaces</a:t>
            </a:r>
          </a:p>
          <a:p>
            <a:r>
              <a:rPr lang="en-GB" dirty="0" smtClean="0"/>
              <a:t>Easy-to-use </a:t>
            </a:r>
            <a:r>
              <a:rPr lang="en-GB" dirty="0"/>
              <a:t>and powerful high level API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3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503740" cy="1485900"/>
          </a:xfrm>
        </p:spPr>
        <p:txBody>
          <a:bodyPr/>
          <a:lstStyle/>
          <a:p>
            <a:r>
              <a:rPr lang="en-GB" dirty="0" smtClean="0"/>
              <a:t>A Note on the Self Study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4335388" cy="3581400"/>
          </a:xfrm>
        </p:spPr>
        <p:txBody>
          <a:bodyPr/>
          <a:lstStyle/>
          <a:p>
            <a:r>
              <a:rPr lang="en-GB" dirty="0" smtClean="0"/>
              <a:t>Tips provided in these self study notes will be useful pointers to do all your assignments</a:t>
            </a:r>
          </a:p>
          <a:p>
            <a:r>
              <a:rPr lang="en-GB" dirty="0" smtClean="0"/>
              <a:t>Refer to them as frequently as possible</a:t>
            </a:r>
          </a:p>
          <a:p>
            <a:pPr lvl="1"/>
            <a:r>
              <a:rPr lang="en-GB" dirty="0" smtClean="0"/>
              <a:t>There are things in here you need to know for developing your parallel programming skill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1026" name="Picture 2" descr="Image result for ti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t="5107" r="9282" b="8056"/>
          <a:stretch/>
        </p:blipFill>
        <p:spPr bwMode="auto">
          <a:xfrm>
            <a:off x="5868144" y="2492897"/>
            <a:ext cx="2304256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78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r>
              <a:rPr lang="en-GB" dirty="0" smtClean="0"/>
              <a:t> and MPI Trace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16832"/>
            <a:ext cx="5631532" cy="395056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Collect data at run-time</a:t>
            </a:r>
          </a:p>
          <a:p>
            <a:pPr lvl="1"/>
            <a:r>
              <a:rPr lang="en-GB" dirty="0" smtClean="0"/>
              <a:t>Post mortem analysis and visualisation of this data</a:t>
            </a:r>
          </a:p>
          <a:p>
            <a:pPr lvl="2"/>
            <a:r>
              <a:rPr lang="en-GB" dirty="0"/>
              <a:t>Assess </a:t>
            </a:r>
            <a:r>
              <a:rPr lang="en-GB" dirty="0" smtClean="0"/>
              <a:t>performance</a:t>
            </a:r>
          </a:p>
          <a:p>
            <a:pPr lvl="2"/>
            <a:r>
              <a:rPr lang="en-GB" dirty="0" smtClean="0"/>
              <a:t>Locate bottlenecks </a:t>
            </a:r>
          </a:p>
          <a:p>
            <a:pPr lvl="2"/>
            <a:r>
              <a:rPr lang="en-GB" dirty="0" smtClean="0"/>
              <a:t>Identify load-balancing problems</a:t>
            </a:r>
          </a:p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Intel’s </a:t>
            </a:r>
            <a:r>
              <a:rPr lang="en-GB" dirty="0"/>
              <a:t>trace </a:t>
            </a:r>
            <a:r>
              <a:rPr lang="en-GB" dirty="0" smtClean="0"/>
              <a:t>visualisation </a:t>
            </a:r>
            <a:r>
              <a:rPr lang="en-GB" dirty="0"/>
              <a:t>tool </a:t>
            </a:r>
            <a:r>
              <a:rPr lang="en-GB" dirty="0" smtClean="0"/>
              <a:t>- Trace Analyser </a:t>
            </a:r>
            <a:r>
              <a:rPr lang="en-GB" dirty="0"/>
              <a:t>&amp; Collector </a:t>
            </a:r>
            <a:endParaRPr lang="en-GB" dirty="0" smtClean="0"/>
          </a:p>
          <a:p>
            <a:pPr lvl="2"/>
            <a:r>
              <a:rPr lang="en-GB" dirty="0" smtClean="0"/>
              <a:t>Only </a:t>
            </a:r>
            <a:r>
              <a:rPr lang="en-GB" dirty="0"/>
              <a:t>on Intel </a:t>
            </a:r>
            <a:r>
              <a:rPr lang="en-GB" dirty="0" smtClean="0"/>
              <a:t>platforms</a:t>
            </a:r>
          </a:p>
          <a:p>
            <a:pPr lvl="1"/>
            <a:r>
              <a:rPr lang="en-GB" dirty="0" err="1" smtClean="0"/>
              <a:t>Vampir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 err="1" smtClean="0"/>
              <a:t>Vampirtrace</a:t>
            </a:r>
            <a:r>
              <a:rPr lang="en-GB" dirty="0" smtClean="0"/>
              <a:t> </a:t>
            </a:r>
            <a:r>
              <a:rPr lang="en-GB" dirty="0"/>
              <a:t>Trace </a:t>
            </a:r>
            <a:r>
              <a:rPr lang="en-GB" dirty="0" smtClean="0"/>
              <a:t>analyser developed</a:t>
            </a:r>
          </a:p>
          <a:p>
            <a:pPr lvl="2"/>
            <a:r>
              <a:rPr lang="en-GB" dirty="0" smtClean="0"/>
              <a:t>Platform independent</a:t>
            </a:r>
          </a:p>
          <a:p>
            <a:pPr lvl="2"/>
            <a:r>
              <a:rPr lang="en-GB" dirty="0" smtClean="0"/>
              <a:t>http</a:t>
            </a:r>
            <a:r>
              <a:rPr lang="en-GB" dirty="0"/>
              <a:t>://</a:t>
            </a:r>
            <a:r>
              <a:rPr lang="en-GB" dirty="0" smtClean="0"/>
              <a:t>vampir.eu</a:t>
            </a:r>
            <a:endParaRPr lang="en-GB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444208" y="3501008"/>
            <a:ext cx="2304256" cy="1368152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Tutorial with a use-case on </a:t>
            </a:r>
            <a:r>
              <a:rPr lang="en-GB" dirty="0" err="1" smtClean="0">
                <a:solidFill>
                  <a:schemeClr val="tx1"/>
                </a:solidFill>
              </a:rPr>
              <a:t>Vampir</a:t>
            </a:r>
            <a:r>
              <a:rPr lang="en-GB" dirty="0" smtClean="0">
                <a:solidFill>
                  <a:schemeClr val="tx1"/>
                </a:solidFill>
              </a:rPr>
              <a:t> is available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83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OpenMP</a:t>
            </a:r>
            <a:r>
              <a:rPr lang="en-GB" dirty="0"/>
              <a:t> and MPI Trace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28800"/>
            <a:ext cx="7200900" cy="4238600"/>
          </a:xfrm>
        </p:spPr>
        <p:txBody>
          <a:bodyPr/>
          <a:lstStyle/>
          <a:p>
            <a:r>
              <a:rPr lang="en-GB" dirty="0" smtClean="0"/>
              <a:t>Sample output from </a:t>
            </a:r>
            <a:r>
              <a:rPr lang="en-GB" dirty="0" err="1" smtClean="0"/>
              <a:t>Vampir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060848"/>
            <a:ext cx="6048672" cy="420583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Debugging of Parallel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132856"/>
            <a:ext cx="5487516" cy="439248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Increased parallel complexity makes </a:t>
            </a:r>
            <a:r>
              <a:rPr lang="en-GB" dirty="0" smtClean="0"/>
              <a:t>debugging difficult</a:t>
            </a:r>
            <a:endParaRPr lang="en-GB" dirty="0"/>
          </a:p>
          <a:p>
            <a:r>
              <a:rPr lang="en-GB" dirty="0" smtClean="0"/>
              <a:t>Traditional </a:t>
            </a:r>
            <a:r>
              <a:rPr lang="en-GB" dirty="0"/>
              <a:t>sequential debugging technique is cyclic </a:t>
            </a:r>
            <a:endParaRPr lang="en-GB" dirty="0" smtClean="0"/>
          </a:p>
          <a:p>
            <a:pPr lvl="1"/>
            <a:r>
              <a:rPr lang="en-GB" dirty="0" smtClean="0"/>
              <a:t>Program </a:t>
            </a:r>
            <a:r>
              <a:rPr lang="en-GB" dirty="0"/>
              <a:t>is repeatedly stopped at breakpoints and then continued or re-executed </a:t>
            </a:r>
            <a:r>
              <a:rPr lang="en-GB" dirty="0" smtClean="0"/>
              <a:t>again</a:t>
            </a:r>
          </a:p>
          <a:p>
            <a:r>
              <a:rPr lang="en-GB" dirty="0" smtClean="0"/>
              <a:t>Conventional </a:t>
            </a:r>
            <a:r>
              <a:rPr lang="en-GB" dirty="0"/>
              <a:t>style of debugging </a:t>
            </a:r>
            <a:r>
              <a:rPr lang="en-GB" dirty="0" smtClean="0"/>
              <a:t>not possible with </a:t>
            </a:r>
            <a:r>
              <a:rPr lang="en-GB" dirty="0"/>
              <a:t>parallel </a:t>
            </a:r>
            <a:r>
              <a:rPr lang="en-GB" dirty="0" smtClean="0"/>
              <a:t>programs</a:t>
            </a:r>
          </a:p>
          <a:p>
            <a:pPr lvl="1"/>
            <a:r>
              <a:rPr lang="en-GB" dirty="0" smtClean="0"/>
              <a:t>Do </a:t>
            </a:r>
            <a:r>
              <a:rPr lang="en-GB" dirty="0"/>
              <a:t>not always show reproducible behaviour, e.g. race condition.</a:t>
            </a:r>
          </a:p>
          <a:p>
            <a:r>
              <a:rPr lang="en-GB" dirty="0" smtClean="0"/>
              <a:t>Always</a:t>
            </a:r>
            <a:r>
              <a:rPr lang="en-GB" dirty="0"/>
              <a:t>: turn on compiler debugging options like array-bound checks</a:t>
            </a:r>
          </a:p>
          <a:p>
            <a:r>
              <a:rPr lang="en-GB" dirty="0" smtClean="0"/>
              <a:t>Commercial debuggers</a:t>
            </a:r>
            <a:endParaRPr lang="en-GB" dirty="0"/>
          </a:p>
          <a:p>
            <a:pPr lvl="1"/>
            <a:r>
              <a:rPr lang="en-GB" dirty="0" err="1"/>
              <a:t>TotalView</a:t>
            </a:r>
            <a:r>
              <a:rPr lang="en-GB" dirty="0"/>
              <a:t> (http://www.roguewave.com/products/totalview.aspx)</a:t>
            </a:r>
          </a:p>
          <a:p>
            <a:pPr lvl="1"/>
            <a:r>
              <a:rPr lang="en-GB" dirty="0" err="1" smtClean="0"/>
              <a:t>Allinea</a:t>
            </a:r>
            <a:r>
              <a:rPr lang="en-GB" dirty="0" smtClean="0"/>
              <a:t> DDT </a:t>
            </a:r>
            <a:r>
              <a:rPr lang="en-GB" dirty="0"/>
              <a:t>(http://</a:t>
            </a:r>
            <a:r>
              <a:rPr lang="en-GB" dirty="0" smtClean="0"/>
              <a:t>www.allinea.com)</a:t>
            </a:r>
            <a:endParaRPr lang="en-GB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660232" y="2584326"/>
            <a:ext cx="2088232" cy="1512168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Video on debugging an MPI program using </a:t>
            </a:r>
            <a:r>
              <a:rPr lang="en-GB" dirty="0" err="1" smtClean="0">
                <a:solidFill>
                  <a:schemeClr val="tx1"/>
                </a:solidFill>
              </a:rPr>
              <a:t>TotalView</a:t>
            </a:r>
            <a:r>
              <a:rPr lang="en-GB" dirty="0" smtClean="0">
                <a:solidFill>
                  <a:schemeClr val="tx1"/>
                </a:solidFill>
              </a:rPr>
              <a:t> is </a:t>
            </a:r>
            <a:r>
              <a:rPr lang="en-GB" dirty="0" smtClean="0">
                <a:solidFill>
                  <a:schemeClr val="tx1"/>
                </a:solidFill>
                <a:hlinkClick r:id="rId3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660232" y="4509120"/>
            <a:ext cx="2088232" cy="1512168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Video on debugging an </a:t>
            </a:r>
            <a:r>
              <a:rPr lang="en-GB" dirty="0" err="1" smtClean="0">
                <a:solidFill>
                  <a:schemeClr val="tx1"/>
                </a:solidFill>
              </a:rPr>
              <a:t>OpenMP</a:t>
            </a:r>
            <a:r>
              <a:rPr lang="en-GB" dirty="0" smtClean="0">
                <a:solidFill>
                  <a:schemeClr val="tx1"/>
                </a:solidFill>
              </a:rPr>
              <a:t> program using DDT is </a:t>
            </a:r>
            <a:r>
              <a:rPr lang="en-GB" dirty="0" smtClean="0">
                <a:solidFill>
                  <a:schemeClr val="tx1"/>
                </a:solidFill>
                <a:hlinkClick r:id="rId4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6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Boosting </a:t>
            </a:r>
            <a:r>
              <a:rPr lang="en-GB" dirty="0" smtClean="0"/>
              <a:t>Performance: Practical 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Turn on optimisation flags</a:t>
            </a:r>
          </a:p>
          <a:p>
            <a:r>
              <a:rPr lang="en-GB" dirty="0" smtClean="0"/>
              <a:t>Search </a:t>
            </a:r>
            <a:r>
              <a:rPr lang="en-GB" dirty="0"/>
              <a:t>for better algorithms and data structures</a:t>
            </a:r>
          </a:p>
          <a:p>
            <a:r>
              <a:rPr lang="en-GB" dirty="0" smtClean="0"/>
              <a:t> </a:t>
            </a:r>
            <a:r>
              <a:rPr lang="en-GB" dirty="0"/>
              <a:t>For scientific </a:t>
            </a:r>
            <a:r>
              <a:rPr lang="en-GB" dirty="0" smtClean="0"/>
              <a:t>codes </a:t>
            </a:r>
            <a:r>
              <a:rPr lang="en-GB" dirty="0"/>
              <a:t>use optimized math libraries</a:t>
            </a:r>
          </a:p>
          <a:p>
            <a:r>
              <a:rPr lang="en-GB" dirty="0" smtClean="0"/>
              <a:t>Tune </a:t>
            </a:r>
            <a:r>
              <a:rPr lang="en-GB" dirty="0"/>
              <a:t>the </a:t>
            </a:r>
            <a:r>
              <a:rPr lang="en-GB" dirty="0" smtClean="0"/>
              <a:t>program</a:t>
            </a:r>
            <a:endParaRPr lang="en-GB" dirty="0"/>
          </a:p>
          <a:p>
            <a:pPr lvl="1"/>
            <a:r>
              <a:rPr lang="en-GB" dirty="0" smtClean="0"/>
              <a:t>Data </a:t>
            </a:r>
            <a:r>
              <a:rPr lang="en-GB" dirty="0"/>
              <a:t>locality and cache re-use within loops</a:t>
            </a:r>
          </a:p>
          <a:p>
            <a:pPr lvl="1"/>
            <a:r>
              <a:rPr lang="en-GB" dirty="0" smtClean="0"/>
              <a:t>Avoid </a:t>
            </a:r>
            <a:r>
              <a:rPr lang="en-GB" dirty="0"/>
              <a:t>divisions, indirect addressing, IF statements, especially in loops</a:t>
            </a:r>
          </a:p>
          <a:p>
            <a:pPr lvl="1"/>
            <a:r>
              <a:rPr lang="en-GB" dirty="0" smtClean="0"/>
              <a:t>Loop </a:t>
            </a:r>
            <a:r>
              <a:rPr lang="en-GB" dirty="0"/>
              <a:t>unrolling and function in-lining (often compiler option), minimize/optimize I/O, ...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9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 Performance: Practical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924944"/>
            <a:ext cx="7200900" cy="2942456"/>
          </a:xfrm>
        </p:spPr>
        <p:txBody>
          <a:bodyPr/>
          <a:lstStyle/>
          <a:p>
            <a:r>
              <a:rPr lang="en-GB" dirty="0"/>
              <a:t>Load-balance the code</a:t>
            </a:r>
          </a:p>
          <a:p>
            <a:r>
              <a:rPr lang="en-GB" dirty="0" smtClean="0"/>
              <a:t>Avoid synchronisation/barriers </a:t>
            </a:r>
            <a:r>
              <a:rPr lang="en-GB" dirty="0"/>
              <a:t>whenever possible</a:t>
            </a:r>
          </a:p>
          <a:p>
            <a:r>
              <a:rPr lang="en-GB" dirty="0" smtClean="0"/>
              <a:t>Optimise </a:t>
            </a:r>
            <a:r>
              <a:rPr lang="en-GB" dirty="0"/>
              <a:t>partitioning to </a:t>
            </a:r>
            <a:r>
              <a:rPr lang="en-GB" dirty="0" smtClean="0"/>
              <a:t>minimise </a:t>
            </a:r>
            <a:r>
              <a:rPr lang="en-GB" dirty="0"/>
              <a:t>communication</a:t>
            </a:r>
          </a:p>
          <a:p>
            <a:r>
              <a:rPr lang="en-GB" dirty="0" smtClean="0"/>
              <a:t>Identify </a:t>
            </a:r>
            <a:r>
              <a:rPr lang="en-GB" dirty="0"/>
              <a:t>inhibitors to parallelism: data dependencies, I/O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0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Partitioning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3975348" cy="3581400"/>
          </a:xfrm>
        </p:spPr>
        <p:txBody>
          <a:bodyPr/>
          <a:lstStyle/>
          <a:p>
            <a:r>
              <a:rPr lang="en-GB" dirty="0" smtClean="0"/>
              <a:t>Breaking down (or decomposing) the problem into smaller chunks that are distributed to multiple tasks</a:t>
            </a:r>
          </a:p>
          <a:p>
            <a:r>
              <a:rPr lang="en-GB" dirty="0" smtClean="0"/>
              <a:t>Two types of partitioning</a:t>
            </a:r>
          </a:p>
          <a:p>
            <a:pPr lvl="1"/>
            <a:r>
              <a:rPr lang="en-GB" dirty="0" smtClean="0"/>
              <a:t>Domain decomposition</a:t>
            </a:r>
          </a:p>
          <a:p>
            <a:pPr lvl="1"/>
            <a:r>
              <a:rPr lang="en-GB" dirty="0" smtClean="0"/>
              <a:t>Functional decomposition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6" name="Picture 5" descr="domain_decomp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1357" y="1668390"/>
            <a:ext cx="3624585" cy="2017810"/>
          </a:xfrm>
          <a:prstGeom prst="rect">
            <a:avLst/>
          </a:prstGeom>
        </p:spPr>
      </p:pic>
      <p:pic>
        <p:nvPicPr>
          <p:cNvPr id="7" name="Picture 6" descr="functional_decomp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5" y="3886362"/>
            <a:ext cx="3669887" cy="22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Partitioning: Domain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2823220" cy="3581400"/>
          </a:xfrm>
        </p:spPr>
        <p:txBody>
          <a:bodyPr/>
          <a:lstStyle/>
          <a:p>
            <a:r>
              <a:rPr lang="en-GB" dirty="0" smtClean="0"/>
              <a:t>Dat</a:t>
            </a:r>
            <a:r>
              <a:rPr lang="en-GB" dirty="0" smtClean="0"/>
              <a:t>a is partitioned</a:t>
            </a:r>
          </a:p>
          <a:p>
            <a:pPr lvl="1"/>
            <a:r>
              <a:rPr lang="en-GB" dirty="0" smtClean="0"/>
              <a:t>Each parallel tasks works on one portion of the original data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6" name="Picture 5" descr="domain_decomp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7930" y="800919"/>
            <a:ext cx="2255540" cy="1255661"/>
          </a:xfrm>
          <a:prstGeom prst="rect">
            <a:avLst/>
          </a:prstGeom>
        </p:spPr>
      </p:pic>
      <p:pic>
        <p:nvPicPr>
          <p:cNvPr id="7" name="Picture 6" descr="distribution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2365158"/>
            <a:ext cx="4781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Partitioning: Functional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Focus on computation not on data</a:t>
            </a:r>
          </a:p>
          <a:p>
            <a:r>
              <a:rPr lang="en-GB" dirty="0" smtClean="0"/>
              <a:t>Problem decomposed according to work that must be done</a:t>
            </a:r>
          </a:p>
          <a:p>
            <a:r>
              <a:rPr lang="en-GB" dirty="0" smtClean="0"/>
              <a:t>Each task performs a portion of the overall task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6" name="Picture 5" descr="functional_decomp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8037" y="3789040"/>
            <a:ext cx="4082226" cy="245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Partitioning: Functional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5343500" cy="3879304"/>
          </a:xfrm>
        </p:spPr>
        <p:txBody>
          <a:bodyPr>
            <a:normAutofit/>
          </a:bodyPr>
          <a:lstStyle/>
          <a:p>
            <a:r>
              <a:rPr lang="en-GB" dirty="0" smtClean="0"/>
              <a:t>Example</a:t>
            </a:r>
          </a:p>
          <a:p>
            <a:pPr lvl="1"/>
            <a:r>
              <a:rPr lang="en-GB" dirty="0" smtClean="0"/>
              <a:t>Ecosystem Modelling</a:t>
            </a:r>
          </a:p>
          <a:p>
            <a:pPr lvl="2"/>
            <a:r>
              <a:rPr lang="en-GB" dirty="0" smtClean="0"/>
              <a:t>Each process is to calculate population </a:t>
            </a:r>
            <a:r>
              <a:rPr lang="en-GB" dirty="0"/>
              <a:t>of a given </a:t>
            </a:r>
            <a:r>
              <a:rPr lang="en-GB" dirty="0" smtClean="0"/>
              <a:t>group</a:t>
            </a:r>
          </a:p>
          <a:p>
            <a:pPr lvl="3"/>
            <a:r>
              <a:rPr lang="en-GB" dirty="0" smtClean="0"/>
              <a:t>Each </a:t>
            </a:r>
            <a:r>
              <a:rPr lang="en-GB" dirty="0"/>
              <a:t>group's growth depends on </a:t>
            </a:r>
            <a:r>
              <a:rPr lang="en-GB" dirty="0" smtClean="0"/>
              <a:t>its neighbours</a:t>
            </a:r>
          </a:p>
          <a:p>
            <a:pPr lvl="2"/>
            <a:r>
              <a:rPr lang="en-GB" dirty="0" smtClean="0"/>
              <a:t>As </a:t>
            </a:r>
            <a:r>
              <a:rPr lang="en-GB" dirty="0"/>
              <a:t>time progresses, each process calculates its current state, then exchanges information </a:t>
            </a:r>
            <a:r>
              <a:rPr lang="en-GB" dirty="0" smtClean="0"/>
              <a:t>with </a:t>
            </a:r>
            <a:r>
              <a:rPr lang="en-GB" dirty="0"/>
              <a:t>neighbour </a:t>
            </a:r>
            <a:r>
              <a:rPr lang="en-GB" dirty="0" smtClean="0"/>
              <a:t>populations</a:t>
            </a:r>
          </a:p>
          <a:p>
            <a:pPr lvl="2"/>
            <a:r>
              <a:rPr lang="en-GB" dirty="0" smtClean="0"/>
              <a:t>All </a:t>
            </a:r>
            <a:r>
              <a:rPr lang="en-GB" dirty="0"/>
              <a:t>tasks then progress to calculate the state at the next time </a:t>
            </a:r>
            <a:r>
              <a:rPr lang="en-GB" dirty="0" smtClean="0"/>
              <a:t>step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7" name="Picture 6" descr="functional_ex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5327436" y="3263141"/>
            <a:ext cx="4176464" cy="16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8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Partitioning: Functional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3831332" cy="3879304"/>
          </a:xfrm>
        </p:spPr>
        <p:txBody>
          <a:bodyPr>
            <a:normAutofit/>
          </a:bodyPr>
          <a:lstStyle/>
          <a:p>
            <a:r>
              <a:rPr lang="en-GB" dirty="0" smtClean="0"/>
              <a:t>Example</a:t>
            </a:r>
          </a:p>
          <a:p>
            <a:pPr lvl="1"/>
            <a:r>
              <a:rPr lang="en-GB" dirty="0" smtClean="0"/>
              <a:t>Climate Modelling</a:t>
            </a:r>
          </a:p>
          <a:p>
            <a:pPr lvl="2"/>
            <a:r>
              <a:rPr lang="en-GB" dirty="0"/>
              <a:t>A</a:t>
            </a:r>
            <a:r>
              <a:rPr lang="en-GB" dirty="0" smtClean="0"/>
              <a:t>tmosphere </a:t>
            </a:r>
            <a:r>
              <a:rPr lang="en-GB" dirty="0"/>
              <a:t>model generates wind velocity data that are used by the ocean </a:t>
            </a:r>
            <a:r>
              <a:rPr lang="en-GB" dirty="0" smtClean="0"/>
              <a:t>model </a:t>
            </a:r>
          </a:p>
          <a:p>
            <a:pPr lvl="2"/>
            <a:r>
              <a:rPr lang="en-GB" dirty="0" smtClean="0"/>
              <a:t>Ocean </a:t>
            </a:r>
            <a:r>
              <a:rPr lang="en-GB" dirty="0"/>
              <a:t>model generates sea surface temperature data that are used by the atmosphere model, and so </a:t>
            </a:r>
            <a:r>
              <a:rPr lang="en-GB" dirty="0" smtClean="0"/>
              <a:t>on…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8" name="Picture 7" descr="functional_ex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3068960"/>
            <a:ext cx="323111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6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</a:t>
            </a:r>
            <a:r>
              <a:rPr lang="en-GB" dirty="0" smtClean="0"/>
              <a:t>aim </a:t>
            </a:r>
            <a:r>
              <a:rPr lang="en-GB" dirty="0" smtClean="0"/>
              <a:t>to cover…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Parallelisable vs Non-parallelisable programs</a:t>
            </a:r>
          </a:p>
          <a:p>
            <a:r>
              <a:rPr lang="en-GB" dirty="0" smtClean="0"/>
              <a:t>Understanding a program</a:t>
            </a:r>
          </a:p>
          <a:p>
            <a:r>
              <a:rPr lang="en-GB" dirty="0" smtClean="0"/>
              <a:t>Parallelisation problem</a:t>
            </a:r>
          </a:p>
          <a:p>
            <a:r>
              <a:rPr lang="en-GB" dirty="0" smtClean="0"/>
              <a:t>Parallel and serial performance analysis</a:t>
            </a:r>
          </a:p>
          <a:p>
            <a:r>
              <a:rPr lang="en-GB" dirty="0" smtClean="0"/>
              <a:t>Considerations for boosting performance</a:t>
            </a:r>
          </a:p>
          <a:p>
            <a:r>
              <a:rPr lang="en-GB" dirty="0" smtClean="0"/>
              <a:t>Limits of parallel programming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4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need for communication depends on the problem</a:t>
            </a:r>
          </a:p>
          <a:p>
            <a:r>
              <a:rPr lang="en-GB" dirty="0"/>
              <a:t>Some types of problems can be decomposed and executed in parallel with virtually no need for tasks to share </a:t>
            </a:r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Called embarrassingly parallel</a:t>
            </a:r>
          </a:p>
          <a:p>
            <a:pPr lvl="2"/>
            <a:r>
              <a:rPr lang="en-GB" dirty="0" smtClean="0"/>
              <a:t>No inter task communication</a:t>
            </a:r>
          </a:p>
          <a:p>
            <a:pPr lvl="1"/>
            <a:r>
              <a:rPr lang="en-GB" dirty="0" smtClean="0"/>
              <a:t>Example</a:t>
            </a:r>
          </a:p>
          <a:p>
            <a:pPr lvl="2"/>
            <a:r>
              <a:rPr lang="en-GB" dirty="0" smtClean="0"/>
              <a:t>Image processing algorithm for a black and white image</a:t>
            </a:r>
          </a:p>
          <a:p>
            <a:pPr lvl="3"/>
            <a:r>
              <a:rPr lang="en-GB" dirty="0" smtClean="0"/>
              <a:t>Consider reversing every black pixel to white and vice versa</a:t>
            </a:r>
          </a:p>
          <a:p>
            <a:pPr lvl="3"/>
            <a:r>
              <a:rPr lang="en-GB" dirty="0" smtClean="0"/>
              <a:t>A parallel program can do this without any tasks communicating with each other</a:t>
            </a:r>
          </a:p>
          <a:p>
            <a:pPr lvl="3"/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Most parallel applications are not </a:t>
            </a:r>
            <a:r>
              <a:rPr lang="en-GB" dirty="0" smtClean="0"/>
              <a:t>simple </a:t>
            </a:r>
          </a:p>
          <a:p>
            <a:pPr lvl="1"/>
            <a:r>
              <a:rPr lang="en-GB" dirty="0" smtClean="0"/>
              <a:t>Require </a:t>
            </a:r>
            <a:r>
              <a:rPr lang="en-GB" dirty="0"/>
              <a:t>tasks to share data with each </a:t>
            </a:r>
            <a:r>
              <a:rPr lang="en-GB" dirty="0" smtClean="0"/>
              <a:t>other</a:t>
            </a:r>
          </a:p>
          <a:p>
            <a:pPr lvl="1"/>
            <a:r>
              <a:rPr lang="en-GB" dirty="0" smtClean="0"/>
              <a:t>Example </a:t>
            </a:r>
          </a:p>
          <a:p>
            <a:pPr lvl="2"/>
            <a:r>
              <a:rPr lang="en-GB" dirty="0" smtClean="0"/>
              <a:t>A </a:t>
            </a:r>
            <a:r>
              <a:rPr lang="en-GB" dirty="0"/>
              <a:t>3-D heat diffusion problem requires a task to know the temperatures calculated by the tasks that have neighbouring </a:t>
            </a:r>
            <a:r>
              <a:rPr lang="en-GB" dirty="0" smtClean="0"/>
              <a:t>data</a:t>
            </a:r>
          </a:p>
          <a:p>
            <a:pPr lvl="3"/>
            <a:r>
              <a:rPr lang="en-GB" dirty="0" smtClean="0"/>
              <a:t>Changes </a:t>
            </a:r>
            <a:r>
              <a:rPr lang="en-GB" dirty="0"/>
              <a:t>to neighbouring data has a direct effect on that task's </a:t>
            </a:r>
            <a:r>
              <a:rPr lang="en-GB" dirty="0" smtClean="0"/>
              <a:t>data</a:t>
            </a:r>
            <a:endParaRPr lang="en-GB" dirty="0"/>
          </a:p>
          <a:p>
            <a:pPr lvl="3"/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3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Factors to consider designing programs with inter-task communication</a:t>
            </a:r>
          </a:p>
          <a:p>
            <a:pPr lvl="1"/>
            <a:r>
              <a:rPr lang="en-GB" dirty="0"/>
              <a:t>Cost of communications</a:t>
            </a:r>
          </a:p>
          <a:p>
            <a:pPr lvl="2"/>
            <a:r>
              <a:rPr lang="en-GB" dirty="0" smtClean="0"/>
              <a:t>Inter-task </a:t>
            </a:r>
            <a:r>
              <a:rPr lang="en-GB" dirty="0"/>
              <a:t>communication virtually always implies </a:t>
            </a:r>
            <a:r>
              <a:rPr lang="en-GB" dirty="0" smtClean="0"/>
              <a:t>overhead</a:t>
            </a:r>
            <a:endParaRPr lang="en-GB" dirty="0"/>
          </a:p>
          <a:p>
            <a:pPr lvl="1"/>
            <a:r>
              <a:rPr lang="en-GB" dirty="0" smtClean="0"/>
              <a:t>Machine </a:t>
            </a:r>
            <a:r>
              <a:rPr lang="en-GB" dirty="0"/>
              <a:t>cycles and resources that could be used for computation are instead used to package and transmit </a:t>
            </a:r>
            <a:r>
              <a:rPr lang="en-GB" dirty="0" smtClean="0"/>
              <a:t>data</a:t>
            </a:r>
            <a:endParaRPr lang="en-GB" dirty="0"/>
          </a:p>
          <a:p>
            <a:pPr lvl="1"/>
            <a:r>
              <a:rPr lang="en-GB" dirty="0" smtClean="0"/>
              <a:t>Communications </a:t>
            </a:r>
            <a:r>
              <a:rPr lang="en-GB" dirty="0"/>
              <a:t>frequently require some type of </a:t>
            </a:r>
            <a:r>
              <a:rPr lang="en-GB" dirty="0" smtClean="0"/>
              <a:t>synchronisation </a:t>
            </a:r>
            <a:r>
              <a:rPr lang="en-GB" dirty="0"/>
              <a:t>between </a:t>
            </a:r>
            <a:r>
              <a:rPr lang="en-GB" dirty="0" smtClean="0"/>
              <a:t>tasks</a:t>
            </a:r>
          </a:p>
          <a:p>
            <a:pPr lvl="2"/>
            <a:r>
              <a:rPr lang="en-GB" dirty="0" smtClean="0"/>
              <a:t>Results </a:t>
            </a:r>
            <a:r>
              <a:rPr lang="en-GB" dirty="0"/>
              <a:t>in tasks spending time "waiting" instead of doing </a:t>
            </a:r>
            <a:r>
              <a:rPr lang="en-GB" dirty="0" smtClean="0"/>
              <a:t>work</a:t>
            </a:r>
            <a:endParaRPr lang="en-GB" dirty="0"/>
          </a:p>
          <a:p>
            <a:pPr lvl="1"/>
            <a:r>
              <a:rPr lang="en-GB" dirty="0" smtClean="0"/>
              <a:t>Competing </a:t>
            </a:r>
            <a:r>
              <a:rPr lang="en-GB" dirty="0"/>
              <a:t>communication traffic can saturate the available network </a:t>
            </a:r>
            <a:r>
              <a:rPr lang="en-GB" dirty="0" smtClean="0"/>
              <a:t>bandwidth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3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3879304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Factors to consider designing programs with inter-task communication (contd.)</a:t>
            </a:r>
          </a:p>
          <a:p>
            <a:pPr lvl="1"/>
            <a:r>
              <a:rPr lang="en-GB" dirty="0" smtClean="0"/>
              <a:t>Latency vs Bandwidth</a:t>
            </a:r>
            <a:endParaRPr lang="en-GB" dirty="0"/>
          </a:p>
          <a:p>
            <a:pPr lvl="2"/>
            <a:r>
              <a:rPr lang="en-GB" dirty="0" smtClean="0"/>
              <a:t>Latency</a:t>
            </a:r>
            <a:r>
              <a:rPr lang="en-GB" dirty="0"/>
              <a:t> is the time </a:t>
            </a:r>
            <a:r>
              <a:rPr lang="en-GB" dirty="0" smtClean="0"/>
              <a:t>taken to </a:t>
            </a:r>
            <a:r>
              <a:rPr lang="en-GB" dirty="0"/>
              <a:t>send a minimal (0 byte) message from point A to point </a:t>
            </a:r>
            <a:r>
              <a:rPr lang="en-GB" dirty="0" smtClean="0"/>
              <a:t>B</a:t>
            </a:r>
          </a:p>
          <a:p>
            <a:pPr lvl="3"/>
            <a:r>
              <a:rPr lang="en-GB" dirty="0" smtClean="0"/>
              <a:t>Commonly </a:t>
            </a:r>
            <a:r>
              <a:rPr lang="en-GB" dirty="0"/>
              <a:t>expressed in microseconds.</a:t>
            </a:r>
          </a:p>
          <a:p>
            <a:pPr lvl="2"/>
            <a:r>
              <a:rPr lang="en-GB" dirty="0" smtClean="0"/>
              <a:t>Bandwidth</a:t>
            </a:r>
            <a:r>
              <a:rPr lang="en-GB" dirty="0"/>
              <a:t> is the amount of data that can be communicated per unit of </a:t>
            </a:r>
            <a:r>
              <a:rPr lang="en-GB" dirty="0" smtClean="0"/>
              <a:t>time</a:t>
            </a:r>
          </a:p>
          <a:p>
            <a:pPr lvl="3"/>
            <a:r>
              <a:rPr lang="en-GB" dirty="0" smtClean="0"/>
              <a:t>Commonly </a:t>
            </a:r>
            <a:r>
              <a:rPr lang="en-GB" dirty="0"/>
              <a:t>expressed as megabytes/sec or </a:t>
            </a:r>
            <a:r>
              <a:rPr lang="en-GB" dirty="0" smtClean="0"/>
              <a:t>gigabytes/sec</a:t>
            </a:r>
          </a:p>
          <a:p>
            <a:pPr lvl="2"/>
            <a:r>
              <a:rPr lang="en-GB" dirty="0"/>
              <a:t>Sending many small messages can cause latency to dominate communication </a:t>
            </a:r>
            <a:r>
              <a:rPr lang="en-GB" dirty="0" smtClean="0"/>
              <a:t>overheads</a:t>
            </a:r>
          </a:p>
          <a:p>
            <a:pPr lvl="2"/>
            <a:r>
              <a:rPr lang="en-GB" dirty="0" smtClean="0"/>
              <a:t>More </a:t>
            </a:r>
            <a:r>
              <a:rPr lang="en-GB" dirty="0"/>
              <a:t>efficient to package small messages into a larger </a:t>
            </a:r>
            <a:r>
              <a:rPr lang="en-GB" dirty="0" smtClean="0"/>
              <a:t>message</a:t>
            </a:r>
          </a:p>
          <a:p>
            <a:pPr lvl="3"/>
            <a:r>
              <a:rPr lang="en-GB" dirty="0" smtClean="0"/>
              <a:t>Increases </a:t>
            </a:r>
            <a:r>
              <a:rPr lang="en-GB" dirty="0"/>
              <a:t>the effective communications bandwidth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Factors to consider designing programs with inter-task communication (contd.)</a:t>
            </a:r>
          </a:p>
          <a:p>
            <a:pPr lvl="1"/>
            <a:r>
              <a:rPr lang="en-GB" dirty="0"/>
              <a:t>Visibility of communications</a:t>
            </a:r>
          </a:p>
          <a:p>
            <a:pPr lvl="2"/>
            <a:r>
              <a:rPr lang="en-GB" dirty="0" smtClean="0"/>
              <a:t>With </a:t>
            </a:r>
            <a:r>
              <a:rPr lang="en-GB" dirty="0"/>
              <a:t>the Message Passing </a:t>
            </a:r>
            <a:r>
              <a:rPr lang="en-GB" dirty="0" smtClean="0"/>
              <a:t>model</a:t>
            </a:r>
            <a:r>
              <a:rPr lang="en-GB" dirty="0"/>
              <a:t>, communications are </a:t>
            </a:r>
            <a:r>
              <a:rPr lang="en-GB" dirty="0" smtClean="0"/>
              <a:t>explicit</a:t>
            </a:r>
          </a:p>
          <a:p>
            <a:pPr lvl="3"/>
            <a:r>
              <a:rPr lang="en-GB" dirty="0" smtClean="0"/>
              <a:t>Generally </a:t>
            </a:r>
            <a:r>
              <a:rPr lang="en-GB" dirty="0"/>
              <a:t>quite visible and under the control of the </a:t>
            </a:r>
            <a:r>
              <a:rPr lang="en-GB" dirty="0" smtClean="0"/>
              <a:t>programmer</a:t>
            </a:r>
            <a:endParaRPr lang="en-GB" dirty="0"/>
          </a:p>
          <a:p>
            <a:pPr lvl="2"/>
            <a:r>
              <a:rPr lang="en-GB" dirty="0" smtClean="0"/>
              <a:t>With </a:t>
            </a:r>
            <a:r>
              <a:rPr lang="en-GB" dirty="0"/>
              <a:t>the Data Parallel </a:t>
            </a:r>
            <a:r>
              <a:rPr lang="en-GB" dirty="0" smtClean="0"/>
              <a:t>model</a:t>
            </a:r>
            <a:r>
              <a:rPr lang="en-GB" dirty="0"/>
              <a:t>, communications </a:t>
            </a:r>
            <a:r>
              <a:rPr lang="en-GB" dirty="0" smtClean="0"/>
              <a:t>occur </a:t>
            </a:r>
            <a:r>
              <a:rPr lang="en-GB" dirty="0"/>
              <a:t>transparently to the programmer, particularly on distributed memory </a:t>
            </a:r>
            <a:r>
              <a:rPr lang="en-GB" dirty="0" smtClean="0"/>
              <a:t>architectures</a:t>
            </a:r>
          </a:p>
          <a:p>
            <a:pPr lvl="3"/>
            <a:r>
              <a:rPr lang="en-GB" dirty="0" smtClean="0"/>
              <a:t>The </a:t>
            </a:r>
            <a:r>
              <a:rPr lang="en-GB" dirty="0"/>
              <a:t>programmer may not even be able to know exactly how inter-task communications are being accomplished.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8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72816"/>
            <a:ext cx="7200900" cy="439248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Factors to consider designing programs with inter-task communication (contd.)</a:t>
            </a:r>
          </a:p>
          <a:p>
            <a:pPr lvl="1"/>
            <a:r>
              <a:rPr lang="en-GB" dirty="0"/>
              <a:t>Synchronous vs. asynchronous communications</a:t>
            </a:r>
          </a:p>
          <a:p>
            <a:pPr lvl="2"/>
            <a:r>
              <a:rPr lang="en-GB" dirty="0" smtClean="0"/>
              <a:t>Synchronous </a:t>
            </a:r>
            <a:r>
              <a:rPr lang="en-GB" dirty="0"/>
              <a:t>communications require some type of "handshaking" between tasks that are sharing </a:t>
            </a:r>
            <a:r>
              <a:rPr lang="en-GB" dirty="0" smtClean="0"/>
              <a:t>data</a:t>
            </a:r>
          </a:p>
          <a:p>
            <a:pPr lvl="3"/>
            <a:r>
              <a:rPr lang="en-GB" dirty="0" smtClean="0"/>
              <a:t>Blocking</a:t>
            </a:r>
            <a:r>
              <a:rPr lang="en-GB" dirty="0"/>
              <a:t> communications since other work must wait until the communications have </a:t>
            </a:r>
            <a:r>
              <a:rPr lang="en-GB" dirty="0" smtClean="0"/>
              <a:t>completed</a:t>
            </a:r>
            <a:endParaRPr lang="en-GB" dirty="0"/>
          </a:p>
          <a:p>
            <a:pPr lvl="2"/>
            <a:r>
              <a:rPr lang="en-GB" dirty="0" smtClean="0"/>
              <a:t>Asynchronous </a:t>
            </a:r>
            <a:r>
              <a:rPr lang="en-GB" dirty="0"/>
              <a:t>communications allow tasks to transfer data independently from one </a:t>
            </a:r>
            <a:r>
              <a:rPr lang="en-GB" dirty="0" smtClean="0"/>
              <a:t>another </a:t>
            </a:r>
          </a:p>
          <a:p>
            <a:pPr lvl="3"/>
            <a:r>
              <a:rPr lang="en-GB" dirty="0" smtClean="0"/>
              <a:t>Non-blocking</a:t>
            </a:r>
            <a:r>
              <a:rPr lang="en-GB" dirty="0"/>
              <a:t> communications since other work can be done while the communications are taking </a:t>
            </a:r>
            <a:r>
              <a:rPr lang="en-GB" dirty="0" smtClean="0"/>
              <a:t>place</a:t>
            </a:r>
            <a:endParaRPr lang="en-GB" dirty="0"/>
          </a:p>
          <a:p>
            <a:pPr lvl="1"/>
            <a:r>
              <a:rPr lang="en-GB" dirty="0" smtClean="0"/>
              <a:t>Interleaving </a:t>
            </a:r>
            <a:r>
              <a:rPr lang="en-GB" dirty="0"/>
              <a:t>computation with communication is the single greatest benefit for using asynchronous communications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25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28800"/>
            <a:ext cx="7719764" cy="4752528"/>
          </a:xfrm>
        </p:spPr>
        <p:txBody>
          <a:bodyPr/>
          <a:lstStyle/>
          <a:p>
            <a:r>
              <a:rPr lang="en-GB" dirty="0" smtClean="0"/>
              <a:t>Overheads and Complexity</a:t>
            </a:r>
          </a:p>
          <a:p>
            <a:endParaRPr lang="en-GB" dirty="0"/>
          </a:p>
        </p:txBody>
      </p:sp>
      <p:pic>
        <p:nvPicPr>
          <p:cNvPr id="4" name="Picture 3" descr="helloWorldParallelCallgraph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060848"/>
            <a:ext cx="7813085" cy="424847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5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 Balancing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88840"/>
            <a:ext cx="3903340" cy="4248472"/>
          </a:xfrm>
        </p:spPr>
        <p:txBody>
          <a:bodyPr>
            <a:normAutofit/>
          </a:bodyPr>
          <a:lstStyle/>
          <a:p>
            <a:r>
              <a:rPr lang="en-GB" dirty="0" smtClean="0"/>
              <a:t>Distributing </a:t>
            </a:r>
            <a:r>
              <a:rPr lang="en-GB" dirty="0"/>
              <a:t>work among tasks so that all tasks are kept busy all of the </a:t>
            </a:r>
            <a:r>
              <a:rPr lang="en-GB" dirty="0" smtClean="0"/>
              <a:t>time</a:t>
            </a:r>
          </a:p>
          <a:p>
            <a:pPr lvl="1"/>
            <a:r>
              <a:rPr lang="en-GB" dirty="0" smtClean="0"/>
              <a:t>Minimises task </a:t>
            </a:r>
            <a:r>
              <a:rPr lang="en-GB" dirty="0"/>
              <a:t>idle </a:t>
            </a:r>
            <a:r>
              <a:rPr lang="en-GB" dirty="0" smtClean="0"/>
              <a:t>time</a:t>
            </a:r>
          </a:p>
          <a:p>
            <a:r>
              <a:rPr lang="en-GB" dirty="0" smtClean="0"/>
              <a:t>Affects performance</a:t>
            </a:r>
          </a:p>
          <a:p>
            <a:pPr lvl="1"/>
            <a:r>
              <a:rPr lang="en-GB" dirty="0" smtClean="0"/>
              <a:t>Example - if </a:t>
            </a:r>
            <a:r>
              <a:rPr lang="en-GB" dirty="0"/>
              <a:t>all tasks are subject to a barrier </a:t>
            </a:r>
            <a:r>
              <a:rPr lang="en-GB" dirty="0" smtClean="0"/>
              <a:t>synchronisation </a:t>
            </a:r>
            <a:r>
              <a:rPr lang="en-GB" dirty="0"/>
              <a:t>point, the slowest task will determine the overall performance</a:t>
            </a:r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37</a:t>
            </a:fld>
            <a:endParaRPr lang="en-GB"/>
          </a:p>
        </p:txBody>
      </p:sp>
      <p:pic>
        <p:nvPicPr>
          <p:cNvPr id="6" name="Picture 5" descr="load_bal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2564904"/>
            <a:ext cx="38385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 Balancing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Equally partition the work each task receives</a:t>
            </a:r>
          </a:p>
          <a:p>
            <a:r>
              <a:rPr lang="en-GB" dirty="0" smtClean="0"/>
              <a:t>Practical Tips</a:t>
            </a:r>
          </a:p>
          <a:p>
            <a:pPr lvl="1"/>
            <a:r>
              <a:rPr lang="en-GB" dirty="0" smtClean="0"/>
              <a:t>For </a:t>
            </a:r>
            <a:r>
              <a:rPr lang="en-GB" dirty="0"/>
              <a:t>array/matrix operations where each task performs similar work, evenly distribute the data set among the </a:t>
            </a:r>
            <a:r>
              <a:rPr lang="en-GB" dirty="0" smtClean="0"/>
              <a:t>tasks</a:t>
            </a:r>
            <a:endParaRPr lang="en-GB" dirty="0"/>
          </a:p>
          <a:p>
            <a:pPr lvl="1"/>
            <a:r>
              <a:rPr lang="en-GB" dirty="0" smtClean="0"/>
              <a:t>For </a:t>
            </a:r>
            <a:r>
              <a:rPr lang="en-GB" dirty="0"/>
              <a:t>loop iterations where the work done in each iteration is similar, evenly distribute the iterations across the </a:t>
            </a:r>
            <a:r>
              <a:rPr lang="en-GB" dirty="0" smtClean="0"/>
              <a:t>tasks</a:t>
            </a:r>
            <a:endParaRPr lang="en-GB" dirty="0"/>
          </a:p>
          <a:p>
            <a:pPr lvl="1"/>
            <a:r>
              <a:rPr lang="en-GB" dirty="0" smtClean="0"/>
              <a:t>If </a:t>
            </a:r>
            <a:r>
              <a:rPr lang="en-GB" dirty="0"/>
              <a:t>a heterogeneous mix of machines with varying performance characteristics are </a:t>
            </a:r>
            <a:r>
              <a:rPr lang="en-GB" dirty="0" smtClean="0"/>
              <a:t>used</a:t>
            </a:r>
            <a:r>
              <a:rPr lang="en-GB" dirty="0"/>
              <a:t>, </a:t>
            </a:r>
            <a:r>
              <a:rPr lang="en-GB" dirty="0" smtClean="0"/>
              <a:t>use performance </a:t>
            </a:r>
            <a:r>
              <a:rPr lang="en-GB" dirty="0"/>
              <a:t>analysis </a:t>
            </a:r>
            <a:r>
              <a:rPr lang="en-GB" dirty="0" smtClean="0"/>
              <a:t>tools </a:t>
            </a:r>
            <a:r>
              <a:rPr lang="en-GB" dirty="0"/>
              <a:t>to </a:t>
            </a:r>
            <a:r>
              <a:rPr lang="en-GB" dirty="0" smtClean="0"/>
              <a:t>detect and adjust load imbalances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0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Granularity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00808"/>
            <a:ext cx="5415508" cy="439248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Quantitative measure</a:t>
            </a:r>
          </a:p>
          <a:p>
            <a:pPr lvl="1"/>
            <a:r>
              <a:rPr lang="en-GB" dirty="0" smtClean="0"/>
              <a:t>Ratio of computing to communication</a:t>
            </a:r>
          </a:p>
          <a:p>
            <a:r>
              <a:rPr lang="en-GB" dirty="0" smtClean="0"/>
              <a:t>Fine grain parallelism</a:t>
            </a:r>
          </a:p>
          <a:p>
            <a:pPr lvl="1"/>
            <a:r>
              <a:rPr lang="en-GB" dirty="0"/>
              <a:t>Relatively small amounts of computational work are done between communication events</a:t>
            </a:r>
          </a:p>
          <a:p>
            <a:pPr lvl="1"/>
            <a:r>
              <a:rPr lang="en-GB" dirty="0" smtClean="0"/>
              <a:t>Low </a:t>
            </a:r>
            <a:r>
              <a:rPr lang="en-GB" dirty="0"/>
              <a:t>computation to communication ratio</a:t>
            </a:r>
          </a:p>
          <a:p>
            <a:pPr lvl="1"/>
            <a:r>
              <a:rPr lang="en-GB" dirty="0" smtClean="0"/>
              <a:t>Facilitates </a:t>
            </a:r>
            <a:r>
              <a:rPr lang="en-GB" dirty="0"/>
              <a:t>load balancing</a:t>
            </a:r>
          </a:p>
          <a:p>
            <a:pPr lvl="1"/>
            <a:r>
              <a:rPr lang="en-GB" dirty="0" smtClean="0"/>
              <a:t>Implies </a:t>
            </a:r>
            <a:r>
              <a:rPr lang="en-GB" dirty="0"/>
              <a:t>high communication overhead and less opportunity for performance enhancement</a:t>
            </a:r>
          </a:p>
          <a:p>
            <a:pPr lvl="1"/>
            <a:r>
              <a:rPr lang="en-GB" dirty="0" smtClean="0"/>
              <a:t>If </a:t>
            </a:r>
            <a:r>
              <a:rPr lang="en-GB" dirty="0"/>
              <a:t>granularity is too fine it is possible that the overhead required for communications and </a:t>
            </a:r>
            <a:r>
              <a:rPr lang="en-GB" dirty="0" smtClean="0"/>
              <a:t>synchronisation </a:t>
            </a:r>
            <a:r>
              <a:rPr lang="en-GB" dirty="0"/>
              <a:t>between tasks takes longer than the </a:t>
            </a:r>
            <a:r>
              <a:rPr lang="en-GB" dirty="0" smtClean="0"/>
              <a:t>computation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39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6804248" y="2541797"/>
            <a:ext cx="1647825" cy="2623220"/>
            <a:chOff x="6715140" y="1142984"/>
            <a:chExt cx="1647825" cy="2623220"/>
          </a:xfrm>
        </p:grpSpPr>
        <p:pic>
          <p:nvPicPr>
            <p:cNvPr id="6" name="Picture 5" descr="granularity1.gif"/>
            <p:cNvPicPr>
              <a:picLocks noChangeAspect="1"/>
            </p:cNvPicPr>
            <p:nvPr/>
          </p:nvPicPr>
          <p:blipFill rotWithShape="1">
            <a:blip r:embed="rId2" cstate="print"/>
            <a:srcRect b="55555"/>
            <a:stretch/>
          </p:blipFill>
          <p:spPr>
            <a:xfrm>
              <a:off x="6715140" y="1142984"/>
              <a:ext cx="1647825" cy="2286016"/>
            </a:xfrm>
            <a:prstGeom prst="rect">
              <a:avLst/>
            </a:prstGeom>
          </p:spPr>
        </p:pic>
        <p:pic>
          <p:nvPicPr>
            <p:cNvPr id="7" name="Picture 6" descr="granularity1.gif"/>
            <p:cNvPicPr>
              <a:picLocks noChangeAspect="1"/>
            </p:cNvPicPr>
            <p:nvPr/>
          </p:nvPicPr>
          <p:blipFill rotWithShape="1">
            <a:blip r:embed="rId2" cstate="print"/>
            <a:srcRect t="92044"/>
            <a:stretch/>
          </p:blipFill>
          <p:spPr>
            <a:xfrm>
              <a:off x="6715140" y="3356992"/>
              <a:ext cx="1647825" cy="409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608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Designing parallel programs</a:t>
            </a:r>
            <a:endParaRPr lang="en-GB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1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Granularity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5199484" cy="3581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Coarse grain parallelism</a:t>
            </a:r>
          </a:p>
          <a:p>
            <a:pPr lvl="1"/>
            <a:r>
              <a:rPr lang="en-GB" dirty="0"/>
              <a:t>Relatively large amounts of computational work are done between </a:t>
            </a:r>
            <a:r>
              <a:rPr lang="en-GB" dirty="0" smtClean="0"/>
              <a:t>communication/synchronisation </a:t>
            </a:r>
            <a:r>
              <a:rPr lang="en-GB" dirty="0"/>
              <a:t>events</a:t>
            </a:r>
          </a:p>
          <a:p>
            <a:pPr lvl="1"/>
            <a:r>
              <a:rPr lang="en-GB" dirty="0" smtClean="0"/>
              <a:t>High </a:t>
            </a:r>
            <a:r>
              <a:rPr lang="en-GB" dirty="0"/>
              <a:t>computation to communication ratio</a:t>
            </a:r>
          </a:p>
          <a:p>
            <a:pPr lvl="1"/>
            <a:r>
              <a:rPr lang="en-GB" dirty="0" smtClean="0"/>
              <a:t>Implies </a:t>
            </a:r>
            <a:r>
              <a:rPr lang="en-GB" dirty="0"/>
              <a:t>more opportunity for performance increase</a:t>
            </a:r>
          </a:p>
          <a:p>
            <a:pPr lvl="1"/>
            <a:r>
              <a:rPr lang="en-GB" dirty="0" smtClean="0"/>
              <a:t>Harder </a:t>
            </a:r>
            <a:r>
              <a:rPr lang="en-GB" dirty="0"/>
              <a:t>to load balance efficiently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40</a:t>
            </a:fld>
            <a:endParaRPr lang="en-GB"/>
          </a:p>
        </p:txBody>
      </p:sp>
      <p:pic>
        <p:nvPicPr>
          <p:cNvPr id="6" name="Picture 5" descr="granularity1.gif"/>
          <p:cNvPicPr>
            <a:picLocks noChangeAspect="1"/>
          </p:cNvPicPr>
          <p:nvPr/>
        </p:nvPicPr>
        <p:blipFill rotWithShape="1">
          <a:blip r:embed="rId2" cstate="print"/>
          <a:srcRect t="47245"/>
          <a:stretch/>
        </p:blipFill>
        <p:spPr>
          <a:xfrm>
            <a:off x="6516216" y="2636912"/>
            <a:ext cx="1647825" cy="271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Granularity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Which is best?</a:t>
            </a:r>
          </a:p>
          <a:p>
            <a:pPr lvl="1"/>
            <a:r>
              <a:rPr lang="en-GB" dirty="0"/>
              <a:t>The most efficient granularity is dependent on the algorithm and the hardware environment in which it </a:t>
            </a:r>
            <a:r>
              <a:rPr lang="en-GB" dirty="0" smtClean="0"/>
              <a:t>runs</a:t>
            </a:r>
            <a:endParaRPr lang="en-GB" dirty="0"/>
          </a:p>
          <a:p>
            <a:pPr lvl="1"/>
            <a:r>
              <a:rPr lang="en-GB" dirty="0" smtClean="0"/>
              <a:t>In </a:t>
            </a:r>
            <a:r>
              <a:rPr lang="en-GB" dirty="0"/>
              <a:t>most cases the overhead associated with communications and </a:t>
            </a:r>
            <a:r>
              <a:rPr lang="en-GB" dirty="0" smtClean="0"/>
              <a:t>synchronisation </a:t>
            </a:r>
            <a:r>
              <a:rPr lang="en-GB" dirty="0"/>
              <a:t>is high relative to execution speed so it is advantageous to have coarse </a:t>
            </a:r>
            <a:r>
              <a:rPr lang="en-GB" dirty="0" smtClean="0"/>
              <a:t>granularity</a:t>
            </a:r>
            <a:endParaRPr lang="en-GB" dirty="0"/>
          </a:p>
          <a:p>
            <a:pPr lvl="1"/>
            <a:r>
              <a:rPr lang="en-GB" dirty="0" smtClean="0"/>
              <a:t>Fine-grain </a:t>
            </a:r>
            <a:r>
              <a:rPr lang="en-GB" dirty="0"/>
              <a:t>parallelism can help reduce overheads due to load </a:t>
            </a:r>
            <a:r>
              <a:rPr lang="en-GB" dirty="0" smtClean="0"/>
              <a:t>imbalance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3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Inhibitor to parallelism</a:t>
            </a:r>
          </a:p>
          <a:p>
            <a:r>
              <a:rPr lang="en-GB" dirty="0" smtClean="0"/>
              <a:t>Parallel File Systems are available</a:t>
            </a:r>
          </a:p>
          <a:p>
            <a:pPr lvl="1"/>
            <a:r>
              <a:rPr lang="en-GB" dirty="0"/>
              <a:t>GPFS: General Parallel File System for AIX (IBM)</a:t>
            </a:r>
          </a:p>
          <a:p>
            <a:pPr lvl="1"/>
            <a:r>
              <a:rPr lang="en-GB" dirty="0" smtClean="0"/>
              <a:t>Lustre</a:t>
            </a:r>
            <a:r>
              <a:rPr lang="en-GB" dirty="0"/>
              <a:t>: for Linux clusters (SUN Microsystems)</a:t>
            </a:r>
          </a:p>
          <a:p>
            <a:pPr lvl="1"/>
            <a:r>
              <a:rPr lang="en-GB" dirty="0" smtClean="0"/>
              <a:t>PVFS/PVFS2</a:t>
            </a:r>
            <a:r>
              <a:rPr lang="en-GB" dirty="0"/>
              <a:t>: Parallel Virtual File System for Linux clusters </a:t>
            </a:r>
          </a:p>
          <a:p>
            <a:pPr lvl="1"/>
            <a:r>
              <a:rPr lang="en-GB" dirty="0"/>
              <a:t>(Clemson/Argonne/Ohio State/others)</a:t>
            </a:r>
          </a:p>
          <a:p>
            <a:pPr lvl="1"/>
            <a:r>
              <a:rPr lang="en-GB" dirty="0" err="1" smtClean="0"/>
              <a:t>PanFS</a:t>
            </a:r>
            <a:r>
              <a:rPr lang="en-GB" dirty="0"/>
              <a:t>: </a:t>
            </a:r>
            <a:r>
              <a:rPr lang="en-GB" dirty="0" err="1"/>
              <a:t>Panasas</a:t>
            </a:r>
            <a:r>
              <a:rPr lang="en-GB" dirty="0"/>
              <a:t> </a:t>
            </a:r>
            <a:r>
              <a:rPr lang="en-GB" dirty="0" err="1"/>
              <a:t>ActiveScale</a:t>
            </a:r>
            <a:r>
              <a:rPr lang="en-GB" dirty="0"/>
              <a:t> File System for Linux clusters (</a:t>
            </a:r>
            <a:r>
              <a:rPr lang="en-GB" dirty="0" err="1"/>
              <a:t>Panasas</a:t>
            </a:r>
            <a:r>
              <a:rPr lang="en-GB" dirty="0"/>
              <a:t>, Inc.)</a:t>
            </a:r>
          </a:p>
          <a:p>
            <a:pPr lvl="1"/>
            <a:r>
              <a:rPr lang="en-GB" dirty="0" smtClean="0"/>
              <a:t>HP </a:t>
            </a:r>
            <a:r>
              <a:rPr lang="en-GB" dirty="0"/>
              <a:t>SFS: HP </a:t>
            </a:r>
            <a:r>
              <a:rPr lang="en-GB" dirty="0" err="1"/>
              <a:t>StorageWorks</a:t>
            </a:r>
            <a:r>
              <a:rPr lang="en-GB" dirty="0"/>
              <a:t> Scalable File Share. Lustre based parallel file system (Global File System for Linux) product from HP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01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Standardisation helps to run parallel programs across multiple platforms</a:t>
            </a:r>
          </a:p>
          <a:p>
            <a:pPr lvl="1"/>
            <a:r>
              <a:rPr lang="en-GB" dirty="0" smtClean="0"/>
              <a:t>POSIX, MPI, </a:t>
            </a:r>
            <a:r>
              <a:rPr lang="en-GB" dirty="0" err="1" smtClean="0"/>
              <a:t>OpenMP</a:t>
            </a:r>
            <a:r>
              <a:rPr lang="en-GB" dirty="0" smtClean="0"/>
              <a:t> APIs are standardised</a:t>
            </a:r>
          </a:p>
          <a:p>
            <a:pPr lvl="1"/>
            <a:r>
              <a:rPr lang="en-GB" dirty="0" smtClean="0"/>
              <a:t>Different implementations may be available</a:t>
            </a:r>
          </a:p>
          <a:p>
            <a:pPr lvl="2"/>
            <a:r>
              <a:rPr lang="en-GB" dirty="0" smtClean="0"/>
              <a:t>Code modification may be required to make program portable</a:t>
            </a:r>
          </a:p>
          <a:p>
            <a:r>
              <a:rPr lang="en-GB" dirty="0" smtClean="0"/>
              <a:t>Vendor specific enhancement to APIs may not be portable</a:t>
            </a:r>
          </a:p>
          <a:p>
            <a:r>
              <a:rPr lang="en-GB" dirty="0" smtClean="0"/>
              <a:t>Other factors affecting portability</a:t>
            </a:r>
          </a:p>
          <a:p>
            <a:pPr lvl="1"/>
            <a:r>
              <a:rPr lang="en-GB" dirty="0" smtClean="0"/>
              <a:t>Operating System</a:t>
            </a:r>
          </a:p>
          <a:p>
            <a:pPr lvl="1"/>
            <a:r>
              <a:rPr lang="en-GB" dirty="0" smtClean="0"/>
              <a:t>Hardware architecture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575748" cy="1485900"/>
          </a:xfrm>
        </p:spPr>
        <p:txBody>
          <a:bodyPr/>
          <a:lstStyle/>
          <a:p>
            <a:r>
              <a:rPr lang="en-GB" dirty="0" smtClean="0"/>
              <a:t>Limits </a:t>
            </a:r>
            <a:r>
              <a:rPr lang="en-GB" dirty="0" smtClean="0"/>
              <a:t>of </a:t>
            </a:r>
            <a:r>
              <a:rPr lang="en-GB" dirty="0" smtClean="0"/>
              <a:t>Parallel Programming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2286000"/>
                <a:ext cx="3687316" cy="4023320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Amdahl’s law in terms of the fraction of parallel code (P)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𝑆𝑝𝑒𝑒𝑑𝑢𝑝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If P = 0 (no parallel code), Speedup = 1</a:t>
                </a:r>
              </a:p>
              <a:p>
                <a:pPr lvl="1"/>
                <a:r>
                  <a:rPr lang="en-GB" dirty="0" smtClean="0"/>
                  <a:t>If P = 1 (all parallel code), Speedup = infinity</a:t>
                </a:r>
              </a:p>
              <a:p>
                <a:pPr lvl="1"/>
                <a:r>
                  <a:rPr lang="en-GB" dirty="0" smtClean="0"/>
                  <a:t>If P = 0.5 (50% parallel code), Speedup = 2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2286000"/>
                <a:ext cx="3687316" cy="4023320"/>
              </a:xfrm>
              <a:blipFill rotWithShape="0">
                <a:blip r:embed="rId2"/>
                <a:stretch>
                  <a:fillRect l="-1488" t="-1212" r="-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44</a:t>
            </a:fld>
            <a:endParaRPr lang="en-GB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9620" y="2636912"/>
            <a:ext cx="3975058" cy="300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70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647756" cy="1485900"/>
          </a:xfrm>
        </p:spPr>
        <p:txBody>
          <a:bodyPr/>
          <a:lstStyle/>
          <a:p>
            <a:r>
              <a:rPr lang="en-GB" dirty="0" smtClean="0"/>
              <a:t>Limits </a:t>
            </a:r>
            <a:r>
              <a:rPr lang="en-GB" dirty="0" smtClean="0"/>
              <a:t>of </a:t>
            </a:r>
            <a:r>
              <a:rPr lang="en-GB" dirty="0" smtClean="0"/>
              <a:t>Parallel Programming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2780928"/>
                <a:ext cx="3471292" cy="352839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𝑆𝑝𝑒𝑒𝑑𝑢𝑝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P = fraction of parallel code</a:t>
                </a:r>
              </a:p>
              <a:p>
                <a:pPr lvl="1"/>
                <a:r>
                  <a:rPr lang="en-GB" dirty="0" smtClean="0"/>
                  <a:t>N = number of processors</a:t>
                </a:r>
              </a:p>
              <a:p>
                <a:pPr lvl="1"/>
                <a:r>
                  <a:rPr lang="en-GB" dirty="0" smtClean="0"/>
                  <a:t>S = fraction of serial code (1 – P)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2780928"/>
                <a:ext cx="3471292" cy="3528392"/>
              </a:xfrm>
              <a:blipFill rotWithShape="0">
                <a:blip r:embed="rId2"/>
                <a:stretch>
                  <a:fillRect l="-15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45</a:t>
            </a:fld>
            <a:endParaRPr lang="en-GB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6682" y="2420888"/>
            <a:ext cx="448517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71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575748" cy="1485900"/>
          </a:xfrm>
        </p:spPr>
        <p:txBody>
          <a:bodyPr/>
          <a:lstStyle/>
          <a:p>
            <a:r>
              <a:rPr lang="en-GB" dirty="0"/>
              <a:t>Limits </a:t>
            </a:r>
            <a:r>
              <a:rPr lang="en-GB" dirty="0" smtClean="0"/>
              <a:t>of </a:t>
            </a:r>
            <a:r>
              <a:rPr lang="en-GB" dirty="0"/>
              <a:t>Parallel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limits to the scalability of parallelism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46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140968"/>
            <a:ext cx="484306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22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 smtClean="0"/>
              <a:t>was covered…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Parallelisable vs Non-parallelisable programs</a:t>
            </a:r>
          </a:p>
          <a:p>
            <a:r>
              <a:rPr lang="en-GB" dirty="0" smtClean="0"/>
              <a:t>Understanding a program</a:t>
            </a:r>
          </a:p>
          <a:p>
            <a:r>
              <a:rPr lang="en-GB" dirty="0" smtClean="0"/>
              <a:t>Parallelisation problem</a:t>
            </a:r>
          </a:p>
          <a:p>
            <a:r>
              <a:rPr lang="en-GB" dirty="0" smtClean="0"/>
              <a:t>Parallel and serial performance analysis</a:t>
            </a:r>
          </a:p>
          <a:p>
            <a:r>
              <a:rPr lang="en-GB" dirty="0" smtClean="0"/>
              <a:t>Considerations for boosting performance</a:t>
            </a:r>
          </a:p>
          <a:p>
            <a:r>
              <a:rPr lang="en-GB" dirty="0" smtClean="0"/>
              <a:t>Limits of parallel programming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4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GB" dirty="0" smtClean="0"/>
              <a:t>Parallelisable vs Non-parallelisable Programs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High-level steps for converting a serial program to a parallel program</a:t>
            </a:r>
          </a:p>
          <a:p>
            <a:pPr lvl="1"/>
            <a:r>
              <a:rPr lang="en-GB" dirty="0" smtClean="0"/>
              <a:t>Understand the serial program</a:t>
            </a:r>
          </a:p>
          <a:p>
            <a:pPr lvl="1"/>
            <a:r>
              <a:rPr lang="en-GB" dirty="0" smtClean="0"/>
              <a:t>Understand the existing code</a:t>
            </a:r>
          </a:p>
          <a:p>
            <a:pPr lvl="1"/>
            <a:r>
              <a:rPr lang="en-GB" dirty="0" smtClean="0"/>
              <a:t>Understand the problem in parallel</a:t>
            </a:r>
          </a:p>
          <a:p>
            <a:r>
              <a:rPr lang="en-GB" dirty="0" smtClean="0"/>
              <a:t>Is the following a parallel problem?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619672" y="4653136"/>
            <a:ext cx="576064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 smtClean="0"/>
              <a:t>Calculate the potential energy for each of several thousand independent conformations of a molecule. When done, find the minimum energy conformation.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8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Parallelisable vs Non-parallelisable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This is a parallel problem</a:t>
            </a:r>
          </a:p>
          <a:p>
            <a:pPr lvl="1"/>
            <a:r>
              <a:rPr lang="en-GB" dirty="0"/>
              <a:t>Each of the molecular conformations </a:t>
            </a:r>
            <a:r>
              <a:rPr lang="en-GB" dirty="0" smtClean="0"/>
              <a:t>can be </a:t>
            </a:r>
            <a:r>
              <a:rPr lang="en-GB" dirty="0"/>
              <a:t>independently </a:t>
            </a:r>
            <a:r>
              <a:rPr lang="en-GB" dirty="0" smtClean="0"/>
              <a:t>determined</a:t>
            </a:r>
          </a:p>
          <a:p>
            <a:pPr lvl="1"/>
            <a:r>
              <a:rPr lang="en-GB" dirty="0" smtClean="0"/>
              <a:t>The calculation of minimum energy is also parallelisable</a:t>
            </a:r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115616" y="2286000"/>
            <a:ext cx="576064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 smtClean="0"/>
              <a:t>Calculate the potential energy for each of several thousand independent conformations of a molecule. When done, find the minimum energy conformation.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60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Parallelisable vs Non-parallelisable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the following a parallel problem</a:t>
            </a:r>
          </a:p>
          <a:p>
            <a:endParaRPr lang="en-GB" dirty="0"/>
          </a:p>
          <a:p>
            <a:endParaRPr lang="en-GB" dirty="0" smtClean="0"/>
          </a:p>
          <a:p>
            <a:pPr lvl="1"/>
            <a:r>
              <a:rPr lang="en-GB" dirty="0" smtClean="0"/>
              <a:t>Cannot be parallelised</a:t>
            </a:r>
          </a:p>
          <a:p>
            <a:pPr lvl="2"/>
            <a:r>
              <a:rPr lang="en-GB" dirty="0" smtClean="0"/>
              <a:t>Not independent calculations, but dependent</a:t>
            </a:r>
          </a:p>
          <a:p>
            <a:pPr lvl="2"/>
            <a:r>
              <a:rPr lang="en-GB" dirty="0"/>
              <a:t>The calculation of the k + 2 value uses those of both k + 1 and </a:t>
            </a:r>
            <a:r>
              <a:rPr lang="en-GB" dirty="0" smtClean="0"/>
              <a:t>k </a:t>
            </a:r>
            <a:endParaRPr lang="en-GB" dirty="0"/>
          </a:p>
          <a:p>
            <a:pPr lvl="3"/>
            <a:r>
              <a:rPr lang="en-GB" dirty="0"/>
              <a:t>These three terms cannot be calculated independently and therefore, not in parallel.</a:t>
            </a:r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47664" y="2780928"/>
            <a:ext cx="576064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 smtClean="0"/>
              <a:t>Calculation of the Fibonacci series (1,1,2,3,5,8,13,21,...) by use of the formula: F(k + 2) = F(k + 1) + F(k)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0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the Program and the Problem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8700" y="2286000"/>
            <a:ext cx="4839444" cy="4095328"/>
          </a:xfrm>
        </p:spPr>
        <p:txBody>
          <a:bodyPr>
            <a:normAutofit/>
          </a:bodyPr>
          <a:lstStyle/>
          <a:p>
            <a:r>
              <a:rPr lang="en-GB" dirty="0" smtClean="0"/>
              <a:t>Identify program hotspots</a:t>
            </a:r>
          </a:p>
          <a:p>
            <a:pPr lvl="1"/>
            <a:r>
              <a:rPr lang="en-GB" dirty="0" smtClean="0"/>
              <a:t>Know where the real work is done in a program</a:t>
            </a:r>
          </a:p>
          <a:p>
            <a:pPr lvl="1"/>
            <a:r>
              <a:rPr lang="en-GB" dirty="0" smtClean="0"/>
              <a:t>Majority </a:t>
            </a:r>
            <a:r>
              <a:rPr lang="en-GB" dirty="0"/>
              <a:t>of scientific and technical programs </a:t>
            </a:r>
            <a:r>
              <a:rPr lang="en-GB" dirty="0" smtClean="0"/>
              <a:t>accomplish </a:t>
            </a:r>
            <a:r>
              <a:rPr lang="en-GB" dirty="0"/>
              <a:t>most of their work in a few </a:t>
            </a:r>
            <a:r>
              <a:rPr lang="en-GB" dirty="0" smtClean="0"/>
              <a:t>places</a:t>
            </a:r>
          </a:p>
          <a:p>
            <a:pPr lvl="1"/>
            <a:r>
              <a:rPr lang="en-GB" dirty="0" smtClean="0"/>
              <a:t>Profilers and performance analysers tools help here</a:t>
            </a:r>
          </a:p>
          <a:p>
            <a:pPr lvl="1"/>
            <a:r>
              <a:rPr lang="en-GB" dirty="0" smtClean="0"/>
              <a:t>Focus should be on parallelising hotspots</a:t>
            </a:r>
          </a:p>
          <a:p>
            <a:pPr lvl="2"/>
            <a:r>
              <a:rPr lang="en-GB" dirty="0" smtClean="0"/>
              <a:t>Ignore sections that account for little CPU usage 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2" name="Rounded Rectangular Callout 1"/>
          <p:cNvSpPr/>
          <p:nvPr/>
        </p:nvSpPr>
        <p:spPr>
          <a:xfrm>
            <a:off x="6300192" y="2420888"/>
            <a:ext cx="2304256" cy="1368152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More information on identifying program hotspots is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0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the Program and the Problem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Identify bottlenecks in the program</a:t>
            </a:r>
          </a:p>
          <a:p>
            <a:pPr lvl="1"/>
            <a:r>
              <a:rPr lang="en-GB" dirty="0" smtClean="0"/>
              <a:t>Are there areas in the program that are disproportionately slow</a:t>
            </a:r>
          </a:p>
          <a:p>
            <a:pPr lvl="1"/>
            <a:r>
              <a:rPr lang="en-GB" dirty="0" smtClean="0"/>
              <a:t>Are there areas in the parallelisable work to halt or be deferred? </a:t>
            </a:r>
          </a:p>
          <a:p>
            <a:pPr lvl="2"/>
            <a:r>
              <a:rPr lang="en-GB" dirty="0" smtClean="0"/>
              <a:t>For example, I/O is usually something that slows a program down.</a:t>
            </a:r>
          </a:p>
          <a:p>
            <a:pPr lvl="1"/>
            <a:r>
              <a:rPr lang="en-GB" dirty="0" smtClean="0"/>
              <a:t>It may be possible to restructure the program or use a different algorithm to reduce or eliminate unnecessary slow areas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Self Study Notes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FCFFE4685D84A888E3F8EC5AA16CD" ma:contentTypeVersion="0" ma:contentTypeDescription="Create a new document." ma:contentTypeScope="" ma:versionID="90b3919a3489ecceb2d69699123574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6C3E84-B2F7-4660-94D6-B5C671FEDF00}"/>
</file>

<file path=customXml/itemProps2.xml><?xml version="1.0" encoding="utf-8"?>
<ds:datastoreItem xmlns:ds="http://schemas.openxmlformats.org/officeDocument/2006/customXml" ds:itemID="{C2577A1E-2147-41EF-87E4-291972395F83}">
  <ds:schemaRefs>
    <ds:schemaRef ds:uri="http://schemas.microsoft.com/office/2006/metadata/properties"/>
    <ds:schemaRef ds:uri="http://schemas.microsoft.com/office/infopath/2007/PartnerControls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ABE102BD-B9F2-4955-8979-E60EBD2FA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4467</TotalTime>
  <Words>2296</Words>
  <Application>Microsoft Office PowerPoint</Application>
  <PresentationFormat>On-screen Show (4:3)</PresentationFormat>
  <Paragraphs>436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Cambria Math</vt:lpstr>
      <vt:lpstr>Franklin Gothic Book</vt:lpstr>
      <vt:lpstr>Custom Design</vt:lpstr>
      <vt:lpstr>Crop</vt:lpstr>
      <vt:lpstr>CSC4005 High Performance Computing: Principles Of Parallel Programming  Self-Study Notes designing parallel programs</vt:lpstr>
      <vt:lpstr>A Note on the Self Study Notes</vt:lpstr>
      <vt:lpstr>What we aim to cover…</vt:lpstr>
      <vt:lpstr>Designing parallel programs</vt:lpstr>
      <vt:lpstr>Parallelisable vs Non-parallelisable Programs</vt:lpstr>
      <vt:lpstr>Parallelisable vs Non-parallelisable Programs</vt:lpstr>
      <vt:lpstr>Parallelisable vs Non-parallelisable Programs</vt:lpstr>
      <vt:lpstr>Understanding the Program and the Problem</vt:lpstr>
      <vt:lpstr>Understanding the Program and the Problem</vt:lpstr>
      <vt:lpstr>Understanding the Program and the Problem</vt:lpstr>
      <vt:lpstr>Parallelisation Problem</vt:lpstr>
      <vt:lpstr>Parallelisation Problem</vt:lpstr>
      <vt:lpstr>Incremental Change: On Shared Memory</vt:lpstr>
      <vt:lpstr>Incremental Change: On Distributed Memory</vt:lpstr>
      <vt:lpstr>Incremental Change: On Distributed Memory</vt:lpstr>
      <vt:lpstr>Parallel and Serial Performance Analysis</vt:lpstr>
      <vt:lpstr>Parallel and Serial Performance Analysis</vt:lpstr>
      <vt:lpstr>Hardware Performance Monitors</vt:lpstr>
      <vt:lpstr>Performance API (PAPI)</vt:lpstr>
      <vt:lpstr>OpenMP and MPI Trace Tools</vt:lpstr>
      <vt:lpstr>OpenMP and MPI Trace Tools</vt:lpstr>
      <vt:lpstr>Debugging of Parallel Programs</vt:lpstr>
      <vt:lpstr>Boosting Performance: Practical Tips</vt:lpstr>
      <vt:lpstr>Boosting Performance: Practical Tips</vt:lpstr>
      <vt:lpstr>Partitioning</vt:lpstr>
      <vt:lpstr>Partitioning: Domain Decomposition</vt:lpstr>
      <vt:lpstr>Partitioning: Functional Decomposition</vt:lpstr>
      <vt:lpstr>Partitioning: Functional Decomposition</vt:lpstr>
      <vt:lpstr>Partitioning: Functional Decomposition</vt:lpstr>
      <vt:lpstr>Communications</vt:lpstr>
      <vt:lpstr>Communications</vt:lpstr>
      <vt:lpstr>Communications</vt:lpstr>
      <vt:lpstr>Communications</vt:lpstr>
      <vt:lpstr>Communications</vt:lpstr>
      <vt:lpstr>Communications</vt:lpstr>
      <vt:lpstr>Communications</vt:lpstr>
      <vt:lpstr>Load Balancing</vt:lpstr>
      <vt:lpstr>Load Balancing</vt:lpstr>
      <vt:lpstr>Granularity</vt:lpstr>
      <vt:lpstr>Granularity</vt:lpstr>
      <vt:lpstr>Granularity</vt:lpstr>
      <vt:lpstr>I/O</vt:lpstr>
      <vt:lpstr>Portability</vt:lpstr>
      <vt:lpstr>Limits of Parallel Programming</vt:lpstr>
      <vt:lpstr>Limits of Parallel Programming</vt:lpstr>
      <vt:lpstr>Limits of Parallel Programming</vt:lpstr>
      <vt:lpstr>What was covered…</vt:lpstr>
    </vt:vector>
  </TitlesOfParts>
  <Company>Queen's University Belfast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 Science</dc:creator>
  <cp:lastModifiedBy>Blesson Varghese</cp:lastModifiedBy>
  <cp:revision>469</cp:revision>
  <dcterms:created xsi:type="dcterms:W3CDTF">2009-11-21T21:55:35Z</dcterms:created>
  <dcterms:modified xsi:type="dcterms:W3CDTF">2017-09-19T20:13:24Z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0x010100E8FFCFFE4685D84A888E3F8EC5AA16CD</vt:lpwstr>
  </property>
</Properties>
</file>