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6"/>
  </p:notesMasterIdLst>
  <p:sldIdLst>
    <p:sldId id="256" r:id="rId5"/>
    <p:sldId id="257" r:id="rId6"/>
    <p:sldId id="258" r:id="rId7"/>
    <p:sldId id="259" r:id="rId8"/>
    <p:sldId id="260" r:id="rId9"/>
    <p:sldId id="261" r:id="rId10"/>
    <p:sldId id="265" r:id="rId11"/>
    <p:sldId id="266" r:id="rId12"/>
    <p:sldId id="262" r:id="rId13"/>
    <p:sldId id="267" r:id="rId14"/>
    <p:sldId id="275" r:id="rId15"/>
    <p:sldId id="263" r:id="rId16"/>
    <p:sldId id="268" r:id="rId17"/>
    <p:sldId id="269" r:id="rId18"/>
    <p:sldId id="270" r:id="rId19"/>
    <p:sldId id="271" r:id="rId20"/>
    <p:sldId id="272" r:id="rId21"/>
    <p:sldId id="273" r:id="rId22"/>
    <p:sldId id="274" r:id="rId23"/>
    <p:sldId id="264" r:id="rId24"/>
    <p:sldId id="276"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244" autoAdjust="0"/>
  </p:normalViewPr>
  <p:slideViewPr>
    <p:cSldViewPr snapToGrid="0">
      <p:cViewPr varScale="1">
        <p:scale>
          <a:sx n="86" d="100"/>
          <a:sy n="86" d="100"/>
        </p:scale>
        <p:origin x="53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06F4D3-803D-49AC-9CF9-77F19610DD2D}" type="datetimeFigureOut">
              <a:rPr lang="zh-CN" altLang="en-US" smtClean="0"/>
              <a:t>2019/5/8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5960D0-3235-44C9-A2BA-DC35F7103D0F}" type="slidenum">
              <a:rPr lang="zh-CN" altLang="en-US" smtClean="0"/>
              <a:t>‹#›</a:t>
            </a:fld>
            <a:endParaRPr lang="zh-CN" altLang="en-US"/>
          </a:p>
        </p:txBody>
      </p:sp>
    </p:spTree>
    <p:extLst>
      <p:ext uri="{BB962C8B-B14F-4D97-AF65-F5344CB8AC3E}">
        <p14:creationId xmlns:p14="http://schemas.microsoft.com/office/powerpoint/2010/main" val="3311164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E5960D0-3235-44C9-A2BA-DC35F7103D0F}" type="slidenum">
              <a:rPr lang="zh-CN" altLang="en-US" smtClean="0"/>
              <a:t>2</a:t>
            </a:fld>
            <a:endParaRPr lang="zh-CN" altLang="en-US"/>
          </a:p>
        </p:txBody>
      </p:sp>
    </p:spTree>
    <p:extLst>
      <p:ext uri="{BB962C8B-B14F-4D97-AF65-F5344CB8AC3E}">
        <p14:creationId xmlns:p14="http://schemas.microsoft.com/office/powerpoint/2010/main" val="2251442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A69061-1EAB-4CA0-A974-E32E508079D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A7A2F72-378C-4C02-A824-99B8355CB3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65D2E1F-3045-401E-A9E7-3B37B08E11EB}"/>
              </a:ext>
            </a:extLst>
          </p:cNvPr>
          <p:cNvSpPr>
            <a:spLocks noGrp="1"/>
          </p:cNvSpPr>
          <p:nvPr>
            <p:ph type="dt" sz="half" idx="10"/>
          </p:nvPr>
        </p:nvSpPr>
        <p:spPr/>
        <p:txBody>
          <a:bodyPr/>
          <a:lstStyle/>
          <a:p>
            <a:fld id="{D43DECDA-65F8-4317-A5F4-08E59FFDB811}" type="datetimeFigureOut">
              <a:rPr lang="zh-CN" altLang="en-US" smtClean="0"/>
              <a:t>2019/5/8</a:t>
            </a:fld>
            <a:endParaRPr lang="zh-CN" altLang="en-US"/>
          </a:p>
        </p:txBody>
      </p:sp>
      <p:sp>
        <p:nvSpPr>
          <p:cNvPr id="5" name="页脚占位符 4">
            <a:extLst>
              <a:ext uri="{FF2B5EF4-FFF2-40B4-BE49-F238E27FC236}">
                <a16:creationId xmlns:a16="http://schemas.microsoft.com/office/drawing/2014/main" id="{5E818177-4B6C-46E8-BAB4-ACD2A400F11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37E1F33-0297-48B3-B797-90E7C77AB7D7}"/>
              </a:ext>
            </a:extLst>
          </p:cNvPr>
          <p:cNvSpPr>
            <a:spLocks noGrp="1"/>
          </p:cNvSpPr>
          <p:nvPr>
            <p:ph type="sldNum" sz="quarter" idx="12"/>
          </p:nvPr>
        </p:nvSpPr>
        <p:spPr/>
        <p:txBody>
          <a:bodyPr/>
          <a:lstStyle/>
          <a:p>
            <a:fld id="{379475E6-5C51-4820-ADF9-53BD88CF514B}" type="slidenum">
              <a:rPr lang="zh-CN" altLang="en-US" smtClean="0"/>
              <a:t>‹#›</a:t>
            </a:fld>
            <a:endParaRPr lang="zh-CN" altLang="en-US"/>
          </a:p>
        </p:txBody>
      </p:sp>
    </p:spTree>
    <p:extLst>
      <p:ext uri="{BB962C8B-B14F-4D97-AF65-F5344CB8AC3E}">
        <p14:creationId xmlns:p14="http://schemas.microsoft.com/office/powerpoint/2010/main" val="2199842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4AEC8E-A741-4281-8483-D74DF177194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85103C2-6DE1-4BE5-B6AC-9E4754E88FE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9D7B59A-5BED-4DED-AF25-9E7933D5BE93}"/>
              </a:ext>
            </a:extLst>
          </p:cNvPr>
          <p:cNvSpPr>
            <a:spLocks noGrp="1"/>
          </p:cNvSpPr>
          <p:nvPr>
            <p:ph type="dt" sz="half" idx="10"/>
          </p:nvPr>
        </p:nvSpPr>
        <p:spPr/>
        <p:txBody>
          <a:bodyPr/>
          <a:lstStyle/>
          <a:p>
            <a:fld id="{D43DECDA-65F8-4317-A5F4-08E59FFDB811}" type="datetimeFigureOut">
              <a:rPr lang="zh-CN" altLang="en-US" smtClean="0"/>
              <a:t>2019/5/8</a:t>
            </a:fld>
            <a:endParaRPr lang="zh-CN" altLang="en-US"/>
          </a:p>
        </p:txBody>
      </p:sp>
      <p:sp>
        <p:nvSpPr>
          <p:cNvPr id="5" name="页脚占位符 4">
            <a:extLst>
              <a:ext uri="{FF2B5EF4-FFF2-40B4-BE49-F238E27FC236}">
                <a16:creationId xmlns:a16="http://schemas.microsoft.com/office/drawing/2014/main" id="{F5C50205-EE73-43DC-87B0-7D2C8089A12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F5E4745-24B9-4312-83FF-D7A26ED14FA6}"/>
              </a:ext>
            </a:extLst>
          </p:cNvPr>
          <p:cNvSpPr>
            <a:spLocks noGrp="1"/>
          </p:cNvSpPr>
          <p:nvPr>
            <p:ph type="sldNum" sz="quarter" idx="12"/>
          </p:nvPr>
        </p:nvSpPr>
        <p:spPr/>
        <p:txBody>
          <a:bodyPr/>
          <a:lstStyle/>
          <a:p>
            <a:fld id="{379475E6-5C51-4820-ADF9-53BD88CF514B}" type="slidenum">
              <a:rPr lang="zh-CN" altLang="en-US" smtClean="0"/>
              <a:t>‹#›</a:t>
            </a:fld>
            <a:endParaRPr lang="zh-CN" altLang="en-US"/>
          </a:p>
        </p:txBody>
      </p:sp>
    </p:spTree>
    <p:extLst>
      <p:ext uri="{BB962C8B-B14F-4D97-AF65-F5344CB8AC3E}">
        <p14:creationId xmlns:p14="http://schemas.microsoft.com/office/powerpoint/2010/main" val="1599972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EEFE144-C8B9-4803-BF99-24DB9968F64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D799233-2D25-416C-992A-0A4B78F2BAB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869CFC4-0BEE-40D8-BC1F-6BF63E16F803}"/>
              </a:ext>
            </a:extLst>
          </p:cNvPr>
          <p:cNvSpPr>
            <a:spLocks noGrp="1"/>
          </p:cNvSpPr>
          <p:nvPr>
            <p:ph type="dt" sz="half" idx="10"/>
          </p:nvPr>
        </p:nvSpPr>
        <p:spPr/>
        <p:txBody>
          <a:bodyPr/>
          <a:lstStyle/>
          <a:p>
            <a:fld id="{D43DECDA-65F8-4317-A5F4-08E59FFDB811}" type="datetimeFigureOut">
              <a:rPr lang="zh-CN" altLang="en-US" smtClean="0"/>
              <a:t>2019/5/8</a:t>
            </a:fld>
            <a:endParaRPr lang="zh-CN" altLang="en-US"/>
          </a:p>
        </p:txBody>
      </p:sp>
      <p:sp>
        <p:nvSpPr>
          <p:cNvPr id="5" name="页脚占位符 4">
            <a:extLst>
              <a:ext uri="{FF2B5EF4-FFF2-40B4-BE49-F238E27FC236}">
                <a16:creationId xmlns:a16="http://schemas.microsoft.com/office/drawing/2014/main" id="{73584CE8-D1A3-4F44-95F8-147155F983B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F9D0936-C091-4DEA-9D25-EDF4160A5D87}"/>
              </a:ext>
            </a:extLst>
          </p:cNvPr>
          <p:cNvSpPr>
            <a:spLocks noGrp="1"/>
          </p:cNvSpPr>
          <p:nvPr>
            <p:ph type="sldNum" sz="quarter" idx="12"/>
          </p:nvPr>
        </p:nvSpPr>
        <p:spPr/>
        <p:txBody>
          <a:bodyPr/>
          <a:lstStyle/>
          <a:p>
            <a:fld id="{379475E6-5C51-4820-ADF9-53BD88CF514B}" type="slidenum">
              <a:rPr lang="zh-CN" altLang="en-US" smtClean="0"/>
              <a:t>‹#›</a:t>
            </a:fld>
            <a:endParaRPr lang="zh-CN" altLang="en-US"/>
          </a:p>
        </p:txBody>
      </p:sp>
    </p:spTree>
    <p:extLst>
      <p:ext uri="{BB962C8B-B14F-4D97-AF65-F5344CB8AC3E}">
        <p14:creationId xmlns:p14="http://schemas.microsoft.com/office/powerpoint/2010/main" val="1464034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8D0113-BD4A-4313-B5E5-1736212037F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E3169D0-0454-47EC-BD17-B958AA6553D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384835D-DCD0-45A0-8E51-DF7334657D72}"/>
              </a:ext>
            </a:extLst>
          </p:cNvPr>
          <p:cNvSpPr>
            <a:spLocks noGrp="1"/>
          </p:cNvSpPr>
          <p:nvPr>
            <p:ph type="dt" sz="half" idx="10"/>
          </p:nvPr>
        </p:nvSpPr>
        <p:spPr/>
        <p:txBody>
          <a:bodyPr/>
          <a:lstStyle/>
          <a:p>
            <a:fld id="{D43DECDA-65F8-4317-A5F4-08E59FFDB811}" type="datetimeFigureOut">
              <a:rPr lang="zh-CN" altLang="en-US" smtClean="0"/>
              <a:t>2019/5/8</a:t>
            </a:fld>
            <a:endParaRPr lang="zh-CN" altLang="en-US"/>
          </a:p>
        </p:txBody>
      </p:sp>
      <p:sp>
        <p:nvSpPr>
          <p:cNvPr id="5" name="页脚占位符 4">
            <a:extLst>
              <a:ext uri="{FF2B5EF4-FFF2-40B4-BE49-F238E27FC236}">
                <a16:creationId xmlns:a16="http://schemas.microsoft.com/office/drawing/2014/main" id="{534FF4E7-7AEF-4555-94E6-D515451AA66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532949E-4224-4502-81EB-731BF1B49273}"/>
              </a:ext>
            </a:extLst>
          </p:cNvPr>
          <p:cNvSpPr>
            <a:spLocks noGrp="1"/>
          </p:cNvSpPr>
          <p:nvPr>
            <p:ph type="sldNum" sz="quarter" idx="12"/>
          </p:nvPr>
        </p:nvSpPr>
        <p:spPr/>
        <p:txBody>
          <a:bodyPr/>
          <a:lstStyle/>
          <a:p>
            <a:fld id="{379475E6-5C51-4820-ADF9-53BD88CF514B}" type="slidenum">
              <a:rPr lang="zh-CN" altLang="en-US" smtClean="0"/>
              <a:t>‹#›</a:t>
            </a:fld>
            <a:endParaRPr lang="zh-CN" altLang="en-US"/>
          </a:p>
        </p:txBody>
      </p:sp>
    </p:spTree>
    <p:extLst>
      <p:ext uri="{BB962C8B-B14F-4D97-AF65-F5344CB8AC3E}">
        <p14:creationId xmlns:p14="http://schemas.microsoft.com/office/powerpoint/2010/main" val="249187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D6E923-D9FC-4D02-A79F-B25CD522863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341B85D-2767-4D27-B981-F8EF8F27F3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6565C70-026C-4C35-9215-FFE4930C1834}"/>
              </a:ext>
            </a:extLst>
          </p:cNvPr>
          <p:cNvSpPr>
            <a:spLocks noGrp="1"/>
          </p:cNvSpPr>
          <p:nvPr>
            <p:ph type="dt" sz="half" idx="10"/>
          </p:nvPr>
        </p:nvSpPr>
        <p:spPr/>
        <p:txBody>
          <a:bodyPr/>
          <a:lstStyle/>
          <a:p>
            <a:fld id="{D43DECDA-65F8-4317-A5F4-08E59FFDB811}" type="datetimeFigureOut">
              <a:rPr lang="zh-CN" altLang="en-US" smtClean="0"/>
              <a:t>2019/5/8</a:t>
            </a:fld>
            <a:endParaRPr lang="zh-CN" altLang="en-US"/>
          </a:p>
        </p:txBody>
      </p:sp>
      <p:sp>
        <p:nvSpPr>
          <p:cNvPr id="5" name="页脚占位符 4">
            <a:extLst>
              <a:ext uri="{FF2B5EF4-FFF2-40B4-BE49-F238E27FC236}">
                <a16:creationId xmlns:a16="http://schemas.microsoft.com/office/drawing/2014/main" id="{90A99893-0800-4498-A12C-0E73B058812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7769631-491C-4BEC-9DF9-80B09295C3B5}"/>
              </a:ext>
            </a:extLst>
          </p:cNvPr>
          <p:cNvSpPr>
            <a:spLocks noGrp="1"/>
          </p:cNvSpPr>
          <p:nvPr>
            <p:ph type="sldNum" sz="quarter" idx="12"/>
          </p:nvPr>
        </p:nvSpPr>
        <p:spPr/>
        <p:txBody>
          <a:bodyPr/>
          <a:lstStyle/>
          <a:p>
            <a:fld id="{379475E6-5C51-4820-ADF9-53BD88CF514B}" type="slidenum">
              <a:rPr lang="zh-CN" altLang="en-US" smtClean="0"/>
              <a:t>‹#›</a:t>
            </a:fld>
            <a:endParaRPr lang="zh-CN" altLang="en-US"/>
          </a:p>
        </p:txBody>
      </p:sp>
    </p:spTree>
    <p:extLst>
      <p:ext uri="{BB962C8B-B14F-4D97-AF65-F5344CB8AC3E}">
        <p14:creationId xmlns:p14="http://schemas.microsoft.com/office/powerpoint/2010/main" val="4097266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3D2C68-2E45-466E-8675-60233B007A5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9E3BF2B-7A78-4279-97BA-962D2CFB142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66858AD-E923-494E-B606-F48C13481AE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ADF457A-418F-4E5D-8244-7B8506948723}"/>
              </a:ext>
            </a:extLst>
          </p:cNvPr>
          <p:cNvSpPr>
            <a:spLocks noGrp="1"/>
          </p:cNvSpPr>
          <p:nvPr>
            <p:ph type="dt" sz="half" idx="10"/>
          </p:nvPr>
        </p:nvSpPr>
        <p:spPr/>
        <p:txBody>
          <a:bodyPr/>
          <a:lstStyle/>
          <a:p>
            <a:fld id="{D43DECDA-65F8-4317-A5F4-08E59FFDB811}" type="datetimeFigureOut">
              <a:rPr lang="zh-CN" altLang="en-US" smtClean="0"/>
              <a:t>2019/5/8</a:t>
            </a:fld>
            <a:endParaRPr lang="zh-CN" altLang="en-US"/>
          </a:p>
        </p:txBody>
      </p:sp>
      <p:sp>
        <p:nvSpPr>
          <p:cNvPr id="6" name="页脚占位符 5">
            <a:extLst>
              <a:ext uri="{FF2B5EF4-FFF2-40B4-BE49-F238E27FC236}">
                <a16:creationId xmlns:a16="http://schemas.microsoft.com/office/drawing/2014/main" id="{ADE29D29-EE5A-46F2-8B5F-4D80EAE7E9C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4EF42D8-E618-42F6-BEEB-23733964A876}"/>
              </a:ext>
            </a:extLst>
          </p:cNvPr>
          <p:cNvSpPr>
            <a:spLocks noGrp="1"/>
          </p:cNvSpPr>
          <p:nvPr>
            <p:ph type="sldNum" sz="quarter" idx="12"/>
          </p:nvPr>
        </p:nvSpPr>
        <p:spPr/>
        <p:txBody>
          <a:bodyPr/>
          <a:lstStyle/>
          <a:p>
            <a:fld id="{379475E6-5C51-4820-ADF9-53BD88CF514B}" type="slidenum">
              <a:rPr lang="zh-CN" altLang="en-US" smtClean="0"/>
              <a:t>‹#›</a:t>
            </a:fld>
            <a:endParaRPr lang="zh-CN" altLang="en-US"/>
          </a:p>
        </p:txBody>
      </p:sp>
    </p:spTree>
    <p:extLst>
      <p:ext uri="{BB962C8B-B14F-4D97-AF65-F5344CB8AC3E}">
        <p14:creationId xmlns:p14="http://schemas.microsoft.com/office/powerpoint/2010/main" val="2097600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1A2258-425C-421A-B37E-824BEF3BDE4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E5CAF95-9089-4DA4-A4F2-62D6D3672B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8541A00-8981-4C8B-AC21-CC5C812D1B5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602E212-64C7-4B01-9C7A-EB3E80A0AE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EE5B36C-49A0-466E-8FB0-6E9DA3A3B10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DE13FD4-F4D9-453B-8DA5-B26EACE8634A}"/>
              </a:ext>
            </a:extLst>
          </p:cNvPr>
          <p:cNvSpPr>
            <a:spLocks noGrp="1"/>
          </p:cNvSpPr>
          <p:nvPr>
            <p:ph type="dt" sz="half" idx="10"/>
          </p:nvPr>
        </p:nvSpPr>
        <p:spPr/>
        <p:txBody>
          <a:bodyPr/>
          <a:lstStyle/>
          <a:p>
            <a:fld id="{D43DECDA-65F8-4317-A5F4-08E59FFDB811}" type="datetimeFigureOut">
              <a:rPr lang="zh-CN" altLang="en-US" smtClean="0"/>
              <a:t>2019/5/8</a:t>
            </a:fld>
            <a:endParaRPr lang="zh-CN" altLang="en-US"/>
          </a:p>
        </p:txBody>
      </p:sp>
      <p:sp>
        <p:nvSpPr>
          <p:cNvPr id="8" name="页脚占位符 7">
            <a:extLst>
              <a:ext uri="{FF2B5EF4-FFF2-40B4-BE49-F238E27FC236}">
                <a16:creationId xmlns:a16="http://schemas.microsoft.com/office/drawing/2014/main" id="{70C6A409-3C7E-4577-BCE8-339DD9CF69F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88274CF-2895-4F64-861E-ED686B9302FE}"/>
              </a:ext>
            </a:extLst>
          </p:cNvPr>
          <p:cNvSpPr>
            <a:spLocks noGrp="1"/>
          </p:cNvSpPr>
          <p:nvPr>
            <p:ph type="sldNum" sz="quarter" idx="12"/>
          </p:nvPr>
        </p:nvSpPr>
        <p:spPr/>
        <p:txBody>
          <a:bodyPr/>
          <a:lstStyle/>
          <a:p>
            <a:fld id="{379475E6-5C51-4820-ADF9-53BD88CF514B}" type="slidenum">
              <a:rPr lang="zh-CN" altLang="en-US" smtClean="0"/>
              <a:t>‹#›</a:t>
            </a:fld>
            <a:endParaRPr lang="zh-CN" altLang="en-US"/>
          </a:p>
        </p:txBody>
      </p:sp>
    </p:spTree>
    <p:extLst>
      <p:ext uri="{BB962C8B-B14F-4D97-AF65-F5344CB8AC3E}">
        <p14:creationId xmlns:p14="http://schemas.microsoft.com/office/powerpoint/2010/main" val="138129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092F4B-43D3-46EC-A799-0516C336A66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DCE1FC5-AD83-4985-B932-932EA758652C}"/>
              </a:ext>
            </a:extLst>
          </p:cNvPr>
          <p:cNvSpPr>
            <a:spLocks noGrp="1"/>
          </p:cNvSpPr>
          <p:nvPr>
            <p:ph type="dt" sz="half" idx="10"/>
          </p:nvPr>
        </p:nvSpPr>
        <p:spPr/>
        <p:txBody>
          <a:bodyPr/>
          <a:lstStyle/>
          <a:p>
            <a:fld id="{D43DECDA-65F8-4317-A5F4-08E59FFDB811}" type="datetimeFigureOut">
              <a:rPr lang="zh-CN" altLang="en-US" smtClean="0"/>
              <a:t>2019/5/8</a:t>
            </a:fld>
            <a:endParaRPr lang="zh-CN" altLang="en-US"/>
          </a:p>
        </p:txBody>
      </p:sp>
      <p:sp>
        <p:nvSpPr>
          <p:cNvPr id="4" name="页脚占位符 3">
            <a:extLst>
              <a:ext uri="{FF2B5EF4-FFF2-40B4-BE49-F238E27FC236}">
                <a16:creationId xmlns:a16="http://schemas.microsoft.com/office/drawing/2014/main" id="{5C6D7CAA-5A55-4F93-87BA-D2A7DD84108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E8C70E6-CE62-4E6B-8893-AEB1FF31C6BF}"/>
              </a:ext>
            </a:extLst>
          </p:cNvPr>
          <p:cNvSpPr>
            <a:spLocks noGrp="1"/>
          </p:cNvSpPr>
          <p:nvPr>
            <p:ph type="sldNum" sz="quarter" idx="12"/>
          </p:nvPr>
        </p:nvSpPr>
        <p:spPr/>
        <p:txBody>
          <a:bodyPr/>
          <a:lstStyle/>
          <a:p>
            <a:fld id="{379475E6-5C51-4820-ADF9-53BD88CF514B}" type="slidenum">
              <a:rPr lang="zh-CN" altLang="en-US" smtClean="0"/>
              <a:t>‹#›</a:t>
            </a:fld>
            <a:endParaRPr lang="zh-CN" altLang="en-US"/>
          </a:p>
        </p:txBody>
      </p:sp>
    </p:spTree>
    <p:extLst>
      <p:ext uri="{BB962C8B-B14F-4D97-AF65-F5344CB8AC3E}">
        <p14:creationId xmlns:p14="http://schemas.microsoft.com/office/powerpoint/2010/main" val="941592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4B6DBD1-A1D4-4569-BB6C-9039733CCB57}"/>
              </a:ext>
            </a:extLst>
          </p:cNvPr>
          <p:cNvSpPr>
            <a:spLocks noGrp="1"/>
          </p:cNvSpPr>
          <p:nvPr>
            <p:ph type="dt" sz="half" idx="10"/>
          </p:nvPr>
        </p:nvSpPr>
        <p:spPr/>
        <p:txBody>
          <a:bodyPr/>
          <a:lstStyle/>
          <a:p>
            <a:fld id="{D43DECDA-65F8-4317-A5F4-08E59FFDB811}" type="datetimeFigureOut">
              <a:rPr lang="zh-CN" altLang="en-US" smtClean="0"/>
              <a:t>2019/5/8</a:t>
            </a:fld>
            <a:endParaRPr lang="zh-CN" altLang="en-US"/>
          </a:p>
        </p:txBody>
      </p:sp>
      <p:sp>
        <p:nvSpPr>
          <p:cNvPr id="3" name="页脚占位符 2">
            <a:extLst>
              <a:ext uri="{FF2B5EF4-FFF2-40B4-BE49-F238E27FC236}">
                <a16:creationId xmlns:a16="http://schemas.microsoft.com/office/drawing/2014/main" id="{540B183D-4E8C-4B78-8F1B-B9172B51202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ED17A66-9523-4CD5-819A-E82053CF2925}"/>
              </a:ext>
            </a:extLst>
          </p:cNvPr>
          <p:cNvSpPr>
            <a:spLocks noGrp="1"/>
          </p:cNvSpPr>
          <p:nvPr>
            <p:ph type="sldNum" sz="quarter" idx="12"/>
          </p:nvPr>
        </p:nvSpPr>
        <p:spPr/>
        <p:txBody>
          <a:bodyPr/>
          <a:lstStyle/>
          <a:p>
            <a:fld id="{379475E6-5C51-4820-ADF9-53BD88CF514B}" type="slidenum">
              <a:rPr lang="zh-CN" altLang="en-US" smtClean="0"/>
              <a:t>‹#›</a:t>
            </a:fld>
            <a:endParaRPr lang="zh-CN" altLang="en-US"/>
          </a:p>
        </p:txBody>
      </p:sp>
    </p:spTree>
    <p:extLst>
      <p:ext uri="{BB962C8B-B14F-4D97-AF65-F5344CB8AC3E}">
        <p14:creationId xmlns:p14="http://schemas.microsoft.com/office/powerpoint/2010/main" val="2356477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94A5C6-5875-4DE8-8559-F35F94286A0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7B91ECC-F299-4709-949E-058127E3B6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D0EBB82-B51A-4E5F-B98F-D5469C8C03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C63E25F-4F0A-408C-8719-5CD45B5D4307}"/>
              </a:ext>
            </a:extLst>
          </p:cNvPr>
          <p:cNvSpPr>
            <a:spLocks noGrp="1"/>
          </p:cNvSpPr>
          <p:nvPr>
            <p:ph type="dt" sz="half" idx="10"/>
          </p:nvPr>
        </p:nvSpPr>
        <p:spPr/>
        <p:txBody>
          <a:bodyPr/>
          <a:lstStyle/>
          <a:p>
            <a:fld id="{D43DECDA-65F8-4317-A5F4-08E59FFDB811}" type="datetimeFigureOut">
              <a:rPr lang="zh-CN" altLang="en-US" smtClean="0"/>
              <a:t>2019/5/8</a:t>
            </a:fld>
            <a:endParaRPr lang="zh-CN" altLang="en-US"/>
          </a:p>
        </p:txBody>
      </p:sp>
      <p:sp>
        <p:nvSpPr>
          <p:cNvPr id="6" name="页脚占位符 5">
            <a:extLst>
              <a:ext uri="{FF2B5EF4-FFF2-40B4-BE49-F238E27FC236}">
                <a16:creationId xmlns:a16="http://schemas.microsoft.com/office/drawing/2014/main" id="{0E2499D7-2202-480B-AB6C-589D9B61934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6F56D51-3C98-45FF-BB2E-F6BA738543AC}"/>
              </a:ext>
            </a:extLst>
          </p:cNvPr>
          <p:cNvSpPr>
            <a:spLocks noGrp="1"/>
          </p:cNvSpPr>
          <p:nvPr>
            <p:ph type="sldNum" sz="quarter" idx="12"/>
          </p:nvPr>
        </p:nvSpPr>
        <p:spPr/>
        <p:txBody>
          <a:bodyPr/>
          <a:lstStyle/>
          <a:p>
            <a:fld id="{379475E6-5C51-4820-ADF9-53BD88CF514B}" type="slidenum">
              <a:rPr lang="zh-CN" altLang="en-US" smtClean="0"/>
              <a:t>‹#›</a:t>
            </a:fld>
            <a:endParaRPr lang="zh-CN" altLang="en-US"/>
          </a:p>
        </p:txBody>
      </p:sp>
    </p:spTree>
    <p:extLst>
      <p:ext uri="{BB962C8B-B14F-4D97-AF65-F5344CB8AC3E}">
        <p14:creationId xmlns:p14="http://schemas.microsoft.com/office/powerpoint/2010/main" val="97292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CA370D-4923-4340-AF81-C4A807F1933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8C17E88-65AC-4126-97B5-D05F0F0519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9CCC949-D23F-40E7-B6AA-90CF87EF29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0713606-AFEB-4FA5-8C60-86D30082F8A3}"/>
              </a:ext>
            </a:extLst>
          </p:cNvPr>
          <p:cNvSpPr>
            <a:spLocks noGrp="1"/>
          </p:cNvSpPr>
          <p:nvPr>
            <p:ph type="dt" sz="half" idx="10"/>
          </p:nvPr>
        </p:nvSpPr>
        <p:spPr/>
        <p:txBody>
          <a:bodyPr/>
          <a:lstStyle/>
          <a:p>
            <a:fld id="{D43DECDA-65F8-4317-A5F4-08E59FFDB811}" type="datetimeFigureOut">
              <a:rPr lang="zh-CN" altLang="en-US" smtClean="0"/>
              <a:t>2019/5/8</a:t>
            </a:fld>
            <a:endParaRPr lang="zh-CN" altLang="en-US"/>
          </a:p>
        </p:txBody>
      </p:sp>
      <p:sp>
        <p:nvSpPr>
          <p:cNvPr id="6" name="页脚占位符 5">
            <a:extLst>
              <a:ext uri="{FF2B5EF4-FFF2-40B4-BE49-F238E27FC236}">
                <a16:creationId xmlns:a16="http://schemas.microsoft.com/office/drawing/2014/main" id="{CC29AA93-255C-4458-8E59-BC9238D4D29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7E5B771-3C0F-4D53-A792-D0A61421614F}"/>
              </a:ext>
            </a:extLst>
          </p:cNvPr>
          <p:cNvSpPr>
            <a:spLocks noGrp="1"/>
          </p:cNvSpPr>
          <p:nvPr>
            <p:ph type="sldNum" sz="quarter" idx="12"/>
          </p:nvPr>
        </p:nvSpPr>
        <p:spPr/>
        <p:txBody>
          <a:bodyPr/>
          <a:lstStyle/>
          <a:p>
            <a:fld id="{379475E6-5C51-4820-ADF9-53BD88CF514B}" type="slidenum">
              <a:rPr lang="zh-CN" altLang="en-US" smtClean="0"/>
              <a:t>‹#›</a:t>
            </a:fld>
            <a:endParaRPr lang="zh-CN" altLang="en-US"/>
          </a:p>
        </p:txBody>
      </p:sp>
    </p:spTree>
    <p:extLst>
      <p:ext uri="{BB962C8B-B14F-4D97-AF65-F5344CB8AC3E}">
        <p14:creationId xmlns:p14="http://schemas.microsoft.com/office/powerpoint/2010/main" val="287074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9CFBF8E-CF78-41C8-8A4E-797730CBB5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8B27732-EE7E-4F19-BE3C-E54F6EBCE5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4340D4E-167C-4E4F-94BC-9950D74CE4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3DECDA-65F8-4317-A5F4-08E59FFDB811}" type="datetimeFigureOut">
              <a:rPr lang="zh-CN" altLang="en-US" smtClean="0"/>
              <a:t>2019/5/8</a:t>
            </a:fld>
            <a:endParaRPr lang="zh-CN" altLang="en-US"/>
          </a:p>
        </p:txBody>
      </p:sp>
      <p:sp>
        <p:nvSpPr>
          <p:cNvPr id="5" name="页脚占位符 4">
            <a:extLst>
              <a:ext uri="{FF2B5EF4-FFF2-40B4-BE49-F238E27FC236}">
                <a16:creationId xmlns:a16="http://schemas.microsoft.com/office/drawing/2014/main" id="{2D6D5976-BA55-40B3-8891-9AB4770592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52D508F-628F-49FF-AE4E-E12FEF62CB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9475E6-5C51-4820-ADF9-53BD88CF514B}" type="slidenum">
              <a:rPr lang="zh-CN" altLang="en-US" smtClean="0"/>
              <a:t>‹#›</a:t>
            </a:fld>
            <a:endParaRPr lang="zh-CN" altLang="en-US"/>
          </a:p>
        </p:txBody>
      </p:sp>
    </p:spTree>
    <p:extLst>
      <p:ext uri="{BB962C8B-B14F-4D97-AF65-F5344CB8AC3E}">
        <p14:creationId xmlns:p14="http://schemas.microsoft.com/office/powerpoint/2010/main" val="34788392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tpeng01@qub.ac.u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33260C82-BAF0-446F-B9AD-D2A066B0AD99}"/>
              </a:ext>
            </a:extLst>
          </p:cNvPr>
          <p:cNvSpPr txBox="1"/>
          <p:nvPr/>
        </p:nvSpPr>
        <p:spPr>
          <a:xfrm>
            <a:off x="384747" y="3192906"/>
            <a:ext cx="11422505" cy="1354217"/>
          </a:xfrm>
          <a:prstGeom prst="rect">
            <a:avLst/>
          </a:prstGeom>
          <a:noFill/>
        </p:spPr>
        <p:txBody>
          <a:bodyPr wrap="square" rtlCol="0">
            <a:spAutoFit/>
          </a:bodyPr>
          <a:lstStyle/>
          <a:p>
            <a:r>
              <a:rPr lang="en-US" altLang="zh-CN" sz="4000" b="1" dirty="0">
                <a:latin typeface="Calibri" panose="020F0502020204030204" pitchFamily="34" charset="0"/>
                <a:cs typeface="Calibri" panose="020F0502020204030204" pitchFamily="34" charset="0"/>
              </a:rPr>
              <a:t>Adaptivity in Stateful Parallel Pattern</a:t>
            </a:r>
          </a:p>
          <a:p>
            <a:endParaRPr lang="en-US" altLang="zh-CN" dirty="0"/>
          </a:p>
          <a:p>
            <a:r>
              <a:rPr lang="en-US" altLang="zh-CN" sz="2400" b="1" dirty="0">
                <a:solidFill>
                  <a:srgbClr val="FF0000"/>
                </a:solidFill>
              </a:rPr>
              <a:t>Final Presentation</a:t>
            </a:r>
            <a:endParaRPr lang="zh-CN" altLang="en-US" sz="2400" b="1" dirty="0">
              <a:solidFill>
                <a:srgbClr val="FF0000"/>
              </a:solidFill>
            </a:endParaRPr>
          </a:p>
        </p:txBody>
      </p:sp>
      <p:sp>
        <p:nvSpPr>
          <p:cNvPr id="7" name="文本框 6">
            <a:extLst>
              <a:ext uri="{FF2B5EF4-FFF2-40B4-BE49-F238E27FC236}">
                <a16:creationId xmlns:a16="http://schemas.microsoft.com/office/drawing/2014/main" id="{DFCB6C95-5F64-4AC8-962E-01B113618CDA}"/>
              </a:ext>
            </a:extLst>
          </p:cNvPr>
          <p:cNvSpPr txBox="1"/>
          <p:nvPr/>
        </p:nvSpPr>
        <p:spPr>
          <a:xfrm>
            <a:off x="384747" y="4674649"/>
            <a:ext cx="7495082" cy="1384995"/>
          </a:xfrm>
          <a:prstGeom prst="rect">
            <a:avLst/>
          </a:prstGeom>
          <a:noFill/>
        </p:spPr>
        <p:txBody>
          <a:bodyPr wrap="square" rtlCol="0">
            <a:spAutoFit/>
          </a:bodyPr>
          <a:lstStyle/>
          <a:p>
            <a:r>
              <a:rPr lang="en-US" altLang="zh-CN" sz="2400" dirty="0"/>
              <a:t>Tianbai Peng </a:t>
            </a:r>
            <a:r>
              <a:rPr lang="en-US" altLang="zh-CN" dirty="0"/>
              <a:t>&lt;</a:t>
            </a:r>
            <a:r>
              <a:rPr lang="en-US" altLang="zh-CN" dirty="0">
                <a:hlinkClick r:id="rId2"/>
              </a:rPr>
              <a:t>tpeng01@qub.ac.uk</a:t>
            </a:r>
            <a:r>
              <a:rPr lang="en-US" altLang="zh-CN" dirty="0"/>
              <a:t>&gt;</a:t>
            </a:r>
          </a:p>
          <a:p>
            <a:r>
              <a:rPr lang="en-US" altLang="zh-CN" dirty="0"/>
              <a:t>EEECS, Queens University Belfast</a:t>
            </a:r>
          </a:p>
          <a:p>
            <a:endParaRPr lang="en-US" altLang="zh-CN" dirty="0"/>
          </a:p>
          <a:p>
            <a:r>
              <a:rPr lang="en-US" altLang="zh-CN" dirty="0"/>
              <a:t>Supervisor: </a:t>
            </a:r>
            <a:r>
              <a:rPr lang="en-US" altLang="zh-CN" sz="2400" dirty="0"/>
              <a:t>Peter Kilpatrick</a:t>
            </a:r>
            <a:endParaRPr lang="zh-CN" altLang="en-US" sz="2400" dirty="0"/>
          </a:p>
        </p:txBody>
      </p:sp>
      <p:pic>
        <p:nvPicPr>
          <p:cNvPr id="10" name="图片 9">
            <a:extLst>
              <a:ext uri="{FF2B5EF4-FFF2-40B4-BE49-F238E27FC236}">
                <a16:creationId xmlns:a16="http://schemas.microsoft.com/office/drawing/2014/main" id="{E982AB9B-2E33-46A2-8E3F-877EBC1BB8B7}"/>
              </a:ext>
            </a:extLst>
          </p:cNvPr>
          <p:cNvPicPr>
            <a:picLocks noChangeAspect="1"/>
          </p:cNvPicPr>
          <p:nvPr/>
        </p:nvPicPr>
        <p:blipFill>
          <a:blip r:embed="rId3"/>
          <a:stretch>
            <a:fillRect/>
          </a:stretch>
        </p:blipFill>
        <p:spPr>
          <a:xfrm>
            <a:off x="8261067" y="5367147"/>
            <a:ext cx="3546185" cy="1200329"/>
          </a:xfrm>
          <a:prstGeom prst="rect">
            <a:avLst/>
          </a:prstGeom>
        </p:spPr>
      </p:pic>
      <p:sp>
        <p:nvSpPr>
          <p:cNvPr id="11" name="文本框 10">
            <a:extLst>
              <a:ext uri="{FF2B5EF4-FFF2-40B4-BE49-F238E27FC236}">
                <a16:creationId xmlns:a16="http://schemas.microsoft.com/office/drawing/2014/main" id="{2EE96814-0D3F-422E-A6F4-2F9BECF764E8}"/>
              </a:ext>
            </a:extLst>
          </p:cNvPr>
          <p:cNvSpPr txBox="1"/>
          <p:nvPr/>
        </p:nvSpPr>
        <p:spPr>
          <a:xfrm>
            <a:off x="384747" y="1339687"/>
            <a:ext cx="7225258" cy="646331"/>
          </a:xfrm>
          <a:prstGeom prst="rect">
            <a:avLst/>
          </a:prstGeom>
          <a:noFill/>
        </p:spPr>
        <p:txBody>
          <a:bodyPr wrap="square" rtlCol="0">
            <a:spAutoFit/>
          </a:bodyPr>
          <a:lstStyle/>
          <a:p>
            <a:endParaRPr lang="zh-CN" altLang="en-US" dirty="0"/>
          </a:p>
          <a:p>
            <a:r>
              <a:rPr lang="en-US" altLang="zh-CN" dirty="0"/>
              <a:t> QUB EEECS CSC4006: RESEARCH AND DEVELOPMENT PROJECT </a:t>
            </a:r>
            <a:endParaRPr lang="zh-CN" altLang="en-US" dirty="0"/>
          </a:p>
        </p:txBody>
      </p:sp>
    </p:spTree>
    <p:extLst>
      <p:ext uri="{BB962C8B-B14F-4D97-AF65-F5344CB8AC3E}">
        <p14:creationId xmlns:p14="http://schemas.microsoft.com/office/powerpoint/2010/main" val="2344645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D22753E1-9C4E-4BDB-A614-C24A2EBA31DE}"/>
              </a:ext>
            </a:extLst>
          </p:cNvPr>
          <p:cNvSpPr txBox="1"/>
          <p:nvPr/>
        </p:nvSpPr>
        <p:spPr>
          <a:xfrm>
            <a:off x="631596" y="518474"/>
            <a:ext cx="11089064" cy="3077766"/>
          </a:xfrm>
          <a:prstGeom prst="rect">
            <a:avLst/>
          </a:prstGeom>
          <a:noFill/>
        </p:spPr>
        <p:txBody>
          <a:bodyPr wrap="square" rtlCol="0">
            <a:spAutoFit/>
          </a:bodyPr>
          <a:lstStyle/>
          <a:p>
            <a:r>
              <a:rPr lang="en-US" altLang="zh-CN" sz="3200" dirty="0"/>
              <a:t>Adaptivity in Stateful Parallel Pattern</a:t>
            </a:r>
          </a:p>
          <a:p>
            <a:endParaRPr lang="en-US" altLang="zh-CN" dirty="0"/>
          </a:p>
          <a:p>
            <a:endParaRPr lang="en-US" altLang="zh-CN" dirty="0"/>
          </a:p>
          <a:p>
            <a:endParaRPr lang="en-US" altLang="zh-CN" dirty="0"/>
          </a:p>
          <a:p>
            <a:pPr marL="285750" indent="-285750">
              <a:buFont typeface="Arial" panose="020B0604020202020204" pitchFamily="34" charset="0"/>
              <a:buChar char="•"/>
            </a:pPr>
            <a:r>
              <a:rPr lang="en-US" altLang="zh-CN" dirty="0"/>
              <a:t>Approach(continue)</a:t>
            </a:r>
          </a:p>
          <a:p>
            <a:endParaRPr lang="en-US" altLang="zh-CN" dirty="0"/>
          </a:p>
          <a:p>
            <a:r>
              <a:rPr lang="en-US" altLang="zh-CN" dirty="0"/>
              <a:t>About adaptivity algorithm</a:t>
            </a:r>
          </a:p>
          <a:p>
            <a:endParaRPr lang="en-US" altLang="zh-CN" dirty="0"/>
          </a:p>
          <a:p>
            <a:endParaRPr lang="en-US" altLang="zh-CN" dirty="0"/>
          </a:p>
          <a:p>
            <a:endParaRPr lang="en-US" altLang="zh-CN" dirty="0"/>
          </a:p>
        </p:txBody>
      </p:sp>
      <p:sp>
        <p:nvSpPr>
          <p:cNvPr id="7" name="矩形 6">
            <a:extLst>
              <a:ext uri="{FF2B5EF4-FFF2-40B4-BE49-F238E27FC236}">
                <a16:creationId xmlns:a16="http://schemas.microsoft.com/office/drawing/2014/main" id="{8FE5FA35-195A-4C36-8E64-4ABA87F4D653}"/>
              </a:ext>
            </a:extLst>
          </p:cNvPr>
          <p:cNvSpPr/>
          <p:nvPr/>
        </p:nvSpPr>
        <p:spPr>
          <a:xfrm>
            <a:off x="0" y="216816"/>
            <a:ext cx="537328" cy="107465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a:extLst>
              <a:ext uri="{FF2B5EF4-FFF2-40B4-BE49-F238E27FC236}">
                <a16:creationId xmlns:a16="http://schemas.microsoft.com/office/drawing/2014/main" id="{2C5A93B1-71C5-4186-8509-D73DCAF71C87}"/>
              </a:ext>
            </a:extLst>
          </p:cNvPr>
          <p:cNvPicPr>
            <a:picLocks noChangeAspect="1"/>
          </p:cNvPicPr>
          <p:nvPr/>
        </p:nvPicPr>
        <p:blipFill>
          <a:blip r:embed="rId2"/>
          <a:stretch>
            <a:fillRect/>
          </a:stretch>
        </p:blipFill>
        <p:spPr>
          <a:xfrm>
            <a:off x="5277170" y="976544"/>
            <a:ext cx="4932150" cy="5362982"/>
          </a:xfrm>
          <a:prstGeom prst="rect">
            <a:avLst/>
          </a:prstGeom>
        </p:spPr>
      </p:pic>
    </p:spTree>
    <p:extLst>
      <p:ext uri="{BB962C8B-B14F-4D97-AF65-F5344CB8AC3E}">
        <p14:creationId xmlns:p14="http://schemas.microsoft.com/office/powerpoint/2010/main" val="1063066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D22753E1-9C4E-4BDB-A614-C24A2EBA31DE}"/>
              </a:ext>
            </a:extLst>
          </p:cNvPr>
          <p:cNvSpPr txBox="1"/>
          <p:nvPr/>
        </p:nvSpPr>
        <p:spPr>
          <a:xfrm>
            <a:off x="631596" y="518474"/>
            <a:ext cx="11089064" cy="3908762"/>
          </a:xfrm>
          <a:prstGeom prst="rect">
            <a:avLst/>
          </a:prstGeom>
          <a:noFill/>
        </p:spPr>
        <p:txBody>
          <a:bodyPr wrap="square" rtlCol="0">
            <a:spAutoFit/>
          </a:bodyPr>
          <a:lstStyle/>
          <a:p>
            <a:r>
              <a:rPr lang="en-US" altLang="zh-CN" sz="3200" dirty="0"/>
              <a:t>Adaptivity in Stateful Parallel Pattern</a:t>
            </a:r>
          </a:p>
          <a:p>
            <a:endParaRPr lang="en-US" altLang="zh-CN" dirty="0"/>
          </a:p>
          <a:p>
            <a:endParaRPr lang="en-US" altLang="zh-CN" dirty="0"/>
          </a:p>
          <a:p>
            <a:endParaRPr lang="en-US" altLang="zh-CN" dirty="0"/>
          </a:p>
          <a:p>
            <a:pPr marL="285750" indent="-285750">
              <a:buFont typeface="Arial" panose="020B0604020202020204" pitchFamily="34" charset="0"/>
              <a:buChar char="•"/>
            </a:pPr>
            <a:r>
              <a:rPr lang="en-US" altLang="zh-CN" dirty="0"/>
              <a:t>Input data</a:t>
            </a:r>
          </a:p>
          <a:p>
            <a:r>
              <a:rPr lang="en-US" altLang="zh-CN" dirty="0"/>
              <a:t>	-in this project we used ‘fake stream’</a:t>
            </a:r>
          </a:p>
          <a:p>
            <a:endParaRPr lang="en-US" altLang="zh-CN" dirty="0"/>
          </a:p>
          <a:p>
            <a:pPr marL="285750" indent="-285750">
              <a:buFont typeface="Arial" panose="020B0604020202020204" pitchFamily="34" charset="0"/>
              <a:buChar char="•"/>
            </a:pPr>
            <a:r>
              <a:rPr lang="en-US" altLang="zh-CN" dirty="0"/>
              <a:t>“</a:t>
            </a:r>
            <a:r>
              <a:rPr lang="en-US" altLang="zh-CN" i="1" dirty="0"/>
              <a:t>real streams</a:t>
            </a:r>
            <a:r>
              <a:rPr lang="en-US" altLang="zh-CN" dirty="0"/>
              <a:t>“</a:t>
            </a:r>
          </a:p>
          <a:p>
            <a:endParaRPr lang="en-US" altLang="zh-CN" dirty="0"/>
          </a:p>
          <a:p>
            <a:endParaRPr lang="en-US" altLang="zh-CN" dirty="0"/>
          </a:p>
          <a:p>
            <a:endParaRPr lang="en-US" altLang="zh-CN" dirty="0"/>
          </a:p>
          <a:p>
            <a:r>
              <a:rPr lang="en-US" altLang="zh-CN" dirty="0"/>
              <a:t>– In these cases it is really important to satisfy minimum processing requirements</a:t>
            </a:r>
          </a:p>
          <a:p>
            <a:r>
              <a:rPr lang="en-US" altLang="zh-CN" dirty="0"/>
              <a:t>(bandwidth, latency, etc...) in order to not lose data coming from the source</a:t>
            </a:r>
          </a:p>
        </p:txBody>
      </p:sp>
      <p:sp>
        <p:nvSpPr>
          <p:cNvPr id="7" name="矩形 6">
            <a:extLst>
              <a:ext uri="{FF2B5EF4-FFF2-40B4-BE49-F238E27FC236}">
                <a16:creationId xmlns:a16="http://schemas.microsoft.com/office/drawing/2014/main" id="{8FE5FA35-195A-4C36-8E64-4ABA87F4D653}"/>
              </a:ext>
            </a:extLst>
          </p:cNvPr>
          <p:cNvSpPr/>
          <p:nvPr/>
        </p:nvSpPr>
        <p:spPr>
          <a:xfrm>
            <a:off x="0" y="216816"/>
            <a:ext cx="537328" cy="107465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C326036A-E77A-448D-9FF2-B6F7991F09B3}"/>
              </a:ext>
            </a:extLst>
          </p:cNvPr>
          <p:cNvPicPr>
            <a:picLocks noChangeAspect="1"/>
          </p:cNvPicPr>
          <p:nvPr/>
        </p:nvPicPr>
        <p:blipFill>
          <a:blip r:embed="rId2"/>
          <a:stretch>
            <a:fillRect/>
          </a:stretch>
        </p:blipFill>
        <p:spPr>
          <a:xfrm>
            <a:off x="2843667" y="2596149"/>
            <a:ext cx="5936494" cy="1204064"/>
          </a:xfrm>
          <a:prstGeom prst="rect">
            <a:avLst/>
          </a:prstGeom>
        </p:spPr>
      </p:pic>
      <p:sp>
        <p:nvSpPr>
          <p:cNvPr id="4" name="矩形 3">
            <a:extLst>
              <a:ext uri="{FF2B5EF4-FFF2-40B4-BE49-F238E27FC236}">
                <a16:creationId xmlns:a16="http://schemas.microsoft.com/office/drawing/2014/main" id="{57412885-2C2E-44FF-A4E6-9BFCD063B14F}"/>
              </a:ext>
            </a:extLst>
          </p:cNvPr>
          <p:cNvSpPr/>
          <p:nvPr/>
        </p:nvSpPr>
        <p:spPr>
          <a:xfrm>
            <a:off x="631596" y="4762992"/>
            <a:ext cx="6096000" cy="1261884"/>
          </a:xfrm>
          <a:prstGeom prst="rect">
            <a:avLst/>
          </a:prstGeom>
        </p:spPr>
        <p:txBody>
          <a:bodyPr>
            <a:spAutoFit/>
          </a:bodyPr>
          <a:lstStyle/>
          <a:p>
            <a:pPr marL="285750" indent="-285750">
              <a:buFont typeface="Arial" panose="020B0604020202020204" pitchFamily="34" charset="0"/>
              <a:buChar char="•"/>
            </a:pPr>
            <a:r>
              <a:rPr lang="en-US" altLang="zh-CN" dirty="0">
                <a:solidFill>
                  <a:srgbClr val="333333"/>
                </a:solidFill>
              </a:rPr>
              <a:t> “</a:t>
            </a:r>
            <a:r>
              <a:rPr lang="en-US" altLang="zh-CN" i="1" dirty="0">
                <a:solidFill>
                  <a:srgbClr val="333333"/>
                </a:solidFill>
              </a:rPr>
              <a:t>fake streams</a:t>
            </a:r>
            <a:r>
              <a:rPr lang="en-US" altLang="zh-CN" dirty="0">
                <a:solidFill>
                  <a:srgbClr val="333333"/>
                </a:solidFill>
              </a:rPr>
              <a:t>”: streams produced by unrolling loops</a:t>
            </a:r>
          </a:p>
          <a:p>
            <a:endParaRPr lang="en-US" altLang="zh-CN" sz="2000" dirty="0">
              <a:solidFill>
                <a:srgbClr val="333333"/>
              </a:solidFill>
              <a:latin typeface="TimesNewRomanPSMT"/>
            </a:endParaRPr>
          </a:p>
          <a:p>
            <a:r>
              <a:rPr lang="en-US" altLang="zh-CN" sz="1400" dirty="0">
                <a:solidFill>
                  <a:srgbClr val="333333"/>
                </a:solidFill>
                <a:latin typeface="OpenSymbol"/>
              </a:rPr>
              <a:t>– </a:t>
            </a:r>
            <a:r>
              <a:rPr lang="en-US" altLang="zh-CN" dirty="0">
                <a:solidFill>
                  <a:srgbClr val="333333"/>
                </a:solidFill>
                <a:latin typeface="TimesNewRomanPSMT"/>
              </a:rPr>
              <a:t>You don't have an “infinite“ source of data</a:t>
            </a:r>
          </a:p>
          <a:p>
            <a:r>
              <a:rPr lang="en-US" altLang="zh-CN" sz="1400" dirty="0">
                <a:solidFill>
                  <a:srgbClr val="333333"/>
                </a:solidFill>
                <a:latin typeface="OpenSymbol"/>
              </a:rPr>
              <a:t>– </a:t>
            </a:r>
            <a:r>
              <a:rPr lang="en-US" altLang="zh-CN" dirty="0">
                <a:solidFill>
                  <a:srgbClr val="333333"/>
                </a:solidFill>
                <a:latin typeface="TimesNewRomanPSMT"/>
              </a:rPr>
              <a:t>The source is a software module</a:t>
            </a:r>
            <a:endParaRPr lang="zh-CN" altLang="en-US" dirty="0"/>
          </a:p>
        </p:txBody>
      </p:sp>
    </p:spTree>
    <p:extLst>
      <p:ext uri="{BB962C8B-B14F-4D97-AF65-F5344CB8AC3E}">
        <p14:creationId xmlns:p14="http://schemas.microsoft.com/office/powerpoint/2010/main" val="3138946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D22753E1-9C4E-4BDB-A614-C24A2EBA31DE}"/>
              </a:ext>
            </a:extLst>
          </p:cNvPr>
          <p:cNvSpPr txBox="1"/>
          <p:nvPr/>
        </p:nvSpPr>
        <p:spPr>
          <a:xfrm>
            <a:off x="631595" y="518474"/>
            <a:ext cx="8104031" cy="1969770"/>
          </a:xfrm>
          <a:prstGeom prst="rect">
            <a:avLst/>
          </a:prstGeom>
          <a:noFill/>
        </p:spPr>
        <p:txBody>
          <a:bodyPr wrap="square" rtlCol="0">
            <a:spAutoFit/>
          </a:bodyPr>
          <a:lstStyle/>
          <a:p>
            <a:r>
              <a:rPr lang="en-US" altLang="zh-CN" sz="3200" dirty="0"/>
              <a:t>Adaptivity in Stateful Parallel Pattern</a:t>
            </a:r>
          </a:p>
          <a:p>
            <a:endParaRPr lang="en-US" altLang="zh-CN" dirty="0"/>
          </a:p>
          <a:p>
            <a:endParaRPr lang="en-US" altLang="zh-CN" dirty="0"/>
          </a:p>
          <a:p>
            <a:endParaRPr lang="en-US" altLang="zh-CN" dirty="0"/>
          </a:p>
          <a:p>
            <a:pPr marL="285750" indent="-285750">
              <a:buFont typeface="Arial" panose="020B0604020202020204" pitchFamily="34" charset="0"/>
              <a:buChar char="•"/>
            </a:pPr>
            <a:r>
              <a:rPr lang="en-US" altLang="zh-CN" dirty="0"/>
              <a:t>a example how the program works</a:t>
            </a:r>
          </a:p>
          <a:p>
            <a:endParaRPr lang="en-US" altLang="zh-CN" dirty="0"/>
          </a:p>
        </p:txBody>
      </p:sp>
      <p:sp>
        <p:nvSpPr>
          <p:cNvPr id="7" name="矩形 6">
            <a:extLst>
              <a:ext uri="{FF2B5EF4-FFF2-40B4-BE49-F238E27FC236}">
                <a16:creationId xmlns:a16="http://schemas.microsoft.com/office/drawing/2014/main" id="{8FE5FA35-195A-4C36-8E64-4ABA87F4D653}"/>
              </a:ext>
            </a:extLst>
          </p:cNvPr>
          <p:cNvSpPr/>
          <p:nvPr/>
        </p:nvSpPr>
        <p:spPr>
          <a:xfrm>
            <a:off x="0" y="216816"/>
            <a:ext cx="537328" cy="107465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a:extLst>
              <a:ext uri="{FF2B5EF4-FFF2-40B4-BE49-F238E27FC236}">
                <a16:creationId xmlns:a16="http://schemas.microsoft.com/office/drawing/2014/main" id="{6E2D42AB-710F-4E1A-9FC4-8E8AD7D2C31E}"/>
              </a:ext>
            </a:extLst>
          </p:cNvPr>
          <p:cNvPicPr>
            <a:picLocks noChangeAspect="1"/>
          </p:cNvPicPr>
          <p:nvPr/>
        </p:nvPicPr>
        <p:blipFill>
          <a:blip r:embed="rId2"/>
          <a:stretch>
            <a:fillRect/>
          </a:stretch>
        </p:blipFill>
        <p:spPr>
          <a:xfrm>
            <a:off x="5046155" y="1291472"/>
            <a:ext cx="5260819" cy="4541157"/>
          </a:xfrm>
          <a:prstGeom prst="rect">
            <a:avLst/>
          </a:prstGeom>
        </p:spPr>
      </p:pic>
      <p:sp>
        <p:nvSpPr>
          <p:cNvPr id="3" name="文本框 2">
            <a:extLst>
              <a:ext uri="{FF2B5EF4-FFF2-40B4-BE49-F238E27FC236}">
                <a16:creationId xmlns:a16="http://schemas.microsoft.com/office/drawing/2014/main" id="{E1B785E9-B4DB-4626-A2B1-D1FA1F0D84A2}"/>
              </a:ext>
            </a:extLst>
          </p:cNvPr>
          <p:cNvSpPr txBox="1"/>
          <p:nvPr/>
        </p:nvSpPr>
        <p:spPr>
          <a:xfrm>
            <a:off x="631595" y="3728621"/>
            <a:ext cx="3567543" cy="3139321"/>
          </a:xfrm>
          <a:prstGeom prst="rect">
            <a:avLst/>
          </a:prstGeom>
          <a:noFill/>
        </p:spPr>
        <p:txBody>
          <a:bodyPr wrap="square" rtlCol="0">
            <a:spAutoFit/>
          </a:bodyPr>
          <a:lstStyle/>
          <a:p>
            <a:r>
              <a:rPr lang="en-US" altLang="zh-CN" dirty="0"/>
              <a:t>The example is the adaptivity with 1% stateful tasks from the paper, the controlled experiment consumption range is from 2000ms to 5000ms per 10 tasks.</a:t>
            </a:r>
          </a:p>
          <a:p>
            <a:endParaRPr lang="en-US" altLang="zh-CN" dirty="0"/>
          </a:p>
          <a:p>
            <a:r>
              <a:rPr lang="en-US" altLang="zh-CN" dirty="0"/>
              <a:t>And I set first 50 tasks are normal tasks which cost 4000 around per 10 tasks at 5 workers, 50~100 are hard tasks, and 200~400 are easy tasks .</a:t>
            </a:r>
            <a:endParaRPr lang="zh-CN" altLang="en-US" dirty="0"/>
          </a:p>
        </p:txBody>
      </p:sp>
      <p:cxnSp>
        <p:nvCxnSpPr>
          <p:cNvPr id="5" name="直接连接符 4">
            <a:extLst>
              <a:ext uri="{FF2B5EF4-FFF2-40B4-BE49-F238E27FC236}">
                <a16:creationId xmlns:a16="http://schemas.microsoft.com/office/drawing/2014/main" id="{78B79626-67FC-487B-94AA-E8D2A388095B}"/>
              </a:ext>
            </a:extLst>
          </p:cNvPr>
          <p:cNvCxnSpPr/>
          <p:nvPr/>
        </p:nvCxnSpPr>
        <p:spPr>
          <a:xfrm>
            <a:off x="6033856" y="2787588"/>
            <a:ext cx="455720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12A93EF5-DD1C-4A1C-869C-54FF71DC149D}"/>
              </a:ext>
            </a:extLst>
          </p:cNvPr>
          <p:cNvCxnSpPr/>
          <p:nvPr/>
        </p:nvCxnSpPr>
        <p:spPr>
          <a:xfrm>
            <a:off x="6033856" y="2327429"/>
            <a:ext cx="455720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1290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D22753E1-9C4E-4BDB-A614-C24A2EBA31DE}"/>
              </a:ext>
            </a:extLst>
          </p:cNvPr>
          <p:cNvSpPr txBox="1"/>
          <p:nvPr/>
        </p:nvSpPr>
        <p:spPr>
          <a:xfrm>
            <a:off x="631595" y="518474"/>
            <a:ext cx="8104031" cy="1969770"/>
          </a:xfrm>
          <a:prstGeom prst="rect">
            <a:avLst/>
          </a:prstGeom>
          <a:noFill/>
        </p:spPr>
        <p:txBody>
          <a:bodyPr wrap="square" rtlCol="0">
            <a:spAutoFit/>
          </a:bodyPr>
          <a:lstStyle/>
          <a:p>
            <a:r>
              <a:rPr lang="en-US" altLang="zh-CN" sz="3200" dirty="0"/>
              <a:t>Adaptivity in Stateful Parallel Pattern</a:t>
            </a:r>
          </a:p>
          <a:p>
            <a:endParaRPr lang="en-US" altLang="zh-CN" dirty="0"/>
          </a:p>
          <a:p>
            <a:endParaRPr lang="en-US" altLang="zh-CN" dirty="0"/>
          </a:p>
          <a:p>
            <a:endParaRPr lang="en-US" altLang="zh-CN" dirty="0"/>
          </a:p>
          <a:p>
            <a:pPr marL="285750" indent="-285750">
              <a:buFont typeface="Arial" panose="020B0604020202020204" pitchFamily="34" charset="0"/>
              <a:buChar char="•"/>
            </a:pPr>
            <a:r>
              <a:rPr lang="en-US" altLang="zh-CN" dirty="0"/>
              <a:t>a example how the program works</a:t>
            </a:r>
          </a:p>
          <a:p>
            <a:endParaRPr lang="en-US" altLang="zh-CN" dirty="0"/>
          </a:p>
        </p:txBody>
      </p:sp>
      <p:sp>
        <p:nvSpPr>
          <p:cNvPr id="7" name="矩形 6">
            <a:extLst>
              <a:ext uri="{FF2B5EF4-FFF2-40B4-BE49-F238E27FC236}">
                <a16:creationId xmlns:a16="http://schemas.microsoft.com/office/drawing/2014/main" id="{8FE5FA35-195A-4C36-8E64-4ABA87F4D653}"/>
              </a:ext>
            </a:extLst>
          </p:cNvPr>
          <p:cNvSpPr/>
          <p:nvPr/>
        </p:nvSpPr>
        <p:spPr>
          <a:xfrm>
            <a:off x="0" y="216816"/>
            <a:ext cx="537328" cy="107465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a:extLst>
              <a:ext uri="{FF2B5EF4-FFF2-40B4-BE49-F238E27FC236}">
                <a16:creationId xmlns:a16="http://schemas.microsoft.com/office/drawing/2014/main" id="{6E2D42AB-710F-4E1A-9FC4-8E8AD7D2C31E}"/>
              </a:ext>
            </a:extLst>
          </p:cNvPr>
          <p:cNvPicPr>
            <a:picLocks noChangeAspect="1"/>
          </p:cNvPicPr>
          <p:nvPr/>
        </p:nvPicPr>
        <p:blipFill>
          <a:blip r:embed="rId2"/>
          <a:stretch>
            <a:fillRect/>
          </a:stretch>
        </p:blipFill>
        <p:spPr>
          <a:xfrm>
            <a:off x="5046155" y="1291472"/>
            <a:ext cx="5260819" cy="4541157"/>
          </a:xfrm>
          <a:prstGeom prst="rect">
            <a:avLst/>
          </a:prstGeom>
        </p:spPr>
      </p:pic>
      <p:sp>
        <p:nvSpPr>
          <p:cNvPr id="3" name="文本框 2">
            <a:extLst>
              <a:ext uri="{FF2B5EF4-FFF2-40B4-BE49-F238E27FC236}">
                <a16:creationId xmlns:a16="http://schemas.microsoft.com/office/drawing/2014/main" id="{E1B785E9-B4DB-4626-A2B1-D1FA1F0D84A2}"/>
              </a:ext>
            </a:extLst>
          </p:cNvPr>
          <p:cNvSpPr txBox="1"/>
          <p:nvPr/>
        </p:nvSpPr>
        <p:spPr>
          <a:xfrm>
            <a:off x="631595" y="3429000"/>
            <a:ext cx="3567543" cy="646331"/>
          </a:xfrm>
          <a:prstGeom prst="rect">
            <a:avLst/>
          </a:prstGeom>
          <a:noFill/>
        </p:spPr>
        <p:txBody>
          <a:bodyPr wrap="square" rtlCol="0">
            <a:spAutoFit/>
          </a:bodyPr>
          <a:lstStyle/>
          <a:p>
            <a:r>
              <a:rPr lang="en-US" altLang="zh-CN" dirty="0"/>
              <a:t>the Emitter send tasks to 5 Workers at the beginning</a:t>
            </a:r>
          </a:p>
        </p:txBody>
      </p:sp>
      <p:cxnSp>
        <p:nvCxnSpPr>
          <p:cNvPr id="5" name="直接连接符 4">
            <a:extLst>
              <a:ext uri="{FF2B5EF4-FFF2-40B4-BE49-F238E27FC236}">
                <a16:creationId xmlns:a16="http://schemas.microsoft.com/office/drawing/2014/main" id="{78B79626-67FC-487B-94AA-E8D2A388095B}"/>
              </a:ext>
            </a:extLst>
          </p:cNvPr>
          <p:cNvCxnSpPr/>
          <p:nvPr/>
        </p:nvCxnSpPr>
        <p:spPr>
          <a:xfrm>
            <a:off x="6033856" y="2787588"/>
            <a:ext cx="455720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12A93EF5-DD1C-4A1C-869C-54FF71DC149D}"/>
              </a:ext>
            </a:extLst>
          </p:cNvPr>
          <p:cNvCxnSpPr/>
          <p:nvPr/>
        </p:nvCxnSpPr>
        <p:spPr>
          <a:xfrm>
            <a:off x="6033856" y="2327429"/>
            <a:ext cx="455720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4DED03A2-4725-4C3B-9ECC-1C327CF56BE7}"/>
              </a:ext>
            </a:extLst>
          </p:cNvPr>
          <p:cNvCxnSpPr/>
          <p:nvPr/>
        </p:nvCxnSpPr>
        <p:spPr>
          <a:xfrm flipH="1">
            <a:off x="6096000" y="2488244"/>
            <a:ext cx="118369" cy="233233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4780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D22753E1-9C4E-4BDB-A614-C24A2EBA31DE}"/>
              </a:ext>
            </a:extLst>
          </p:cNvPr>
          <p:cNvSpPr txBox="1"/>
          <p:nvPr/>
        </p:nvSpPr>
        <p:spPr>
          <a:xfrm>
            <a:off x="631595" y="518474"/>
            <a:ext cx="8104031" cy="1969770"/>
          </a:xfrm>
          <a:prstGeom prst="rect">
            <a:avLst/>
          </a:prstGeom>
          <a:noFill/>
        </p:spPr>
        <p:txBody>
          <a:bodyPr wrap="square" rtlCol="0">
            <a:spAutoFit/>
          </a:bodyPr>
          <a:lstStyle/>
          <a:p>
            <a:r>
              <a:rPr lang="en-US" altLang="zh-CN" sz="3200" dirty="0"/>
              <a:t>Adaptivity in Stateful Parallel Pattern</a:t>
            </a:r>
          </a:p>
          <a:p>
            <a:endParaRPr lang="en-US" altLang="zh-CN" dirty="0"/>
          </a:p>
          <a:p>
            <a:endParaRPr lang="en-US" altLang="zh-CN" dirty="0"/>
          </a:p>
          <a:p>
            <a:endParaRPr lang="en-US" altLang="zh-CN" dirty="0"/>
          </a:p>
          <a:p>
            <a:pPr marL="285750" indent="-285750">
              <a:buFont typeface="Arial" panose="020B0604020202020204" pitchFamily="34" charset="0"/>
              <a:buChar char="•"/>
            </a:pPr>
            <a:r>
              <a:rPr lang="en-US" altLang="zh-CN" dirty="0"/>
              <a:t>a example how the program works</a:t>
            </a:r>
          </a:p>
          <a:p>
            <a:endParaRPr lang="en-US" altLang="zh-CN" dirty="0"/>
          </a:p>
        </p:txBody>
      </p:sp>
      <p:sp>
        <p:nvSpPr>
          <p:cNvPr id="7" name="矩形 6">
            <a:extLst>
              <a:ext uri="{FF2B5EF4-FFF2-40B4-BE49-F238E27FC236}">
                <a16:creationId xmlns:a16="http://schemas.microsoft.com/office/drawing/2014/main" id="{8FE5FA35-195A-4C36-8E64-4ABA87F4D653}"/>
              </a:ext>
            </a:extLst>
          </p:cNvPr>
          <p:cNvSpPr/>
          <p:nvPr/>
        </p:nvSpPr>
        <p:spPr>
          <a:xfrm>
            <a:off x="0" y="216816"/>
            <a:ext cx="537328" cy="107465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a:extLst>
              <a:ext uri="{FF2B5EF4-FFF2-40B4-BE49-F238E27FC236}">
                <a16:creationId xmlns:a16="http://schemas.microsoft.com/office/drawing/2014/main" id="{6E2D42AB-710F-4E1A-9FC4-8E8AD7D2C31E}"/>
              </a:ext>
            </a:extLst>
          </p:cNvPr>
          <p:cNvPicPr>
            <a:picLocks noChangeAspect="1"/>
          </p:cNvPicPr>
          <p:nvPr/>
        </p:nvPicPr>
        <p:blipFill>
          <a:blip r:embed="rId2"/>
          <a:stretch>
            <a:fillRect/>
          </a:stretch>
        </p:blipFill>
        <p:spPr>
          <a:xfrm>
            <a:off x="5046155" y="1291472"/>
            <a:ext cx="5260819" cy="4541157"/>
          </a:xfrm>
          <a:prstGeom prst="rect">
            <a:avLst/>
          </a:prstGeom>
        </p:spPr>
      </p:pic>
      <p:sp>
        <p:nvSpPr>
          <p:cNvPr id="3" name="文本框 2">
            <a:extLst>
              <a:ext uri="{FF2B5EF4-FFF2-40B4-BE49-F238E27FC236}">
                <a16:creationId xmlns:a16="http://schemas.microsoft.com/office/drawing/2014/main" id="{E1B785E9-B4DB-4626-A2B1-D1FA1F0D84A2}"/>
              </a:ext>
            </a:extLst>
          </p:cNvPr>
          <p:cNvSpPr txBox="1"/>
          <p:nvPr/>
        </p:nvSpPr>
        <p:spPr>
          <a:xfrm>
            <a:off x="631595" y="3728621"/>
            <a:ext cx="3567543" cy="1200329"/>
          </a:xfrm>
          <a:prstGeom prst="rect">
            <a:avLst/>
          </a:prstGeom>
          <a:noFill/>
        </p:spPr>
        <p:txBody>
          <a:bodyPr wrap="square" rtlCol="0">
            <a:spAutoFit/>
          </a:bodyPr>
          <a:lstStyle/>
          <a:p>
            <a:r>
              <a:rPr lang="en-US" altLang="zh-CN" dirty="0"/>
              <a:t>because the average consume still not more than 5000ms,so the number of active Workers keep at 5</a:t>
            </a:r>
          </a:p>
        </p:txBody>
      </p:sp>
      <p:cxnSp>
        <p:nvCxnSpPr>
          <p:cNvPr id="5" name="直接连接符 4">
            <a:extLst>
              <a:ext uri="{FF2B5EF4-FFF2-40B4-BE49-F238E27FC236}">
                <a16:creationId xmlns:a16="http://schemas.microsoft.com/office/drawing/2014/main" id="{78B79626-67FC-487B-94AA-E8D2A388095B}"/>
              </a:ext>
            </a:extLst>
          </p:cNvPr>
          <p:cNvCxnSpPr/>
          <p:nvPr/>
        </p:nvCxnSpPr>
        <p:spPr>
          <a:xfrm>
            <a:off x="6033856" y="2787588"/>
            <a:ext cx="455720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12A93EF5-DD1C-4A1C-869C-54FF71DC149D}"/>
              </a:ext>
            </a:extLst>
          </p:cNvPr>
          <p:cNvCxnSpPr/>
          <p:nvPr/>
        </p:nvCxnSpPr>
        <p:spPr>
          <a:xfrm>
            <a:off x="6033856" y="2327429"/>
            <a:ext cx="455720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25BCBA55-B7F0-4F54-AB38-45E67F5B2712}"/>
              </a:ext>
            </a:extLst>
          </p:cNvPr>
          <p:cNvCxnSpPr/>
          <p:nvPr/>
        </p:nvCxnSpPr>
        <p:spPr>
          <a:xfrm flipH="1">
            <a:off x="6187736" y="2488244"/>
            <a:ext cx="150920" cy="23678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1015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D22753E1-9C4E-4BDB-A614-C24A2EBA31DE}"/>
              </a:ext>
            </a:extLst>
          </p:cNvPr>
          <p:cNvSpPr txBox="1"/>
          <p:nvPr/>
        </p:nvSpPr>
        <p:spPr>
          <a:xfrm>
            <a:off x="631595" y="518474"/>
            <a:ext cx="8104031" cy="1969770"/>
          </a:xfrm>
          <a:prstGeom prst="rect">
            <a:avLst/>
          </a:prstGeom>
          <a:noFill/>
        </p:spPr>
        <p:txBody>
          <a:bodyPr wrap="square" rtlCol="0">
            <a:spAutoFit/>
          </a:bodyPr>
          <a:lstStyle/>
          <a:p>
            <a:r>
              <a:rPr lang="en-US" altLang="zh-CN" sz="3200" dirty="0"/>
              <a:t>Adaptivity in Stateful Parallel Pattern</a:t>
            </a:r>
          </a:p>
          <a:p>
            <a:endParaRPr lang="en-US" altLang="zh-CN" dirty="0"/>
          </a:p>
          <a:p>
            <a:endParaRPr lang="en-US" altLang="zh-CN" dirty="0"/>
          </a:p>
          <a:p>
            <a:endParaRPr lang="en-US" altLang="zh-CN" dirty="0"/>
          </a:p>
          <a:p>
            <a:pPr marL="285750" indent="-285750">
              <a:buFont typeface="Arial" panose="020B0604020202020204" pitchFamily="34" charset="0"/>
              <a:buChar char="•"/>
            </a:pPr>
            <a:r>
              <a:rPr lang="en-US" altLang="zh-CN" dirty="0"/>
              <a:t>a example how the program works</a:t>
            </a:r>
          </a:p>
          <a:p>
            <a:endParaRPr lang="en-US" altLang="zh-CN" dirty="0"/>
          </a:p>
        </p:txBody>
      </p:sp>
      <p:sp>
        <p:nvSpPr>
          <p:cNvPr id="7" name="矩形 6">
            <a:extLst>
              <a:ext uri="{FF2B5EF4-FFF2-40B4-BE49-F238E27FC236}">
                <a16:creationId xmlns:a16="http://schemas.microsoft.com/office/drawing/2014/main" id="{8FE5FA35-195A-4C36-8E64-4ABA87F4D653}"/>
              </a:ext>
            </a:extLst>
          </p:cNvPr>
          <p:cNvSpPr/>
          <p:nvPr/>
        </p:nvSpPr>
        <p:spPr>
          <a:xfrm>
            <a:off x="0" y="216816"/>
            <a:ext cx="537328" cy="107465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a:extLst>
              <a:ext uri="{FF2B5EF4-FFF2-40B4-BE49-F238E27FC236}">
                <a16:creationId xmlns:a16="http://schemas.microsoft.com/office/drawing/2014/main" id="{6E2D42AB-710F-4E1A-9FC4-8E8AD7D2C31E}"/>
              </a:ext>
            </a:extLst>
          </p:cNvPr>
          <p:cNvPicPr>
            <a:picLocks noChangeAspect="1"/>
          </p:cNvPicPr>
          <p:nvPr/>
        </p:nvPicPr>
        <p:blipFill>
          <a:blip r:embed="rId2"/>
          <a:stretch>
            <a:fillRect/>
          </a:stretch>
        </p:blipFill>
        <p:spPr>
          <a:xfrm>
            <a:off x="5046155" y="1291472"/>
            <a:ext cx="5260819" cy="4541157"/>
          </a:xfrm>
          <a:prstGeom prst="rect">
            <a:avLst/>
          </a:prstGeom>
        </p:spPr>
      </p:pic>
      <p:sp>
        <p:nvSpPr>
          <p:cNvPr id="3" name="文本框 2">
            <a:extLst>
              <a:ext uri="{FF2B5EF4-FFF2-40B4-BE49-F238E27FC236}">
                <a16:creationId xmlns:a16="http://schemas.microsoft.com/office/drawing/2014/main" id="{E1B785E9-B4DB-4626-A2B1-D1FA1F0D84A2}"/>
              </a:ext>
            </a:extLst>
          </p:cNvPr>
          <p:cNvSpPr txBox="1"/>
          <p:nvPr/>
        </p:nvSpPr>
        <p:spPr>
          <a:xfrm>
            <a:off x="631595" y="3728621"/>
            <a:ext cx="3567543" cy="2031325"/>
          </a:xfrm>
          <a:prstGeom prst="rect">
            <a:avLst/>
          </a:prstGeom>
          <a:noFill/>
        </p:spPr>
        <p:txBody>
          <a:bodyPr wrap="square" rtlCol="0">
            <a:spAutoFit/>
          </a:bodyPr>
          <a:lstStyle/>
          <a:p>
            <a:r>
              <a:rPr lang="en-US" altLang="zh-CN" dirty="0"/>
              <a:t>in the task number 50~100, we used hard task which takes more time, therefore the average consume would be over 5000ms, Emitter start send tasks to a new worker, and number of active Workers automatically increase 1</a:t>
            </a:r>
            <a:endParaRPr lang="zh-CN" altLang="en-US" dirty="0"/>
          </a:p>
        </p:txBody>
      </p:sp>
      <p:cxnSp>
        <p:nvCxnSpPr>
          <p:cNvPr id="5" name="直接连接符 4">
            <a:extLst>
              <a:ext uri="{FF2B5EF4-FFF2-40B4-BE49-F238E27FC236}">
                <a16:creationId xmlns:a16="http://schemas.microsoft.com/office/drawing/2014/main" id="{78B79626-67FC-487B-94AA-E8D2A388095B}"/>
              </a:ext>
            </a:extLst>
          </p:cNvPr>
          <p:cNvCxnSpPr/>
          <p:nvPr/>
        </p:nvCxnSpPr>
        <p:spPr>
          <a:xfrm>
            <a:off x="6033856" y="2787588"/>
            <a:ext cx="455720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12A93EF5-DD1C-4A1C-869C-54FF71DC149D}"/>
              </a:ext>
            </a:extLst>
          </p:cNvPr>
          <p:cNvCxnSpPr/>
          <p:nvPr/>
        </p:nvCxnSpPr>
        <p:spPr>
          <a:xfrm>
            <a:off x="6033856" y="2327429"/>
            <a:ext cx="455720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FF19BCD1-E92F-4E51-827B-EACDD2A06E66}"/>
              </a:ext>
            </a:extLst>
          </p:cNvPr>
          <p:cNvCxnSpPr/>
          <p:nvPr/>
        </p:nvCxnSpPr>
        <p:spPr>
          <a:xfrm flipV="1">
            <a:off x="6374167" y="2201662"/>
            <a:ext cx="213064" cy="252125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4551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D22753E1-9C4E-4BDB-A614-C24A2EBA31DE}"/>
              </a:ext>
            </a:extLst>
          </p:cNvPr>
          <p:cNvSpPr txBox="1"/>
          <p:nvPr/>
        </p:nvSpPr>
        <p:spPr>
          <a:xfrm>
            <a:off x="631595" y="518474"/>
            <a:ext cx="8104031" cy="1969770"/>
          </a:xfrm>
          <a:prstGeom prst="rect">
            <a:avLst/>
          </a:prstGeom>
          <a:noFill/>
        </p:spPr>
        <p:txBody>
          <a:bodyPr wrap="square" rtlCol="0">
            <a:spAutoFit/>
          </a:bodyPr>
          <a:lstStyle/>
          <a:p>
            <a:r>
              <a:rPr lang="en-US" altLang="zh-CN" sz="3200" dirty="0"/>
              <a:t>Adaptivity in Stateful Parallel Pattern</a:t>
            </a:r>
          </a:p>
          <a:p>
            <a:endParaRPr lang="en-US" altLang="zh-CN" dirty="0"/>
          </a:p>
          <a:p>
            <a:endParaRPr lang="en-US" altLang="zh-CN" dirty="0"/>
          </a:p>
          <a:p>
            <a:endParaRPr lang="en-US" altLang="zh-CN" dirty="0"/>
          </a:p>
          <a:p>
            <a:pPr marL="285750" indent="-285750">
              <a:buFont typeface="Arial" panose="020B0604020202020204" pitchFamily="34" charset="0"/>
              <a:buChar char="•"/>
            </a:pPr>
            <a:r>
              <a:rPr lang="en-US" altLang="zh-CN" dirty="0"/>
              <a:t>a example how the program works</a:t>
            </a:r>
          </a:p>
          <a:p>
            <a:endParaRPr lang="en-US" altLang="zh-CN" dirty="0"/>
          </a:p>
        </p:txBody>
      </p:sp>
      <p:sp>
        <p:nvSpPr>
          <p:cNvPr id="7" name="矩形 6">
            <a:extLst>
              <a:ext uri="{FF2B5EF4-FFF2-40B4-BE49-F238E27FC236}">
                <a16:creationId xmlns:a16="http://schemas.microsoft.com/office/drawing/2014/main" id="{8FE5FA35-195A-4C36-8E64-4ABA87F4D653}"/>
              </a:ext>
            </a:extLst>
          </p:cNvPr>
          <p:cNvSpPr/>
          <p:nvPr/>
        </p:nvSpPr>
        <p:spPr>
          <a:xfrm>
            <a:off x="0" y="216816"/>
            <a:ext cx="537328" cy="107465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a:extLst>
              <a:ext uri="{FF2B5EF4-FFF2-40B4-BE49-F238E27FC236}">
                <a16:creationId xmlns:a16="http://schemas.microsoft.com/office/drawing/2014/main" id="{6E2D42AB-710F-4E1A-9FC4-8E8AD7D2C31E}"/>
              </a:ext>
            </a:extLst>
          </p:cNvPr>
          <p:cNvPicPr>
            <a:picLocks noChangeAspect="1"/>
          </p:cNvPicPr>
          <p:nvPr/>
        </p:nvPicPr>
        <p:blipFill>
          <a:blip r:embed="rId2"/>
          <a:stretch>
            <a:fillRect/>
          </a:stretch>
        </p:blipFill>
        <p:spPr>
          <a:xfrm>
            <a:off x="5046155" y="1291472"/>
            <a:ext cx="5260819" cy="4541157"/>
          </a:xfrm>
          <a:prstGeom prst="rect">
            <a:avLst/>
          </a:prstGeom>
        </p:spPr>
      </p:pic>
      <p:sp>
        <p:nvSpPr>
          <p:cNvPr id="3" name="文本框 2">
            <a:extLst>
              <a:ext uri="{FF2B5EF4-FFF2-40B4-BE49-F238E27FC236}">
                <a16:creationId xmlns:a16="http://schemas.microsoft.com/office/drawing/2014/main" id="{E1B785E9-B4DB-4626-A2B1-D1FA1F0D84A2}"/>
              </a:ext>
            </a:extLst>
          </p:cNvPr>
          <p:cNvSpPr txBox="1"/>
          <p:nvPr/>
        </p:nvSpPr>
        <p:spPr>
          <a:xfrm>
            <a:off x="631595" y="3728621"/>
            <a:ext cx="3567543" cy="1477328"/>
          </a:xfrm>
          <a:prstGeom prst="rect">
            <a:avLst/>
          </a:prstGeom>
          <a:noFill/>
        </p:spPr>
        <p:txBody>
          <a:bodyPr wrap="square" rtlCol="0">
            <a:spAutoFit/>
          </a:bodyPr>
          <a:lstStyle/>
          <a:p>
            <a:r>
              <a:rPr lang="en-US" altLang="zh-CN" dirty="0"/>
              <a:t>although the number of Workers has been increased, the average consumption still higher than 5000ms,  so that active Worker counts keeps increase</a:t>
            </a:r>
          </a:p>
        </p:txBody>
      </p:sp>
      <p:cxnSp>
        <p:nvCxnSpPr>
          <p:cNvPr id="5" name="直接连接符 4">
            <a:extLst>
              <a:ext uri="{FF2B5EF4-FFF2-40B4-BE49-F238E27FC236}">
                <a16:creationId xmlns:a16="http://schemas.microsoft.com/office/drawing/2014/main" id="{78B79626-67FC-487B-94AA-E8D2A388095B}"/>
              </a:ext>
            </a:extLst>
          </p:cNvPr>
          <p:cNvCxnSpPr/>
          <p:nvPr/>
        </p:nvCxnSpPr>
        <p:spPr>
          <a:xfrm>
            <a:off x="6033856" y="2787588"/>
            <a:ext cx="455720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12A93EF5-DD1C-4A1C-869C-54FF71DC149D}"/>
              </a:ext>
            </a:extLst>
          </p:cNvPr>
          <p:cNvCxnSpPr/>
          <p:nvPr/>
        </p:nvCxnSpPr>
        <p:spPr>
          <a:xfrm>
            <a:off x="6033856" y="2327429"/>
            <a:ext cx="455720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9ED09F05-551D-4503-806D-E0394E6A5F37}"/>
              </a:ext>
            </a:extLst>
          </p:cNvPr>
          <p:cNvCxnSpPr/>
          <p:nvPr/>
        </p:nvCxnSpPr>
        <p:spPr>
          <a:xfrm flipH="1">
            <a:off x="6729274" y="2246050"/>
            <a:ext cx="115409" cy="209513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4597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D22753E1-9C4E-4BDB-A614-C24A2EBA31DE}"/>
              </a:ext>
            </a:extLst>
          </p:cNvPr>
          <p:cNvSpPr txBox="1"/>
          <p:nvPr/>
        </p:nvSpPr>
        <p:spPr>
          <a:xfrm>
            <a:off x="631595" y="518474"/>
            <a:ext cx="8104031" cy="1969770"/>
          </a:xfrm>
          <a:prstGeom prst="rect">
            <a:avLst/>
          </a:prstGeom>
          <a:noFill/>
        </p:spPr>
        <p:txBody>
          <a:bodyPr wrap="square" rtlCol="0">
            <a:spAutoFit/>
          </a:bodyPr>
          <a:lstStyle/>
          <a:p>
            <a:r>
              <a:rPr lang="en-US" altLang="zh-CN" sz="3200" dirty="0"/>
              <a:t>Adaptivity in Stateful Parallel Pattern</a:t>
            </a:r>
          </a:p>
          <a:p>
            <a:endParaRPr lang="en-US" altLang="zh-CN" dirty="0"/>
          </a:p>
          <a:p>
            <a:endParaRPr lang="en-US" altLang="zh-CN" dirty="0"/>
          </a:p>
          <a:p>
            <a:endParaRPr lang="en-US" altLang="zh-CN" dirty="0"/>
          </a:p>
          <a:p>
            <a:pPr marL="285750" indent="-285750">
              <a:buFont typeface="Arial" panose="020B0604020202020204" pitchFamily="34" charset="0"/>
              <a:buChar char="•"/>
            </a:pPr>
            <a:r>
              <a:rPr lang="en-US" altLang="zh-CN" dirty="0"/>
              <a:t>a example how the program works</a:t>
            </a:r>
          </a:p>
          <a:p>
            <a:endParaRPr lang="en-US" altLang="zh-CN" dirty="0"/>
          </a:p>
        </p:txBody>
      </p:sp>
      <p:sp>
        <p:nvSpPr>
          <p:cNvPr id="7" name="矩形 6">
            <a:extLst>
              <a:ext uri="{FF2B5EF4-FFF2-40B4-BE49-F238E27FC236}">
                <a16:creationId xmlns:a16="http://schemas.microsoft.com/office/drawing/2014/main" id="{8FE5FA35-195A-4C36-8E64-4ABA87F4D653}"/>
              </a:ext>
            </a:extLst>
          </p:cNvPr>
          <p:cNvSpPr/>
          <p:nvPr/>
        </p:nvSpPr>
        <p:spPr>
          <a:xfrm>
            <a:off x="0" y="216816"/>
            <a:ext cx="537328" cy="107465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a:extLst>
              <a:ext uri="{FF2B5EF4-FFF2-40B4-BE49-F238E27FC236}">
                <a16:creationId xmlns:a16="http://schemas.microsoft.com/office/drawing/2014/main" id="{6E2D42AB-710F-4E1A-9FC4-8E8AD7D2C31E}"/>
              </a:ext>
            </a:extLst>
          </p:cNvPr>
          <p:cNvPicPr>
            <a:picLocks noChangeAspect="1"/>
          </p:cNvPicPr>
          <p:nvPr/>
        </p:nvPicPr>
        <p:blipFill>
          <a:blip r:embed="rId2"/>
          <a:stretch>
            <a:fillRect/>
          </a:stretch>
        </p:blipFill>
        <p:spPr>
          <a:xfrm>
            <a:off x="5046155" y="1291472"/>
            <a:ext cx="5260819" cy="4541157"/>
          </a:xfrm>
          <a:prstGeom prst="rect">
            <a:avLst/>
          </a:prstGeom>
        </p:spPr>
      </p:pic>
      <p:sp>
        <p:nvSpPr>
          <p:cNvPr id="3" name="文本框 2">
            <a:extLst>
              <a:ext uri="{FF2B5EF4-FFF2-40B4-BE49-F238E27FC236}">
                <a16:creationId xmlns:a16="http://schemas.microsoft.com/office/drawing/2014/main" id="{E1B785E9-B4DB-4626-A2B1-D1FA1F0D84A2}"/>
              </a:ext>
            </a:extLst>
          </p:cNvPr>
          <p:cNvSpPr txBox="1"/>
          <p:nvPr/>
        </p:nvSpPr>
        <p:spPr>
          <a:xfrm>
            <a:off x="631595" y="3728621"/>
            <a:ext cx="3567543" cy="1754326"/>
          </a:xfrm>
          <a:prstGeom prst="rect">
            <a:avLst/>
          </a:prstGeom>
          <a:noFill/>
        </p:spPr>
        <p:txBody>
          <a:bodyPr wrap="square" rtlCol="0">
            <a:spAutoFit/>
          </a:bodyPr>
          <a:lstStyle/>
          <a:p>
            <a:r>
              <a:rPr lang="en-US" altLang="zh-CN" dirty="0"/>
              <a:t>with the number of active Workers increase to 10,the process speed has got quickly enough ,therefore the average consumption back to around 3000, then number of active Workers keep at 10</a:t>
            </a:r>
          </a:p>
        </p:txBody>
      </p:sp>
      <p:cxnSp>
        <p:nvCxnSpPr>
          <p:cNvPr id="5" name="直接连接符 4">
            <a:extLst>
              <a:ext uri="{FF2B5EF4-FFF2-40B4-BE49-F238E27FC236}">
                <a16:creationId xmlns:a16="http://schemas.microsoft.com/office/drawing/2014/main" id="{78B79626-67FC-487B-94AA-E8D2A388095B}"/>
              </a:ext>
            </a:extLst>
          </p:cNvPr>
          <p:cNvCxnSpPr/>
          <p:nvPr/>
        </p:nvCxnSpPr>
        <p:spPr>
          <a:xfrm>
            <a:off x="6033856" y="2787588"/>
            <a:ext cx="455720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12A93EF5-DD1C-4A1C-869C-54FF71DC149D}"/>
              </a:ext>
            </a:extLst>
          </p:cNvPr>
          <p:cNvCxnSpPr/>
          <p:nvPr/>
        </p:nvCxnSpPr>
        <p:spPr>
          <a:xfrm>
            <a:off x="6033856" y="2327429"/>
            <a:ext cx="455720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6FBDD7B3-D177-454C-A42F-BDB68E145509}"/>
              </a:ext>
            </a:extLst>
          </p:cNvPr>
          <p:cNvCxnSpPr/>
          <p:nvPr/>
        </p:nvCxnSpPr>
        <p:spPr>
          <a:xfrm flipH="1">
            <a:off x="7173157" y="2707689"/>
            <a:ext cx="159798" cy="153583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0087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D22753E1-9C4E-4BDB-A614-C24A2EBA31DE}"/>
              </a:ext>
            </a:extLst>
          </p:cNvPr>
          <p:cNvSpPr txBox="1"/>
          <p:nvPr/>
        </p:nvSpPr>
        <p:spPr>
          <a:xfrm>
            <a:off x="631595" y="518474"/>
            <a:ext cx="8104031" cy="1969770"/>
          </a:xfrm>
          <a:prstGeom prst="rect">
            <a:avLst/>
          </a:prstGeom>
          <a:noFill/>
        </p:spPr>
        <p:txBody>
          <a:bodyPr wrap="square" rtlCol="0">
            <a:spAutoFit/>
          </a:bodyPr>
          <a:lstStyle/>
          <a:p>
            <a:r>
              <a:rPr lang="en-US" altLang="zh-CN" sz="3200" dirty="0"/>
              <a:t>Adaptivity in Stateful Parallel Pattern</a:t>
            </a:r>
          </a:p>
          <a:p>
            <a:endParaRPr lang="en-US" altLang="zh-CN" dirty="0"/>
          </a:p>
          <a:p>
            <a:endParaRPr lang="en-US" altLang="zh-CN" dirty="0"/>
          </a:p>
          <a:p>
            <a:endParaRPr lang="en-US" altLang="zh-CN" dirty="0"/>
          </a:p>
          <a:p>
            <a:pPr marL="285750" indent="-285750">
              <a:buFont typeface="Arial" panose="020B0604020202020204" pitchFamily="34" charset="0"/>
              <a:buChar char="•"/>
            </a:pPr>
            <a:r>
              <a:rPr lang="en-US" altLang="zh-CN" dirty="0"/>
              <a:t>a example how the program works</a:t>
            </a:r>
          </a:p>
          <a:p>
            <a:endParaRPr lang="en-US" altLang="zh-CN" dirty="0"/>
          </a:p>
        </p:txBody>
      </p:sp>
      <p:sp>
        <p:nvSpPr>
          <p:cNvPr id="7" name="矩形 6">
            <a:extLst>
              <a:ext uri="{FF2B5EF4-FFF2-40B4-BE49-F238E27FC236}">
                <a16:creationId xmlns:a16="http://schemas.microsoft.com/office/drawing/2014/main" id="{8FE5FA35-195A-4C36-8E64-4ABA87F4D653}"/>
              </a:ext>
            </a:extLst>
          </p:cNvPr>
          <p:cNvSpPr/>
          <p:nvPr/>
        </p:nvSpPr>
        <p:spPr>
          <a:xfrm>
            <a:off x="0" y="216816"/>
            <a:ext cx="537328" cy="107465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a:extLst>
              <a:ext uri="{FF2B5EF4-FFF2-40B4-BE49-F238E27FC236}">
                <a16:creationId xmlns:a16="http://schemas.microsoft.com/office/drawing/2014/main" id="{6E2D42AB-710F-4E1A-9FC4-8E8AD7D2C31E}"/>
              </a:ext>
            </a:extLst>
          </p:cNvPr>
          <p:cNvPicPr>
            <a:picLocks noChangeAspect="1"/>
          </p:cNvPicPr>
          <p:nvPr/>
        </p:nvPicPr>
        <p:blipFill>
          <a:blip r:embed="rId2"/>
          <a:stretch>
            <a:fillRect/>
          </a:stretch>
        </p:blipFill>
        <p:spPr>
          <a:xfrm>
            <a:off x="5046155" y="1291472"/>
            <a:ext cx="5260819" cy="4541157"/>
          </a:xfrm>
          <a:prstGeom prst="rect">
            <a:avLst/>
          </a:prstGeom>
        </p:spPr>
      </p:pic>
      <p:sp>
        <p:nvSpPr>
          <p:cNvPr id="3" name="文本框 2">
            <a:extLst>
              <a:ext uri="{FF2B5EF4-FFF2-40B4-BE49-F238E27FC236}">
                <a16:creationId xmlns:a16="http://schemas.microsoft.com/office/drawing/2014/main" id="{E1B785E9-B4DB-4626-A2B1-D1FA1F0D84A2}"/>
              </a:ext>
            </a:extLst>
          </p:cNvPr>
          <p:cNvSpPr txBox="1"/>
          <p:nvPr/>
        </p:nvSpPr>
        <p:spPr>
          <a:xfrm>
            <a:off x="631595" y="3728621"/>
            <a:ext cx="3567543" cy="2585323"/>
          </a:xfrm>
          <a:prstGeom prst="rect">
            <a:avLst/>
          </a:prstGeom>
          <a:noFill/>
        </p:spPr>
        <p:txBody>
          <a:bodyPr wrap="square" rtlCol="0">
            <a:spAutoFit/>
          </a:bodyPr>
          <a:lstStyle/>
          <a:p>
            <a:r>
              <a:rPr lang="en-US" altLang="zh-CN" dirty="0"/>
              <a:t>after task number 200, we instead all the tasks by the easy task,  therefore the average consume would be less than 2000ms,we don’t need so many workers at this time ,emitter stop send tasks to a exist active worker, and number of active Workers automatically reduce 1 </a:t>
            </a:r>
          </a:p>
        </p:txBody>
      </p:sp>
      <p:cxnSp>
        <p:nvCxnSpPr>
          <p:cNvPr id="5" name="直接连接符 4">
            <a:extLst>
              <a:ext uri="{FF2B5EF4-FFF2-40B4-BE49-F238E27FC236}">
                <a16:creationId xmlns:a16="http://schemas.microsoft.com/office/drawing/2014/main" id="{78B79626-67FC-487B-94AA-E8D2A388095B}"/>
              </a:ext>
            </a:extLst>
          </p:cNvPr>
          <p:cNvCxnSpPr/>
          <p:nvPr/>
        </p:nvCxnSpPr>
        <p:spPr>
          <a:xfrm>
            <a:off x="6033856" y="2787588"/>
            <a:ext cx="455720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12A93EF5-DD1C-4A1C-869C-54FF71DC149D}"/>
              </a:ext>
            </a:extLst>
          </p:cNvPr>
          <p:cNvCxnSpPr/>
          <p:nvPr/>
        </p:nvCxnSpPr>
        <p:spPr>
          <a:xfrm>
            <a:off x="6033856" y="2327429"/>
            <a:ext cx="455720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B0F7EE51-51F1-4342-A463-71F2C5EE0B7B}"/>
              </a:ext>
            </a:extLst>
          </p:cNvPr>
          <p:cNvCxnSpPr/>
          <p:nvPr/>
        </p:nvCxnSpPr>
        <p:spPr>
          <a:xfrm flipH="1">
            <a:off x="7714695" y="2956264"/>
            <a:ext cx="150921" cy="133165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9253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D22753E1-9C4E-4BDB-A614-C24A2EBA31DE}"/>
              </a:ext>
            </a:extLst>
          </p:cNvPr>
          <p:cNvSpPr txBox="1"/>
          <p:nvPr/>
        </p:nvSpPr>
        <p:spPr>
          <a:xfrm>
            <a:off x="631595" y="518474"/>
            <a:ext cx="8104031" cy="1969770"/>
          </a:xfrm>
          <a:prstGeom prst="rect">
            <a:avLst/>
          </a:prstGeom>
          <a:noFill/>
        </p:spPr>
        <p:txBody>
          <a:bodyPr wrap="square" rtlCol="0">
            <a:spAutoFit/>
          </a:bodyPr>
          <a:lstStyle/>
          <a:p>
            <a:r>
              <a:rPr lang="en-US" altLang="zh-CN" sz="3200" dirty="0"/>
              <a:t>Adaptivity in Stateful Parallel Pattern</a:t>
            </a:r>
          </a:p>
          <a:p>
            <a:endParaRPr lang="en-US" altLang="zh-CN" dirty="0"/>
          </a:p>
          <a:p>
            <a:endParaRPr lang="en-US" altLang="zh-CN" dirty="0"/>
          </a:p>
          <a:p>
            <a:endParaRPr lang="en-US" altLang="zh-CN" dirty="0"/>
          </a:p>
          <a:p>
            <a:pPr marL="285750" indent="-285750">
              <a:buFont typeface="Arial" panose="020B0604020202020204" pitchFamily="34" charset="0"/>
              <a:buChar char="•"/>
            </a:pPr>
            <a:r>
              <a:rPr lang="en-US" altLang="zh-CN" dirty="0"/>
              <a:t>a example how the program works</a:t>
            </a:r>
          </a:p>
          <a:p>
            <a:endParaRPr lang="en-US" altLang="zh-CN" dirty="0"/>
          </a:p>
        </p:txBody>
      </p:sp>
      <p:sp>
        <p:nvSpPr>
          <p:cNvPr id="7" name="矩形 6">
            <a:extLst>
              <a:ext uri="{FF2B5EF4-FFF2-40B4-BE49-F238E27FC236}">
                <a16:creationId xmlns:a16="http://schemas.microsoft.com/office/drawing/2014/main" id="{8FE5FA35-195A-4C36-8E64-4ABA87F4D653}"/>
              </a:ext>
            </a:extLst>
          </p:cNvPr>
          <p:cNvSpPr/>
          <p:nvPr/>
        </p:nvSpPr>
        <p:spPr>
          <a:xfrm>
            <a:off x="0" y="216816"/>
            <a:ext cx="537328" cy="107465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a:extLst>
              <a:ext uri="{FF2B5EF4-FFF2-40B4-BE49-F238E27FC236}">
                <a16:creationId xmlns:a16="http://schemas.microsoft.com/office/drawing/2014/main" id="{6E2D42AB-710F-4E1A-9FC4-8E8AD7D2C31E}"/>
              </a:ext>
            </a:extLst>
          </p:cNvPr>
          <p:cNvPicPr>
            <a:picLocks noChangeAspect="1"/>
          </p:cNvPicPr>
          <p:nvPr/>
        </p:nvPicPr>
        <p:blipFill>
          <a:blip r:embed="rId2"/>
          <a:stretch>
            <a:fillRect/>
          </a:stretch>
        </p:blipFill>
        <p:spPr>
          <a:xfrm>
            <a:off x="5046155" y="1291472"/>
            <a:ext cx="5260819" cy="4541157"/>
          </a:xfrm>
          <a:prstGeom prst="rect">
            <a:avLst/>
          </a:prstGeom>
        </p:spPr>
      </p:pic>
      <p:sp>
        <p:nvSpPr>
          <p:cNvPr id="3" name="文本框 2">
            <a:extLst>
              <a:ext uri="{FF2B5EF4-FFF2-40B4-BE49-F238E27FC236}">
                <a16:creationId xmlns:a16="http://schemas.microsoft.com/office/drawing/2014/main" id="{E1B785E9-B4DB-4626-A2B1-D1FA1F0D84A2}"/>
              </a:ext>
            </a:extLst>
          </p:cNvPr>
          <p:cNvSpPr txBox="1"/>
          <p:nvPr/>
        </p:nvSpPr>
        <p:spPr>
          <a:xfrm>
            <a:off x="631595" y="3728621"/>
            <a:ext cx="3567543" cy="1754326"/>
          </a:xfrm>
          <a:prstGeom prst="rect">
            <a:avLst/>
          </a:prstGeom>
          <a:noFill/>
        </p:spPr>
        <p:txBody>
          <a:bodyPr wrap="square" rtlCol="0">
            <a:spAutoFit/>
          </a:bodyPr>
          <a:lstStyle/>
          <a:p>
            <a:r>
              <a:rPr lang="en-US" altLang="zh-CN" dirty="0"/>
              <a:t>with the number of active Workers reduce to 3,the process speed has got slowly, therefore the average consumption back to around 3000, then number of active Workers keep at 3 all the time.</a:t>
            </a:r>
          </a:p>
        </p:txBody>
      </p:sp>
      <p:cxnSp>
        <p:nvCxnSpPr>
          <p:cNvPr id="5" name="直接连接符 4">
            <a:extLst>
              <a:ext uri="{FF2B5EF4-FFF2-40B4-BE49-F238E27FC236}">
                <a16:creationId xmlns:a16="http://schemas.microsoft.com/office/drawing/2014/main" id="{78B79626-67FC-487B-94AA-E8D2A388095B}"/>
              </a:ext>
            </a:extLst>
          </p:cNvPr>
          <p:cNvCxnSpPr/>
          <p:nvPr/>
        </p:nvCxnSpPr>
        <p:spPr>
          <a:xfrm>
            <a:off x="6033856" y="2787588"/>
            <a:ext cx="455720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12A93EF5-DD1C-4A1C-869C-54FF71DC149D}"/>
              </a:ext>
            </a:extLst>
          </p:cNvPr>
          <p:cNvCxnSpPr/>
          <p:nvPr/>
        </p:nvCxnSpPr>
        <p:spPr>
          <a:xfrm>
            <a:off x="6033856" y="2327429"/>
            <a:ext cx="455720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7EEF5D55-D7CB-4367-9457-5B2400385B96}"/>
              </a:ext>
            </a:extLst>
          </p:cNvPr>
          <p:cNvCxnSpPr/>
          <p:nvPr/>
        </p:nvCxnSpPr>
        <p:spPr>
          <a:xfrm flipH="1">
            <a:off x="8735626" y="2627790"/>
            <a:ext cx="133166" cy="245023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9264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D22753E1-9C4E-4BDB-A614-C24A2EBA31DE}"/>
              </a:ext>
            </a:extLst>
          </p:cNvPr>
          <p:cNvSpPr txBox="1"/>
          <p:nvPr/>
        </p:nvSpPr>
        <p:spPr>
          <a:xfrm>
            <a:off x="631596" y="518474"/>
            <a:ext cx="11089064" cy="7232749"/>
          </a:xfrm>
          <a:prstGeom prst="rect">
            <a:avLst/>
          </a:prstGeom>
          <a:noFill/>
        </p:spPr>
        <p:txBody>
          <a:bodyPr wrap="square" rtlCol="0">
            <a:spAutoFit/>
          </a:bodyPr>
          <a:lstStyle/>
          <a:p>
            <a:r>
              <a:rPr lang="en-US" altLang="zh-CN" sz="3200" dirty="0"/>
              <a:t>Outline</a:t>
            </a:r>
          </a:p>
          <a:p>
            <a:endParaRPr lang="en-US" altLang="zh-CN" dirty="0"/>
          </a:p>
          <a:p>
            <a:endParaRPr lang="en-US" altLang="zh-CN" dirty="0"/>
          </a:p>
          <a:p>
            <a:pPr marL="285750" indent="-285750">
              <a:buFont typeface="Arial" panose="020B0604020202020204" pitchFamily="34" charset="0"/>
              <a:buChar char="•"/>
            </a:pPr>
            <a:r>
              <a:rPr lang="en-US" altLang="zh-CN" dirty="0"/>
              <a:t>Introduction</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err="1"/>
              <a:t>Adaptivity</a:t>
            </a:r>
            <a:r>
              <a:rPr lang="en-US" altLang="zh-CN" dirty="0"/>
              <a:t> </a:t>
            </a:r>
          </a:p>
          <a:p>
            <a:r>
              <a:rPr lang="en-US" altLang="zh-CN" dirty="0"/>
              <a:t>	-Definition</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err="1"/>
              <a:t>Stateful</a:t>
            </a:r>
            <a:r>
              <a:rPr lang="en-US" altLang="zh-CN" dirty="0"/>
              <a:t> Access Pattern</a:t>
            </a:r>
          </a:p>
          <a:p>
            <a:r>
              <a:rPr lang="en-US" altLang="zh-CN" dirty="0"/>
              <a:t>	-Definition</a:t>
            </a:r>
          </a:p>
          <a:p>
            <a:r>
              <a:rPr lang="en-US" altLang="zh-CN" dirty="0"/>
              <a:t>	-The </a:t>
            </a:r>
            <a:r>
              <a:rPr lang="en-US" altLang="zh-CN" dirty="0" err="1"/>
              <a:t>stateful</a:t>
            </a:r>
            <a:r>
              <a:rPr lang="en-US" altLang="zh-CN" dirty="0"/>
              <a:t> dataset in Fastflow project</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Fastflow</a:t>
            </a:r>
          </a:p>
          <a:p>
            <a:r>
              <a:rPr lang="en-US" altLang="zh-CN" dirty="0"/>
              <a:t>	-Introduction</a:t>
            </a:r>
          </a:p>
          <a:p>
            <a:r>
              <a:rPr lang="en-US" altLang="zh-CN" dirty="0"/>
              <a:t>	-Pattern and the Algorithm skeleton</a:t>
            </a:r>
          </a:p>
          <a:p>
            <a:r>
              <a:rPr lang="en-US" altLang="zh-CN" dirty="0"/>
              <a:t>	-Core pattern in Fastflow </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Adaptivity in Stateful Parallel Pattern</a:t>
            </a:r>
          </a:p>
          <a:p>
            <a:r>
              <a:rPr lang="en-US" altLang="zh-CN" dirty="0"/>
              <a:t>	-purpose</a:t>
            </a:r>
          </a:p>
          <a:p>
            <a:r>
              <a:rPr lang="en-US" altLang="zh-CN" dirty="0"/>
              <a:t>	-a example how the program works</a:t>
            </a:r>
          </a:p>
          <a:p>
            <a:r>
              <a:rPr lang="en-US" altLang="zh-CN" dirty="0"/>
              <a:t>	-performance</a:t>
            </a:r>
          </a:p>
          <a:p>
            <a:endParaRPr lang="en-US" altLang="zh-CN" dirty="0"/>
          </a:p>
          <a:p>
            <a:endParaRPr lang="en-US" altLang="zh-CN" dirty="0"/>
          </a:p>
          <a:p>
            <a:endParaRPr lang="en-US" altLang="zh-CN" dirty="0"/>
          </a:p>
          <a:p>
            <a:endParaRPr lang="en-US" altLang="zh-CN" dirty="0"/>
          </a:p>
        </p:txBody>
      </p:sp>
      <p:sp>
        <p:nvSpPr>
          <p:cNvPr id="7" name="矩形 6">
            <a:extLst>
              <a:ext uri="{FF2B5EF4-FFF2-40B4-BE49-F238E27FC236}">
                <a16:creationId xmlns:a16="http://schemas.microsoft.com/office/drawing/2014/main" id="{8FE5FA35-195A-4C36-8E64-4ABA87F4D653}"/>
              </a:ext>
            </a:extLst>
          </p:cNvPr>
          <p:cNvSpPr/>
          <p:nvPr/>
        </p:nvSpPr>
        <p:spPr>
          <a:xfrm>
            <a:off x="0" y="216816"/>
            <a:ext cx="537328" cy="107465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811752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D22753E1-9C4E-4BDB-A614-C24A2EBA31DE}"/>
              </a:ext>
            </a:extLst>
          </p:cNvPr>
          <p:cNvSpPr txBox="1"/>
          <p:nvPr/>
        </p:nvSpPr>
        <p:spPr>
          <a:xfrm>
            <a:off x="631596" y="518474"/>
            <a:ext cx="11089064" cy="3077766"/>
          </a:xfrm>
          <a:prstGeom prst="rect">
            <a:avLst/>
          </a:prstGeom>
          <a:noFill/>
        </p:spPr>
        <p:txBody>
          <a:bodyPr wrap="square" rtlCol="0">
            <a:spAutoFit/>
          </a:bodyPr>
          <a:lstStyle/>
          <a:p>
            <a:r>
              <a:rPr lang="en-US" altLang="zh-CN" sz="3200" dirty="0"/>
              <a:t>Adaptivity in Stateful Parallel Pattern</a:t>
            </a:r>
          </a:p>
          <a:p>
            <a:endParaRPr lang="en-US" altLang="zh-CN" dirty="0"/>
          </a:p>
          <a:p>
            <a:endParaRPr lang="en-US" altLang="zh-CN" dirty="0"/>
          </a:p>
          <a:p>
            <a:endParaRPr lang="en-US" altLang="zh-CN" dirty="0"/>
          </a:p>
          <a:p>
            <a:pPr marL="285750" indent="-285750">
              <a:buFont typeface="Arial" panose="020B0604020202020204" pitchFamily="34" charset="0"/>
              <a:buChar char="•"/>
            </a:pPr>
            <a:r>
              <a:rPr lang="en-US" altLang="zh-CN" dirty="0"/>
              <a:t>The performance</a:t>
            </a:r>
          </a:p>
          <a:p>
            <a:pPr lvl="1"/>
            <a:r>
              <a:rPr lang="en-US" altLang="zh-CN" dirty="0"/>
              <a:t>-the adaptivity may not be very well with the high percentage stateful.</a:t>
            </a:r>
          </a:p>
          <a:p>
            <a:pPr lvl="1"/>
            <a:endParaRPr lang="en-US" altLang="zh-CN" dirty="0"/>
          </a:p>
          <a:p>
            <a:pPr lvl="1"/>
            <a:endParaRPr lang="en-US" altLang="zh-CN" dirty="0"/>
          </a:p>
          <a:p>
            <a:pPr marL="285750" indent="-285750">
              <a:buFont typeface="Arial" panose="020B0604020202020204" pitchFamily="34" charset="0"/>
              <a:buChar char="•"/>
            </a:pPr>
            <a:r>
              <a:rPr lang="en-US" altLang="zh-CN" dirty="0"/>
              <a:t>Future work may focus on the scheduling algorithm and using the real stream.</a:t>
            </a:r>
          </a:p>
          <a:p>
            <a:endParaRPr lang="en-US" altLang="zh-CN" dirty="0"/>
          </a:p>
        </p:txBody>
      </p:sp>
      <p:sp>
        <p:nvSpPr>
          <p:cNvPr id="7" name="矩形 6">
            <a:extLst>
              <a:ext uri="{FF2B5EF4-FFF2-40B4-BE49-F238E27FC236}">
                <a16:creationId xmlns:a16="http://schemas.microsoft.com/office/drawing/2014/main" id="{8FE5FA35-195A-4C36-8E64-4ABA87F4D653}"/>
              </a:ext>
            </a:extLst>
          </p:cNvPr>
          <p:cNvSpPr/>
          <p:nvPr/>
        </p:nvSpPr>
        <p:spPr>
          <a:xfrm>
            <a:off x="0" y="216816"/>
            <a:ext cx="537328" cy="107465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927198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21A2713-2F92-4CE2-A716-E8581EDBC62C}"/>
              </a:ext>
            </a:extLst>
          </p:cNvPr>
          <p:cNvSpPr txBox="1"/>
          <p:nvPr/>
        </p:nvSpPr>
        <p:spPr>
          <a:xfrm>
            <a:off x="4589755" y="2578508"/>
            <a:ext cx="5069149" cy="1446550"/>
          </a:xfrm>
          <a:prstGeom prst="rect">
            <a:avLst/>
          </a:prstGeom>
          <a:noFill/>
        </p:spPr>
        <p:txBody>
          <a:bodyPr wrap="square" rtlCol="0">
            <a:spAutoFit/>
          </a:bodyPr>
          <a:lstStyle/>
          <a:p>
            <a:r>
              <a:rPr lang="en-US" altLang="zh-CN" sz="8800" b="1" dirty="0"/>
              <a:t>Q&amp;A</a:t>
            </a:r>
            <a:endParaRPr lang="zh-CN" altLang="en-US" sz="8800" b="1" dirty="0"/>
          </a:p>
        </p:txBody>
      </p:sp>
    </p:spTree>
    <p:extLst>
      <p:ext uri="{BB962C8B-B14F-4D97-AF65-F5344CB8AC3E}">
        <p14:creationId xmlns:p14="http://schemas.microsoft.com/office/powerpoint/2010/main" val="3768173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D22753E1-9C4E-4BDB-A614-C24A2EBA31DE}"/>
              </a:ext>
            </a:extLst>
          </p:cNvPr>
          <p:cNvSpPr txBox="1"/>
          <p:nvPr/>
        </p:nvSpPr>
        <p:spPr>
          <a:xfrm>
            <a:off x="961534" y="669303"/>
            <a:ext cx="11089064" cy="5016758"/>
          </a:xfrm>
          <a:prstGeom prst="rect">
            <a:avLst/>
          </a:prstGeom>
          <a:noFill/>
        </p:spPr>
        <p:txBody>
          <a:bodyPr wrap="square" rtlCol="0">
            <a:spAutoFit/>
          </a:bodyPr>
          <a:lstStyle/>
          <a:p>
            <a:r>
              <a:rPr lang="en-US" altLang="zh-CN" sz="3200" dirty="0"/>
              <a:t>Introduction</a:t>
            </a:r>
          </a:p>
          <a:p>
            <a:endParaRPr lang="en-US" altLang="zh-CN" dirty="0"/>
          </a:p>
          <a:p>
            <a:endParaRPr lang="en-US" altLang="zh-CN" dirty="0"/>
          </a:p>
          <a:p>
            <a:endParaRPr lang="en-US" altLang="zh-CN" dirty="0"/>
          </a:p>
          <a:p>
            <a:endParaRPr lang="en-US" altLang="zh-CN" dirty="0"/>
          </a:p>
          <a:p>
            <a:pPr marL="285750" indent="-285750">
              <a:buFont typeface="Arial" panose="020B0604020202020204" pitchFamily="34" charset="0"/>
              <a:buChar char="•"/>
            </a:pPr>
            <a:r>
              <a:rPr lang="en-US" altLang="zh-CN" dirty="0"/>
              <a:t>Free lunch is over</a:t>
            </a:r>
          </a:p>
          <a:p>
            <a:r>
              <a:rPr lang="en-US" altLang="zh-CN" dirty="0"/>
              <a:t>	-Think about parallel programming</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Programming with the parallel framework</a:t>
            </a:r>
          </a:p>
          <a:p>
            <a:r>
              <a:rPr lang="en-US" altLang="zh-CN" dirty="0"/>
              <a:t>	-Such as TBB,MPI ,OPENMP, AMP,PPL…</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Stateful tasks still account for a large proportion</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Applying </a:t>
            </a:r>
            <a:r>
              <a:rPr lang="en-US" altLang="zh-CN" dirty="0" err="1"/>
              <a:t>adaptivity</a:t>
            </a:r>
            <a:r>
              <a:rPr lang="en-US" altLang="zh-CN" dirty="0"/>
              <a:t> to the execution of stateful tasks has become a top priority in the area of parallel programming</a:t>
            </a:r>
          </a:p>
          <a:p>
            <a:endParaRPr lang="en-US" altLang="zh-CN" dirty="0"/>
          </a:p>
          <a:p>
            <a:endParaRPr lang="en-US" altLang="zh-CN" dirty="0"/>
          </a:p>
        </p:txBody>
      </p:sp>
      <p:sp>
        <p:nvSpPr>
          <p:cNvPr id="7" name="矩形 6">
            <a:extLst>
              <a:ext uri="{FF2B5EF4-FFF2-40B4-BE49-F238E27FC236}">
                <a16:creationId xmlns:a16="http://schemas.microsoft.com/office/drawing/2014/main" id="{8FE5FA35-195A-4C36-8E64-4ABA87F4D653}"/>
              </a:ext>
            </a:extLst>
          </p:cNvPr>
          <p:cNvSpPr/>
          <p:nvPr/>
        </p:nvSpPr>
        <p:spPr>
          <a:xfrm>
            <a:off x="0" y="216816"/>
            <a:ext cx="537328" cy="107465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09950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D22753E1-9C4E-4BDB-A614-C24A2EBA31DE}"/>
              </a:ext>
            </a:extLst>
          </p:cNvPr>
          <p:cNvSpPr txBox="1"/>
          <p:nvPr/>
        </p:nvSpPr>
        <p:spPr>
          <a:xfrm>
            <a:off x="631596" y="518474"/>
            <a:ext cx="11089064" cy="4462760"/>
          </a:xfrm>
          <a:prstGeom prst="rect">
            <a:avLst/>
          </a:prstGeom>
          <a:noFill/>
        </p:spPr>
        <p:txBody>
          <a:bodyPr wrap="square" rtlCol="0">
            <a:spAutoFit/>
          </a:bodyPr>
          <a:lstStyle/>
          <a:p>
            <a:r>
              <a:rPr lang="en-US" altLang="zh-CN" sz="3200" dirty="0" err="1"/>
              <a:t>Adaptivity</a:t>
            </a:r>
            <a:endParaRPr lang="en-US" altLang="zh-CN" dirty="0"/>
          </a:p>
          <a:p>
            <a:endParaRPr lang="en-US" altLang="zh-CN" dirty="0"/>
          </a:p>
          <a:p>
            <a:endParaRPr lang="en-US" altLang="zh-CN" dirty="0"/>
          </a:p>
          <a:p>
            <a:endParaRPr lang="en-US" altLang="zh-CN" dirty="0"/>
          </a:p>
          <a:p>
            <a:pPr marL="285750" indent="-285750">
              <a:buFont typeface="Arial" panose="020B0604020202020204" pitchFamily="34" charset="0"/>
              <a:buChar char="•"/>
            </a:pPr>
            <a:r>
              <a:rPr lang="en-US" altLang="zh-CN" dirty="0"/>
              <a:t>The definition</a:t>
            </a:r>
          </a:p>
          <a:p>
            <a:pPr marL="285750" indent="-285750">
              <a:buFont typeface="Arial" panose="020B0604020202020204" pitchFamily="34" charset="0"/>
              <a:buChar char="•"/>
            </a:pPr>
            <a:endParaRPr lang="en-US" altLang="zh-CN" dirty="0"/>
          </a:p>
          <a:p>
            <a:r>
              <a:rPr lang="en-GB" altLang="zh-CN" dirty="0" err="1">
                <a:latin typeface="TimesNewRomanPSMT"/>
              </a:rPr>
              <a:t>Adaptivity</a:t>
            </a:r>
            <a:r>
              <a:rPr lang="en-GB" altLang="zh-CN" dirty="0">
                <a:latin typeface="TimesNewRomanPSMT"/>
              </a:rPr>
              <a:t> is the process of automatically adjusting the processing method to obtain the best processing effect according to the data characteristics of the processed data during processing.</a:t>
            </a:r>
            <a:endParaRPr lang="en-US" altLang="zh-CN" dirty="0">
              <a:latin typeface="TimesNewRomanPSMT"/>
            </a:endParaRPr>
          </a:p>
          <a:p>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err="1"/>
              <a:t>Adaptivity</a:t>
            </a:r>
            <a:r>
              <a:rPr lang="en-US" altLang="zh-CN" dirty="0"/>
              <a:t> in the Fastflow Application</a:t>
            </a:r>
          </a:p>
          <a:p>
            <a:endParaRPr lang="en-US" altLang="zh-CN" dirty="0"/>
          </a:p>
          <a:p>
            <a:r>
              <a:rPr lang="en-GB" altLang="zh-CN" dirty="0">
                <a:latin typeface="TimesNewRomanPSMT"/>
              </a:rPr>
              <a:t>The number of workers will be automatically adjusted to make better use of the CPU.</a:t>
            </a:r>
            <a:endParaRPr lang="en-US" altLang="zh-CN" dirty="0">
              <a:latin typeface="TimesNewRomanPSMT"/>
            </a:endParaRPr>
          </a:p>
          <a:p>
            <a:pPr marL="285750" indent="-285750">
              <a:buFont typeface="Arial" panose="020B0604020202020204" pitchFamily="34" charset="0"/>
              <a:buChar char="•"/>
            </a:pPr>
            <a:endParaRPr lang="en-US" altLang="zh-CN" dirty="0"/>
          </a:p>
          <a:p>
            <a:endParaRPr lang="en-US" altLang="zh-CN" dirty="0"/>
          </a:p>
        </p:txBody>
      </p:sp>
      <p:sp>
        <p:nvSpPr>
          <p:cNvPr id="7" name="矩形 6">
            <a:extLst>
              <a:ext uri="{FF2B5EF4-FFF2-40B4-BE49-F238E27FC236}">
                <a16:creationId xmlns:a16="http://schemas.microsoft.com/office/drawing/2014/main" id="{8FE5FA35-195A-4C36-8E64-4ABA87F4D653}"/>
              </a:ext>
            </a:extLst>
          </p:cNvPr>
          <p:cNvSpPr/>
          <p:nvPr/>
        </p:nvSpPr>
        <p:spPr>
          <a:xfrm>
            <a:off x="0" y="216816"/>
            <a:ext cx="537328" cy="107465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67275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D22753E1-9C4E-4BDB-A614-C24A2EBA31DE}"/>
              </a:ext>
            </a:extLst>
          </p:cNvPr>
          <p:cNvSpPr txBox="1"/>
          <p:nvPr/>
        </p:nvSpPr>
        <p:spPr>
          <a:xfrm>
            <a:off x="631596" y="518474"/>
            <a:ext cx="11089064" cy="6124754"/>
          </a:xfrm>
          <a:prstGeom prst="rect">
            <a:avLst/>
          </a:prstGeom>
          <a:noFill/>
        </p:spPr>
        <p:txBody>
          <a:bodyPr wrap="square" rtlCol="0">
            <a:spAutoFit/>
          </a:bodyPr>
          <a:lstStyle/>
          <a:p>
            <a:r>
              <a:rPr lang="en-US" altLang="zh-CN" sz="3200" dirty="0" err="1"/>
              <a:t>Stateful</a:t>
            </a:r>
            <a:r>
              <a:rPr lang="en-US" altLang="zh-CN" sz="3200" dirty="0"/>
              <a:t> Access Pattern</a:t>
            </a:r>
          </a:p>
          <a:p>
            <a:endParaRPr lang="en-US" altLang="zh-CN" dirty="0"/>
          </a:p>
          <a:p>
            <a:endParaRPr lang="en-US" altLang="zh-CN" dirty="0"/>
          </a:p>
          <a:p>
            <a:endParaRPr lang="en-US" altLang="zh-CN" dirty="0"/>
          </a:p>
          <a:p>
            <a:pPr marL="285750" indent="-285750">
              <a:buFont typeface="Arial" panose="020B0604020202020204" pitchFamily="34" charset="0"/>
              <a:buChar char="•"/>
            </a:pPr>
            <a:r>
              <a:rPr lang="en-US" altLang="zh-CN" dirty="0"/>
              <a:t>The definition</a:t>
            </a:r>
          </a:p>
          <a:p>
            <a:pPr marL="285750" indent="-285750">
              <a:buFont typeface="Arial" panose="020B0604020202020204" pitchFamily="34" charset="0"/>
              <a:buChar char="•"/>
            </a:pPr>
            <a:endParaRPr lang="en-US" altLang="zh-CN" dirty="0"/>
          </a:p>
          <a:p>
            <a:r>
              <a:rPr lang="en-GB" dirty="0">
                <a:latin typeface="TimesNewRomanPSMT"/>
              </a:rPr>
              <a:t>As patterns where the stage (in pipeline) or the worker (in farm) processes/threads should support</a:t>
            </a:r>
          </a:p>
          <a:p>
            <a:r>
              <a:rPr lang="en-GB" dirty="0">
                <a:latin typeface="TimesNewRomanPSMT"/>
              </a:rPr>
              <a:t>internal state and support access to some more generalized notion of  “pattern” global state.</a:t>
            </a:r>
          </a:p>
          <a:p>
            <a:endParaRPr lang="en-US" altLang="zh-CN" dirty="0"/>
          </a:p>
          <a:p>
            <a:endParaRPr lang="en-US" altLang="zh-CN" dirty="0"/>
          </a:p>
          <a:p>
            <a:pPr marL="285750" indent="-285750">
              <a:buFont typeface="Arial" panose="020B0604020202020204" pitchFamily="34" charset="0"/>
              <a:buChar char="•"/>
            </a:pPr>
            <a:r>
              <a:rPr lang="en-US" altLang="zh-CN" dirty="0"/>
              <a:t>The </a:t>
            </a:r>
            <a:r>
              <a:rPr lang="en-US" altLang="zh-CN" dirty="0" err="1"/>
              <a:t>stateful</a:t>
            </a:r>
            <a:r>
              <a:rPr lang="en-US" altLang="zh-CN" dirty="0"/>
              <a:t> dataset in our project</a:t>
            </a:r>
          </a:p>
          <a:p>
            <a:endParaRPr lang="en-US" altLang="zh-CN" dirty="0"/>
          </a:p>
          <a:p>
            <a:r>
              <a:rPr lang="en-US" altLang="zh-CN" dirty="0">
                <a:latin typeface="TimesNewRomanPSMT"/>
              </a:rPr>
              <a:t>Bank account transaction example: imitating the process of bank account transactions, </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sp>
        <p:nvSpPr>
          <p:cNvPr id="7" name="矩形 6">
            <a:extLst>
              <a:ext uri="{FF2B5EF4-FFF2-40B4-BE49-F238E27FC236}">
                <a16:creationId xmlns:a16="http://schemas.microsoft.com/office/drawing/2014/main" id="{8FE5FA35-195A-4C36-8E64-4ABA87F4D653}"/>
              </a:ext>
            </a:extLst>
          </p:cNvPr>
          <p:cNvSpPr/>
          <p:nvPr/>
        </p:nvSpPr>
        <p:spPr>
          <a:xfrm>
            <a:off x="0" y="216816"/>
            <a:ext cx="537328" cy="107465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29392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D22753E1-9C4E-4BDB-A614-C24A2EBA31DE}"/>
              </a:ext>
            </a:extLst>
          </p:cNvPr>
          <p:cNvSpPr txBox="1"/>
          <p:nvPr/>
        </p:nvSpPr>
        <p:spPr>
          <a:xfrm>
            <a:off x="631596" y="518474"/>
            <a:ext cx="6704625" cy="4739759"/>
          </a:xfrm>
          <a:prstGeom prst="rect">
            <a:avLst/>
          </a:prstGeom>
          <a:noFill/>
        </p:spPr>
        <p:txBody>
          <a:bodyPr wrap="square" rtlCol="0">
            <a:spAutoFit/>
          </a:bodyPr>
          <a:lstStyle/>
          <a:p>
            <a:r>
              <a:rPr lang="en-US" altLang="zh-CN" sz="3200" dirty="0"/>
              <a:t>Fastflow</a:t>
            </a:r>
          </a:p>
          <a:p>
            <a:endParaRPr lang="en-US" altLang="zh-CN" dirty="0"/>
          </a:p>
          <a:p>
            <a:endParaRPr lang="en-US" altLang="zh-CN" dirty="0"/>
          </a:p>
          <a:p>
            <a:endParaRPr lang="en-US" altLang="zh-CN" dirty="0"/>
          </a:p>
          <a:p>
            <a:pPr marL="285750" indent="-285750">
              <a:buFont typeface="Arial" panose="020B0604020202020204" pitchFamily="34" charset="0"/>
              <a:buChar char="•"/>
            </a:pPr>
            <a:r>
              <a:rPr lang="en-US" altLang="zh-CN" dirty="0"/>
              <a:t>Introduction</a:t>
            </a:r>
          </a:p>
          <a:p>
            <a:pPr marL="285750" indent="-285750">
              <a:buFont typeface="Arial" panose="020B0604020202020204" pitchFamily="34" charset="0"/>
              <a:buChar char="•"/>
            </a:pPr>
            <a:endParaRPr lang="en-US" altLang="zh-CN" dirty="0"/>
          </a:p>
          <a:p>
            <a:r>
              <a:rPr lang="en-GB" altLang="zh-CN" dirty="0"/>
              <a:t>Fastflow is a  C++ high-efficiency parallel framework , which </a:t>
            </a:r>
            <a:r>
              <a:rPr lang="en-GB" dirty="0"/>
              <a:t>advocating high-level, pattern-based parallel programming.</a:t>
            </a:r>
            <a:endParaRPr lang="en-US" altLang="zh-CN" dirty="0"/>
          </a:p>
          <a:p>
            <a:endParaRPr lang="en-US" altLang="zh-CN" dirty="0"/>
          </a:p>
          <a:p>
            <a:endParaRPr lang="en-US" altLang="zh-CN" dirty="0"/>
          </a:p>
          <a:p>
            <a:endParaRPr lang="en-US" altLang="zh-CN" dirty="0"/>
          </a:p>
          <a:p>
            <a:pPr marL="285750" indent="-285750">
              <a:buFont typeface="Arial" panose="020B0604020202020204" pitchFamily="34" charset="0"/>
              <a:buChar char="•"/>
            </a:pPr>
            <a:r>
              <a:rPr lang="en-US" altLang="zh-CN" dirty="0"/>
              <a:t>Performance</a:t>
            </a:r>
          </a:p>
          <a:p>
            <a:endParaRPr lang="en-US" altLang="zh-CN" dirty="0"/>
          </a:p>
          <a:p>
            <a:r>
              <a:rPr lang="en-US" altLang="zh-CN" dirty="0"/>
              <a:t>After a rigorous assessment,</a:t>
            </a:r>
            <a:r>
              <a:rPr lang="en-GB" dirty="0"/>
              <a:t> </a:t>
            </a:r>
            <a:r>
              <a:rPr lang="en-GB" dirty="0" err="1"/>
              <a:t>FastFlow</a:t>
            </a:r>
            <a:r>
              <a:rPr lang="en-GB" dirty="0"/>
              <a:t> is typically faster than some state-of-the-art parallel programming frameworks such as Intel TBB, </a:t>
            </a:r>
            <a:r>
              <a:rPr lang="en-GB" dirty="0" err="1"/>
              <a:t>OpenMP</a:t>
            </a:r>
            <a:r>
              <a:rPr lang="en-GB" dirty="0"/>
              <a:t>, </a:t>
            </a:r>
            <a:r>
              <a:rPr lang="en-GB" dirty="0" err="1"/>
              <a:t>Cilk</a:t>
            </a:r>
            <a:r>
              <a:rPr lang="en-GB" dirty="0"/>
              <a:t> in some cases</a:t>
            </a:r>
            <a:endParaRPr lang="en-US" altLang="zh-CN" dirty="0"/>
          </a:p>
        </p:txBody>
      </p:sp>
      <p:sp>
        <p:nvSpPr>
          <p:cNvPr id="7" name="矩形 6">
            <a:extLst>
              <a:ext uri="{FF2B5EF4-FFF2-40B4-BE49-F238E27FC236}">
                <a16:creationId xmlns:a16="http://schemas.microsoft.com/office/drawing/2014/main" id="{8FE5FA35-195A-4C36-8E64-4ABA87F4D653}"/>
              </a:ext>
            </a:extLst>
          </p:cNvPr>
          <p:cNvSpPr/>
          <p:nvPr/>
        </p:nvSpPr>
        <p:spPr>
          <a:xfrm>
            <a:off x="0" y="216816"/>
            <a:ext cx="537328" cy="107465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Picture 2"/>
          <p:cNvPicPr>
            <a:picLocks noChangeAspect="1"/>
          </p:cNvPicPr>
          <p:nvPr/>
        </p:nvPicPr>
        <p:blipFill>
          <a:blip r:embed="rId2"/>
          <a:stretch>
            <a:fillRect/>
          </a:stretch>
        </p:blipFill>
        <p:spPr>
          <a:xfrm>
            <a:off x="7336221" y="1775098"/>
            <a:ext cx="4219575" cy="3686175"/>
          </a:xfrm>
          <a:prstGeom prst="rect">
            <a:avLst/>
          </a:prstGeom>
        </p:spPr>
      </p:pic>
    </p:spTree>
    <p:extLst>
      <p:ext uri="{BB962C8B-B14F-4D97-AF65-F5344CB8AC3E}">
        <p14:creationId xmlns:p14="http://schemas.microsoft.com/office/powerpoint/2010/main" val="300845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D22753E1-9C4E-4BDB-A614-C24A2EBA31DE}"/>
              </a:ext>
            </a:extLst>
          </p:cNvPr>
          <p:cNvSpPr txBox="1"/>
          <p:nvPr/>
        </p:nvSpPr>
        <p:spPr>
          <a:xfrm>
            <a:off x="631596" y="518474"/>
            <a:ext cx="3803770" cy="3631763"/>
          </a:xfrm>
          <a:prstGeom prst="rect">
            <a:avLst/>
          </a:prstGeom>
          <a:noFill/>
        </p:spPr>
        <p:txBody>
          <a:bodyPr wrap="square" rtlCol="0">
            <a:spAutoFit/>
          </a:bodyPr>
          <a:lstStyle/>
          <a:p>
            <a:r>
              <a:rPr lang="en-US" altLang="zh-CN" sz="3200" dirty="0"/>
              <a:t>Fastflow</a:t>
            </a:r>
          </a:p>
          <a:p>
            <a:endParaRPr lang="en-US" altLang="zh-CN" dirty="0"/>
          </a:p>
          <a:p>
            <a:endParaRPr lang="en-US" altLang="zh-CN" dirty="0"/>
          </a:p>
          <a:p>
            <a:endParaRPr lang="en-US" altLang="zh-CN" dirty="0"/>
          </a:p>
          <a:p>
            <a:pPr marL="285750" indent="-285750">
              <a:buFont typeface="Arial" panose="020B0604020202020204" pitchFamily="34" charset="0"/>
              <a:buChar char="•"/>
            </a:pPr>
            <a:r>
              <a:rPr lang="en-US" altLang="zh-CN" dirty="0"/>
              <a:t>Pattern and the algorithm skeleton</a:t>
            </a:r>
          </a:p>
          <a:p>
            <a:endParaRPr lang="en-US" altLang="zh-CN" dirty="0"/>
          </a:p>
          <a:p>
            <a:pPr marL="285750" indent="-285750">
              <a:buFont typeface="Arial" panose="020B0604020202020204" pitchFamily="34" charset="0"/>
              <a:buChar char="•"/>
            </a:pPr>
            <a:r>
              <a:rPr lang="en-US" altLang="zh-CN" dirty="0"/>
              <a:t>Parallel design pattern</a:t>
            </a:r>
          </a:p>
          <a:p>
            <a:endParaRPr lang="en-US" altLang="zh-CN" dirty="0"/>
          </a:p>
          <a:p>
            <a:r>
              <a:rPr lang="en-GB" dirty="0"/>
              <a:t>“Recipes“ to handle parallelism</a:t>
            </a:r>
          </a:p>
          <a:p>
            <a:r>
              <a:rPr lang="en-GB" dirty="0"/>
              <a:t>(name, problem, algorithms,</a:t>
            </a:r>
          </a:p>
          <a:p>
            <a:r>
              <a:rPr lang="en-GB" dirty="0"/>
              <a:t>solutions, ...)</a:t>
            </a:r>
            <a:endParaRPr lang="en-US" altLang="zh-CN" dirty="0"/>
          </a:p>
          <a:p>
            <a:endParaRPr lang="en-US" altLang="zh-CN" dirty="0"/>
          </a:p>
        </p:txBody>
      </p:sp>
      <p:sp>
        <p:nvSpPr>
          <p:cNvPr id="7" name="矩形 6">
            <a:extLst>
              <a:ext uri="{FF2B5EF4-FFF2-40B4-BE49-F238E27FC236}">
                <a16:creationId xmlns:a16="http://schemas.microsoft.com/office/drawing/2014/main" id="{8FE5FA35-195A-4C36-8E64-4ABA87F4D653}"/>
              </a:ext>
            </a:extLst>
          </p:cNvPr>
          <p:cNvSpPr/>
          <p:nvPr/>
        </p:nvSpPr>
        <p:spPr>
          <a:xfrm>
            <a:off x="0" y="216816"/>
            <a:ext cx="537328" cy="107465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Picture 1"/>
          <p:cNvPicPr>
            <a:picLocks noChangeAspect="1"/>
          </p:cNvPicPr>
          <p:nvPr/>
        </p:nvPicPr>
        <p:blipFill>
          <a:blip r:embed="rId2"/>
          <a:stretch>
            <a:fillRect/>
          </a:stretch>
        </p:blipFill>
        <p:spPr>
          <a:xfrm>
            <a:off x="4435366" y="1685123"/>
            <a:ext cx="7453135" cy="2933700"/>
          </a:xfrm>
          <a:prstGeom prst="rect">
            <a:avLst/>
          </a:prstGeom>
        </p:spPr>
      </p:pic>
      <p:sp>
        <p:nvSpPr>
          <p:cNvPr id="3" name="Rectangle 2"/>
          <p:cNvSpPr/>
          <p:nvPr/>
        </p:nvSpPr>
        <p:spPr>
          <a:xfrm>
            <a:off x="531423" y="4752229"/>
            <a:ext cx="7807886" cy="923330"/>
          </a:xfrm>
          <a:prstGeom prst="rect">
            <a:avLst/>
          </a:prstGeom>
        </p:spPr>
        <p:txBody>
          <a:bodyPr wrap="square">
            <a:spAutoFit/>
          </a:bodyPr>
          <a:lstStyle/>
          <a:p>
            <a:pPr marL="285750" indent="-285750">
              <a:buFont typeface="Arial" panose="020B0604020202020204" pitchFamily="34" charset="0"/>
              <a:buChar char="•"/>
            </a:pPr>
            <a:r>
              <a:rPr lang="en-US" altLang="zh-CN" dirty="0"/>
              <a:t>algorithm skeleton</a:t>
            </a:r>
          </a:p>
          <a:p>
            <a:pPr marL="285750" indent="-285750">
              <a:buFont typeface="Arial" panose="020B0604020202020204" pitchFamily="34" charset="0"/>
              <a:buChar char="•"/>
            </a:pPr>
            <a:endParaRPr lang="en-US" altLang="zh-CN" dirty="0"/>
          </a:p>
          <a:p>
            <a:r>
              <a:rPr lang="en-GB" dirty="0"/>
              <a:t>Pre-defined parallel high-order functions provided as constructs or lib calls</a:t>
            </a:r>
            <a:endParaRPr lang="en-US" altLang="zh-CN" dirty="0"/>
          </a:p>
        </p:txBody>
      </p:sp>
    </p:spTree>
    <p:extLst>
      <p:ext uri="{BB962C8B-B14F-4D97-AF65-F5344CB8AC3E}">
        <p14:creationId xmlns:p14="http://schemas.microsoft.com/office/powerpoint/2010/main" val="3100327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D22753E1-9C4E-4BDB-A614-C24A2EBA31DE}"/>
              </a:ext>
            </a:extLst>
          </p:cNvPr>
          <p:cNvSpPr txBox="1"/>
          <p:nvPr/>
        </p:nvSpPr>
        <p:spPr>
          <a:xfrm>
            <a:off x="537329" y="535100"/>
            <a:ext cx="5730468" cy="1692771"/>
          </a:xfrm>
          <a:prstGeom prst="rect">
            <a:avLst/>
          </a:prstGeom>
          <a:noFill/>
        </p:spPr>
        <p:txBody>
          <a:bodyPr wrap="square" rtlCol="0">
            <a:spAutoFit/>
          </a:bodyPr>
          <a:lstStyle/>
          <a:p>
            <a:r>
              <a:rPr lang="en-US" altLang="zh-CN" sz="3200" dirty="0"/>
              <a:t>Fastflow</a:t>
            </a:r>
          </a:p>
          <a:p>
            <a:endParaRPr lang="en-US" altLang="zh-CN" dirty="0"/>
          </a:p>
          <a:p>
            <a:endParaRPr lang="en-US" altLang="zh-CN" dirty="0"/>
          </a:p>
          <a:p>
            <a:endParaRPr lang="en-US" altLang="zh-CN" dirty="0"/>
          </a:p>
          <a:p>
            <a:pPr marL="285750" indent="-285750">
              <a:buFont typeface="Arial" panose="020B0604020202020204" pitchFamily="34" charset="0"/>
              <a:buChar char="•"/>
            </a:pPr>
            <a:r>
              <a:rPr lang="en-US" altLang="zh-CN" dirty="0"/>
              <a:t>Core pattern in Fastflow</a:t>
            </a:r>
          </a:p>
        </p:txBody>
      </p:sp>
      <p:sp>
        <p:nvSpPr>
          <p:cNvPr id="7" name="矩形 6">
            <a:extLst>
              <a:ext uri="{FF2B5EF4-FFF2-40B4-BE49-F238E27FC236}">
                <a16:creationId xmlns:a16="http://schemas.microsoft.com/office/drawing/2014/main" id="{8FE5FA35-195A-4C36-8E64-4ABA87F4D653}"/>
              </a:ext>
            </a:extLst>
          </p:cNvPr>
          <p:cNvSpPr/>
          <p:nvPr/>
        </p:nvSpPr>
        <p:spPr>
          <a:xfrm>
            <a:off x="0" y="216816"/>
            <a:ext cx="537328" cy="107465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Oval 4"/>
          <p:cNvSpPr/>
          <p:nvPr/>
        </p:nvSpPr>
        <p:spPr>
          <a:xfrm>
            <a:off x="7042266" y="2316475"/>
            <a:ext cx="831273" cy="714895"/>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F1</a:t>
            </a:r>
          </a:p>
        </p:txBody>
      </p:sp>
      <p:sp>
        <p:nvSpPr>
          <p:cNvPr id="8" name="Oval 7"/>
          <p:cNvSpPr/>
          <p:nvPr/>
        </p:nvSpPr>
        <p:spPr>
          <a:xfrm>
            <a:off x="8232371" y="2324789"/>
            <a:ext cx="831273" cy="714895"/>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F2</a:t>
            </a:r>
          </a:p>
        </p:txBody>
      </p:sp>
      <p:sp>
        <p:nvSpPr>
          <p:cNvPr id="9" name="Oval 8"/>
          <p:cNvSpPr/>
          <p:nvPr/>
        </p:nvSpPr>
        <p:spPr>
          <a:xfrm>
            <a:off x="9421090" y="2313708"/>
            <a:ext cx="831273" cy="714895"/>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F3</a:t>
            </a:r>
          </a:p>
        </p:txBody>
      </p:sp>
      <p:sp>
        <p:nvSpPr>
          <p:cNvPr id="10" name="Oval 9"/>
          <p:cNvSpPr/>
          <p:nvPr/>
        </p:nvSpPr>
        <p:spPr>
          <a:xfrm>
            <a:off x="10623662" y="2313707"/>
            <a:ext cx="831273" cy="714895"/>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F4</a:t>
            </a:r>
          </a:p>
        </p:txBody>
      </p:sp>
      <p:cxnSp>
        <p:nvCxnSpPr>
          <p:cNvPr id="12" name="Straight Arrow Connector 11"/>
          <p:cNvCxnSpPr>
            <a:stCxn id="5" idx="6"/>
            <a:endCxn id="8" idx="2"/>
          </p:cNvCxnSpPr>
          <p:nvPr/>
        </p:nvCxnSpPr>
        <p:spPr>
          <a:xfrm>
            <a:off x="7873539" y="2673923"/>
            <a:ext cx="358832" cy="8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6"/>
            <a:endCxn id="9" idx="2"/>
          </p:cNvCxnSpPr>
          <p:nvPr/>
        </p:nvCxnSpPr>
        <p:spPr>
          <a:xfrm flipV="1">
            <a:off x="9063644" y="2671156"/>
            <a:ext cx="357446" cy="11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6"/>
            <a:endCxn id="10" idx="2"/>
          </p:cNvCxnSpPr>
          <p:nvPr/>
        </p:nvCxnSpPr>
        <p:spPr>
          <a:xfrm flipV="1">
            <a:off x="10252363" y="2671155"/>
            <a:ext cx="37129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54563" y="3633728"/>
            <a:ext cx="6096000" cy="2339102"/>
          </a:xfrm>
          <a:prstGeom prst="rect">
            <a:avLst/>
          </a:prstGeom>
        </p:spPr>
        <p:txBody>
          <a:bodyPr>
            <a:spAutoFit/>
          </a:bodyPr>
          <a:lstStyle/>
          <a:p>
            <a:r>
              <a:rPr lang="en-GB" sz="2000" b="1" i="1" dirty="0">
                <a:solidFill>
                  <a:srgbClr val="0085D2"/>
                </a:solidFill>
                <a:latin typeface="TimesNewRomanPS-BoldItalicMT"/>
              </a:rPr>
              <a:t>task-farm </a:t>
            </a:r>
            <a:r>
              <a:rPr lang="en-GB" sz="2000" dirty="0">
                <a:solidFill>
                  <a:srgbClr val="333333"/>
                </a:solidFill>
                <a:latin typeface="TimesNewRomanPSMT"/>
              </a:rPr>
              <a:t>(or </a:t>
            </a:r>
            <a:r>
              <a:rPr lang="en-GB" sz="2000" i="1" dirty="0">
                <a:solidFill>
                  <a:srgbClr val="0085D2"/>
                </a:solidFill>
                <a:latin typeface="TimesNewRomanPS-ItalicMT"/>
              </a:rPr>
              <a:t>farm</a:t>
            </a:r>
            <a:r>
              <a:rPr lang="en-GB" sz="2000" dirty="0">
                <a:solidFill>
                  <a:srgbClr val="333333"/>
                </a:solidFill>
                <a:latin typeface="TimesNewRomanPSMT"/>
              </a:rPr>
              <a:t>), </a:t>
            </a:r>
            <a:r>
              <a:rPr lang="en-GB" sz="2000" dirty="0">
                <a:solidFill>
                  <a:srgbClr val="FF3333"/>
                </a:solidFill>
                <a:latin typeface="TimesNewRomanPSMT"/>
              </a:rPr>
              <a:t>models </a:t>
            </a:r>
            <a:r>
              <a:rPr lang="en-GB" sz="2000" i="1" dirty="0">
                <a:solidFill>
                  <a:srgbClr val="FF3333"/>
                </a:solidFill>
                <a:latin typeface="TimesNewRomanPS-ItalicMT"/>
              </a:rPr>
              <a:t>functional replication</a:t>
            </a:r>
          </a:p>
          <a:p>
            <a:r>
              <a:rPr lang="en-GB" sz="1400" dirty="0">
                <a:solidFill>
                  <a:srgbClr val="333333"/>
                </a:solidFill>
                <a:latin typeface="OpenSymbol"/>
              </a:rPr>
              <a:t>– </a:t>
            </a:r>
            <a:r>
              <a:rPr lang="en-GB" dirty="0">
                <a:solidFill>
                  <a:srgbClr val="333333"/>
                </a:solidFill>
                <a:latin typeface="TimesNewRomanPSMT"/>
              </a:rPr>
              <a:t>Sometimes called also “master-worker”</a:t>
            </a:r>
          </a:p>
          <a:p>
            <a:r>
              <a:rPr lang="en-GB" sz="1400" dirty="0">
                <a:solidFill>
                  <a:srgbClr val="333333"/>
                </a:solidFill>
                <a:latin typeface="OpenSymbol"/>
              </a:rPr>
              <a:t>– </a:t>
            </a:r>
            <a:r>
              <a:rPr lang="en-GB" dirty="0">
                <a:solidFill>
                  <a:srgbClr val="333333"/>
                </a:solidFill>
                <a:latin typeface="TimesNewRomanPSMT"/>
              </a:rPr>
              <a:t>Computing elements called: Emitter (E), Worker (computing F) and Collector (C)</a:t>
            </a:r>
          </a:p>
          <a:p>
            <a:r>
              <a:rPr lang="en-GB" sz="1400" dirty="0">
                <a:solidFill>
                  <a:srgbClr val="333333"/>
                </a:solidFill>
                <a:latin typeface="OpenSymbol"/>
              </a:rPr>
              <a:t>– </a:t>
            </a:r>
            <a:r>
              <a:rPr lang="en-GB" dirty="0">
                <a:solidFill>
                  <a:srgbClr val="333333"/>
                </a:solidFill>
                <a:latin typeface="TimesNewRomanPSMT"/>
              </a:rPr>
              <a:t>The Emitter, schedules tasks towards the Workers</a:t>
            </a:r>
          </a:p>
          <a:p>
            <a:r>
              <a:rPr lang="en-GB" sz="1400" dirty="0">
                <a:solidFill>
                  <a:srgbClr val="333333"/>
                </a:solidFill>
                <a:latin typeface="OpenSymbol"/>
              </a:rPr>
              <a:t>– </a:t>
            </a:r>
            <a:r>
              <a:rPr lang="en-GB" dirty="0">
                <a:solidFill>
                  <a:srgbClr val="333333"/>
                </a:solidFill>
                <a:latin typeface="TimesNewRomanPSMT"/>
              </a:rPr>
              <a:t>The Collector, gathers tasks from Workers</a:t>
            </a:r>
            <a:endParaRPr lang="en-GB" dirty="0"/>
          </a:p>
          <a:p>
            <a:endParaRPr lang="en-GB" dirty="0">
              <a:solidFill>
                <a:srgbClr val="333333"/>
              </a:solidFill>
              <a:latin typeface="TimesNewRomanPSMT"/>
            </a:endParaRPr>
          </a:p>
          <a:p>
            <a:r>
              <a:rPr lang="en-GB" dirty="0">
                <a:solidFill>
                  <a:srgbClr val="333333"/>
                </a:solidFill>
                <a:latin typeface="TimesNewRomanPSMT"/>
              </a:rPr>
              <a:t>We mostly used task-farm pattern in this final project</a:t>
            </a:r>
          </a:p>
        </p:txBody>
      </p:sp>
      <p:sp>
        <p:nvSpPr>
          <p:cNvPr id="20" name="Rectangle 19"/>
          <p:cNvSpPr/>
          <p:nvPr/>
        </p:nvSpPr>
        <p:spPr>
          <a:xfrm>
            <a:off x="354563" y="2413049"/>
            <a:ext cx="6096000" cy="615553"/>
          </a:xfrm>
          <a:prstGeom prst="rect">
            <a:avLst/>
          </a:prstGeom>
        </p:spPr>
        <p:txBody>
          <a:bodyPr>
            <a:spAutoFit/>
          </a:bodyPr>
          <a:lstStyle/>
          <a:p>
            <a:r>
              <a:rPr lang="en-GB" b="1" i="1" dirty="0">
                <a:solidFill>
                  <a:srgbClr val="0085D2"/>
                </a:solidFill>
                <a:latin typeface="TimesNewRomanPS-BoldItalicMT"/>
              </a:rPr>
              <a:t>pipeline</a:t>
            </a:r>
            <a:r>
              <a:rPr lang="en-GB" i="1" dirty="0">
                <a:solidFill>
                  <a:srgbClr val="333333"/>
                </a:solidFill>
                <a:latin typeface="TimesNewRomanPS-ItalicMT"/>
              </a:rPr>
              <a:t>: </a:t>
            </a:r>
            <a:r>
              <a:rPr lang="en-GB" dirty="0">
                <a:solidFill>
                  <a:srgbClr val="333333"/>
                </a:solidFill>
                <a:latin typeface="TimesNewRomanPSMT"/>
              </a:rPr>
              <a:t>computes F4(F3(F2(F1(x)))) for each x</a:t>
            </a:r>
          </a:p>
          <a:p>
            <a:r>
              <a:rPr lang="en-GB" sz="1200" dirty="0">
                <a:solidFill>
                  <a:srgbClr val="333333"/>
                </a:solidFill>
                <a:latin typeface="OpenSymbol"/>
              </a:rPr>
              <a:t>– </a:t>
            </a:r>
            <a:r>
              <a:rPr lang="en-GB" sz="1600" dirty="0">
                <a:solidFill>
                  <a:srgbClr val="333333"/>
                </a:solidFill>
                <a:latin typeface="TimesNewRomanPSMT"/>
              </a:rPr>
              <a:t>Pipeline computing elements are called </a:t>
            </a:r>
            <a:r>
              <a:rPr lang="en-GB" sz="1600" i="1" dirty="0">
                <a:solidFill>
                  <a:srgbClr val="333333"/>
                </a:solidFill>
                <a:latin typeface="TimesNewRomanPS-ItalicMT"/>
              </a:rPr>
              <a:t>stages</a:t>
            </a:r>
            <a:endParaRPr lang="en-GB" dirty="0"/>
          </a:p>
        </p:txBody>
      </p:sp>
      <p:sp>
        <p:nvSpPr>
          <p:cNvPr id="21" name="Oval 20"/>
          <p:cNvSpPr/>
          <p:nvPr/>
        </p:nvSpPr>
        <p:spPr>
          <a:xfrm>
            <a:off x="6335684" y="5029200"/>
            <a:ext cx="1413163" cy="706581"/>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Emitter</a:t>
            </a:r>
          </a:p>
        </p:txBody>
      </p:sp>
      <p:sp>
        <p:nvSpPr>
          <p:cNvPr id="22" name="Oval 21"/>
          <p:cNvSpPr/>
          <p:nvPr/>
        </p:nvSpPr>
        <p:spPr>
          <a:xfrm>
            <a:off x="8361217" y="4322618"/>
            <a:ext cx="1278775" cy="706581"/>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Worker</a:t>
            </a:r>
          </a:p>
        </p:txBody>
      </p:sp>
      <p:sp>
        <p:nvSpPr>
          <p:cNvPr id="24" name="Oval 23"/>
          <p:cNvSpPr/>
          <p:nvPr/>
        </p:nvSpPr>
        <p:spPr>
          <a:xfrm>
            <a:off x="10252363" y="5029199"/>
            <a:ext cx="1451957" cy="706581"/>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Collector</a:t>
            </a:r>
          </a:p>
        </p:txBody>
      </p:sp>
      <p:sp>
        <p:nvSpPr>
          <p:cNvPr id="25" name="Oval 24"/>
          <p:cNvSpPr/>
          <p:nvPr/>
        </p:nvSpPr>
        <p:spPr>
          <a:xfrm>
            <a:off x="8424256" y="5838305"/>
            <a:ext cx="1278775" cy="706581"/>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Worker</a:t>
            </a:r>
          </a:p>
        </p:txBody>
      </p:sp>
      <p:cxnSp>
        <p:nvCxnSpPr>
          <p:cNvPr id="27" name="Straight Arrow Connector 26"/>
          <p:cNvCxnSpPr>
            <a:stCxn id="21" idx="6"/>
            <a:endCxn id="22" idx="2"/>
          </p:cNvCxnSpPr>
          <p:nvPr/>
        </p:nvCxnSpPr>
        <p:spPr>
          <a:xfrm flipV="1">
            <a:off x="7748847" y="4675909"/>
            <a:ext cx="612370" cy="7065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1" idx="6"/>
            <a:endCxn id="25" idx="2"/>
          </p:cNvCxnSpPr>
          <p:nvPr/>
        </p:nvCxnSpPr>
        <p:spPr>
          <a:xfrm>
            <a:off x="7748847" y="5382491"/>
            <a:ext cx="675409" cy="8091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2" idx="6"/>
            <a:endCxn id="24" idx="2"/>
          </p:cNvCxnSpPr>
          <p:nvPr/>
        </p:nvCxnSpPr>
        <p:spPr>
          <a:xfrm>
            <a:off x="9639992" y="4675909"/>
            <a:ext cx="612371" cy="706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5" idx="6"/>
            <a:endCxn id="24" idx="2"/>
          </p:cNvCxnSpPr>
          <p:nvPr/>
        </p:nvCxnSpPr>
        <p:spPr>
          <a:xfrm flipV="1">
            <a:off x="9703031" y="5382490"/>
            <a:ext cx="549332" cy="809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8927869" y="5120640"/>
            <a:ext cx="58189" cy="49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p:cNvSpPr/>
          <p:nvPr/>
        </p:nvSpPr>
        <p:spPr>
          <a:xfrm>
            <a:off x="8950728" y="5315988"/>
            <a:ext cx="58189" cy="49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p:cNvSpPr/>
          <p:nvPr/>
        </p:nvSpPr>
        <p:spPr>
          <a:xfrm>
            <a:off x="8988942" y="5514107"/>
            <a:ext cx="58189" cy="49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57256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D22753E1-9C4E-4BDB-A614-C24A2EBA31DE}"/>
              </a:ext>
            </a:extLst>
          </p:cNvPr>
          <p:cNvSpPr txBox="1"/>
          <p:nvPr/>
        </p:nvSpPr>
        <p:spPr>
          <a:xfrm>
            <a:off x="631596" y="518474"/>
            <a:ext cx="11089064" cy="5847755"/>
          </a:xfrm>
          <a:prstGeom prst="rect">
            <a:avLst/>
          </a:prstGeom>
          <a:noFill/>
        </p:spPr>
        <p:txBody>
          <a:bodyPr wrap="square" rtlCol="0">
            <a:spAutoFit/>
          </a:bodyPr>
          <a:lstStyle/>
          <a:p>
            <a:r>
              <a:rPr lang="en-US" altLang="zh-CN" sz="3200" dirty="0"/>
              <a:t>Adaptivity in Stateful Parallel Pattern</a:t>
            </a:r>
          </a:p>
          <a:p>
            <a:endParaRPr lang="en-US" altLang="zh-CN" dirty="0"/>
          </a:p>
          <a:p>
            <a:endParaRPr lang="en-US" altLang="zh-CN" dirty="0"/>
          </a:p>
          <a:p>
            <a:endParaRPr lang="en-US" altLang="zh-CN" dirty="0"/>
          </a:p>
          <a:p>
            <a:pPr marL="285750" indent="-285750">
              <a:buFont typeface="Arial" panose="020B0604020202020204" pitchFamily="34" charset="0"/>
              <a:buChar char="•"/>
            </a:pPr>
            <a:r>
              <a:rPr lang="en-US" altLang="zh-CN" dirty="0"/>
              <a:t>Purpose</a:t>
            </a:r>
          </a:p>
          <a:p>
            <a:endParaRPr lang="en-US" altLang="zh-CN" dirty="0"/>
          </a:p>
          <a:p>
            <a:r>
              <a:rPr lang="en-US" altLang="zh-CN" dirty="0"/>
              <a:t>Through adding the adaptivity function to process the stateful tasks, to make sure the average consumption is always keep in the specific range .And we also observe the performance of adaptivity each different stateful percentage.</a:t>
            </a:r>
          </a:p>
          <a:p>
            <a:endParaRPr lang="en-US" altLang="zh-CN" dirty="0"/>
          </a:p>
          <a:p>
            <a:endParaRPr lang="en-US" altLang="zh-CN" dirty="0"/>
          </a:p>
          <a:p>
            <a:endParaRPr lang="en-US" altLang="zh-CN" dirty="0"/>
          </a:p>
          <a:p>
            <a:endParaRPr lang="en-US" altLang="zh-CN" dirty="0"/>
          </a:p>
          <a:p>
            <a:pPr marL="285750" indent="-285750">
              <a:buFont typeface="Arial" panose="020B0604020202020204" pitchFamily="34" charset="0"/>
              <a:buChar char="•"/>
            </a:pPr>
            <a:r>
              <a:rPr lang="en-US" altLang="zh-CN" dirty="0"/>
              <a:t>Approach</a:t>
            </a:r>
          </a:p>
          <a:p>
            <a:r>
              <a:rPr lang="en-US" altLang="zh-CN" dirty="0"/>
              <a:t>by recoding the during time between recent 10 tasks, and we set the specific total workers and some workers active at the begin, then if the consume larger than specific period, we need the adaptivity, so the active workers add 1 during every 10 tasks, if the consume less than specific second, that means we don’t need the adaptive, so the active workers reduce 1 during every 10 task .</a:t>
            </a:r>
          </a:p>
          <a:p>
            <a:endParaRPr lang="en-US" altLang="zh-CN" dirty="0"/>
          </a:p>
          <a:p>
            <a:endParaRPr lang="en-US" altLang="zh-CN" dirty="0"/>
          </a:p>
        </p:txBody>
      </p:sp>
      <p:sp>
        <p:nvSpPr>
          <p:cNvPr id="7" name="矩形 6">
            <a:extLst>
              <a:ext uri="{FF2B5EF4-FFF2-40B4-BE49-F238E27FC236}">
                <a16:creationId xmlns:a16="http://schemas.microsoft.com/office/drawing/2014/main" id="{8FE5FA35-195A-4C36-8E64-4ABA87F4D653}"/>
              </a:ext>
            </a:extLst>
          </p:cNvPr>
          <p:cNvSpPr/>
          <p:nvPr/>
        </p:nvSpPr>
        <p:spPr>
          <a:xfrm>
            <a:off x="0" y="216816"/>
            <a:ext cx="537328" cy="107465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2614753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2F4247AE9A5B9459B963C418BAD50CA" ma:contentTypeVersion="6" ma:contentTypeDescription="Create a new document." ma:contentTypeScope="" ma:versionID="014991f08b047631f6e1696ee592fca9">
  <xsd:schema xmlns:xsd="http://www.w3.org/2001/XMLSchema" xmlns:xs="http://www.w3.org/2001/XMLSchema" xmlns:p="http://schemas.microsoft.com/office/2006/metadata/properties" xmlns:ns2="57a38a13-f3bd-4b86-a8f3-fe5b0493c1ae" targetNamespace="http://schemas.microsoft.com/office/2006/metadata/properties" ma:root="true" ma:fieldsID="1cfed1f654027e85acabf6b89a6df4f7" ns2:_="">
    <xsd:import namespace="57a38a13-f3bd-4b86-a8f3-fe5b0493c1ae"/>
    <xsd:element name="properties">
      <xsd:complexType>
        <xsd:sequence>
          <xsd:element name="documentManagement">
            <xsd:complexType>
              <xsd:all>
                <xsd:element ref="ns2:SubID" minOccurs="0"/>
                <xsd:element ref="ns2:AssignID" minOccurs="0"/>
                <xsd:element ref="ns2:FileType"/>
                <xsd:element ref="ns2:FileSize"/>
                <xsd:element ref="ns2:SubTime"/>
                <xsd:element ref="ns2:Dele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7a38a13-f3bd-4b86-a8f3-fe5b0493c1ae" elementFormDefault="qualified">
    <xsd:import namespace="http://schemas.microsoft.com/office/2006/documentManagement/types"/>
    <xsd:import namespace="http://schemas.microsoft.com/office/infopath/2007/PartnerControls"/>
    <xsd:element name="SubID" ma:index="8" nillable="true" ma:displayName="SubID" ma:indexed="true" ma:internalName="SubID">
      <xsd:simpleType>
        <xsd:restriction base="dms:Unknown"/>
      </xsd:simpleType>
    </xsd:element>
    <xsd:element name="AssignID" ma:index="9" nillable="true" ma:displayName="AssignID" ma:indexed="true" ma:internalName="AssignID">
      <xsd:simpleType>
        <xsd:restriction base="dms:Unknown"/>
      </xsd:simpleType>
    </xsd:element>
    <xsd:element name="FileType" ma:index="10" ma:displayName="FileType" ma:indexed="true" ma:internalName="FileType">
      <xsd:simpleType>
        <xsd:restriction base="dms:Unknown"/>
      </xsd:simpleType>
    </xsd:element>
    <xsd:element name="FileSize" ma:index="11" ma:displayName="FileSize" ma:internalName="FileSize">
      <xsd:simpleType>
        <xsd:restriction base="dms:Unknown"/>
      </xsd:simpleType>
    </xsd:element>
    <xsd:element name="SubTime" ma:index="12" ma:displayName="SubTime" ma:internalName="SubTime">
      <xsd:simpleType>
        <xsd:restriction base="dms:DateTime"/>
      </xsd:simpleType>
    </xsd:element>
    <xsd:element name="DeletionDate" ma:index="13" nillable="true" ma:displayName="DeletionDate" ma:internalName="DeletionDat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ubID xmlns="57a38a13-f3bd-4b86-a8f3-fe5b0493c1ae">24202</SubID>
    <FileSize xmlns="57a38a13-f3bd-4b86-a8f3-fe5b0493c1ae">431958</FileSize>
    <FileType xmlns="57a38a13-f3bd-4b86-a8f3-fe5b0493c1ae">1</FileType>
    <SubTime xmlns="57a38a13-f3bd-4b86-a8f3-fe5b0493c1ae">2019-05-06T22:18:00+00:00</SubTime>
    <AssignID xmlns="57a38a13-f3bd-4b86-a8f3-fe5b0493c1ae">140</AssignID>
    <DeletionDate xmlns="57a38a13-f3bd-4b86-a8f3-fe5b0493c1ae" xsi:nil="true"/>
  </documentManagement>
</p:properties>
</file>

<file path=customXml/itemProps1.xml><?xml version="1.0" encoding="utf-8"?>
<ds:datastoreItem xmlns:ds="http://schemas.openxmlformats.org/officeDocument/2006/customXml" ds:itemID="{89B5008D-60AE-46AD-9432-0A4E90C35DAC}">
  <ds:schemaRefs>
    <ds:schemaRef ds:uri="http://schemas.microsoft.com/sharepoint/v3/contenttype/forms"/>
  </ds:schemaRefs>
</ds:datastoreItem>
</file>

<file path=customXml/itemProps2.xml><?xml version="1.0" encoding="utf-8"?>
<ds:datastoreItem xmlns:ds="http://schemas.openxmlformats.org/officeDocument/2006/customXml" ds:itemID="{3E60CB05-5CDE-44AD-8399-ACAE68530A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7a38a13-f3bd-4b86-a8f3-fe5b0493c1a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D9DEE74-5D3C-43DE-8A0C-E7ED5654B9C9}">
  <ds:schemaRefs>
    <ds:schemaRef ds:uri="http://schemas.microsoft.com/office/2006/metadata/properties"/>
    <ds:schemaRef ds:uri="http://schemas.microsoft.com/office/infopath/2007/PartnerControls"/>
    <ds:schemaRef ds:uri="57a38a13-f3bd-4b86-a8f3-fe5b0493c1ae"/>
  </ds:schemaRefs>
</ds:datastoreItem>
</file>

<file path=docProps/app.xml><?xml version="1.0" encoding="utf-8"?>
<Properties xmlns="http://schemas.openxmlformats.org/officeDocument/2006/extended-properties" xmlns:vt="http://schemas.openxmlformats.org/officeDocument/2006/docPropsVTypes">
  <TotalTime>3542</TotalTime>
  <Words>912</Words>
  <Application>Microsoft Office PowerPoint</Application>
  <PresentationFormat>宽屏</PresentationFormat>
  <Paragraphs>225</Paragraphs>
  <Slides>21</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OpenSymbol</vt:lpstr>
      <vt:lpstr>TimesNewRomanPS-BoldItalicMT</vt:lpstr>
      <vt:lpstr>TimesNewRomanPS-ItalicMT</vt:lpstr>
      <vt:lpstr>TimesNewRomanPSMT</vt:lpstr>
      <vt:lpstr>等线</vt:lpstr>
      <vt:lpstr>等线 Light</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Presentation.pptx</dc:title>
  <dc:creator>tianbai peng</dc:creator>
  <cp:lastModifiedBy>tianbai peng</cp:lastModifiedBy>
  <cp:revision>54</cp:revision>
  <dcterms:created xsi:type="dcterms:W3CDTF">2019-05-04T20:28:47Z</dcterms:created>
  <dcterms:modified xsi:type="dcterms:W3CDTF">2019-05-09T12:24:27Z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0x01010002F4247AE9A5B9459B963C418BAD50CA</vt:lpwstr>
  </property>
</Properties>
</file>