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7711-AEA6-4502-8E5B-293F9CF5BA5D}" type="datetimeFigureOut">
              <a:rPr lang="en-GB" smtClean="0"/>
              <a:t>23/10/2018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55A8-E821-49AD-B483-331A2017C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28CD-9D32-4F31-A9C8-6B47E5A5F7F4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3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CF03-405A-4FE6-A975-5453BF5B308B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3DC5-BD79-4FEC-B6BC-C33439FB9E79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6C8D-1E9B-4D7A-98BB-B0EBD862EC63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8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490B0D5-5514-4C58-B4D1-6A0CDC1E6042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BC0-05BC-4411-9B78-FF3FCC4D115E}" type="datetime1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ECB7-AA34-4D48-B3CA-3795DE7B8A72}" type="datetime1">
              <a:rPr lang="en-GB" smtClean="0"/>
              <a:t>23/10/2018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711D-107B-45F3-A168-087DEA6ABEB0}" type="datetime1">
              <a:rPr lang="en-GB" smtClean="0"/>
              <a:t>23/10/2018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77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0716-9371-4F0F-B595-82098486294C}" type="datetime1">
              <a:rPr lang="en-GB" smtClean="0"/>
              <a:t>23/10/2018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F0A-8BD9-41F5-B8ED-8D5E00B061C2}" type="datetime1">
              <a:rPr lang="en-GB" smtClean="0"/>
              <a:t>23/10/2018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6723-C331-4753-909C-A1E435FB6796}" type="datetime1">
              <a:rPr lang="en-GB" smtClean="0"/>
              <a:t>23/10/2018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B04209-B298-453A-A415-51697CFC40FE}" type="datetime1">
              <a:rPr lang="en-GB" smtClean="0"/>
              <a:t>23/10/2018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5C5EDF-4ECB-485A-8A9A-B9250C06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essonv.com/" TargetMode="External"/><Relationship Id="rId2" Type="http://schemas.openxmlformats.org/officeDocument/2006/relationships/hyperlink" Target="mailto:b.varghese@qub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lf.org.uk/resources/what-is-a-literature-review/" TargetMode="External"/><Relationship Id="rId2" Type="http://schemas.openxmlformats.org/officeDocument/2006/relationships/hyperlink" Target="https://writingcenter.gmu.edu/guides/how-to-write-a-research-ques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dlife.warwick.ac.uk/2014/01/04/writing-a-literature-review/" TargetMode="External"/><Relationship Id="rId4" Type="http://schemas.openxmlformats.org/officeDocument/2006/relationships/hyperlink" Target="https://www2.le.ac.uk/offices/ld/resources/writing/writing-resources/literature-re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Csc4006: Advisory session</a:t>
            </a:r>
            <a:br>
              <a:rPr lang="en-GB" sz="3600" dirty="0" smtClean="0"/>
            </a:br>
            <a:r>
              <a:rPr lang="en-GB" sz="3600" dirty="0" smtClean="0"/>
              <a:t> 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4800" dirty="0" smtClean="0"/>
              <a:t>how to formulate a research QUESTION and do a literature review?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</a:t>
            </a:r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2"/>
              </a:rPr>
              <a:t>b.varghese@qub.ac.uk</a:t>
            </a:r>
            <a:r>
              <a:rPr lang="en-GB" dirty="0" smtClean="0"/>
              <a:t>; </a:t>
            </a:r>
            <a:r>
              <a:rPr lang="en-GB" dirty="0" smtClean="0">
                <a:hlinkClick r:id="rId3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a literature review essential?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639786"/>
            <a:ext cx="10058400" cy="3532414"/>
          </a:xfrm>
        </p:spPr>
        <p:txBody>
          <a:bodyPr/>
          <a:lstStyle/>
          <a:p>
            <a:r>
              <a:rPr lang="en-GB" dirty="0" smtClean="0"/>
              <a:t>Questions that a literature review should answer:</a:t>
            </a:r>
          </a:p>
          <a:p>
            <a:pPr lvl="1"/>
            <a:r>
              <a:rPr lang="en-GB" dirty="0"/>
              <a:t>What research question(s) are you asking?</a:t>
            </a:r>
          </a:p>
          <a:p>
            <a:pPr lvl="1"/>
            <a:r>
              <a:rPr lang="en-GB" dirty="0"/>
              <a:t>Why are you asking it/them?</a:t>
            </a:r>
          </a:p>
          <a:p>
            <a:pPr lvl="1"/>
            <a:r>
              <a:rPr lang="en-GB" dirty="0"/>
              <a:t>Has anyone else done anything similar?</a:t>
            </a:r>
          </a:p>
          <a:p>
            <a:pPr lvl="1"/>
            <a:r>
              <a:rPr lang="en-GB" dirty="0"/>
              <a:t>Is your research relevant to research/practice/theory in your field?</a:t>
            </a:r>
          </a:p>
          <a:p>
            <a:pPr lvl="1"/>
            <a:r>
              <a:rPr lang="en-GB" dirty="0"/>
              <a:t>What is already known or understood about this topic?</a:t>
            </a:r>
          </a:p>
          <a:p>
            <a:pPr lvl="1"/>
            <a:r>
              <a:rPr lang="en-GB" dirty="0"/>
              <a:t>How might your research add to this understanding, or challenge existing theories and beliefs?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69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a literature review essential?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803070"/>
            <a:ext cx="10058400" cy="3369129"/>
          </a:xfrm>
        </p:spPr>
        <p:txBody>
          <a:bodyPr/>
          <a:lstStyle/>
          <a:p>
            <a:r>
              <a:rPr lang="en-GB" dirty="0" smtClean="0"/>
              <a:t>Aims to accomplish four tasks:</a:t>
            </a:r>
          </a:p>
          <a:p>
            <a:pPr lvl="1"/>
            <a:r>
              <a:rPr lang="en-GB" dirty="0" smtClean="0"/>
              <a:t>Demonstrates </a:t>
            </a:r>
            <a:r>
              <a:rPr lang="en-GB" dirty="0"/>
              <a:t>a familiarity with a body of knowledge and establishes the credibility of your </a:t>
            </a:r>
            <a:r>
              <a:rPr lang="en-GB" dirty="0" smtClean="0"/>
              <a:t>work</a:t>
            </a:r>
            <a:endParaRPr lang="en-GB" dirty="0"/>
          </a:p>
          <a:p>
            <a:pPr lvl="1"/>
            <a:r>
              <a:rPr lang="en-GB" dirty="0" smtClean="0"/>
              <a:t>Summarises </a:t>
            </a:r>
            <a:r>
              <a:rPr lang="en-GB" dirty="0"/>
              <a:t>prior research and says how your project is linked to </a:t>
            </a:r>
            <a:r>
              <a:rPr lang="en-GB" dirty="0" smtClean="0"/>
              <a:t>it</a:t>
            </a:r>
            <a:endParaRPr lang="en-GB" dirty="0"/>
          </a:p>
          <a:p>
            <a:pPr lvl="1"/>
            <a:r>
              <a:rPr lang="en-GB" dirty="0" smtClean="0"/>
              <a:t>Integrates </a:t>
            </a:r>
            <a:r>
              <a:rPr lang="en-GB" dirty="0"/>
              <a:t>and summarises what is known about a </a:t>
            </a:r>
            <a:r>
              <a:rPr lang="en-GB" dirty="0" smtClean="0"/>
              <a:t>subject</a:t>
            </a:r>
            <a:endParaRPr lang="en-GB" dirty="0"/>
          </a:p>
          <a:p>
            <a:pPr lvl="1"/>
            <a:r>
              <a:rPr lang="en-GB" dirty="0" smtClean="0"/>
              <a:t>Demonstrates </a:t>
            </a:r>
            <a:r>
              <a:rPr lang="en-GB" dirty="0"/>
              <a:t>that you have learnt from others and that your research is a starting point for new </a:t>
            </a:r>
            <a:r>
              <a:rPr lang="en-GB" dirty="0" smtClean="0"/>
              <a:t>ideas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tIps</a:t>
            </a:r>
            <a:r>
              <a:rPr lang="en-GB" dirty="0" smtClean="0"/>
              <a:t> to do a 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en-GB" dirty="0" smtClean="0"/>
              <a:t>Starting point:</a:t>
            </a:r>
          </a:p>
          <a:p>
            <a:pPr lvl="1"/>
            <a:r>
              <a:rPr lang="en-GB" dirty="0" smtClean="0"/>
              <a:t>You need to compile a reading list</a:t>
            </a:r>
          </a:p>
          <a:p>
            <a:pPr lvl="2"/>
            <a:r>
              <a:rPr lang="en-GB" dirty="0" smtClean="0"/>
              <a:t>Work with your supervisor on this</a:t>
            </a:r>
          </a:p>
          <a:p>
            <a:pPr lvl="1"/>
            <a:r>
              <a:rPr lang="en-GB" dirty="0" smtClean="0"/>
              <a:t>If you haven’t already get to it right away</a:t>
            </a:r>
          </a:p>
          <a:p>
            <a:pPr lvl="1"/>
            <a:r>
              <a:rPr lang="en-GB" dirty="0" smtClean="0"/>
              <a:t>Search for articles with keywords related to your area, problem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2"/>
            <a:r>
              <a:rPr lang="en-GB" dirty="0" err="1" smtClean="0"/>
              <a:t>IEEExplore</a:t>
            </a:r>
            <a:r>
              <a:rPr lang="en-GB" dirty="0" smtClean="0"/>
              <a:t>, ACM Digital</a:t>
            </a:r>
            <a:endParaRPr lang="en-GB" dirty="0" smtClean="0"/>
          </a:p>
          <a:p>
            <a:pPr lvl="2"/>
            <a:r>
              <a:rPr lang="en-GB" dirty="0" smtClean="0"/>
              <a:t>Google Scholar</a:t>
            </a:r>
          </a:p>
          <a:p>
            <a:pPr lvl="1"/>
            <a:r>
              <a:rPr lang="en-GB" dirty="0" smtClean="0"/>
              <a:t>Read articles from reputed venues</a:t>
            </a:r>
          </a:p>
          <a:p>
            <a:pPr lvl="2"/>
            <a:r>
              <a:rPr lang="en-GB" dirty="0" smtClean="0"/>
              <a:t>IEEE, ACM venues are generally good</a:t>
            </a:r>
          </a:p>
          <a:p>
            <a:pPr lvl="2"/>
            <a:r>
              <a:rPr lang="en-GB" dirty="0" smtClean="0"/>
              <a:t>Check with your supervisor for area-specific advice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Image result for starting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03" y="2973841"/>
            <a:ext cx="3834039" cy="25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tIps</a:t>
            </a:r>
            <a:r>
              <a:rPr lang="en-GB" dirty="0"/>
              <a:t> to do a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721428"/>
            <a:ext cx="4754880" cy="3450771"/>
          </a:xfrm>
        </p:spPr>
        <p:txBody>
          <a:bodyPr/>
          <a:lstStyle/>
          <a:p>
            <a:r>
              <a:rPr lang="en-GB" dirty="0" smtClean="0"/>
              <a:t>Organise information</a:t>
            </a:r>
          </a:p>
          <a:p>
            <a:pPr lvl="1"/>
            <a:r>
              <a:rPr lang="en-GB" dirty="0" smtClean="0"/>
              <a:t>Ask what information do I need?</a:t>
            </a:r>
          </a:p>
          <a:p>
            <a:pPr lvl="2"/>
            <a:r>
              <a:rPr lang="en-GB" dirty="0" smtClean="0"/>
              <a:t>Key theories, methodologies, algorithms used to solve the problem</a:t>
            </a:r>
          </a:p>
          <a:p>
            <a:pPr lvl="1"/>
            <a:r>
              <a:rPr lang="en-GB" dirty="0" smtClean="0"/>
              <a:t>Keep coming back to your research question and ask:</a:t>
            </a:r>
          </a:p>
          <a:p>
            <a:pPr lvl="2"/>
            <a:r>
              <a:rPr lang="en-GB" dirty="0" smtClean="0"/>
              <a:t>Why is the article I am reading interesting in light of what I want to do?</a:t>
            </a:r>
          </a:p>
          <a:p>
            <a:pPr lvl="1"/>
            <a:r>
              <a:rPr lang="en-GB" dirty="0" smtClean="0"/>
              <a:t>Should this be added to my review</a:t>
            </a:r>
          </a:p>
        </p:txBody>
      </p:sp>
      <p:pic>
        <p:nvPicPr>
          <p:cNvPr id="6146" name="Picture 2" descr="people planning proje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24" y="2594428"/>
            <a:ext cx="43719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 to do a 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988129"/>
            <a:ext cx="4754880" cy="2432958"/>
          </a:xfrm>
        </p:spPr>
        <p:txBody>
          <a:bodyPr/>
          <a:lstStyle/>
          <a:p>
            <a:r>
              <a:rPr lang="en-GB" dirty="0" smtClean="0"/>
              <a:t>Note taking	</a:t>
            </a:r>
          </a:p>
          <a:p>
            <a:pPr lvl="1"/>
            <a:r>
              <a:rPr lang="en-GB" dirty="0" smtClean="0"/>
              <a:t>When reading an article make notes on:</a:t>
            </a:r>
          </a:p>
          <a:p>
            <a:pPr lvl="2"/>
            <a:r>
              <a:rPr lang="en-GB" dirty="0" smtClean="0"/>
              <a:t>Identified methods, algorithms, and experiments</a:t>
            </a:r>
          </a:p>
          <a:p>
            <a:pPr lvl="2"/>
            <a:r>
              <a:rPr lang="en-GB" dirty="0" smtClean="0"/>
              <a:t>Strengths and weakness of the research</a:t>
            </a:r>
          </a:p>
          <a:p>
            <a:pPr lvl="2"/>
            <a:r>
              <a:rPr lang="en-GB" dirty="0" smtClean="0"/>
              <a:t>Relevance to your problem and project</a:t>
            </a:r>
            <a:endParaRPr lang="en-GB" dirty="0"/>
          </a:p>
        </p:txBody>
      </p:sp>
      <p:pic>
        <p:nvPicPr>
          <p:cNvPr id="7170" name="Picture 2" descr="Image result for note tak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598208"/>
            <a:ext cx="4754562" cy="31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 to do a 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579914"/>
            <a:ext cx="4754880" cy="3592286"/>
          </a:xfrm>
        </p:spPr>
        <p:txBody>
          <a:bodyPr/>
          <a:lstStyle/>
          <a:p>
            <a:r>
              <a:rPr lang="en-GB" dirty="0" smtClean="0"/>
              <a:t>Tell a story</a:t>
            </a:r>
          </a:p>
          <a:p>
            <a:pPr lvl="1"/>
            <a:r>
              <a:rPr lang="en-GB" dirty="0" smtClean="0"/>
              <a:t>Put together a single narrative</a:t>
            </a:r>
          </a:p>
          <a:p>
            <a:pPr lvl="1"/>
            <a:r>
              <a:rPr lang="en-GB" dirty="0" smtClean="0"/>
              <a:t>Reference existing methods/techniques/algorithms</a:t>
            </a:r>
          </a:p>
          <a:p>
            <a:pPr lvl="2"/>
            <a:r>
              <a:rPr lang="en-GB" dirty="0" smtClean="0"/>
              <a:t>Highlight their strengths/weakness</a:t>
            </a:r>
          </a:p>
          <a:p>
            <a:pPr lvl="2"/>
            <a:r>
              <a:rPr lang="en-GB" dirty="0" smtClean="0"/>
              <a:t>Present any gaps</a:t>
            </a:r>
          </a:p>
          <a:p>
            <a:pPr lvl="2"/>
            <a:r>
              <a:rPr lang="en-GB" dirty="0" smtClean="0"/>
              <a:t>Indicate how your research will address concerns or bridge any gap</a:t>
            </a:r>
            <a:endParaRPr lang="en-GB" dirty="0"/>
          </a:p>
        </p:txBody>
      </p:sp>
      <p:pic>
        <p:nvPicPr>
          <p:cNvPr id="8194" name="Picture 2" descr="Image result for story telling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99" y="2966356"/>
            <a:ext cx="4488429" cy="195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2486" r="2014" b="2219"/>
          <a:stretch/>
        </p:blipFill>
        <p:spPr>
          <a:xfrm>
            <a:off x="4627002" y="1137559"/>
            <a:ext cx="6775784" cy="54639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525486"/>
            <a:ext cx="3338866" cy="3646714"/>
          </a:xfrm>
        </p:spPr>
        <p:txBody>
          <a:bodyPr/>
          <a:lstStyle/>
          <a:p>
            <a:r>
              <a:rPr lang="en-GB" dirty="0" smtClean="0"/>
              <a:t>A literature review in an article that focused on offloading techniques in </a:t>
            </a:r>
            <a:r>
              <a:rPr lang="en-GB" dirty="0" smtClean="0"/>
              <a:t>Cloud-Edge computing</a:t>
            </a:r>
            <a:endParaRPr lang="en-GB" dirty="0" smtClean="0"/>
          </a:p>
          <a:p>
            <a:pPr lvl="1"/>
            <a:r>
              <a:rPr lang="en-GB" dirty="0" smtClean="0"/>
              <a:t>The narrative was based around the diagram</a:t>
            </a:r>
          </a:p>
          <a:p>
            <a:pPr lvl="1"/>
            <a:r>
              <a:rPr lang="en-GB" dirty="0" smtClean="0"/>
              <a:t>Differentiated my research from the existing methods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research question:</a:t>
            </a:r>
          </a:p>
          <a:p>
            <a:pPr lvl="1"/>
            <a:r>
              <a:rPr lang="en-GB" dirty="0">
                <a:hlinkClick r:id="rId2"/>
              </a:rPr>
              <a:t>https://writingcenter.gmu.edu/guides/how-to-write-a-research-question</a:t>
            </a:r>
            <a:endParaRPr lang="en-GB" dirty="0"/>
          </a:p>
          <a:p>
            <a:r>
              <a:rPr lang="en-GB" dirty="0" smtClean="0"/>
              <a:t>On literature review:</a:t>
            </a:r>
          </a:p>
          <a:p>
            <a:pPr lvl="1"/>
            <a:r>
              <a:rPr lang="en-GB" dirty="0">
                <a:hlinkClick r:id="rId3"/>
              </a:rPr>
              <a:t>https://www.rlf.org.uk/resources/what-is-a-literature-review/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www2.le.ac.uk/offices/ld/resources/writing/writing-resources/literature-review</a:t>
            </a:r>
            <a:endParaRPr lang="en-GB" dirty="0" smtClean="0"/>
          </a:p>
          <a:p>
            <a:pPr lvl="1"/>
            <a:r>
              <a:rPr lang="en-GB" dirty="0">
                <a:hlinkClick r:id="rId5"/>
              </a:rPr>
              <a:t>https://phdlife.warwick.ac.uk/2014/01/04/writing-a-literature-review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pPr marL="27432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research QUESTION?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12232"/>
            <a:ext cx="10058400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A research question is a...</a:t>
            </a:r>
          </a:p>
          <a:p>
            <a:pPr lvl="1"/>
            <a:r>
              <a:rPr lang="en-GB" dirty="0" smtClean="0"/>
              <a:t>clear</a:t>
            </a:r>
          </a:p>
          <a:p>
            <a:pPr lvl="1"/>
            <a:r>
              <a:rPr lang="en-GB" dirty="0" smtClean="0"/>
              <a:t>focused</a:t>
            </a:r>
          </a:p>
          <a:p>
            <a:pPr lvl="1"/>
            <a:r>
              <a:rPr lang="en-GB" dirty="0" smtClean="0"/>
              <a:t>concise</a:t>
            </a:r>
          </a:p>
          <a:p>
            <a:pPr lvl="1"/>
            <a:r>
              <a:rPr lang="en-GB" dirty="0" smtClean="0"/>
              <a:t>complex</a:t>
            </a:r>
          </a:p>
          <a:p>
            <a:pPr lvl="1"/>
            <a:r>
              <a:rPr lang="en-GB" dirty="0" smtClean="0"/>
              <a:t>arguable</a:t>
            </a:r>
          </a:p>
          <a:p>
            <a:r>
              <a:rPr lang="en-GB" dirty="0"/>
              <a:t>...question around which you </a:t>
            </a:r>
            <a:r>
              <a:rPr lang="en-GB" dirty="0" smtClean="0"/>
              <a:t>centre </a:t>
            </a:r>
            <a:r>
              <a:rPr lang="en-GB" dirty="0"/>
              <a:t>your research. </a:t>
            </a:r>
            <a:endParaRPr lang="en-GB" dirty="0" smtClean="0"/>
          </a:p>
          <a:p>
            <a:r>
              <a:rPr lang="en-GB" dirty="0" smtClean="0"/>
              <a:t>The question should keep you interested at least until you complete the research. 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527697" cy="1609344"/>
          </a:xfrm>
        </p:spPr>
        <p:txBody>
          <a:bodyPr/>
          <a:lstStyle/>
          <a:p>
            <a:r>
              <a:rPr lang="en-GB" dirty="0"/>
              <a:t>Why is a research question essential?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Provides focus for the research done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Provides a path for the </a:t>
            </a:r>
            <a:r>
              <a:rPr lang="en-GB" dirty="0" smtClean="0"/>
              <a:t>research (technical </a:t>
            </a:r>
            <a:r>
              <a:rPr lang="en-GB" dirty="0"/>
              <a:t>and writing process)</a:t>
            </a:r>
          </a:p>
          <a:p>
            <a:endParaRPr lang="en-GB" dirty="0"/>
          </a:p>
        </p:txBody>
      </p:sp>
      <p:pic>
        <p:nvPicPr>
          <p:cNvPr id="12" name="Picture 2" descr="Image result for focus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18" y="3090364"/>
            <a:ext cx="4625645" cy="30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41" y="3090364"/>
            <a:ext cx="4732359" cy="308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62788" cy="1609344"/>
          </a:xfrm>
        </p:spPr>
        <p:txBody>
          <a:bodyPr/>
          <a:lstStyle/>
          <a:p>
            <a:r>
              <a:rPr lang="en-GB" dirty="0" smtClean="0"/>
              <a:t>Steps to develop a 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450796" cy="3977640"/>
          </a:xfrm>
        </p:spPr>
        <p:txBody>
          <a:bodyPr/>
          <a:lstStyle/>
          <a:p>
            <a:r>
              <a:rPr lang="en-GB" dirty="0" smtClean="0"/>
              <a:t>Step 1: Choose an interesting general topic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7382" y="2194560"/>
            <a:ext cx="5152862" cy="3977640"/>
          </a:xfrm>
        </p:spPr>
        <p:txBody>
          <a:bodyPr/>
          <a:lstStyle/>
          <a:p>
            <a:r>
              <a:rPr lang="en-GB" dirty="0" smtClean="0"/>
              <a:t>Step 2: Start reading articles on the area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Identify gaps in state-of-the-art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2423"/>
          <a:stretch/>
        </p:blipFill>
        <p:spPr bwMode="auto">
          <a:xfrm>
            <a:off x="1566222" y="3189775"/>
            <a:ext cx="4110678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27" y="2770012"/>
            <a:ext cx="4812088" cy="270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49" y="1986643"/>
            <a:ext cx="6203364" cy="41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6885214" y="4735286"/>
            <a:ext cx="4288972" cy="15621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Contributes to </a:t>
            </a:r>
          </a:p>
          <a:p>
            <a:pPr algn="ctr"/>
            <a:r>
              <a:rPr lang="en-GB" dirty="0" smtClean="0"/>
              <a:t>a literature review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62788" cy="1609344"/>
          </a:xfrm>
        </p:spPr>
        <p:txBody>
          <a:bodyPr/>
          <a:lstStyle/>
          <a:p>
            <a:r>
              <a:rPr lang="en-GB" dirty="0" smtClean="0"/>
              <a:t>Steps to develop a 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358166" cy="4168588"/>
          </a:xfrm>
        </p:spPr>
        <p:txBody>
          <a:bodyPr>
            <a:normAutofit/>
          </a:bodyPr>
          <a:lstStyle/>
          <a:p>
            <a:r>
              <a:rPr lang="en-GB" dirty="0" smtClean="0"/>
              <a:t>Step 3: Start asking questions around identified gaps?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Ask more questions!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193" y="2194559"/>
            <a:ext cx="3119717" cy="3996467"/>
          </a:xfrm>
        </p:spPr>
        <p:txBody>
          <a:bodyPr>
            <a:normAutofit/>
          </a:bodyPr>
          <a:lstStyle/>
          <a:p>
            <a:r>
              <a:rPr lang="en-GB" dirty="0" smtClean="0"/>
              <a:t>Step 4: Shortlist / choose questions </a:t>
            </a:r>
          </a:p>
          <a:p>
            <a:pPr lvl="1"/>
            <a:r>
              <a:rPr lang="en-GB" dirty="0" smtClean="0"/>
              <a:t>Based on the challenge</a:t>
            </a:r>
          </a:p>
          <a:p>
            <a:pPr lvl="1"/>
            <a:r>
              <a:rPr lang="en-GB" dirty="0" smtClean="0"/>
              <a:t>Based on your interest</a:t>
            </a:r>
          </a:p>
          <a:p>
            <a:pPr lvl="1"/>
            <a:r>
              <a:rPr lang="en-GB" dirty="0" smtClean="0"/>
              <a:t>Based on reward</a:t>
            </a:r>
          </a:p>
          <a:p>
            <a:pPr lvl="1"/>
            <a:r>
              <a:rPr lang="en-GB" dirty="0" smtClean="0"/>
              <a:t>Based on an estimation of effort required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 smtClean="0"/>
              <a:t>Step 5: You will need to read more to bring clarity and focus to your question </a:t>
            </a:r>
            <a:endParaRPr lang="en-GB" dirty="0"/>
          </a:p>
        </p:txBody>
      </p:sp>
      <p:pic>
        <p:nvPicPr>
          <p:cNvPr id="5122" name="Picture 2" descr="Image result for ask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27" y="2938819"/>
            <a:ext cx="4264809" cy="283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hortli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489">
            <a:off x="9665336" y="2194560"/>
            <a:ext cx="1637517" cy="20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read m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046" y="4647180"/>
            <a:ext cx="2439824" cy="137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ad mo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49" y="5450053"/>
            <a:ext cx="1484966" cy="129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3" y="2194559"/>
            <a:ext cx="5437256" cy="363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6885214" y="4735286"/>
            <a:ext cx="4288972" cy="15621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This is the point where a Literature Review is done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7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62788" cy="1609344"/>
          </a:xfrm>
        </p:spPr>
        <p:txBody>
          <a:bodyPr/>
          <a:lstStyle/>
          <a:p>
            <a:r>
              <a:rPr lang="en-GB" dirty="0" smtClean="0"/>
              <a:t>Steps to develop a 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450796" cy="3977640"/>
          </a:xfrm>
        </p:spPr>
        <p:txBody>
          <a:bodyPr/>
          <a:lstStyle/>
          <a:p>
            <a:r>
              <a:rPr lang="en-GB" dirty="0" smtClean="0"/>
              <a:t>Step 6: Evaluate your question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Is it clear?</a:t>
            </a:r>
          </a:p>
          <a:p>
            <a:pPr lvl="1"/>
            <a:r>
              <a:rPr lang="en-GB" dirty="0" smtClean="0"/>
              <a:t>Is it focused?</a:t>
            </a:r>
          </a:p>
          <a:p>
            <a:pPr lvl="1"/>
            <a:r>
              <a:rPr lang="en-GB" dirty="0" smtClean="0"/>
              <a:t>Is it doable?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5341" y="2194559"/>
            <a:ext cx="5984903" cy="4200861"/>
          </a:xfrm>
        </p:spPr>
        <p:txBody>
          <a:bodyPr/>
          <a:lstStyle/>
          <a:p>
            <a:r>
              <a:rPr lang="en-GB" dirty="0" smtClean="0"/>
              <a:t>Step 7: Hypothesize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path </a:t>
            </a:r>
            <a:r>
              <a:rPr lang="en-GB" dirty="0"/>
              <a:t>you think the answer will </a:t>
            </a:r>
            <a:r>
              <a:rPr lang="en-GB" dirty="0" smtClean="0"/>
              <a:t>take</a:t>
            </a:r>
          </a:p>
          <a:p>
            <a:r>
              <a:rPr lang="en-GB" dirty="0" smtClean="0"/>
              <a:t>Where </a:t>
            </a:r>
            <a:r>
              <a:rPr lang="en-GB" dirty="0"/>
              <a:t>do you think your research will take </a:t>
            </a:r>
            <a:r>
              <a:rPr lang="en-GB" dirty="0" smtClean="0"/>
              <a:t>you </a:t>
            </a:r>
          </a:p>
          <a:p>
            <a:r>
              <a:rPr lang="en-GB" dirty="0" smtClean="0"/>
              <a:t>What </a:t>
            </a:r>
            <a:r>
              <a:rPr lang="en-GB" dirty="0"/>
              <a:t>kind of argument are you hoping to </a:t>
            </a:r>
            <a:r>
              <a:rPr lang="en-GB" dirty="0" smtClean="0"/>
              <a:t>make/support</a:t>
            </a:r>
            <a:endParaRPr lang="en-GB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51" y="2837330"/>
            <a:ext cx="2587791" cy="19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 b="9500"/>
          <a:stretch/>
        </p:blipFill>
        <p:spPr bwMode="auto">
          <a:xfrm>
            <a:off x="6443832" y="2603348"/>
            <a:ext cx="4060615" cy="20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to develop a 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Unfocused vs Focused</a:t>
            </a:r>
          </a:p>
          <a:p>
            <a:pPr lvl="1"/>
            <a:r>
              <a:rPr lang="en-GB" dirty="0" smtClean="0"/>
              <a:t>Example 1:</a:t>
            </a:r>
          </a:p>
          <a:p>
            <a:pPr lvl="2"/>
            <a:r>
              <a:rPr lang="en-GB" dirty="0" smtClean="0"/>
              <a:t>Why </a:t>
            </a:r>
            <a:r>
              <a:rPr lang="en-GB" dirty="0"/>
              <a:t>are social networking sites harmful</a:t>
            </a:r>
            <a:r>
              <a:rPr lang="en-GB" dirty="0" smtClean="0"/>
              <a:t>?</a:t>
            </a:r>
          </a:p>
          <a:p>
            <a:pPr lvl="2"/>
            <a:r>
              <a:rPr lang="en-GB" dirty="0"/>
              <a:t>How are online users experiencing or addressing privacy issues on such social networking sites as </a:t>
            </a:r>
            <a:r>
              <a:rPr lang="en-GB" dirty="0" err="1"/>
              <a:t>MySpace</a:t>
            </a:r>
            <a:r>
              <a:rPr lang="en-GB" dirty="0"/>
              <a:t> and Facebook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Example 2:</a:t>
            </a:r>
          </a:p>
          <a:p>
            <a:pPr lvl="2"/>
            <a:r>
              <a:rPr lang="en-GB" dirty="0"/>
              <a:t>What is the effect on the environment from global warming? </a:t>
            </a:r>
            <a:endParaRPr lang="en-GB" dirty="0" smtClean="0"/>
          </a:p>
          <a:p>
            <a:pPr lvl="2"/>
            <a:r>
              <a:rPr lang="en-GB" dirty="0"/>
              <a:t>How is glacial melting affecting penguins in the Arctic Circle?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computer science example</a:t>
            </a:r>
          </a:p>
          <a:p>
            <a:pPr lvl="1"/>
            <a:r>
              <a:rPr lang="en-GB" dirty="0" smtClean="0"/>
              <a:t>How can applications make use of the Cloud?</a:t>
            </a:r>
          </a:p>
          <a:p>
            <a:pPr lvl="1"/>
            <a:r>
              <a:rPr lang="en-GB" dirty="0" smtClean="0"/>
              <a:t>What scheduling techniques are required for making effective use of the Cloud?</a:t>
            </a:r>
          </a:p>
          <a:p>
            <a:pPr lvl="1"/>
            <a:r>
              <a:rPr lang="en-GB" dirty="0" smtClean="0"/>
              <a:t>What scheduling techniques are required to ensure fair allocation of resources on the Cloud?</a:t>
            </a:r>
          </a:p>
          <a:p>
            <a:pPr lvl="1"/>
            <a:r>
              <a:rPr lang="en-GB" dirty="0" smtClean="0"/>
              <a:t>What scheduling techniques are required to ensure fair allocation of resources while maximising the performance of an application on the Cloud?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literature review?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9848" y="3238500"/>
            <a:ext cx="4563509" cy="1643743"/>
          </a:xfrm>
        </p:spPr>
        <p:txBody>
          <a:bodyPr/>
          <a:lstStyle/>
          <a:p>
            <a:r>
              <a:rPr lang="en-GB" dirty="0"/>
              <a:t>A literature review is a search and evaluation of the available literature in your </a:t>
            </a:r>
            <a:r>
              <a:rPr lang="en-GB" dirty="0" smtClean="0"/>
              <a:t>topic area of relevance to the chosen problem.</a:t>
            </a:r>
            <a:endParaRPr lang="en-GB" dirty="0"/>
          </a:p>
        </p:txBody>
      </p:sp>
      <p:pic>
        <p:nvPicPr>
          <p:cNvPr id="5122" name="Picture 2" descr="Literature-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90" y="2219162"/>
            <a:ext cx="5265511" cy="334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CSC4006: Advisory Session - Prepared by: Blesson Varghese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5EDF-4ECB-485A-8A9A-B9250C0696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9A9E8D67856D4793354F42BB1891B0" ma:contentTypeVersion="0" ma:contentTypeDescription="Create a new document." ma:contentTypeScope="" ma:versionID="4157610c7d003e843caaeeef93a27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7D3D2E-D7E9-4CE4-A407-2A2A973844A6}"/>
</file>

<file path=customXml/itemProps2.xml><?xml version="1.0" encoding="utf-8"?>
<ds:datastoreItem xmlns:ds="http://schemas.openxmlformats.org/officeDocument/2006/customXml" ds:itemID="{3F023006-D3A9-46E4-8C3C-09142B9E81A6}"/>
</file>

<file path=customXml/itemProps3.xml><?xml version="1.0" encoding="utf-8"?>
<ds:datastoreItem xmlns:ds="http://schemas.openxmlformats.org/officeDocument/2006/customXml" ds:itemID="{31B15211-F29B-4C90-8089-84A626D7E966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149</TotalTime>
  <Words>907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Csc4006: Advisory session   how to formulate a research QUESTION and do a literature review?</vt:lpstr>
      <vt:lpstr>acknowledgement</vt:lpstr>
      <vt:lpstr>What is a research QUESTION?</vt:lpstr>
      <vt:lpstr>Why is a research question essential?</vt:lpstr>
      <vt:lpstr>Steps to develop a research question</vt:lpstr>
      <vt:lpstr>Steps to develop a research question</vt:lpstr>
      <vt:lpstr>Steps to develop a research question</vt:lpstr>
      <vt:lpstr>Steps to develop a research question</vt:lpstr>
      <vt:lpstr>What is a literature review?</vt:lpstr>
      <vt:lpstr>Why is a literature review essential?</vt:lpstr>
      <vt:lpstr>Why is a literature review essential?</vt:lpstr>
      <vt:lpstr>tIps to do a literature review</vt:lpstr>
      <vt:lpstr>tIps to do a literature review</vt:lpstr>
      <vt:lpstr>Tips to do a literature review</vt:lpstr>
      <vt:lpstr>Tips to do a literature review</vt:lpstr>
      <vt:lpstr>Literature review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Csc4006: Advisory session</dc:title>
  <dc:creator>Windows User</dc:creator>
  <cp:lastModifiedBy>Windows User</cp:lastModifiedBy>
  <cp:revision>241</cp:revision>
  <dcterms:created xsi:type="dcterms:W3CDTF">2018-09-08T15:31:44Z</dcterms:created>
  <dcterms:modified xsi:type="dcterms:W3CDTF">2018-10-23T10:07:41Z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0x010100199A9E8D67856D4793354F42BB1891B0</vt:lpwstr>
  </property>
</Properties>
</file>