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0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Also tried to apply “</a:t>
            </a:r>
            <a:r>
              <a:rPr lang="en-US" dirty="0" err="1"/>
              <a:t>diliate</a:t>
            </a:r>
            <a:r>
              <a:rPr lang="en-US" dirty="0"/>
              <a:t>”, but the result was not satisfactory.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29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After applying these functions, we have regions in the image that could contain a plate;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However, most of the regions will not contain license plates.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After applying these functions, we have regions in the image that could contain a plate;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However, most of the regions will not contain license plates.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1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After applying these functions, we have regions in the image that could contain a plate;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However, most of the regions will not contain license plates.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36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After applying these functions, we have regions in the image that could contain a plate;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However, most of the regions will not contain license plates.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3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After applying these functions, we have regions in the image that could contain a plate;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However, most of the regions will not contain license plates.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19543" y="706769"/>
            <a:ext cx="8495414" cy="6307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 b="1" dirty="0"/>
              <a:t>Course</a:t>
            </a:r>
            <a:r>
              <a:rPr lang="en-US" sz="2500" b="1" dirty="0"/>
              <a:t>: </a:t>
            </a:r>
            <a:r>
              <a:rPr lang="ru" sz="2500" dirty="0"/>
              <a:t>Introduction to Intelligent Transportation Systems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75" y="115825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500" b="1" u="sng" dirty="0"/>
              <a:t>University of Tartu, Institute of Computer Science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01039643-11B9-4C39-BE59-DDC214B74C1B}"/>
              </a:ext>
            </a:extLst>
          </p:cNvPr>
          <p:cNvSpPr txBox="1">
            <a:spLocks/>
          </p:cNvSpPr>
          <p:nvPr/>
        </p:nvSpPr>
        <p:spPr>
          <a:xfrm>
            <a:off x="570123" y="1616268"/>
            <a:ext cx="3930909" cy="1592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500" b="1" dirty="0"/>
              <a:t>Project:</a:t>
            </a:r>
            <a:r>
              <a:rPr lang="en-US" sz="2500" dirty="0"/>
              <a:t> </a:t>
            </a:r>
          </a:p>
          <a:p>
            <a:pPr algn="l">
              <a:spcAft>
                <a:spcPts val="600"/>
              </a:spcAft>
            </a:pPr>
            <a:r>
              <a:rPr lang="en-US" sz="2500" u="sng" dirty="0"/>
              <a:t>Automatic Plate Number Recognition (APNR)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52DBFE-8A61-4FD7-BBDF-AED323C4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7" y="1685718"/>
            <a:ext cx="3463148" cy="2565608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770A34B5-50A9-4CC3-8EAC-48828E5005F3}"/>
              </a:ext>
            </a:extLst>
          </p:cNvPr>
          <p:cNvSpPr txBox="1">
            <a:spLocks/>
          </p:cNvSpPr>
          <p:nvPr/>
        </p:nvSpPr>
        <p:spPr>
          <a:xfrm>
            <a:off x="617093" y="3302794"/>
            <a:ext cx="3930909" cy="1112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500" b="1" dirty="0"/>
              <a:t>Student:</a:t>
            </a:r>
            <a:br>
              <a:rPr lang="en-US" sz="2500" b="1" dirty="0"/>
            </a:br>
            <a:r>
              <a:rPr lang="en-US" sz="2500" u="sng" dirty="0"/>
              <a:t>Leonid </a:t>
            </a:r>
            <a:r>
              <a:rPr lang="en-US" sz="2500" u="sng" dirty="0" err="1"/>
              <a:t>Dashko</a:t>
            </a:r>
            <a:endParaRPr lang="en-US" sz="25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6C68BC-BD33-44DA-8D3A-8ABB854C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67" y="565847"/>
            <a:ext cx="3523633" cy="4292680"/>
          </a:xfrm>
          <a:prstGeom prst="rect">
            <a:avLst/>
          </a:prstGeom>
        </p:spPr>
      </p:pic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699" y="1128347"/>
            <a:ext cx="5308667" cy="35989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l"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Load image</a:t>
            </a:r>
          </a:p>
          <a:p>
            <a:pPr marL="457200" indent="-457200" algn="l"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Apply </a:t>
            </a:r>
            <a:r>
              <a:rPr lang="en-US" sz="1800" b="1" i="1" dirty="0">
                <a:solidFill>
                  <a:schemeClr val="accent2"/>
                </a:solidFill>
                <a:highlight>
                  <a:srgbClr val="FFFFFF"/>
                </a:highlight>
              </a:rPr>
              <a:t>blur filter </a:t>
            </a: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(to remove noise)</a:t>
            </a:r>
          </a:p>
          <a:p>
            <a:pPr marL="457200" indent="-457200" algn="l"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Convert blurred image to grayscale</a:t>
            </a:r>
          </a:p>
          <a:p>
            <a:pPr marL="457200" indent="-457200" algn="l"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Apply </a:t>
            </a:r>
            <a:r>
              <a:rPr lang="en-US" sz="1800" b="1" i="1" dirty="0">
                <a:solidFill>
                  <a:schemeClr val="accent2"/>
                </a:solidFill>
                <a:highlight>
                  <a:srgbClr val="FFFFFF"/>
                </a:highlight>
              </a:rPr>
              <a:t>Sobel filter </a:t>
            </a: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to find vertical edges (car plates have a high density of vertical lines)</a:t>
            </a:r>
          </a:p>
          <a:p>
            <a:pPr marL="457200" indent="-457200" algn="l">
              <a:spcAft>
                <a:spcPts val="600"/>
              </a:spcAft>
              <a:buAutoNum type="arabicParenR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Apply </a:t>
            </a:r>
            <a:r>
              <a:rPr lang="en-US" sz="1800" b="1" i="1" dirty="0">
                <a:solidFill>
                  <a:schemeClr val="accent2"/>
                </a:solidFill>
                <a:highlight>
                  <a:srgbClr val="FFFFFF"/>
                </a:highlight>
              </a:rPr>
              <a:t>threshold with </a:t>
            </a:r>
            <a:r>
              <a:rPr lang="en-US" sz="1800" b="1" i="1" dirty="0" err="1">
                <a:solidFill>
                  <a:schemeClr val="accent2"/>
                </a:solidFill>
                <a:highlight>
                  <a:srgbClr val="FFFFFF"/>
                </a:highlight>
              </a:rPr>
              <a:t>Ostu’s</a:t>
            </a:r>
            <a:r>
              <a:rPr lang="en-US" sz="1800" b="1" i="1" dirty="0">
                <a:solidFill>
                  <a:schemeClr val="accent2"/>
                </a:solidFill>
                <a:highlight>
                  <a:srgbClr val="FFFFFF"/>
                </a:highlight>
              </a:rPr>
              <a:t> Binarization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err="1">
                <a:solidFill>
                  <a:schemeClr val="accent2"/>
                </a:solidFill>
                <a:highlight>
                  <a:srgbClr val="FFFFFF"/>
                </a:highlight>
              </a:rPr>
              <a:t>Ostu’s</a:t>
            </a: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 binarization will automatically calculate optimal threshold from image histogram)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STEPS #1-5</a:t>
            </a:r>
            <a:endParaRPr lang="ru" sz="15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699" y="1128347"/>
            <a:ext cx="5308667" cy="10762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arenR" startAt="6"/>
            </a:pPr>
            <a:r>
              <a:rPr lang="en-US" sz="1800" dirty="0">
                <a:solidFill>
                  <a:schemeClr val="accent2"/>
                </a:solidFill>
                <a:highlight>
                  <a:srgbClr val="FFFFFF"/>
                </a:highlight>
              </a:rPr>
              <a:t>Then I created a rectangular mask of size of 17x3 and applied “closing” filter (shown on the right) to detect plate number more clearly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STEP #6 (Morphological filters in OpenCV)</a:t>
            </a:r>
            <a:endParaRPr lang="ru" sz="1500" b="1" u="sng" dirty="0"/>
          </a:p>
        </p:txBody>
      </p:sp>
      <p:pic>
        <p:nvPicPr>
          <p:cNvPr id="3074" name="Picture 2" descr="Input Image">
            <a:extLst>
              <a:ext uri="{FF2B5EF4-FFF2-40B4-BE49-F238E27FC236}">
                <a16:creationId xmlns:a16="http://schemas.microsoft.com/office/drawing/2014/main" id="{A92686CE-D955-4624-AB53-F200647F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062" y="746600"/>
            <a:ext cx="897997" cy="1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2A9316-0D8E-457F-A82B-12A076002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204" y="664886"/>
            <a:ext cx="1005109" cy="14252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713E5D-0001-4269-90E9-0C69F59A9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443" y="711187"/>
            <a:ext cx="934557" cy="1238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BD308-DCB4-4369-93DC-E9A857CB7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403" y="2204612"/>
            <a:ext cx="2162175" cy="1457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AE11E8-AFC1-4E5D-9D6E-ACAB31855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2142" y="3656206"/>
            <a:ext cx="2181225" cy="1447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2921DE-8F9F-483D-B2DB-10FF0D019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797" y="2505835"/>
            <a:ext cx="6388162" cy="25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699" y="1128347"/>
            <a:ext cx="5510367" cy="35989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arenR" startAt="7"/>
            </a:pPr>
            <a:r>
              <a:rPr lang="en-US" sz="1600" dirty="0">
                <a:solidFill>
                  <a:schemeClr val="accent2"/>
                </a:solidFill>
              </a:rPr>
              <a:t>Find and fetch contours of possible plates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arenR" startAt="7"/>
            </a:pPr>
            <a:r>
              <a:rPr lang="en-US" sz="1600" dirty="0">
                <a:solidFill>
                  <a:schemeClr val="accent2"/>
                </a:solidFill>
              </a:rPr>
              <a:t>Validate contours and clear out those, that can't be potential plate numbers</a:t>
            </a:r>
          </a:p>
          <a:p>
            <a:pPr indent="468000" algn="l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</a:rPr>
              <a:t>- Is white color dominant?</a:t>
            </a:r>
          </a:p>
          <a:p>
            <a:pPr indent="468000" algn="l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</a:rPr>
              <a:t>- Rotated not more than 15 degrees</a:t>
            </a:r>
          </a:p>
          <a:p>
            <a:pPr indent="468000" algn="l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</a:rPr>
              <a:t>- In Europe, car plate size: 52x11, aspect 4,7272</a:t>
            </a:r>
          </a:p>
          <a:p>
            <a:pPr indent="468000" algn="l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</a:rPr>
              <a:t>- Define min &amp;&amp; max area of plate number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arenR" startAt="9"/>
            </a:pPr>
            <a:r>
              <a:rPr lang="en-US" sz="1600" dirty="0">
                <a:solidFill>
                  <a:schemeClr val="accent2"/>
                </a:solidFill>
                <a:highlight>
                  <a:srgbClr val="FFFFFF"/>
                </a:highlight>
              </a:rPr>
              <a:t>After (8), apply “dilate” filter and threshold to validated contours to get numbers and characters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STEPS #7-9</a:t>
            </a:r>
            <a:endParaRPr lang="ru" sz="1500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8A48F0-C295-4C8E-A6D9-5B939F04B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066" y="557455"/>
            <a:ext cx="3025693" cy="22504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FD6AA-E22E-4096-93ED-57F7DD45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066" y="2927810"/>
            <a:ext cx="3025693" cy="19265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F96840-45FF-4BD7-8FA8-84839BCF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49" y="4039565"/>
            <a:ext cx="3494091" cy="5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STEP #9 in details</a:t>
            </a:r>
            <a:endParaRPr lang="ru" sz="1500" b="1" u="sng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513152-5BC6-451D-83BF-7F3FCB0FD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872" y="983850"/>
            <a:ext cx="7523896" cy="3508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DD1D3F-B863-4761-A301-08D1CEBE3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87" y="1180802"/>
            <a:ext cx="16097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9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699" y="943152"/>
            <a:ext cx="8357739" cy="793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arenR" startAt="10"/>
            </a:pPr>
            <a:r>
              <a:rPr lang="en-US" sz="1600" dirty="0">
                <a:solidFill>
                  <a:schemeClr val="accent2"/>
                </a:solidFill>
                <a:highlight>
                  <a:srgbClr val="FFFFFF"/>
                </a:highlight>
              </a:rPr>
              <a:t>Apply </a:t>
            </a:r>
            <a:r>
              <a:rPr lang="en-US" sz="1600" dirty="0">
                <a:solidFill>
                  <a:schemeClr val="accent2"/>
                </a:solidFill>
              </a:rPr>
              <a:t>Tesseract to extract plate number as a text.</a:t>
            </a:r>
          </a:p>
          <a:p>
            <a:pPr algn="l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</a:rPr>
              <a:t>       </a:t>
            </a:r>
            <a:r>
              <a:rPr lang="en-US" sz="1600" b="1" dirty="0">
                <a:solidFill>
                  <a:schemeClr val="accent2"/>
                </a:solidFill>
              </a:rPr>
              <a:t>Tesseract</a:t>
            </a:r>
            <a:r>
              <a:rPr lang="en-US" sz="1600" dirty="0">
                <a:solidFill>
                  <a:schemeClr val="accent2"/>
                </a:solidFill>
              </a:rPr>
              <a:t> is an optical character recognition (OCR) engine sponsored by Google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STEP #10 (parse plate number from image)</a:t>
            </a:r>
            <a:endParaRPr lang="ru" sz="1500" b="1" u="sng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D22DAA-0B32-4F4D-85B5-E919FAD6E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" y="1736203"/>
            <a:ext cx="8267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551"/>
            <a:ext cx="760375" cy="6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702150" y="184100"/>
            <a:ext cx="61302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500" b="1" u="sng" dirty="0"/>
              <a:t>APNR: Final Result</a:t>
            </a:r>
            <a:endParaRPr lang="ru" sz="1500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51EA2-DA5B-419A-BCE0-C9133A4B0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2" y="885170"/>
            <a:ext cx="8194876" cy="4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424358" y="1932973"/>
            <a:ext cx="6130200" cy="1232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3300" b="1" u="sng" dirty="0"/>
              <a:t>Thank you for attention!</a:t>
            </a:r>
            <a:endParaRPr lang="ru" sz="3300" b="1" u="sng" dirty="0"/>
          </a:p>
        </p:txBody>
      </p:sp>
    </p:spTree>
    <p:extLst>
      <p:ext uri="{BB962C8B-B14F-4D97-AF65-F5344CB8AC3E}">
        <p14:creationId xmlns:p14="http://schemas.microsoft.com/office/powerpoint/2010/main" val="4012673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354</Words>
  <Application>Microsoft Office PowerPoint</Application>
  <PresentationFormat>Экран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simple-light-2</vt:lpstr>
      <vt:lpstr>Course: Introduction to Intelligent Transportation Systems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Intelligent Transportation Systems</dc:title>
  <dc:creator>Leo</dc:creator>
  <cp:lastModifiedBy>Leo</cp:lastModifiedBy>
  <cp:revision>68</cp:revision>
  <dcterms:modified xsi:type="dcterms:W3CDTF">2017-05-21T17:34:17Z</dcterms:modified>
</cp:coreProperties>
</file>