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2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5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2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6530-36C6-48EE-8C3E-FC840BDB2EE9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From coral reefs into the abyss: the evolution of </a:t>
            </a:r>
            <a:r>
              <a:rPr lang="en-US" sz="4000" b="1" dirty="0" err="1"/>
              <a:t>corallivory</a:t>
            </a:r>
            <a:r>
              <a:rPr lang="en-US" sz="4000" b="1" dirty="0"/>
              <a:t> in the </a:t>
            </a:r>
            <a:r>
              <a:rPr lang="en-US" sz="4000" b="1" dirty="0" err="1"/>
              <a:t>Coralliophilinae</a:t>
            </a:r>
            <a:r>
              <a:rPr lang="en-US" sz="4000" b="1" dirty="0"/>
              <a:t> (</a:t>
            </a:r>
            <a:r>
              <a:rPr lang="en-US" sz="4000" b="1" dirty="0" err="1"/>
              <a:t>Neogastropoda</a:t>
            </a:r>
            <a:r>
              <a:rPr lang="en-US" sz="4000" b="1" dirty="0"/>
              <a:t>, </a:t>
            </a:r>
            <a:r>
              <a:rPr lang="en-US" sz="4000" b="1" dirty="0" err="1"/>
              <a:t>Muricidae</a:t>
            </a:r>
            <a:r>
              <a:rPr lang="en-US" sz="4000" b="1" dirty="0" smtClean="0"/>
              <a:t>)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2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Цель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81586"/>
            <a:ext cx="4693919" cy="461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 smtClean="0"/>
              <a:t>Восстановить </a:t>
            </a:r>
            <a:r>
              <a:rPr lang="ru-RU" sz="1800" dirty="0"/>
              <a:t>эволюцию трофической экологии </a:t>
            </a:r>
            <a:r>
              <a:rPr lang="ru-RU" sz="1800" b="1" dirty="0" err="1"/>
              <a:t>Coralliophilinae</a:t>
            </a:r>
            <a:r>
              <a:rPr lang="ru-RU" sz="1800" dirty="0"/>
              <a:t>, идентифицировав исконного хозяина для подсемейства и </a:t>
            </a:r>
            <a:r>
              <a:rPr lang="ru-RU" sz="1800" dirty="0" smtClean="0"/>
              <a:t>выявить </a:t>
            </a:r>
            <a:r>
              <a:rPr lang="ru-RU" sz="1800" dirty="0"/>
              <a:t>случаи смены хозяев на филогенетическом древе.</a:t>
            </a:r>
          </a:p>
          <a:p>
            <a:r>
              <a:rPr lang="ru-RU" sz="1800" dirty="0"/>
              <a:t>Проверить гипотезу о том, что </a:t>
            </a:r>
            <a:r>
              <a:rPr lang="ru-RU" sz="1800" b="1" dirty="0" err="1"/>
              <a:t>Coralliophilinae</a:t>
            </a:r>
            <a:r>
              <a:rPr lang="ru-RU" sz="1800" dirty="0"/>
              <a:t> возникли на мелководье с последующими повторными колонизациями глубоководных мест обитания.</a:t>
            </a:r>
          </a:p>
          <a:p>
            <a:r>
              <a:rPr lang="ru-RU" sz="1800" dirty="0"/>
              <a:t>Исследовать случаи изменения темпов эволюции в отдельных кладах </a:t>
            </a:r>
            <a:r>
              <a:rPr lang="ru-RU" sz="1800" b="1" dirty="0" err="1"/>
              <a:t>Coralliophilinae</a:t>
            </a:r>
            <a:r>
              <a:rPr lang="ru-RU" sz="1800" dirty="0"/>
              <a:t>, которые могли быть связаны с диверсификацией, вызванной приобретением ключевых адаптивных инноваций.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83" y="0"/>
            <a:ext cx="6353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7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4046" y="1825625"/>
            <a:ext cx="6619754" cy="4351338"/>
          </a:xfrm>
        </p:spPr>
        <p:txBody>
          <a:bodyPr/>
          <a:lstStyle/>
          <a:p>
            <a:r>
              <a:rPr lang="ru-RU" dirty="0"/>
              <a:t>Результаты реконструкции предкового состояния для типов местообитаний (мелководные и глубокие)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7" y="0"/>
            <a:ext cx="3555018" cy="6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2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4046" y="1825625"/>
            <a:ext cx="6619754" cy="4351338"/>
          </a:xfrm>
        </p:spPr>
        <p:txBody>
          <a:bodyPr/>
          <a:lstStyle/>
          <a:p>
            <a:r>
              <a:rPr lang="ru-RU" dirty="0"/>
              <a:t>Результаты реконструкции предкового состояния с использованием семейств </a:t>
            </a:r>
            <a:r>
              <a:rPr lang="ru-RU" dirty="0" err="1"/>
              <a:t>книдарий</a:t>
            </a:r>
            <a:r>
              <a:rPr lang="ru-RU" dirty="0"/>
              <a:t> в качестве априорных для состояний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0"/>
            <a:ext cx="393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4046" y="1825625"/>
            <a:ext cx="6619754" cy="4351338"/>
          </a:xfrm>
        </p:spPr>
        <p:txBody>
          <a:bodyPr/>
          <a:lstStyle/>
          <a:p>
            <a:r>
              <a:rPr lang="ru-RU" dirty="0"/>
              <a:t>Графическое представление реконструкции предкового состояния в каждом узле филогении подсемейства </a:t>
            </a:r>
            <a:r>
              <a:rPr lang="ru-RU" dirty="0" err="1"/>
              <a:t>Coralliophilinae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0"/>
            <a:ext cx="393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Вывод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493419"/>
            <a:ext cx="10354519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/>
              <a:t>работа указывает на необходимость пересмотра классификации и понимания эволюционных процессов в подсемействе </a:t>
            </a:r>
            <a:r>
              <a:rPr lang="ru-RU" sz="1800" dirty="0" err="1"/>
              <a:t>Coralliophilinae</a:t>
            </a:r>
            <a:r>
              <a:rPr lang="ru-RU" sz="1800" dirty="0"/>
              <a:t>, основываясь на современных молекулярных данных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8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From coral reefs into the abyss: the evolution of corallivory in the Coralliophilinae (Neogastropoda, Muricidae)</vt:lpstr>
      <vt:lpstr>Цель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coral reefs into the abyss: the evolution of corallivory in the Coralliophilinae (Neogastropoda, Muricidae)</dc:title>
  <dc:creator>kagayaku</dc:creator>
  <cp:lastModifiedBy>kagayaku</cp:lastModifiedBy>
  <cp:revision>5</cp:revision>
  <dcterms:created xsi:type="dcterms:W3CDTF">2024-09-24T06:57:21Z</dcterms:created>
  <dcterms:modified xsi:type="dcterms:W3CDTF">2024-10-10T10:22:33Z</dcterms:modified>
</cp:coreProperties>
</file>