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63" r:id="rId3"/>
    <p:sldId id="259" r:id="rId4"/>
    <p:sldId id="289" r:id="rId5"/>
    <p:sldId id="291" r:id="rId6"/>
    <p:sldId id="290" r:id="rId7"/>
    <p:sldId id="275" r:id="rId8"/>
    <p:sldId id="265" r:id="rId9"/>
    <p:sldId id="292" r:id="rId10"/>
    <p:sldId id="293" r:id="rId11"/>
    <p:sldId id="294" r:id="rId12"/>
    <p:sldId id="295" r:id="rId13"/>
    <p:sldId id="296" r:id="rId14"/>
    <p:sldId id="300" r:id="rId15"/>
    <p:sldId id="297" r:id="rId16"/>
    <p:sldId id="298" r:id="rId17"/>
    <p:sldId id="299" r:id="rId18"/>
    <p:sldId id="301" r:id="rId19"/>
    <p:sldId id="302" r:id="rId20"/>
    <p:sldId id="276" r:id="rId21"/>
    <p:sldId id="270" r:id="rId22"/>
    <p:sldId id="281" r:id="rId23"/>
    <p:sldId id="282" r:id="rId24"/>
    <p:sldId id="283" r:id="rId25"/>
    <p:sldId id="303" r:id="rId26"/>
    <p:sldId id="304" r:id="rId27"/>
    <p:sldId id="305" r:id="rId28"/>
    <p:sldId id="306" r:id="rId29"/>
    <p:sldId id="277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722" userDrawn="1">
          <p15:clr>
            <a:srgbClr val="A4A3A4"/>
          </p15:clr>
        </p15:guide>
        <p15:guide id="4" orient="horz" pos="38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02" autoAdjust="0"/>
  </p:normalViewPr>
  <p:slideViewPr>
    <p:cSldViewPr snapToGrid="0" showGuides="1">
      <p:cViewPr varScale="1">
        <p:scale>
          <a:sx n="52" d="100"/>
          <a:sy n="52" d="100"/>
        </p:scale>
        <p:origin x="564" y="108"/>
      </p:cViewPr>
      <p:guideLst>
        <p:guide orient="horz" pos="2137"/>
        <p:guide pos="3840"/>
        <p:guide pos="5722"/>
        <p:guide orient="horz" pos="38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82CBCD-8DB6-4DD8-9362-E2918535193F}" type="datetimeFigureOut">
              <a:rPr lang="zh-CN" altLang="en-US" smtClean="0"/>
              <a:t>2016/9/19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6F93D2-E128-493D-A81A-E68C441814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35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BB71-F246-48FE-8120-52F9D03CA880}" type="datetimeFigureOut">
              <a:rPr lang="zh-CN" altLang="en-US" smtClean="0"/>
              <a:t>2016/9/19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F21-99BD-4F85-A7AE-95BD87BF1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59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BB71-F246-48FE-8120-52F9D03CA880}" type="datetimeFigureOut">
              <a:rPr lang="zh-CN" altLang="en-US" smtClean="0"/>
              <a:t>2016/9/19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F21-99BD-4F85-A7AE-95BD87BF1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731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BB71-F246-48FE-8120-52F9D03CA880}" type="datetimeFigureOut">
              <a:rPr lang="zh-CN" altLang="en-US" smtClean="0"/>
              <a:t>2016/9/19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F21-99BD-4F85-A7AE-95BD87BF1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477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BB71-F246-48FE-8120-52F9D03CA880}" type="datetimeFigureOut">
              <a:rPr lang="zh-CN" altLang="en-US" smtClean="0"/>
              <a:t>2016/9/19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F21-99BD-4F85-A7AE-95BD87BF1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353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BB71-F246-48FE-8120-52F9D03CA880}" type="datetimeFigureOut">
              <a:rPr lang="zh-CN" altLang="en-US" smtClean="0"/>
              <a:t>2016/9/19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F21-99BD-4F85-A7AE-95BD87BF1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39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BB71-F246-48FE-8120-52F9D03CA880}" type="datetimeFigureOut">
              <a:rPr lang="zh-CN" altLang="en-US" smtClean="0"/>
              <a:t>2016/9/19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F21-99BD-4F85-A7AE-95BD87BF1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795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BB71-F246-48FE-8120-52F9D03CA880}" type="datetimeFigureOut">
              <a:rPr lang="zh-CN" altLang="en-US" smtClean="0"/>
              <a:t>2016/9/19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F21-99BD-4F85-A7AE-95BD87BF1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7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BB71-F246-48FE-8120-52F9D03CA880}" type="datetimeFigureOut">
              <a:rPr lang="zh-CN" altLang="en-US" smtClean="0"/>
              <a:t>2016/9/19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F21-99BD-4F85-A7AE-95BD87BF1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946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BB71-F246-48FE-8120-52F9D03CA880}" type="datetimeFigureOut">
              <a:rPr lang="zh-CN" altLang="en-US" smtClean="0"/>
              <a:t>2016/9/19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F21-99BD-4F85-A7AE-95BD87BF1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100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BB71-F246-48FE-8120-52F9D03CA880}" type="datetimeFigureOut">
              <a:rPr lang="zh-CN" altLang="en-US" smtClean="0"/>
              <a:t>2016/9/19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F21-99BD-4F85-A7AE-95BD87BF1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244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BB71-F246-48FE-8120-52F9D03CA880}" type="datetimeFigureOut">
              <a:rPr lang="zh-CN" altLang="en-US" smtClean="0"/>
              <a:t>2016/9/19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F21-99BD-4F85-A7AE-95BD87BF1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513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方正兰亭细黑_GBK" panose="02000000000000000000" pitchFamily="2" charset="-122"/>
              </a:defRPr>
            </a:lvl1pPr>
          </a:lstStyle>
          <a:p>
            <a:fld id="{D666BB71-F246-48FE-8120-52F9D03CA880}" type="datetimeFigureOut">
              <a:rPr lang="zh-CN" altLang="en-US" smtClean="0"/>
              <a:pPr/>
              <a:t>2016/9/19 Monday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方正兰亭细黑_GBK" panose="020000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方正兰亭细黑_GBK" panose="02000000000000000000" pitchFamily="2" charset="-122"/>
              </a:defRPr>
            </a:lvl1pPr>
          </a:lstStyle>
          <a:p>
            <a:fld id="{DDB12F21-99BD-4F85-A7AE-95BD87BF113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702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方正兰亭细黑_GBK" panose="02000000000000000000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方正兰亭细黑_GBK" panose="02000000000000000000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方正兰亭细黑_GBK" panose="02000000000000000000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方正兰亭细黑_GBK" panose="02000000000000000000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方正兰亭细黑_GBK" panose="02000000000000000000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方正兰亭细黑_GBK" panose="02000000000000000000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 rot="900000">
            <a:off x="1809254" y="-1730421"/>
            <a:ext cx="9195685" cy="7927315"/>
          </a:xfrm>
          <a:prstGeom prst="triangl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18900000">
            <a:off x="635167" y="-1730421"/>
            <a:ext cx="9195685" cy="7927315"/>
          </a:xfrm>
          <a:prstGeom prst="triangl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3722" y="2033130"/>
            <a:ext cx="5133277" cy="256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267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21600000">
                                      <p:cBhvr>
                                        <p:cTn id="9" dur="1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-21600000">
                                      <p:cBhvr>
                                        <p:cTn id="14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59655" y="914400"/>
            <a:ext cx="90173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析构函数</a:t>
            </a:r>
            <a:br>
              <a:rPr lang="zh-CN" altLang="en-US" sz="2400" dirty="0"/>
            </a:br>
            <a:r>
              <a:rPr lang="zh-CN" altLang="en-US" sz="2400" dirty="0"/>
              <a:t>类销毁时自动调用的函数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55" y="1883422"/>
            <a:ext cx="7684173" cy="145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1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59655" y="914400"/>
            <a:ext cx="90173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类的实例化</a:t>
            </a:r>
            <a:br>
              <a:rPr lang="zh-CN" altLang="en-US" sz="2400" dirty="0"/>
            </a:br>
            <a:r>
              <a:rPr lang="zh-CN" altLang="en-US" sz="2400" dirty="0"/>
              <a:t>用</a:t>
            </a:r>
            <a:r>
              <a:rPr lang="en-US" altLang="zh-CN" sz="2400" dirty="0"/>
              <a:t>new</a:t>
            </a:r>
            <a:r>
              <a:rPr lang="zh-CN" altLang="en-US" sz="2400" dirty="0"/>
              <a:t>来创建一个对象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55" y="2045251"/>
            <a:ext cx="6686174" cy="287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775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59655" y="914400"/>
            <a:ext cx="9017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this</a:t>
            </a:r>
            <a:r>
              <a:rPr lang="zh-CN" altLang="en-US" sz="2400" dirty="0"/>
              <a:t>指针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55" y="1525166"/>
            <a:ext cx="5477422" cy="310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0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59655" y="914400"/>
            <a:ext cx="90173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 关键字控制访问</a:t>
            </a:r>
            <a:br>
              <a:rPr lang="zh-CN" altLang="en-US" sz="2400" dirty="0"/>
            </a:br>
            <a:r>
              <a:rPr lang="zh-CN" altLang="en-US" sz="2400" dirty="0"/>
              <a:t> </a:t>
            </a:r>
            <a:br>
              <a:rPr lang="zh-CN" altLang="en-US" sz="2400" dirty="0"/>
            </a:br>
            <a:r>
              <a:rPr lang="en-US" altLang="zh-CN" sz="2400" dirty="0"/>
              <a:t>public </a:t>
            </a:r>
            <a:r>
              <a:rPr lang="zh-CN" altLang="en-US" sz="2400" dirty="0"/>
              <a:t>公有 公有的属性或方法可以在类的内部和外部进行访问</a:t>
            </a:r>
            <a:br>
              <a:rPr lang="zh-CN" altLang="en-US" sz="2400" dirty="0"/>
            </a:br>
            <a:r>
              <a:rPr lang="en-US" altLang="zh-CN" sz="2400" dirty="0"/>
              <a:t>private  </a:t>
            </a:r>
            <a:r>
              <a:rPr lang="zh-CN" altLang="en-US" sz="2400" dirty="0"/>
              <a:t>私有 被标记的属性或方法只能在类的内部进行访问</a:t>
            </a:r>
            <a:br>
              <a:rPr lang="zh-CN" altLang="en-US" sz="2400" dirty="0"/>
            </a:br>
            <a:r>
              <a:rPr lang="en-US" altLang="zh-CN" sz="2400" dirty="0"/>
              <a:t>protected </a:t>
            </a:r>
            <a:r>
              <a:rPr lang="zh-CN" altLang="en-US" sz="2400" dirty="0"/>
              <a:t>保护</a:t>
            </a:r>
          </a:p>
        </p:txBody>
      </p:sp>
    </p:spTree>
    <p:extLst>
      <p:ext uri="{BB962C8B-B14F-4D97-AF65-F5344CB8AC3E}">
        <p14:creationId xmlns:p14="http://schemas.microsoft.com/office/powerpoint/2010/main" val="51437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43788" y="914400"/>
            <a:ext cx="90173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 * 通过继承使用</a:t>
            </a:r>
            <a:r>
              <a:rPr lang="en-US" altLang="zh-CN" dirty="0"/>
              <a:t>private</a:t>
            </a:r>
            <a:r>
              <a:rPr lang="zh-CN" altLang="en-US" dirty="0"/>
              <a:t>和</a:t>
            </a:r>
            <a:r>
              <a:rPr lang="en-US" altLang="zh-CN" dirty="0"/>
              <a:t>protected</a:t>
            </a:r>
            <a:r>
              <a:rPr lang="zh-CN" altLang="en-US" dirty="0"/>
              <a:t>访问修饰符控制可见性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/>
              <a:t> * </a:t>
            </a:r>
            <a:r>
              <a:rPr lang="en-US" altLang="zh-CN" dirty="0"/>
              <a:t>private </a:t>
            </a:r>
            <a:r>
              <a:rPr lang="zh-CN" altLang="en-US" dirty="0"/>
              <a:t>对外部可见，不能被继承</a:t>
            </a:r>
            <a:br>
              <a:rPr lang="zh-CN" altLang="en-US" dirty="0"/>
            </a:br>
            <a:r>
              <a:rPr lang="zh-CN" altLang="en-US" dirty="0"/>
              <a:t> * </a:t>
            </a:r>
            <a:r>
              <a:rPr lang="en-US" altLang="zh-CN" dirty="0"/>
              <a:t>protected </a:t>
            </a:r>
            <a:r>
              <a:rPr lang="zh-CN" altLang="en-US" dirty="0"/>
              <a:t>对外部不可见，可以被继承</a:t>
            </a:r>
            <a:br>
              <a:rPr lang="zh-CN" altLang="en-US" dirty="0"/>
            </a:br>
            <a:r>
              <a:rPr lang="zh-CN" alt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63036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59655" y="914400"/>
            <a:ext cx="90173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 使用</a:t>
            </a:r>
            <a:r>
              <a:rPr lang="en-US" altLang="zh-CN" sz="2400" dirty="0"/>
              <a:t>get set </a:t>
            </a:r>
            <a:r>
              <a:rPr lang="zh-CN" altLang="en-US" sz="2400" dirty="0"/>
              <a:t>方法</a:t>
            </a:r>
            <a:br>
              <a:rPr lang="zh-CN" altLang="en-US" dirty="0"/>
            </a:br>
            <a:r>
              <a:rPr lang="zh-CN" altLang="en-US" dirty="0"/>
              <a:t> 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55" y="1560731"/>
            <a:ext cx="7171365" cy="445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86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59655" y="914400"/>
            <a:ext cx="90173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继承</a:t>
            </a:r>
            <a:br>
              <a:rPr lang="zh-CN" altLang="en-US" sz="2400" dirty="0"/>
            </a:br>
            <a:r>
              <a:rPr lang="en-US" altLang="zh-CN" sz="2400" dirty="0"/>
              <a:t>extends</a:t>
            </a:r>
            <a:r>
              <a:rPr lang="zh-CN" altLang="en-US" sz="2400" dirty="0"/>
              <a:t>关键字</a:t>
            </a:r>
            <a:br>
              <a:rPr lang="zh-CN" altLang="en-US" dirty="0"/>
            </a:br>
            <a:r>
              <a:rPr lang="zh-CN" altLang="en-US" dirty="0"/>
              <a:t> 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55" y="1837730"/>
            <a:ext cx="4492829" cy="422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512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43788" y="914400"/>
            <a:ext cx="90173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类</a:t>
            </a:r>
            <a:r>
              <a:rPr lang="en-US" altLang="zh-CN" dirty="0"/>
              <a:t>B</a:t>
            </a:r>
            <a:r>
              <a:rPr lang="zh-CN" altLang="en-US" dirty="0"/>
              <a:t>派生于类</a:t>
            </a:r>
            <a:r>
              <a:rPr lang="en-US" altLang="zh-CN" dirty="0"/>
              <a:t>A</a:t>
            </a:r>
            <a:r>
              <a:rPr lang="zh-CN" altLang="en-US" dirty="0"/>
              <a:t>，可以操作</a:t>
            </a:r>
            <a:r>
              <a:rPr lang="en-US" altLang="zh-CN" dirty="0"/>
              <a:t>operation1()</a:t>
            </a:r>
            <a:r>
              <a:rPr lang="zh-CN" altLang="en-US" dirty="0"/>
              <a:t>和属性</a:t>
            </a:r>
            <a:r>
              <a:rPr lang="en-US" altLang="zh-CN" dirty="0"/>
              <a:t>$attribute1</a:t>
            </a:r>
            <a:r>
              <a:rPr lang="zh-CN" altLang="en-US" dirty="0"/>
              <a:t>，尽管这些操作和属性是在类</a:t>
            </a:r>
            <a:r>
              <a:rPr lang="en-US" altLang="zh-CN" dirty="0"/>
              <a:t>A</a:t>
            </a:r>
            <a:r>
              <a:rPr lang="zh-CN" altLang="en-US" dirty="0"/>
              <a:t>里面声明的。作为</a:t>
            </a:r>
            <a:r>
              <a:rPr lang="en-US" altLang="zh-CN" dirty="0"/>
              <a:t>A</a:t>
            </a:r>
            <a:r>
              <a:rPr lang="zh-CN" altLang="en-US" dirty="0"/>
              <a:t>的子类，</a:t>
            </a:r>
            <a:r>
              <a:rPr lang="en-US" altLang="zh-CN" dirty="0"/>
              <a:t>B</a:t>
            </a:r>
            <a:r>
              <a:rPr lang="zh-CN" altLang="en-US" dirty="0"/>
              <a:t>具有与</a:t>
            </a:r>
            <a:r>
              <a:rPr lang="en-US" altLang="zh-CN" dirty="0"/>
              <a:t>A</a:t>
            </a:r>
            <a:r>
              <a:rPr lang="zh-CN" altLang="en-US" dirty="0"/>
              <a:t>一样的功能和数据。此外</a:t>
            </a:r>
            <a:r>
              <a:rPr lang="en-US" altLang="zh-CN" dirty="0"/>
              <a:t>,B</a:t>
            </a:r>
            <a:r>
              <a:rPr lang="zh-CN" altLang="en-US" dirty="0"/>
              <a:t>还声明了自己的一个属性和一个操作。</a:t>
            </a:r>
            <a:br>
              <a:rPr lang="zh-CN" altLang="en-US" dirty="0"/>
            </a:br>
            <a:r>
              <a:rPr lang="zh-CN" alt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12909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87804" y="186612"/>
            <a:ext cx="901739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重写</a:t>
            </a:r>
            <a:endParaRPr lang="en-US" altLang="zh-CN" sz="2400" dirty="0"/>
          </a:p>
          <a:p>
            <a:r>
              <a:rPr lang="zh-CN" altLang="en-US" dirty="0"/>
              <a:t>当一个子类继承一父类，而子类中的方法与父类中的方法的名称，参数个数、类型都完全一致时，就称子类中的这个方法重写了父类中的方法。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/>
              <a:t>通常</a:t>
            </a:r>
            <a:r>
              <a:rPr lang="en-US" altLang="zh-CN" dirty="0"/>
              <a:t>,</a:t>
            </a:r>
            <a:r>
              <a:rPr lang="zh-CN" altLang="en-US" dirty="0"/>
              <a:t>派生类继承基类的方法</a:t>
            </a:r>
            <a:r>
              <a:rPr lang="en-US" altLang="zh-CN" dirty="0"/>
              <a:t>,</a:t>
            </a:r>
            <a:r>
              <a:rPr lang="zh-CN" altLang="en-US" dirty="0"/>
              <a:t>因此</a:t>
            </a:r>
            <a:r>
              <a:rPr lang="en-US" altLang="zh-CN" dirty="0"/>
              <a:t>,</a:t>
            </a:r>
            <a:r>
              <a:rPr lang="zh-CN" altLang="en-US" dirty="0"/>
              <a:t>在调用对象继承方法的时候</a:t>
            </a:r>
            <a:r>
              <a:rPr lang="en-US" altLang="zh-CN" dirty="0"/>
              <a:t>,</a:t>
            </a:r>
            <a:r>
              <a:rPr lang="zh-CN" altLang="en-US" dirty="0"/>
              <a:t>调用和执行的是基类的实现</a:t>
            </a:r>
            <a:r>
              <a:rPr lang="en-US" altLang="zh-CN" dirty="0"/>
              <a:t>.</a:t>
            </a:r>
            <a:r>
              <a:rPr lang="zh-CN" altLang="en-US" dirty="0"/>
              <a:t>但是</a:t>
            </a:r>
            <a:r>
              <a:rPr lang="en-US" altLang="zh-CN" dirty="0"/>
              <a:t>,</a:t>
            </a:r>
            <a:r>
              <a:rPr lang="zh-CN" altLang="en-US" dirty="0"/>
              <a:t>有时需要对派生类中的继承方法有不同的实现</a:t>
            </a:r>
            <a:r>
              <a:rPr lang="en-US" altLang="zh-CN" dirty="0"/>
              <a:t>. </a:t>
            </a:r>
            <a:r>
              <a:rPr lang="zh-CN" altLang="en-US" dirty="0"/>
              <a:t>　　</a:t>
            </a:r>
            <a:br>
              <a:rPr lang="zh-CN" altLang="en-US" dirty="0"/>
            </a:br>
            <a:r>
              <a:rPr lang="en-US" altLang="zh-CN" dirty="0"/>
              <a:t>`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804" y="2310270"/>
            <a:ext cx="5115837" cy="390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22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87804" y="186612"/>
            <a:ext cx="90173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final</a:t>
            </a:r>
            <a:r>
              <a:rPr lang="zh-CN" altLang="en-US" sz="2400" dirty="0"/>
              <a:t>关键字</a:t>
            </a:r>
            <a:endParaRPr lang="en-US" altLang="zh-CN" sz="2400" dirty="0"/>
          </a:p>
          <a:p>
            <a:r>
              <a:rPr lang="zh-CN" altLang="en-US" dirty="0"/>
              <a:t>禁止继承与重写　</a:t>
            </a:r>
            <a:br>
              <a:rPr lang="zh-CN" altLang="en-US" dirty="0"/>
            </a:br>
            <a:r>
              <a:rPr lang="en-US" altLang="zh-CN" dirty="0"/>
              <a:t>`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7286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979748" y="-738323"/>
            <a:ext cx="4502332" cy="74233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477" y="2870906"/>
            <a:ext cx="2901948" cy="99983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258146" y="2870906"/>
            <a:ext cx="5022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latin typeface="黑体" panose="02010609060101010101" pitchFamily="49" charset="-122"/>
                <a:ea typeface="黑体" panose="02010609060101010101" pitchFamily="49" charset="-122"/>
              </a:rPr>
              <a:t>什么是面向对象</a:t>
            </a:r>
          </a:p>
        </p:txBody>
      </p:sp>
    </p:spTree>
    <p:extLst>
      <p:ext uri="{BB962C8B-B14F-4D97-AF65-F5344CB8AC3E}">
        <p14:creationId xmlns:p14="http://schemas.microsoft.com/office/powerpoint/2010/main" val="4270653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979748" y="-738323"/>
            <a:ext cx="4502332" cy="74233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192" y="2894243"/>
            <a:ext cx="3036071" cy="99983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161649" y="2658794"/>
            <a:ext cx="54582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面向接口编程</a:t>
            </a:r>
            <a:endParaRPr lang="zh-CN" altLang="en-US" sz="4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767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172499" y="564717"/>
            <a:ext cx="1034147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接口</a:t>
            </a:r>
            <a:br>
              <a:rPr lang="zh-CN" altLang="en-US" sz="3200" dirty="0"/>
            </a:br>
            <a:br>
              <a:rPr lang="zh-CN" altLang="en-US" sz="3200" dirty="0"/>
            </a:br>
            <a:r>
              <a:rPr lang="en-US" altLang="zh-CN" sz="3200" dirty="0"/>
              <a:t>"</a:t>
            </a:r>
            <a:r>
              <a:rPr lang="zh-CN" altLang="en-US" sz="3200" dirty="0"/>
              <a:t>对于实现我的所有类，看起来都应该像我现在这个样子</a:t>
            </a:r>
            <a:r>
              <a:rPr lang="en-US" altLang="zh-CN" sz="3200" dirty="0"/>
              <a:t>"</a:t>
            </a:r>
            <a:br>
              <a:rPr lang="en-US" altLang="zh-CN" sz="3200" dirty="0"/>
            </a:br>
            <a:br>
              <a:rPr lang="en-US" altLang="zh-CN" sz="3200" dirty="0"/>
            </a:br>
            <a:r>
              <a:rPr lang="zh-CN" altLang="en-US" sz="3200" dirty="0"/>
              <a:t>在程序里，接口的方法必须全部实现</a:t>
            </a:r>
          </a:p>
        </p:txBody>
      </p:sp>
    </p:spTree>
    <p:extLst>
      <p:ext uri="{BB962C8B-B14F-4D97-AF65-F5344CB8AC3E}">
        <p14:creationId xmlns:p14="http://schemas.microsoft.com/office/powerpoint/2010/main" val="1804044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172499" y="564717"/>
            <a:ext cx="45346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interface</a:t>
            </a:r>
            <a:r>
              <a:rPr lang="zh-CN" altLang="en-US" sz="3200" dirty="0"/>
              <a:t>关键字</a:t>
            </a:r>
            <a:endParaRPr lang="en-US" altLang="zh-CN" sz="3200" dirty="0"/>
          </a:p>
          <a:p>
            <a:endParaRPr lang="en-US" altLang="zh-CN" sz="3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499" y="1473984"/>
            <a:ext cx="6161105" cy="324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06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172499" y="564717"/>
            <a:ext cx="58814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面向对象设计的五大原则</a:t>
            </a:r>
            <a:endParaRPr lang="en-US" altLang="zh-CN" sz="3200" dirty="0"/>
          </a:p>
          <a:p>
            <a:r>
              <a:rPr lang="zh-CN" altLang="en-US" sz="3200" dirty="0"/>
              <a:t>单一职责原则</a:t>
            </a:r>
            <a:endParaRPr lang="en-US" altLang="zh-CN" sz="3200" dirty="0"/>
          </a:p>
          <a:p>
            <a:r>
              <a:rPr lang="zh-CN" altLang="en-US" sz="3200" dirty="0"/>
              <a:t>接口隔离原则</a:t>
            </a:r>
            <a:endParaRPr lang="en-US" altLang="zh-CN" sz="3200" dirty="0"/>
          </a:p>
          <a:p>
            <a:r>
              <a:rPr lang="zh-CN" altLang="en-US" sz="3200" dirty="0"/>
              <a:t>开放</a:t>
            </a:r>
            <a:r>
              <a:rPr lang="en-US" altLang="zh-CN" sz="3200" dirty="0"/>
              <a:t>-</a:t>
            </a:r>
            <a:r>
              <a:rPr lang="zh-CN" altLang="en-US" sz="3200" dirty="0"/>
              <a:t>封闭原则</a:t>
            </a:r>
            <a:endParaRPr lang="en-US" altLang="zh-CN" sz="3200" dirty="0"/>
          </a:p>
          <a:p>
            <a:r>
              <a:rPr lang="zh-CN" altLang="en-US" sz="3200" dirty="0"/>
              <a:t>替换原则</a:t>
            </a:r>
            <a:endParaRPr lang="en-US" altLang="zh-CN" sz="3200" dirty="0"/>
          </a:p>
          <a:p>
            <a:r>
              <a:rPr lang="zh-CN" altLang="en-US" sz="3200" dirty="0"/>
              <a:t>依赖</a:t>
            </a:r>
            <a:r>
              <a:rPr lang="zh-CN" altLang="en-US" sz="3200"/>
              <a:t>倒置原则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9436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088093" y="578784"/>
            <a:ext cx="962345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单一职责原则</a:t>
            </a:r>
            <a:endParaRPr lang="en-US" altLang="zh-CN" sz="3200" dirty="0"/>
          </a:p>
          <a:p>
            <a:r>
              <a:rPr lang="zh-CN" altLang="en-US" b="1" dirty="0"/>
              <a:t>不要存在多于一个导致类变更的原因。</a:t>
            </a:r>
            <a:r>
              <a:rPr lang="zh-CN" altLang="en-US" dirty="0"/>
              <a:t>通俗的说，即一个类只负责一项职责。</a:t>
            </a:r>
            <a:endParaRPr lang="en-US" altLang="zh-CN" dirty="0"/>
          </a:p>
          <a:p>
            <a:r>
              <a:rPr lang="zh-CN" altLang="en-US" dirty="0"/>
              <a:t>可以降低类的复杂度，一个类只负责一项职责，其逻辑肯定要比负责多项职责简单的多；</a:t>
            </a:r>
          </a:p>
          <a:p>
            <a:r>
              <a:rPr lang="zh-CN" altLang="en-US" dirty="0"/>
              <a:t>提高类的可读性，提高系统的可维护性；</a:t>
            </a:r>
          </a:p>
          <a:p>
            <a:r>
              <a:rPr lang="zh-CN" altLang="en-US" dirty="0"/>
              <a:t>变更引起的风险降低，变更是必然的，如果单一职责原则遵守的好，当修改一个功能时，可以显著降低对其他功能的影响。</a:t>
            </a:r>
          </a:p>
          <a:p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99228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019818" y="429494"/>
            <a:ext cx="962345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接口隔离原则</a:t>
            </a:r>
            <a:endParaRPr lang="en-US" altLang="zh-CN" sz="3200" dirty="0"/>
          </a:p>
          <a:p>
            <a:r>
              <a:rPr lang="zh-CN" altLang="en-US" dirty="0"/>
              <a:t>客户端不应该依赖它不需要的接口；一个类对另一个类的依赖应该建立在最小的接口上。</a:t>
            </a:r>
            <a:endParaRPr lang="en-US" altLang="zh-CN" dirty="0"/>
          </a:p>
          <a:p>
            <a:r>
              <a:rPr lang="zh-CN" altLang="en-US" dirty="0"/>
              <a:t>接口尽量小，但是要有限度。对接口进行细化可以提高程序设计灵活性是不挣的事实，但是如果过小，则会造成接口数量过多，使设计复杂化。所以一定要适度。</a:t>
            </a:r>
          </a:p>
          <a:p>
            <a:r>
              <a:rPr lang="zh-CN" altLang="en-US" dirty="0"/>
              <a:t>为依赖接口的类定制服务，只暴露给调用的类它需要的方法，它不需要的方法则隐藏起来。只有专注地为一个模块提供定制服务，才能建立最小的依赖关系。</a:t>
            </a:r>
          </a:p>
          <a:p>
            <a:r>
              <a:rPr lang="zh-CN" altLang="en-US" dirty="0"/>
              <a:t>提高内聚，减少对外交互。使接口用最少的方法去完成最多的事情。</a:t>
            </a:r>
          </a:p>
          <a:p>
            <a:endParaRPr lang="en-US" altLang="zh-CN" dirty="0"/>
          </a:p>
          <a:p>
            <a:endParaRPr lang="en-US" altLang="zh-CN" sz="3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093" y="3157731"/>
            <a:ext cx="4743450" cy="32670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793" y="3433955"/>
            <a:ext cx="447675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09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019818" y="429494"/>
            <a:ext cx="962345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开放</a:t>
            </a:r>
            <a:r>
              <a:rPr lang="en-US" altLang="zh-CN" sz="3200" dirty="0"/>
              <a:t>-</a:t>
            </a:r>
            <a:r>
              <a:rPr lang="zh-CN" altLang="en-US" sz="3200" dirty="0"/>
              <a:t>封闭原则</a:t>
            </a:r>
            <a:endParaRPr lang="en-US" altLang="zh-CN" sz="3200" dirty="0"/>
          </a:p>
          <a:p>
            <a:endParaRPr lang="en-US" altLang="zh-CN" dirty="0"/>
          </a:p>
          <a:p>
            <a:r>
              <a:rPr lang="zh-CN" altLang="en-US" dirty="0"/>
              <a:t>一个软件实体如类、模块和函数应该对扩展开放，对修改关闭</a:t>
            </a:r>
            <a:endParaRPr lang="en-US" altLang="zh-CN" dirty="0"/>
          </a:p>
          <a:p>
            <a:r>
              <a:rPr lang="zh-CN" altLang="en-US" dirty="0"/>
              <a:t>当软件需要变化时，尽量通过扩展软件实体的行为来实现变化，而不是通过修改已有的代码来实现变化。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41539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019818" y="429494"/>
            <a:ext cx="96234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替换原则</a:t>
            </a:r>
            <a:endParaRPr lang="en-US" altLang="zh-CN" sz="3200" dirty="0"/>
          </a:p>
          <a:p>
            <a:r>
              <a:rPr lang="zh-CN" altLang="en-US" dirty="0"/>
              <a:t>子类型必须能够替换掉它们的父类型，并出现在父类型能够出现的任何地方。</a:t>
            </a:r>
            <a:endParaRPr lang="en-US" altLang="zh-CN" dirty="0"/>
          </a:p>
          <a:p>
            <a:r>
              <a:rPr lang="zh-CN" altLang="en-US" dirty="0"/>
              <a:t>子类可以实现父类的抽象方法，但不能覆盖父类的非抽象方法</a:t>
            </a:r>
            <a:endParaRPr lang="en-US" altLang="zh-CN" dirty="0"/>
          </a:p>
          <a:p>
            <a:r>
              <a:rPr lang="zh-CN" altLang="en-US" dirty="0"/>
              <a:t>子类中可以增加自己特有的方法。</a:t>
            </a:r>
          </a:p>
          <a:p>
            <a:r>
              <a:rPr lang="zh-CN" altLang="en-US" dirty="0"/>
              <a:t>当子类的方法重载父类的方法时，方法的前置条件（即方法的形参）要比父类方法的输入参数更宽松。</a:t>
            </a:r>
          </a:p>
          <a:p>
            <a:r>
              <a:rPr lang="zh-CN" altLang="en-US" dirty="0"/>
              <a:t>当子类的方法实现父类的抽象方法时，方法的后置条件（即方法的返回值）要比父类更严格。</a:t>
            </a:r>
          </a:p>
        </p:txBody>
      </p:sp>
    </p:spTree>
    <p:extLst>
      <p:ext uri="{BB962C8B-B14F-4D97-AF65-F5344CB8AC3E}">
        <p14:creationId xmlns:p14="http://schemas.microsoft.com/office/powerpoint/2010/main" val="33055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019818" y="429494"/>
            <a:ext cx="962345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依赖倒置原则</a:t>
            </a:r>
            <a:endParaRPr lang="en-US" altLang="zh-CN" sz="3200" dirty="0"/>
          </a:p>
          <a:p>
            <a:r>
              <a:rPr lang="zh-CN" altLang="en-US" dirty="0"/>
              <a:t>高层模块不应该依赖低层模块，二者都应该依赖其抽象；抽象不应该依赖细节；细节应该依赖抽象。。</a:t>
            </a:r>
          </a:p>
        </p:txBody>
      </p:sp>
    </p:spTree>
    <p:extLst>
      <p:ext uri="{BB962C8B-B14F-4D97-AF65-F5344CB8AC3E}">
        <p14:creationId xmlns:p14="http://schemas.microsoft.com/office/powerpoint/2010/main" val="428726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 rot="900000">
            <a:off x="1809254" y="-1730421"/>
            <a:ext cx="9195685" cy="7927315"/>
          </a:xfrm>
          <a:prstGeom prst="triangl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18900000">
            <a:off x="635167" y="-1730421"/>
            <a:ext cx="9195685" cy="7927315"/>
          </a:xfrm>
          <a:prstGeom prst="triangl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292600" y="4179219"/>
            <a:ext cx="3771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年中总结报告     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BUSINESS REPORT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181" y="2939281"/>
            <a:ext cx="5877053" cy="192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341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8" presetClass="emph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21600000">
                                      <p:cBhvr>
                                        <p:cTn id="13" dur="1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mph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-21600000">
                                      <p:cBhvr>
                                        <p:cTn id="18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82351" y="765110"/>
            <a:ext cx="802432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j-ea"/>
                <a:ea typeface="+mj-ea"/>
              </a:rPr>
              <a:t>1. </a:t>
            </a:r>
            <a:r>
              <a:rPr lang="zh-CN" altLang="en-US" sz="2800" dirty="0">
                <a:latin typeface="+mj-ea"/>
                <a:ea typeface="+mj-ea"/>
              </a:rPr>
              <a:t>什么是面向对象</a:t>
            </a:r>
            <a:br>
              <a:rPr lang="zh-CN" altLang="en-US" sz="2800" dirty="0">
                <a:latin typeface="+mj-ea"/>
                <a:ea typeface="+mj-ea"/>
              </a:rPr>
            </a:br>
            <a:r>
              <a:rPr lang="zh-CN" altLang="en-US" sz="2800" dirty="0">
                <a:latin typeface="+mj-ea"/>
                <a:ea typeface="+mj-ea"/>
              </a:rPr>
              <a:t>面向对象程序设计（</a:t>
            </a:r>
            <a:r>
              <a:rPr lang="en-US" altLang="zh-CN" sz="2800" dirty="0" err="1">
                <a:latin typeface="+mj-ea"/>
                <a:ea typeface="+mj-ea"/>
              </a:rPr>
              <a:t>objec</a:t>
            </a:r>
            <a:r>
              <a:rPr lang="en-US" altLang="zh-CN" sz="2800" dirty="0">
                <a:latin typeface="+mj-ea"/>
                <a:ea typeface="+mj-ea"/>
              </a:rPr>
              <a:t>-oriented programming OOP</a:t>
            </a:r>
            <a:r>
              <a:rPr lang="zh-CN" altLang="en-US" sz="2800" dirty="0">
                <a:latin typeface="+mj-ea"/>
                <a:ea typeface="+mj-ea"/>
              </a:rPr>
              <a:t>）是一种程序设计范式，同时也是程序开发方法。他将对象作为程序设计的基本单元，将程序和数据封装其中，以提高软件的重用性，灵活性和可扩展性。</a:t>
            </a:r>
          </a:p>
        </p:txBody>
      </p:sp>
    </p:spTree>
    <p:extLst>
      <p:ext uri="{BB962C8B-B14F-4D97-AF65-F5344CB8AC3E}">
        <p14:creationId xmlns:p14="http://schemas.microsoft.com/office/powerpoint/2010/main" val="330581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82351" y="765110"/>
            <a:ext cx="802432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 </a:t>
            </a:r>
            <a:r>
              <a:rPr lang="zh-CN" altLang="en-US" sz="2800" dirty="0"/>
              <a:t>核心思想</a:t>
            </a:r>
            <a:br>
              <a:rPr lang="zh-CN" altLang="en-US" sz="2800" dirty="0"/>
            </a:br>
            <a:r>
              <a:rPr lang="zh-CN" altLang="en-US" dirty="0"/>
              <a:t> * </a:t>
            </a:r>
            <a:r>
              <a:rPr lang="zh-CN" altLang="en-US" sz="2800" dirty="0"/>
              <a:t>对象</a:t>
            </a:r>
            <a:br>
              <a:rPr lang="zh-CN" altLang="en-US" sz="2800" dirty="0"/>
            </a:br>
            <a:r>
              <a:rPr lang="zh-CN" altLang="en-US" dirty="0"/>
              <a:t> * </a:t>
            </a:r>
            <a:r>
              <a:rPr lang="zh-CN" altLang="en-US" sz="2800" dirty="0"/>
              <a:t>封装</a:t>
            </a:r>
            <a:br>
              <a:rPr lang="zh-CN" altLang="en-US" sz="2800" dirty="0"/>
            </a:br>
            <a:r>
              <a:rPr lang="zh-CN" altLang="en-US" dirty="0"/>
              <a:t> * </a:t>
            </a:r>
            <a:r>
              <a:rPr lang="zh-CN" altLang="en-US" sz="2800" dirty="0"/>
              <a:t>可重用性</a:t>
            </a:r>
            <a:br>
              <a:rPr lang="zh-CN" altLang="en-US" sz="2800" dirty="0"/>
            </a:br>
            <a:r>
              <a:rPr lang="zh-CN" altLang="en-US" dirty="0"/>
              <a:t> * </a:t>
            </a:r>
            <a:r>
              <a:rPr lang="zh-CN" altLang="en-US" sz="2800" dirty="0"/>
              <a:t>可扩展性</a:t>
            </a:r>
            <a:endParaRPr lang="zh-CN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6377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82351" y="765110"/>
            <a:ext cx="99277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 </a:t>
            </a:r>
            <a:r>
              <a:rPr lang="zh-CN" altLang="en-US" sz="3600" dirty="0"/>
              <a:t>面向对象的行与本</a:t>
            </a:r>
            <a:br>
              <a:rPr lang="zh-CN" altLang="en-US" sz="3600" dirty="0"/>
            </a:br>
            <a:r>
              <a:rPr lang="zh-CN" altLang="en-US" sz="3600" dirty="0"/>
              <a:t> * 类是对象的抽象组织，对象是类的具体存在</a:t>
            </a:r>
            <a:br>
              <a:rPr lang="zh-CN" altLang="en-US" sz="3600" dirty="0"/>
            </a:br>
            <a:r>
              <a:rPr lang="zh-CN" altLang="en-US" sz="3600" dirty="0"/>
              <a:t> * 类定义了属性与方法，并提供实际的操作细节，方法可以对属性进行加工</a:t>
            </a:r>
            <a:br>
              <a:rPr lang="zh-CN" altLang="en-US" sz="3600" dirty="0"/>
            </a:br>
            <a:r>
              <a:rPr lang="zh-CN" altLang="en-US" sz="3600" dirty="0"/>
              <a:t> * 对象是含有类属性的具体值，就是类的实例化</a:t>
            </a:r>
            <a:br>
              <a:rPr lang="zh-CN" altLang="en-US" sz="3600" dirty="0"/>
            </a:br>
            <a:endParaRPr lang="zh-CN" altLang="en-US" sz="3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539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025805"/>
              </p:ext>
            </p:extLst>
          </p:nvPr>
        </p:nvGraphicFramePr>
        <p:xfrm>
          <a:off x="1362270" y="727787"/>
          <a:ext cx="9370008" cy="4841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5004">
                  <a:extLst>
                    <a:ext uri="{9D8B030D-6E8A-4147-A177-3AD203B41FA5}">
                      <a16:colId xmlns:a16="http://schemas.microsoft.com/office/drawing/2014/main" val="488420646"/>
                    </a:ext>
                  </a:extLst>
                </a:gridCol>
                <a:gridCol w="4685004">
                  <a:extLst>
                    <a:ext uri="{9D8B030D-6E8A-4147-A177-3AD203B41FA5}">
                      <a16:colId xmlns:a16="http://schemas.microsoft.com/office/drawing/2014/main" val="1548514707"/>
                    </a:ext>
                  </a:extLst>
                </a:gridCol>
              </a:tblGrid>
              <a:tr h="806897">
                <a:tc>
                  <a:txBody>
                    <a:bodyPr/>
                    <a:lstStyle/>
                    <a:p>
                      <a:r>
                        <a:rPr lang="zh-CN" altLang="en-US" sz="3600" dirty="0"/>
                        <a:t>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600" dirty="0"/>
                        <a:t>对象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509019"/>
                  </a:ext>
                </a:extLst>
              </a:tr>
              <a:tr h="806897">
                <a:tc>
                  <a:txBody>
                    <a:bodyPr/>
                    <a:lstStyle/>
                    <a:p>
                      <a:r>
                        <a:rPr lang="zh-CN" altLang="en-US" sz="3600" dirty="0"/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600" dirty="0"/>
                        <a:t>小明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84977"/>
                  </a:ext>
                </a:extLst>
              </a:tr>
              <a:tr h="806897">
                <a:tc>
                  <a:txBody>
                    <a:bodyPr/>
                    <a:lstStyle/>
                    <a:p>
                      <a:r>
                        <a:rPr lang="zh-CN" altLang="en-US" sz="3600" dirty="0"/>
                        <a:t>年龄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18</a:t>
                      </a:r>
                      <a:endParaRPr lang="zh-CN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398445"/>
                  </a:ext>
                </a:extLst>
              </a:tr>
              <a:tr h="806897">
                <a:tc>
                  <a:txBody>
                    <a:bodyPr/>
                    <a:lstStyle/>
                    <a:p>
                      <a:r>
                        <a:rPr lang="zh-CN" altLang="en-US" sz="3600" dirty="0"/>
                        <a:t>性别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600" dirty="0"/>
                        <a:t>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27280"/>
                  </a:ext>
                </a:extLst>
              </a:tr>
              <a:tr h="806897">
                <a:tc>
                  <a:txBody>
                    <a:bodyPr/>
                    <a:lstStyle/>
                    <a:p>
                      <a:r>
                        <a:rPr lang="zh-CN" altLang="en-US" sz="3600" dirty="0"/>
                        <a:t>身高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175</a:t>
                      </a:r>
                      <a:endParaRPr lang="zh-CN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4119"/>
                  </a:ext>
                </a:extLst>
              </a:tr>
              <a:tr h="806897">
                <a:tc>
                  <a:txBody>
                    <a:bodyPr/>
                    <a:lstStyle/>
                    <a:p>
                      <a:r>
                        <a:rPr lang="zh-CN" altLang="en-US" sz="3600" dirty="0"/>
                        <a:t>体重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75</a:t>
                      </a:r>
                      <a:endParaRPr lang="zh-CN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843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108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979748" y="-738323"/>
            <a:ext cx="4502332" cy="74233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579" y="3070598"/>
            <a:ext cx="3029975" cy="99983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161649" y="2658794"/>
            <a:ext cx="54582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latin typeface="黑体" panose="02010609060101010101" pitchFamily="49" charset="-122"/>
                <a:ea typeface="黑体" panose="02010609060101010101" pitchFamily="49" charset="-122"/>
              </a:rPr>
              <a:t>类</a:t>
            </a:r>
          </a:p>
        </p:txBody>
      </p:sp>
    </p:spTree>
    <p:extLst>
      <p:ext uri="{BB962C8B-B14F-4D97-AF65-F5344CB8AC3E}">
        <p14:creationId xmlns:p14="http://schemas.microsoft.com/office/powerpoint/2010/main" val="281343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59655" y="914400"/>
            <a:ext cx="9017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定义类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55" y="1684467"/>
            <a:ext cx="3853485" cy="113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77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59655" y="914400"/>
            <a:ext cx="90173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构造函数</a:t>
            </a:r>
            <a:br>
              <a:rPr lang="zh-CN" altLang="en-US" sz="2400" dirty="0"/>
            </a:br>
            <a:r>
              <a:rPr lang="zh-CN" altLang="en-US" sz="2400" dirty="0"/>
              <a:t>类创建时自动调用的函数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822" y="1851349"/>
            <a:ext cx="6682952" cy="184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38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3673</TotalTime>
  <Words>618</Words>
  <Application>Microsoft Office PowerPoint</Application>
  <PresentationFormat>宽屏</PresentationFormat>
  <Paragraphs>66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方正兰亭细黑_GBK</vt:lpstr>
      <vt:lpstr>黑体</vt:lpstr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wangqian</dc:creator>
  <cp:lastModifiedBy>盛智博</cp:lastModifiedBy>
  <cp:revision>101</cp:revision>
  <dcterms:created xsi:type="dcterms:W3CDTF">2016-07-06T05:14:38Z</dcterms:created>
  <dcterms:modified xsi:type="dcterms:W3CDTF">2016-09-20T04:14:23Z</dcterms:modified>
</cp:coreProperties>
</file>