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3" r:id="rId7"/>
    <p:sldId id="279" r:id="rId8"/>
    <p:sldId id="267" r:id="rId9"/>
    <p:sldId id="272" r:id="rId10"/>
    <p:sldId id="274" r:id="rId11"/>
    <p:sldId id="275" r:id="rId12"/>
    <p:sldId id="269" r:id="rId13"/>
    <p:sldId id="280" r:id="rId14"/>
    <p:sldId id="276" r:id="rId15"/>
    <p:sldId id="277" r:id="rId16"/>
    <p:sldId id="278" r:id="rId17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01E1888-4EE7-443D-B42A-F132F72A273D}">
          <p14:sldIdLst>
            <p14:sldId id="257"/>
            <p14:sldId id="268"/>
            <p14:sldId id="273"/>
            <p14:sldId id="279"/>
            <p14:sldId id="267"/>
            <p14:sldId id="272"/>
            <p14:sldId id="274"/>
            <p14:sldId id="275"/>
            <p14:sldId id="269"/>
            <p14:sldId id="280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2" autoAdjust="0"/>
    <p:restoredTop sz="96469" autoAdjust="0"/>
  </p:normalViewPr>
  <p:slideViewPr>
    <p:cSldViewPr>
      <p:cViewPr varScale="1">
        <p:scale>
          <a:sx n="72" d="100"/>
          <a:sy n="72" d="100"/>
        </p:scale>
        <p:origin x="77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11/04/2018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37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0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45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504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4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11/04/2018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notesSlide" Target="../notesSlides/notesSlide9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4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matlabcentral/fileexchange/24583-mirtoolbo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Audio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199"/>
            <a:ext cx="8735325" cy="326107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Machine </a:t>
            </a:r>
            <a:r>
              <a:rPr lang="it-IT" dirty="0" err="1"/>
              <a:t>learning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audio </a:t>
            </a:r>
            <a:r>
              <a:rPr lang="it-IT" dirty="0" err="1"/>
              <a:t>signals</a:t>
            </a:r>
            <a:r>
              <a:rPr lang="it-IT" dirty="0"/>
              <a:t>: </a:t>
            </a:r>
          </a:p>
          <a:p>
            <a:pPr rtl="0"/>
            <a:r>
              <a:rPr lang="it-IT" dirty="0"/>
              <a:t>HOW TO RECOGNIZE SOURCE SIGNAL FROM NOISE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r>
              <a:rPr lang="it-IT" sz="2000" dirty="0" err="1"/>
              <a:t>Ganassa</a:t>
            </a:r>
            <a:r>
              <a:rPr lang="it-IT" sz="2000" dirty="0"/>
              <a:t> </a:t>
            </a:r>
            <a:r>
              <a:rPr lang="it-IT" sz="2000" dirty="0" err="1"/>
              <a:t>andrea</a:t>
            </a:r>
            <a:r>
              <a:rPr lang="it-IT" sz="2000" dirty="0"/>
              <a:t> – 884791</a:t>
            </a:r>
          </a:p>
          <a:p>
            <a:r>
              <a:rPr lang="it-IT" sz="2000" dirty="0"/>
              <a:t>Uboldi </a:t>
            </a:r>
            <a:r>
              <a:rPr lang="it-IT" sz="2000" dirty="0" err="1"/>
              <a:t>daniele</a:t>
            </a:r>
            <a:r>
              <a:rPr lang="it-IT" sz="2000" dirty="0"/>
              <a:t> – 874996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r>
              <a:rPr lang="it-IT" dirty="0"/>
              <a:t> </a:t>
            </a:r>
            <a:r>
              <a:rPr lang="it-IT" dirty="0" err="1"/>
              <a:t>pt</a:t>
            </a:r>
            <a:r>
              <a:rPr lang="it-IT" dirty="0"/>
              <a:t>. 2: audio demo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530432"/>
          </a:xfrm>
        </p:spPr>
        <p:txBody>
          <a:bodyPr rtlCol="0">
            <a:normAutofit/>
          </a:bodyPr>
          <a:lstStyle/>
          <a:p>
            <a:r>
              <a:rPr lang="it-IT" dirty="0"/>
              <a:t>Train sound: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microphone</a:t>
            </a:r>
            <a:r>
              <a:rPr lang="it-IT" dirty="0"/>
              <a:t> with source </a:t>
            </a:r>
            <a:r>
              <a:rPr lang="it-IT" dirty="0" err="1"/>
              <a:t>signal</a:t>
            </a:r>
            <a:r>
              <a:rPr lang="it-IT" dirty="0"/>
              <a:t>.</a:t>
            </a:r>
          </a:p>
          <a:p>
            <a:r>
              <a:rPr lang="it-IT" dirty="0"/>
              <a:t>Train </a:t>
            </a:r>
            <a:r>
              <a:rPr lang="it-IT" dirty="0" err="1"/>
              <a:t>noise</a:t>
            </a:r>
            <a:r>
              <a:rPr lang="it-IT" dirty="0"/>
              <a:t>: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microphone</a:t>
            </a:r>
            <a:r>
              <a:rPr lang="it-IT" dirty="0"/>
              <a:t> with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.</a:t>
            </a:r>
          </a:p>
          <a:p>
            <a:r>
              <a:rPr lang="it-IT" dirty="0"/>
              <a:t>Test </a:t>
            </a:r>
            <a:r>
              <a:rPr lang="it-IT" dirty="0" err="1"/>
              <a:t>noise</a:t>
            </a:r>
            <a:r>
              <a:rPr lang="it-IT" dirty="0"/>
              <a:t>: </a:t>
            </a:r>
          </a:p>
          <a:p>
            <a:r>
              <a:rPr lang="it-IT" dirty="0"/>
              <a:t>Test sound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beamforming</a:t>
            </a:r>
            <a:r>
              <a:rPr lang="it-IT" dirty="0"/>
              <a:t>: </a:t>
            </a:r>
          </a:p>
          <a:p>
            <a:r>
              <a:rPr lang="it-IT" dirty="0"/>
              <a:t>Test sound with </a:t>
            </a:r>
            <a:r>
              <a:rPr lang="it-IT" dirty="0" err="1"/>
              <a:t>beamforming</a:t>
            </a:r>
            <a:r>
              <a:rPr lang="it-IT" dirty="0"/>
              <a:t>: </a:t>
            </a:r>
          </a:p>
        </p:txBody>
      </p:sp>
      <p:pic>
        <p:nvPicPr>
          <p:cNvPr id="4" name="trainSuono">
            <a:hlinkClick r:id="" action="ppaction://media"/>
            <a:extLst>
              <a:ext uri="{FF2B5EF4-FFF2-40B4-BE49-F238E27FC236}">
                <a16:creationId xmlns:a16="http://schemas.microsoft.com/office/drawing/2014/main" id="{7172C159-0492-4BAF-BC44-6457F7E0A5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9622804" y="1706880"/>
            <a:ext cx="504056" cy="504056"/>
          </a:xfrm>
          <a:prstGeom prst="rect">
            <a:avLst/>
          </a:prstGeom>
        </p:spPr>
      </p:pic>
      <p:pic>
        <p:nvPicPr>
          <p:cNvPr id="5" name="trainRumore">
            <a:hlinkClick r:id="" action="ppaction://media"/>
            <a:extLst>
              <a:ext uri="{FF2B5EF4-FFF2-40B4-BE49-F238E27FC236}">
                <a16:creationId xmlns:a16="http://schemas.microsoft.com/office/drawing/2014/main" id="{FFE62047-7C4F-4A2C-A54A-8B3A564AB34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9262764" y="2276872"/>
            <a:ext cx="520823" cy="520823"/>
          </a:xfrm>
          <a:prstGeom prst="rect">
            <a:avLst/>
          </a:prstGeom>
        </p:spPr>
      </p:pic>
      <p:pic>
        <p:nvPicPr>
          <p:cNvPr id="6" name="testRumore">
            <a:hlinkClick r:id="" action="ppaction://media"/>
            <a:extLst>
              <a:ext uri="{FF2B5EF4-FFF2-40B4-BE49-F238E27FC236}">
                <a16:creationId xmlns:a16="http://schemas.microsoft.com/office/drawing/2014/main" id="{63C80155-54D9-41E1-A35B-BD0767FBEA9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58108" y="2908176"/>
            <a:ext cx="520824" cy="520824"/>
          </a:xfrm>
          <a:prstGeom prst="rect">
            <a:avLst/>
          </a:prstGeom>
        </p:spPr>
      </p:pic>
      <p:pic>
        <p:nvPicPr>
          <p:cNvPr id="8" name="testSuonoNoBeam">
            <a:hlinkClick r:id="" action="ppaction://media"/>
            <a:extLst>
              <a:ext uri="{FF2B5EF4-FFF2-40B4-BE49-F238E27FC236}">
                <a16:creationId xmlns:a16="http://schemas.microsoft.com/office/drawing/2014/main" id="{F9EC2C59-B764-40C8-972C-3EC50A59906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742484" y="3461211"/>
            <a:ext cx="520824" cy="520824"/>
          </a:xfrm>
          <a:prstGeom prst="rect">
            <a:avLst/>
          </a:prstGeom>
        </p:spPr>
      </p:pic>
      <p:pic>
        <p:nvPicPr>
          <p:cNvPr id="9" name="testSuonoBeam">
            <a:hlinkClick r:id="" action="ppaction://media"/>
            <a:extLst>
              <a:ext uri="{FF2B5EF4-FFF2-40B4-BE49-F238E27FC236}">
                <a16:creationId xmlns:a16="http://schemas.microsoft.com/office/drawing/2014/main" id="{9CFF8DBC-E410-450F-9BCA-91175BB1EBA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344536" y="4077072"/>
            <a:ext cx="520824" cy="5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5E72D-45AD-4191-8830-D71CD01C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Scheme</a:t>
            </a:r>
            <a:endParaRPr lang="it-IT" dirty="0"/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5712039-3C27-4C9B-8CB3-14FCF05DD2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46" y="1498600"/>
            <a:ext cx="6588732" cy="4641119"/>
          </a:xfrm>
        </p:spPr>
      </p:pic>
      <p:sp>
        <p:nvSpPr>
          <p:cNvPr id="7" name="Freccia angolare in su 6">
            <a:hlinkClick r:id="rId3" action="ppaction://hlinksldjump"/>
            <a:extLst>
              <a:ext uri="{FF2B5EF4-FFF2-40B4-BE49-F238E27FC236}">
                <a16:creationId xmlns:a16="http://schemas.microsoft.com/office/drawing/2014/main" id="{D7ECAE1E-0DBD-46CA-B18B-A93FCCAA1729}"/>
              </a:ext>
            </a:extLst>
          </p:cNvPr>
          <p:cNvSpPr/>
          <p:nvPr/>
        </p:nvSpPr>
        <p:spPr>
          <a:xfrm>
            <a:off x="11291352" y="5769260"/>
            <a:ext cx="288032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4003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90C0D-0A0E-4C30-AC72-AE616375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 of the model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7FB907B-A13D-4422-A32C-71E55AB2C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5009" y="1498600"/>
            <a:ext cx="9684933" cy="2952501"/>
          </a:xfrm>
          <a:prstGeom prst="rect">
            <a:avLst/>
          </a:prstGeom>
        </p:spPr>
      </p:pic>
      <p:sp>
        <p:nvSpPr>
          <p:cNvPr id="11" name="Freccia angolare in su 10">
            <a:hlinkClick r:id="rId3" action="ppaction://hlinksldjump"/>
            <a:extLst>
              <a:ext uri="{FF2B5EF4-FFF2-40B4-BE49-F238E27FC236}">
                <a16:creationId xmlns:a16="http://schemas.microsoft.com/office/drawing/2014/main" id="{E51E812C-6AE4-4F4C-94AF-8F4DB551C93B}"/>
              </a:ext>
            </a:extLst>
          </p:cNvPr>
          <p:cNvSpPr/>
          <p:nvPr/>
        </p:nvSpPr>
        <p:spPr>
          <a:xfrm>
            <a:off x="11291352" y="5769260"/>
            <a:ext cx="288032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8677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B189D-09F9-4F38-B5B2-585D6859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68F1693-66EF-4E82-9E5F-5FDBAE60E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2124" y="1498600"/>
            <a:ext cx="5662296" cy="4306664"/>
          </a:xfrm>
          <a:prstGeom prst="rect">
            <a:avLst/>
          </a:prstGeom>
        </p:spPr>
      </p:pic>
      <p:sp>
        <p:nvSpPr>
          <p:cNvPr id="7" name="Freccia angolare in su 6">
            <a:hlinkClick r:id="rId3" action="ppaction://hlinksldjump"/>
            <a:extLst>
              <a:ext uri="{FF2B5EF4-FFF2-40B4-BE49-F238E27FC236}">
                <a16:creationId xmlns:a16="http://schemas.microsoft.com/office/drawing/2014/main" id="{8008C7A3-A1DE-47F1-B42A-A5981EB63D84}"/>
              </a:ext>
            </a:extLst>
          </p:cNvPr>
          <p:cNvSpPr/>
          <p:nvPr/>
        </p:nvSpPr>
        <p:spPr>
          <a:xfrm>
            <a:off x="11291352" y="5769260"/>
            <a:ext cx="288032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93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Index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 rtl="0"/>
            <a:r>
              <a:rPr lang="it-IT" dirty="0" err="1"/>
              <a:t>Goals</a:t>
            </a:r>
            <a:r>
              <a:rPr lang="it-IT" dirty="0"/>
              <a:t> of the </a:t>
            </a:r>
            <a:r>
              <a:rPr lang="it-IT" dirty="0" err="1"/>
              <a:t>project</a:t>
            </a:r>
            <a:endParaRPr lang="it-IT" dirty="0">
              <a:cs typeface="Calibri"/>
            </a:endParaRPr>
          </a:p>
          <a:p>
            <a:pPr marL="304165" indent="-304165" rtl="0"/>
            <a:r>
              <a:rPr lang="it-IT" dirty="0"/>
              <a:t>Some </a:t>
            </a:r>
            <a:r>
              <a:rPr lang="it-IT" dirty="0" err="1"/>
              <a:t>theory</a:t>
            </a:r>
            <a:r>
              <a:rPr lang="it-IT" dirty="0"/>
              <a:t> </a:t>
            </a:r>
            <a:r>
              <a:rPr lang="it-IT" dirty="0" err="1"/>
              <a:t>tips</a:t>
            </a:r>
            <a:endParaRPr lang="it-IT" dirty="0">
              <a:cs typeface="Calibri"/>
            </a:endParaRPr>
          </a:p>
          <a:p>
            <a:pPr marL="913765" lvl="2" indent="-231140"/>
            <a:r>
              <a:rPr lang="it-IT" dirty="0"/>
              <a:t>Delay and sum</a:t>
            </a:r>
            <a:endParaRPr lang="it-IT" dirty="0">
              <a:cs typeface="Calibri"/>
            </a:endParaRPr>
          </a:p>
          <a:p>
            <a:pPr marL="304165" indent="-304165" rtl="0"/>
            <a:r>
              <a:rPr lang="it-IT" dirty="0" err="1"/>
              <a:t>Implementation</a:t>
            </a:r>
            <a:endParaRPr lang="it-IT" dirty="0">
              <a:cs typeface="Calibri"/>
            </a:endParaRPr>
          </a:p>
          <a:p>
            <a:pPr marL="304165" indent="-304165"/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>
              <a:cs typeface="Calibri"/>
            </a:endParaRPr>
          </a:p>
          <a:p>
            <a:pPr marL="304165" indent="-304165"/>
            <a:endParaRPr lang="it-IT" dirty="0">
              <a:cs typeface="Calibri"/>
            </a:endParaRPr>
          </a:p>
          <a:p>
            <a:pPr marL="304165" indent="-304165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Goals</a:t>
            </a:r>
            <a:r>
              <a:rPr lang="it-IT" dirty="0"/>
              <a:t> of the 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6BA03C9-4104-44D0-BADB-E401F1E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build</a:t>
            </a:r>
            <a:r>
              <a:rPr lang="it-IT" dirty="0"/>
              <a:t> a ML model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distinguish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source </a:t>
            </a:r>
            <a:r>
              <a:rPr lang="it-IT" dirty="0" err="1"/>
              <a:t>signal</a:t>
            </a:r>
            <a:r>
              <a:rPr lang="it-IT" dirty="0"/>
              <a:t> from a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, </a:t>
            </a:r>
            <a:r>
              <a:rPr lang="it-IT" dirty="0" err="1"/>
              <a:t>also</a:t>
            </a:r>
            <a:r>
              <a:rPr lang="it-IT" dirty="0"/>
              <a:t>, </a:t>
            </a:r>
            <a:r>
              <a:rPr lang="it-IT" dirty="0" err="1"/>
              <a:t>demonstrate</a:t>
            </a:r>
            <a:r>
              <a:rPr lang="it-IT" dirty="0"/>
              <a:t> the </a:t>
            </a:r>
            <a:r>
              <a:rPr lang="it-IT" dirty="0" err="1"/>
              <a:t>improvement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model with </a:t>
            </a:r>
            <a:r>
              <a:rPr lang="it-IT" dirty="0" err="1"/>
              <a:t>pre-processed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in input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help the </a:t>
            </a:r>
            <a:r>
              <a:rPr lang="it-IT" dirty="0" err="1"/>
              <a:t>classification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14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2BCAD-5C8A-4470-954C-48C6217E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Theory</a:t>
            </a:r>
            <a:r>
              <a:rPr lang="it-IT" dirty="0"/>
              <a:t> </a:t>
            </a:r>
            <a:r>
              <a:rPr lang="it-IT" dirty="0" err="1"/>
              <a:t>tips</a:t>
            </a:r>
            <a:r>
              <a:rPr lang="it-IT" dirty="0"/>
              <a:t>: </a:t>
            </a:r>
            <a:r>
              <a:rPr lang="it-IT" dirty="0" err="1"/>
              <a:t>near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delay &amp;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355ABFA-3B42-4B1D-8B59-542804943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Due to the </a:t>
                </a:r>
                <a:r>
                  <a:rPr lang="it-IT" dirty="0" err="1">
                    <a:hlinkClick r:id="rId2" action="ppaction://hlinksldjump"/>
                  </a:rPr>
                  <a:t>arrangement</a:t>
                </a:r>
                <a:r>
                  <a:rPr lang="it-IT" dirty="0"/>
                  <a:t> of the </a:t>
                </a:r>
                <a:r>
                  <a:rPr lang="it-IT" dirty="0" err="1"/>
                  <a:t>sources</a:t>
                </a:r>
                <a:r>
                  <a:rPr lang="it-IT" dirty="0"/>
                  <a:t> and of the array in </a:t>
                </a:r>
                <a:r>
                  <a:rPr lang="it-IT" dirty="0" err="1"/>
                  <a:t>our</a:t>
                </a:r>
                <a:r>
                  <a:rPr lang="it-IT" dirty="0"/>
                  <a:t> case,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a </a:t>
                </a:r>
                <a:r>
                  <a:rPr lang="it-IT" dirty="0" err="1"/>
                  <a:t>slightly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of the delay &amp; sum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suited</a:t>
                </a:r>
                <a:r>
                  <a:rPr lang="it-IT" dirty="0"/>
                  <a:t> to the </a:t>
                </a:r>
                <a:r>
                  <a:rPr lang="it-IT" dirty="0" err="1"/>
                  <a:t>near</a:t>
                </a:r>
                <a:r>
                  <a:rPr lang="it-IT" dirty="0"/>
                  <a:t> </a:t>
                </a:r>
                <a:r>
                  <a:rPr lang="it-IT" dirty="0" err="1"/>
                  <a:t>field</a:t>
                </a:r>
                <a:r>
                  <a:rPr lang="it-IT" dirty="0"/>
                  <a:t> </a:t>
                </a:r>
                <a:r>
                  <a:rPr lang="it-IT" dirty="0" err="1"/>
                  <a:t>approximation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To </a:t>
                </a:r>
                <a:r>
                  <a:rPr lang="it-IT" dirty="0" err="1"/>
                  <a:t>build</a:t>
                </a:r>
                <a:r>
                  <a:rPr lang="it-IT" dirty="0"/>
                  <a:t> the </a:t>
                </a:r>
                <a:r>
                  <a:rPr lang="it-IT" dirty="0" err="1"/>
                  <a:t>filter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the </a:t>
                </a:r>
                <a:r>
                  <a:rPr lang="it-IT" dirty="0" err="1"/>
                  <a:t>following</a:t>
                </a:r>
                <a:r>
                  <a:rPr lang="it-IT" dirty="0"/>
                  <a:t> steps:</a:t>
                </a:r>
              </a:p>
              <a:p>
                <a:r>
                  <a:rPr lang="it-IT" b="0" dirty="0" err="1"/>
                  <a:t>Steering</a:t>
                </a:r>
                <a:r>
                  <a:rPr lang="it-IT" b="0" dirty="0"/>
                  <a:t> array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𝑓𝑑𝑖𝑠𝑡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den>
                    </m:f>
                  </m:oMath>
                </a14:m>
                <a:endParaRPr lang="it-IT" dirty="0"/>
              </a:p>
              <a:p>
                <a:r>
                  <a:rPr lang="it-IT" dirty="0" err="1"/>
                  <a:t>Filter</a:t>
                </a:r>
                <a:r>
                  <a:rPr lang="it-IT" dirty="0"/>
                  <a:t>	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355ABFA-3B42-4B1D-8B59-542804943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8" t="-1705" r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introduction</a:t>
            </a:r>
            <a:r>
              <a:rPr lang="it-IT" dirty="0"/>
              <a:t> step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6BA03C9-4104-44D0-BADB-E401F1E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Recording</a:t>
            </a:r>
            <a:r>
              <a:rPr lang="it-IT" dirty="0"/>
              <a:t> the source </a:t>
            </a:r>
            <a:r>
              <a:rPr lang="it-IT" dirty="0" err="1"/>
              <a:t>signal</a:t>
            </a:r>
            <a:r>
              <a:rPr lang="it-IT" dirty="0"/>
              <a:t> (a door </a:t>
            </a:r>
            <a:r>
              <a:rPr lang="it-IT" dirty="0" err="1"/>
              <a:t>signal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case) with a 16 </a:t>
            </a:r>
            <a:r>
              <a:rPr lang="it-IT" dirty="0" err="1"/>
              <a:t>microphones</a:t>
            </a:r>
            <a:r>
              <a:rPr lang="it-IT" dirty="0"/>
              <a:t> array. </a:t>
            </a:r>
          </a:p>
          <a:p>
            <a:r>
              <a:rPr lang="it-IT" dirty="0" err="1"/>
              <a:t>Recording</a:t>
            </a:r>
            <a:r>
              <a:rPr lang="it-IT" dirty="0"/>
              <a:t> the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array.</a:t>
            </a:r>
          </a:p>
          <a:p>
            <a:r>
              <a:rPr lang="it-IT" dirty="0" err="1"/>
              <a:t>Determine</a:t>
            </a:r>
            <a:r>
              <a:rPr lang="it-IT" dirty="0"/>
              <a:t> </a:t>
            </a:r>
            <a:r>
              <a:rPr lang="it-IT" dirty="0" err="1"/>
              <a:t>certain</a:t>
            </a:r>
            <a:r>
              <a:rPr lang="it-IT" dirty="0"/>
              <a:t> features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the model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MirToolBox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Implementation</a:t>
            </a:r>
            <a:r>
              <a:rPr lang="it-IT" dirty="0"/>
              <a:t>: model step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6BA03C9-4104-44D0-BADB-E401F1E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Using a single </a:t>
            </a:r>
            <a:r>
              <a:rPr lang="it-IT" dirty="0" err="1"/>
              <a:t>microphone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(</a:t>
            </a:r>
            <a:r>
              <a:rPr lang="it-IT" dirty="0" err="1"/>
              <a:t>both</a:t>
            </a:r>
            <a:r>
              <a:rPr lang="it-IT" dirty="0"/>
              <a:t> source and </a:t>
            </a:r>
            <a:r>
              <a:rPr lang="it-IT" dirty="0" err="1"/>
              <a:t>noise</a:t>
            </a:r>
            <a:r>
              <a:rPr lang="it-IT" dirty="0"/>
              <a:t>) </a:t>
            </a:r>
            <a:r>
              <a:rPr lang="it-IT" dirty="0" err="1"/>
              <a:t>train</a:t>
            </a:r>
            <a:r>
              <a:rPr lang="it-IT" dirty="0"/>
              <a:t> the model (</a:t>
            </a:r>
            <a:r>
              <a:rPr lang="it-IT" dirty="0">
                <a:hlinkClick r:id="rId3" action="ppaction://hlinksldjump"/>
              </a:rPr>
              <a:t>code</a:t>
            </a:r>
            <a:r>
              <a:rPr lang="it-IT" dirty="0"/>
              <a:t>) and </a:t>
            </a:r>
            <a:r>
              <a:rPr lang="it-IT" dirty="0" err="1"/>
              <a:t>then</a:t>
            </a:r>
            <a:r>
              <a:rPr lang="it-IT" dirty="0"/>
              <a:t> test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recorded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from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microphone</a:t>
            </a:r>
            <a:r>
              <a:rPr lang="it-IT" dirty="0"/>
              <a:t>.</a:t>
            </a:r>
          </a:p>
          <a:p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accuracy</a:t>
            </a:r>
            <a:r>
              <a:rPr lang="it-IT" dirty="0"/>
              <a:t> of the test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 (</a:t>
            </a:r>
            <a:r>
              <a:rPr lang="it-IT" dirty="0">
                <a:hlinkClick r:id="rId4" action="ppaction://hlinksldjump"/>
              </a:rPr>
              <a:t>code</a:t>
            </a:r>
            <a:r>
              <a:rPr lang="it-IT" dirty="0"/>
              <a:t>) of the model with a </a:t>
            </a:r>
            <a:r>
              <a:rPr lang="it-IT" dirty="0" err="1"/>
              <a:t>ground</a:t>
            </a:r>
            <a:r>
              <a:rPr lang="it-IT" dirty="0"/>
              <a:t> </a:t>
            </a:r>
            <a:r>
              <a:rPr lang="it-IT" dirty="0" err="1"/>
              <a:t>truth</a:t>
            </a:r>
            <a:r>
              <a:rPr lang="it-IT" dirty="0"/>
              <a:t>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9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Implementation</a:t>
            </a:r>
            <a:r>
              <a:rPr lang="it-IT" dirty="0"/>
              <a:t>: delay &amp; sum step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6BA03C9-4104-44D0-BADB-E401F1E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Process</a:t>
            </a:r>
            <a:r>
              <a:rPr lang="it-IT" dirty="0"/>
              <a:t> the input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from </a:t>
            </a:r>
            <a:r>
              <a:rPr lang="it-IT" dirty="0" err="1"/>
              <a:t>all</a:t>
            </a:r>
            <a:r>
              <a:rPr lang="it-IT" dirty="0"/>
              <a:t> the 16 </a:t>
            </a:r>
            <a:r>
              <a:rPr lang="it-IT" dirty="0" err="1"/>
              <a:t>microphones</a:t>
            </a:r>
            <a:r>
              <a:rPr lang="it-IT" dirty="0"/>
              <a:t>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with an </a:t>
            </a:r>
            <a:r>
              <a:rPr lang="it-IT" dirty="0" err="1"/>
              <a:t>implementation</a:t>
            </a:r>
            <a:r>
              <a:rPr lang="it-IT" dirty="0"/>
              <a:t> of the delay &amp; sum </a:t>
            </a:r>
            <a:r>
              <a:rPr lang="it-IT" dirty="0" err="1"/>
              <a:t>algorithm</a:t>
            </a:r>
            <a:r>
              <a:rPr lang="it-IT" dirty="0"/>
              <a:t>;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compensate 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shifts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sound </a:t>
            </a:r>
            <a:r>
              <a:rPr lang="it-IT" dirty="0" err="1"/>
              <a:t>wave</a:t>
            </a:r>
            <a:r>
              <a:rPr lang="it-IT" dirty="0"/>
              <a:t> w.r.t. a </a:t>
            </a:r>
            <a:r>
              <a:rPr lang="it-IT" dirty="0" err="1"/>
              <a:t>chosen</a:t>
            </a:r>
            <a:r>
              <a:rPr lang="it-IT" dirty="0"/>
              <a:t> one (in </a:t>
            </a:r>
            <a:r>
              <a:rPr lang="it-IT" dirty="0" err="1"/>
              <a:t>our</a:t>
            </a:r>
            <a:r>
              <a:rPr lang="it-IT" dirty="0"/>
              <a:t> case the centre of the array);</a:t>
            </a:r>
          </a:p>
          <a:p>
            <a:r>
              <a:rPr lang="it-IT" dirty="0"/>
              <a:t>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</a:t>
            </a:r>
            <a:r>
              <a:rPr lang="it-IT" dirty="0" err="1"/>
              <a:t>beamforming</a:t>
            </a:r>
            <a:r>
              <a:rPr lang="it-IT" dirty="0"/>
              <a:t> with an </a:t>
            </a:r>
            <a:r>
              <a:rPr lang="it-IT" dirty="0" err="1"/>
              <a:t>attenuation</a:t>
            </a:r>
            <a:r>
              <a:rPr lang="it-IT" dirty="0"/>
              <a:t> of the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, </a:t>
            </a:r>
            <a:r>
              <a:rPr lang="it-IT" dirty="0" err="1"/>
              <a:t>compared</a:t>
            </a:r>
            <a:r>
              <a:rPr lang="it-IT" dirty="0"/>
              <a:t> to the sound </a:t>
            </a:r>
            <a:r>
              <a:rPr lang="it-IT" dirty="0" err="1"/>
              <a:t>signal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source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in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 w.r.t. the sound one.</a:t>
            </a:r>
          </a:p>
        </p:txBody>
      </p:sp>
    </p:spTree>
    <p:extLst>
      <p:ext uri="{BB962C8B-B14F-4D97-AF65-F5344CB8AC3E}">
        <p14:creationId xmlns:p14="http://schemas.microsoft.com/office/powerpoint/2010/main" val="3504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improved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step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6BA03C9-4104-44D0-BADB-E401F1E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Change</a:t>
            </a:r>
            <a:r>
              <a:rPr lang="it-IT" dirty="0"/>
              <a:t> the input for the test </a:t>
            </a:r>
            <a:r>
              <a:rPr lang="it-IT" dirty="0" err="1"/>
              <a:t>phase</a:t>
            </a:r>
            <a:r>
              <a:rPr lang="it-IT" dirty="0"/>
              <a:t> of the model </a:t>
            </a:r>
            <a:r>
              <a:rPr lang="it-IT" dirty="0" err="1"/>
              <a:t>previoulsy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signals</a:t>
            </a:r>
            <a:r>
              <a:rPr lang="it-IT" dirty="0"/>
              <a:t>;</a:t>
            </a:r>
          </a:p>
          <a:p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the </a:t>
            </a:r>
            <a:r>
              <a:rPr lang="it-IT" dirty="0" err="1"/>
              <a:t>improvement</a:t>
            </a:r>
            <a:r>
              <a:rPr lang="it-IT" dirty="0"/>
              <a:t> </a:t>
            </a:r>
            <a:r>
              <a:rPr lang="it-IT" dirty="0" err="1"/>
              <a:t>respect</a:t>
            </a:r>
            <a:r>
              <a:rPr lang="it-IT" dirty="0"/>
              <a:t> to the case </a:t>
            </a: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beamforming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82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r>
              <a:rPr lang="it-IT" dirty="0"/>
              <a:t> </a:t>
            </a:r>
            <a:r>
              <a:rPr lang="it-IT" dirty="0" err="1"/>
              <a:t>pt</a:t>
            </a:r>
            <a:r>
              <a:rPr lang="it-IT" dirty="0"/>
              <a:t>.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3162280"/>
          </a:xfrm>
        </p:spPr>
        <p:txBody>
          <a:bodyPr rtlCol="0"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processing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worked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and </a:t>
            </a:r>
            <a:r>
              <a:rPr lang="it-IT" dirty="0" err="1"/>
              <a:t>helped</a:t>
            </a:r>
            <a:r>
              <a:rPr lang="it-IT" dirty="0"/>
              <a:t> </a:t>
            </a:r>
            <a:r>
              <a:rPr lang="it-IT" dirty="0" err="1"/>
              <a:t>improving</a:t>
            </a:r>
            <a:r>
              <a:rPr lang="it-IT" dirty="0"/>
              <a:t> the performance.</a:t>
            </a:r>
          </a:p>
          <a:p>
            <a:r>
              <a:rPr lang="it-IT" dirty="0" err="1"/>
              <a:t>However</a:t>
            </a:r>
            <a:r>
              <a:rPr lang="it-IT" dirty="0"/>
              <a:t> the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of the 100% so, in </a:t>
            </a:r>
            <a:r>
              <a:rPr lang="it-IT" dirty="0" err="1"/>
              <a:t>our</a:t>
            </a:r>
            <a:r>
              <a:rPr lang="it-IT" dirty="0"/>
              <a:t> opinion,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the performance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features from </a:t>
            </a:r>
            <a:r>
              <a:rPr lang="it-IT" dirty="0" err="1"/>
              <a:t>MirToolbox</a:t>
            </a:r>
            <a:r>
              <a:rPr lang="it-IT" dirty="0"/>
              <a:t> or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EB4B2EC-832A-44AE-86E4-9F96F569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7050"/>
              </p:ext>
            </p:extLst>
          </p:nvPr>
        </p:nvGraphicFramePr>
        <p:xfrm>
          <a:off x="1218883" y="5077440"/>
          <a:ext cx="10360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25">
                  <a:extLst>
                    <a:ext uri="{9D8B030D-6E8A-4147-A177-3AD203B41FA5}">
                      <a16:colId xmlns:a16="http://schemas.microsoft.com/office/drawing/2014/main" val="881589187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3200479159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164082554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110882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pre</a:t>
                      </a:r>
                      <a:r>
                        <a:rPr lang="it-IT" dirty="0"/>
                        <a:t> BF)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61,7380 %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(post BF)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93,0214%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1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4873beb7-5857-4685-be1f-d57550cc96cc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145</TotalTime>
  <Words>508</Words>
  <Application>Microsoft Office PowerPoint</Application>
  <PresentationFormat>Personalizzato</PresentationFormat>
  <Paragraphs>65</Paragraphs>
  <Slides>13</Slides>
  <Notes>9</Notes>
  <HiddenSlides>3</HiddenSlides>
  <MMClips>5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Tecnologia 16x9</vt:lpstr>
      <vt:lpstr>Audio signals course project</vt:lpstr>
      <vt:lpstr>Index</vt:lpstr>
      <vt:lpstr>Goals of the project</vt:lpstr>
      <vt:lpstr>Theory tips: near field delay &amp; sum</vt:lpstr>
      <vt:lpstr>Implementation: introduction step</vt:lpstr>
      <vt:lpstr>Implementation: model step</vt:lpstr>
      <vt:lpstr>Implementation: delay &amp; sum step</vt:lpstr>
      <vt:lpstr>Implementation: improved accuracy step</vt:lpstr>
      <vt:lpstr>Results and conclusions pt. 1</vt:lpstr>
      <vt:lpstr>Results and conclusions pt. 2: audio demo</vt:lpstr>
      <vt:lpstr>Scheme</vt:lpstr>
      <vt:lpstr>Train of the model</vt:lpstr>
      <vt:lpstr>Prediction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</dc:creator>
  <cp:lastModifiedBy>Daniele Uboldi</cp:lastModifiedBy>
  <cp:revision>7</cp:revision>
  <dcterms:created xsi:type="dcterms:W3CDTF">2018-04-04T09:25:00Z</dcterms:created>
  <dcterms:modified xsi:type="dcterms:W3CDTF">2018-04-11T07:50:28Z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