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70" r:id="rId12"/>
    <p:sldId id="276" r:id="rId13"/>
    <p:sldId id="277" r:id="rId14"/>
    <p:sldId id="267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4989-F230-4EEC-70A5-CAE9A43A1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6D42E-36B6-A74D-340F-5F855B40D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9784-01F4-7EDC-CA0B-7442D1CE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F37-3D9E-40FA-BB3E-ED58D20F7278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2ABD-79FB-551A-38F5-8C6E4303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934A-97F8-76E2-9092-94A5A66E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AEFE-3A7B-4987-AD97-EBB68960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9B99-8FA6-CF6D-788D-8AC43730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75721-409F-69C7-751B-5524D600E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4E4A2-6D6A-6F23-8651-D5B5E291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F37-3D9E-40FA-BB3E-ED58D20F7278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A9D4-23C3-618B-E889-408463FF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802B-77F4-7260-F4E4-E1967F05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AEFE-3A7B-4987-AD97-EBB68960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2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FD99E-A4CB-F718-E766-16BCC1779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3CBA4-9FF9-FB27-7849-647622898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7433-AD83-C7FB-E4FB-0B6AE040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F37-3D9E-40FA-BB3E-ED58D20F7278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C981B-E8B8-B96D-8DC5-DFAAF991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670C-7BFE-DCF8-7F19-E58145BD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AEFE-3A7B-4987-AD97-EBB68960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0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E63B-C7E1-BA32-0397-F13B695D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F2141-5F27-3C6A-F171-C3334D7E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4615-CDCB-C847-FA0E-0747E580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F37-3D9E-40FA-BB3E-ED58D20F7278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0A6A-A07A-73E2-B6C6-F8102165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0CE3E-FD39-DCB6-8350-35A7F2A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AEFE-3A7B-4987-AD97-EBB68960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09EE-FBE0-08EB-A933-77987C1E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449CD-5285-52A5-B5C3-EA0D311A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B78C-B6CA-2231-EDD4-0466E386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F37-3D9E-40FA-BB3E-ED58D20F7278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143B-4054-98AD-AD76-8D75AE82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6773-5675-6487-7061-D16822BD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AEFE-3A7B-4987-AD97-EBB68960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4202-9E9C-BF3C-E9CD-E269970B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FD11-4543-FC9A-33E5-785E856C2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2FFA2-F7E3-FF25-1043-FE8BAB6E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CD293-5686-5D4F-9503-DF920906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F37-3D9E-40FA-BB3E-ED58D20F7278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D0331-11C0-D93E-E04E-84EF2574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B8340-D45A-7D20-C069-869F685C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AEFE-3A7B-4987-AD97-EBB68960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DBE7-991B-C0B0-0209-ACF6EEF8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70179-BBD3-B4D4-4E98-E19D57C58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5190E-C144-D7DA-0CFE-496D93989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4F59E-0FFB-0459-CB60-60F5F8206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DFC93-D389-53D4-8323-A52CD5DD5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7C3F6-9821-0282-BB87-C036127B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F37-3D9E-40FA-BB3E-ED58D20F7278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80CA1-DD59-1F7A-E029-76B177CF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6E0B6-952C-120E-29D9-6B29BAAA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AEFE-3A7B-4987-AD97-EBB68960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5E5F-707F-016A-5838-FE744472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2E0A-6B0D-001E-59E2-163A27F7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F37-3D9E-40FA-BB3E-ED58D20F7278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7CAE9-047E-B8BD-9490-B526DD5D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501C0-3CC6-9CBA-F7D9-870601EF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AEFE-3A7B-4987-AD97-EBB68960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5D232-F1BA-178B-877F-C68A1D20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F37-3D9E-40FA-BB3E-ED58D20F7278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54D2C-E5DC-B9BA-EB79-A81DF439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7E151-08FD-C633-6C89-A0DD43C2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AEFE-3A7B-4987-AD97-EBB68960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FD96-95B0-5171-BB87-7D1C8596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1A7BA-C8DF-870B-4376-CEE74BD7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EBD31-BB5B-D7EE-02E7-0A6D0911A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CC1DA-0BAD-24DB-A59A-AA701081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F37-3D9E-40FA-BB3E-ED58D20F7278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A8AE1-1B07-72F5-6B6C-199E6F1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7B35-12A1-07CA-15C7-681D42AE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AEFE-3A7B-4987-AD97-EBB68960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6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67D3-3A63-2B08-6D6C-A3FC9E34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889C5-89EE-889F-2169-7F4D3DEB0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02E47-8686-09C8-ECD0-4AF70CCBC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6B19F-697C-FEAA-942E-52810348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F37-3D9E-40FA-BB3E-ED58D20F7278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DD62E-9C7E-6916-DDA6-7DF3E77F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9E545-490B-C406-6090-39BE1DBA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AEFE-3A7B-4987-AD97-EBB68960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7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6C370-0041-5A97-5208-8F83333E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FAC84-BDF7-421A-CE23-56D389FD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0ED0E-2049-92D0-0CF4-3D40AB38B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8F37-3D9E-40FA-BB3E-ED58D20F7278}" type="datetimeFigureOut">
              <a:rPr lang="en-US" smtClean="0"/>
              <a:t>29-Nov-23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14DD-3331-8610-6581-01A718DA2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ABCC0-73EF-93DA-1C16-366E06764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AEFE-3A7B-4987-AD97-EBB689607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0DF-DA91-5FD4-5B80-3FD91AC0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83723-D514-57BA-25EC-3323A6FE4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Managing the Machine Learning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8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F686-A563-24ED-8359-CAC5751C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Use </a:t>
            </a:r>
            <a:r>
              <a:rPr lang="en-US" dirty="0" err="1"/>
              <a:t>MLflow</a:t>
            </a:r>
            <a:r>
              <a:rPr lang="en-US" dirty="0"/>
              <a:t> to track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CD0E-0C67-4310-77FE-A1688FC3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File:</a:t>
            </a:r>
            <a:r>
              <a:rPr lang="en-US" dirty="0"/>
              <a:t> </a:t>
            </a:r>
            <a:r>
              <a:rPr lang="en-GB" dirty="0"/>
              <a:t>demo starting </a:t>
            </a:r>
            <a:r>
              <a:rPr lang="en-GB" dirty="0" err="1"/>
              <a:t>mlflow</a:t>
            </a:r>
            <a:r>
              <a:rPr lang="en-GB" dirty="0"/>
              <a:t> tracking </a:t>
            </a:r>
            <a:r>
              <a:rPr lang="en-GB" dirty="0" err="1"/>
              <a:t>server.ipynb</a:t>
            </a:r>
            <a:endParaRPr lang="en-GB" dirty="0"/>
          </a:p>
          <a:p>
            <a:r>
              <a:rPr lang="en-GB" dirty="0"/>
              <a:t>In anaconda prompt navigate to this folder and execute </a:t>
            </a:r>
          </a:p>
          <a:p>
            <a:pPr marL="0" indent="0">
              <a:buNone/>
            </a:pPr>
            <a:r>
              <a:rPr lang="en-GB" i="1" dirty="0" err="1"/>
              <a:t>mlflow</a:t>
            </a:r>
            <a:r>
              <a:rPr lang="en-GB" i="1" dirty="0"/>
              <a:t> </a:t>
            </a:r>
            <a:r>
              <a:rPr lang="en-GB" i="1" dirty="0" err="1"/>
              <a:t>ui</a:t>
            </a:r>
            <a:r>
              <a:rPr lang="en-GB" i="1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 to the localhost URI where </a:t>
            </a:r>
            <a:r>
              <a:rPr lang="en-GB" dirty="0" err="1"/>
              <a:t>mlflow</a:t>
            </a:r>
            <a:r>
              <a:rPr lang="en-GB" dirty="0"/>
              <a:t> </a:t>
            </a:r>
            <a:r>
              <a:rPr lang="en-GB" dirty="0" err="1"/>
              <a:t>ui</a:t>
            </a:r>
            <a:r>
              <a:rPr lang="en-GB" dirty="0"/>
              <a:t> is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2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EEF6-7FE5-43F0-3ED8-A8DA93F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starts, how to access </a:t>
            </a:r>
            <a:r>
              <a:rPr lang="en-US" b="1" dirty="0" err="1"/>
              <a:t>mlflow</a:t>
            </a:r>
            <a:r>
              <a:rPr lang="en-US" b="1" dirty="0"/>
              <a:t> </a:t>
            </a:r>
            <a:r>
              <a:rPr lang="en-US" b="1" dirty="0" err="1"/>
              <a:t>ui</a:t>
            </a:r>
            <a:r>
              <a:rPr lang="en-US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7575CB-73FE-4399-03E0-112609231F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23638"/>
            <a:ext cx="1034241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After installing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you can start using it in your Python scripts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notebooks by importing it with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 This allows you to access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MLflow’s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functions and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When you start an experiment run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mlflow.start_run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begins tracking the information for that run. This includes parameters, metrics, tags, and artifacts. The tracking data is stored in a local directory named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mlruns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by default, unless you’ve set a different tracking URI.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However, to view the tracking data in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UI, you need to start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tracking server. This is a separate process that you start from the terminal with the command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 Once the tracking server is running, you can view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UI by navigating to http://localhost:5000 in your web browser.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By default, when 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ui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is executed, it runs at port 5000. If you want to change this port, execute the following in the terminal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GB" altLang="en-US" sz="1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GB" altLang="en-US" sz="18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ui</a:t>
            </a:r>
            <a:r>
              <a:rPr kumimoji="0" lang="en-GB" altLang="en-US" sz="1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--port 1234</a:t>
            </a:r>
            <a:endParaRPr kumimoji="0" lang="en-US" altLang="en-US" sz="1800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UI must be running in order for you to view your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experiments and runs. If you stop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UI process, you will no longer be able to access the UI until you start it again. Also, remember that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UI displays the data from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mlruns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directory in the current working directory of the terminal where you started the UI. So, make sure you start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UI from the correct directory.</a:t>
            </a:r>
          </a:p>
        </p:txBody>
      </p:sp>
    </p:spTree>
    <p:extLst>
      <p:ext uri="{BB962C8B-B14F-4D97-AF65-F5344CB8AC3E}">
        <p14:creationId xmlns:p14="http://schemas.microsoft.com/office/powerpoint/2010/main" val="35318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53B4-C4EB-3B38-EBFF-B8B4B058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URI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CCBCBE-A950-4341-BD46-DA5A98D4EC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the URI (Uniform Resource Identifier) is used to specify the location where the experiment data (runs, parameters, metrics, etc.) will be stored. There are two common formats for the URI: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File-based URI (file:/path/to/directory)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This format is used to store the experiment data in a local directory. By default,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logs runs locally to files in 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mlruns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directory from the folder </a:t>
            </a: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from where the script is run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 It can be changed by setting the MLFLOW_TRACKING_URI environment variable or by calling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mlflow.set_tracking_uri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() with the file-based URI. When you use a file-based URI,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creates 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mlruns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directory at the specified location.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Localhost URI (http://localhost:5000)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This format is used when you have 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tracking server running on your local machine, typically on port 5000. To log runs to this server, you need to set the MLFLOW_TRACKING_URI environment variable or call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mlflow.set_tracking_uri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() with the localhost URI.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mlruns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folder is the default location where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stores its tracking data (runs, parameters, metrics, etc.). When you use a localhost URI,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mlruns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directory needs to be on the machine where the tracking server is running.</a:t>
            </a:r>
          </a:p>
        </p:txBody>
      </p:sp>
    </p:spTree>
    <p:extLst>
      <p:ext uri="{BB962C8B-B14F-4D97-AF65-F5344CB8AC3E}">
        <p14:creationId xmlns:p14="http://schemas.microsoft.com/office/powerpoint/2010/main" val="406979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0249-C048-8697-160C-10E62109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What is contained in </a:t>
            </a:r>
            <a:r>
              <a:rPr lang="en-US" altLang="en-US" dirty="0" err="1">
                <a:solidFill>
                  <a:srgbClr val="000000"/>
                </a:solidFill>
              </a:rPr>
              <a:t>mlruns</a:t>
            </a:r>
            <a:r>
              <a:rPr lang="en-US" altLang="en-US" dirty="0">
                <a:solidFill>
                  <a:srgbClr val="000000"/>
                </a:solidFill>
              </a:rPr>
              <a:t> folder?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5B36-AD5D-1211-9A0D-9A99A87F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This directory contains one subdirectory for each experiment, and each of these subdirectories will contain one subdirectory for each run in that experiment.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These run subdirectories will contain metadata about the run (like parameters, metrics, tags, etc.) as well as any artifacts produced during the run.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577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3DD0-3EBF-6060-AF4D-212D2ECB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Demo 2: </a:t>
            </a:r>
            <a:r>
              <a:rPr lang="en-GB" sz="3200" dirty="0"/>
              <a:t>Tracking Machine Learning Experiments with </a:t>
            </a:r>
            <a:r>
              <a:rPr lang="en-GB" sz="3200" dirty="0" err="1"/>
              <a:t>MLflow</a:t>
            </a:r>
            <a:r>
              <a:rPr lang="en-GB" sz="3200" dirty="0"/>
              <a:t>: A Decision Tree Classifier Demo on the Iris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AC42-3F3F-3A54-F443-0804AA0B6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File:</a:t>
            </a:r>
            <a:r>
              <a:rPr lang="en-US" dirty="0"/>
              <a:t> </a:t>
            </a:r>
            <a:r>
              <a:rPr lang="en-GB" dirty="0"/>
              <a:t>demo of </a:t>
            </a:r>
            <a:r>
              <a:rPr lang="en-GB" dirty="0" err="1"/>
              <a:t>mflow</a:t>
            </a:r>
            <a:r>
              <a:rPr lang="en-GB" dirty="0"/>
              <a:t> in decision tree and </a:t>
            </a:r>
            <a:r>
              <a:rPr lang="en-GB" dirty="0" err="1"/>
              <a:t>iris.ipynb</a:t>
            </a:r>
            <a:endParaRPr lang="en-GB" dirty="0"/>
          </a:p>
          <a:p>
            <a:r>
              <a:rPr lang="en-GB" dirty="0"/>
              <a:t>After running this file,</a:t>
            </a:r>
          </a:p>
          <a:p>
            <a:r>
              <a:rPr lang="en-GB" dirty="0"/>
              <a:t>Open anaconda prompt navigate to this folder and execute </a:t>
            </a:r>
          </a:p>
          <a:p>
            <a:pPr marL="0" indent="0">
              <a:buNone/>
            </a:pPr>
            <a:r>
              <a:rPr lang="en-GB" i="1" dirty="0" err="1"/>
              <a:t>mlflow</a:t>
            </a:r>
            <a:r>
              <a:rPr lang="en-GB" i="1" dirty="0"/>
              <a:t> </a:t>
            </a:r>
            <a:r>
              <a:rPr lang="en-GB" i="1" dirty="0" err="1"/>
              <a:t>ui</a:t>
            </a:r>
            <a:r>
              <a:rPr lang="en-GB" i="1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 to the localhost URI where </a:t>
            </a:r>
            <a:r>
              <a:rPr lang="en-GB" dirty="0" err="1"/>
              <a:t>mlflow</a:t>
            </a:r>
            <a:r>
              <a:rPr lang="en-GB" dirty="0"/>
              <a:t> </a:t>
            </a:r>
            <a:r>
              <a:rPr lang="en-GB" dirty="0" err="1"/>
              <a:t>ui</a:t>
            </a:r>
            <a:r>
              <a:rPr lang="en-GB" dirty="0"/>
              <a:t> is running.</a:t>
            </a:r>
          </a:p>
          <a:p>
            <a:pPr marL="0" indent="0">
              <a:buNone/>
            </a:pPr>
            <a:r>
              <a:rPr lang="en-GB" dirty="0"/>
              <a:t>Observe experiment, run, metrics, model, artefacts like </a:t>
            </a:r>
            <a:r>
              <a:rPr lang="en-GB" dirty="0" err="1"/>
              <a:t>yml</a:t>
            </a:r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2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4F3D-B236-51DC-6219-F3E9023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Fetch experiment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EB84-E8B4-34AC-A8F3-9F8DF142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File: </a:t>
            </a:r>
            <a:r>
              <a:rPr lang="en-GB" dirty="0"/>
              <a:t>play_get_experiment_details.py</a:t>
            </a:r>
          </a:p>
          <a:p>
            <a:r>
              <a:rPr lang="en-US" sz="2400" b="0" dirty="0">
                <a:effectLst/>
                <a:latin typeface="+mj-lt"/>
              </a:rPr>
              <a:t>In this demo, an experiment named "</a:t>
            </a:r>
            <a:r>
              <a:rPr lang="en-US" sz="2400" b="0" dirty="0" err="1">
                <a:effectLst/>
                <a:latin typeface="+mj-lt"/>
              </a:rPr>
              <a:t>my_experiment</a:t>
            </a:r>
            <a:r>
              <a:rPr lang="en-US" sz="2400" b="0" dirty="0">
                <a:effectLst/>
                <a:latin typeface="+mj-lt"/>
              </a:rPr>
              <a:t>“ is in </a:t>
            </a:r>
            <a:r>
              <a:rPr lang="en-US" sz="2400" b="0" dirty="0" err="1">
                <a:effectLst/>
                <a:latin typeface="+mj-lt"/>
              </a:rPr>
              <a:t>mlflow</a:t>
            </a:r>
            <a:r>
              <a:rPr lang="en-US" sz="2400" b="0" dirty="0">
                <a:effectLst/>
                <a:latin typeface="+mj-lt"/>
              </a:rPr>
              <a:t> </a:t>
            </a:r>
            <a:r>
              <a:rPr lang="en-US" sz="2400" b="0" dirty="0" err="1">
                <a:effectLst/>
                <a:latin typeface="+mj-lt"/>
              </a:rPr>
              <a:t>ui</a:t>
            </a:r>
            <a:r>
              <a:rPr lang="en-US" sz="2400" b="0" dirty="0">
                <a:effectLst/>
                <a:latin typeface="+mj-lt"/>
              </a:rPr>
              <a:t> and it is accessed.</a:t>
            </a:r>
          </a:p>
          <a:p>
            <a:r>
              <a:rPr lang="en-US" sz="2400" b="0" dirty="0">
                <a:effectLst/>
                <a:latin typeface="+mj-lt"/>
              </a:rPr>
              <a:t>Following are commonly access details about experim</a:t>
            </a:r>
            <a:r>
              <a:rPr lang="en-US" sz="2400" dirty="0">
                <a:latin typeface="+mj-lt"/>
              </a:rPr>
              <a:t>ents in </a:t>
            </a:r>
            <a:r>
              <a:rPr lang="en-US" sz="2400" dirty="0" err="1">
                <a:latin typeface="+mj-lt"/>
              </a:rPr>
              <a:t>mlflow</a:t>
            </a:r>
            <a:endParaRPr lang="en-US" sz="2000" b="0" dirty="0">
              <a:effectLst/>
              <a:latin typeface="+mj-lt"/>
            </a:endParaRPr>
          </a:p>
          <a:p>
            <a:r>
              <a:rPr lang="en-GB" sz="2000" dirty="0" err="1">
                <a:latin typeface="+mj-lt"/>
              </a:rPr>
              <a:t>experiment_id</a:t>
            </a:r>
            <a:r>
              <a:rPr lang="en-GB" sz="2000" dirty="0">
                <a:latin typeface="+mj-lt"/>
              </a:rPr>
              <a:t>: The unique identifier for the experiment.</a:t>
            </a:r>
          </a:p>
          <a:p>
            <a:r>
              <a:rPr lang="en-GB" sz="2000" dirty="0">
                <a:latin typeface="+mj-lt"/>
              </a:rPr>
              <a:t>name: The name of the experiment.</a:t>
            </a:r>
          </a:p>
          <a:p>
            <a:r>
              <a:rPr lang="en-GB" sz="2000" dirty="0" err="1">
                <a:latin typeface="+mj-lt"/>
              </a:rPr>
              <a:t>artifact_location</a:t>
            </a:r>
            <a:r>
              <a:rPr lang="en-GB" sz="2000" dirty="0">
                <a:latin typeface="+mj-lt"/>
              </a:rPr>
              <a:t>: The location where artifacts for this experiment are stored.</a:t>
            </a:r>
          </a:p>
          <a:p>
            <a:r>
              <a:rPr lang="en-GB" sz="2000" dirty="0" err="1">
                <a:latin typeface="+mj-lt"/>
              </a:rPr>
              <a:t>lifecycle_stage</a:t>
            </a:r>
            <a:r>
              <a:rPr lang="en-GB" sz="2000" dirty="0">
                <a:latin typeface="+mj-lt"/>
              </a:rPr>
              <a:t>: The lifecycle stage of the experiment (either ‘active’ or ‘deleted’).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769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F815-0F20-B4E1-84BF-40B0963E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4: </a:t>
            </a:r>
            <a:r>
              <a:rPr lang="en-GB" dirty="0"/>
              <a:t>Hyperparameter Tuning of Decision Tree Classifier with </a:t>
            </a:r>
            <a:r>
              <a:rPr lang="en-GB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6D1A-66EF-8247-0D1E-3D9C63DA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b="1" i="0" dirty="0">
                <a:solidFill>
                  <a:srgbClr val="111111"/>
                </a:solidFill>
                <a:effectLst/>
                <a:latin typeface="+mj-lt"/>
              </a:rPr>
              <a:t>File: play_hyperparameter_tuning_mlflow.py</a:t>
            </a:r>
          </a:p>
          <a:p>
            <a:r>
              <a:rPr lang="en-GB" sz="2000" i="0" dirty="0">
                <a:solidFill>
                  <a:srgbClr val="111111"/>
                </a:solidFill>
                <a:effectLst/>
                <a:latin typeface="+mj-lt"/>
              </a:rPr>
              <a:t>This demo illustrates the use of </a:t>
            </a:r>
            <a:r>
              <a:rPr lang="en-GB" sz="2000" i="0" dirty="0" err="1">
                <a:solidFill>
                  <a:srgbClr val="111111"/>
                </a:solidFill>
                <a:effectLst/>
                <a:latin typeface="+mj-lt"/>
              </a:rPr>
              <a:t>MLflow</a:t>
            </a:r>
            <a:r>
              <a:rPr lang="en-GB" sz="2000" i="0" dirty="0">
                <a:solidFill>
                  <a:srgbClr val="111111"/>
                </a:solidFill>
                <a:effectLst/>
                <a:latin typeface="+mj-lt"/>
              </a:rPr>
              <a:t> for managing machine learning experiments, specifically for hyperparameter tuning of a Decision Tree Classifier. The experiment involves training the model with different </a:t>
            </a:r>
            <a:r>
              <a:rPr lang="en-GB" sz="2000" i="0" dirty="0" err="1">
                <a:solidFill>
                  <a:srgbClr val="111111"/>
                </a:solidFill>
                <a:effectLst/>
                <a:latin typeface="+mj-lt"/>
              </a:rPr>
              <a:t>max_depth</a:t>
            </a:r>
            <a:r>
              <a:rPr lang="en-GB" sz="2000" i="0" dirty="0">
                <a:solidFill>
                  <a:srgbClr val="111111"/>
                </a:solidFill>
                <a:effectLst/>
                <a:latin typeface="+mj-lt"/>
              </a:rPr>
              <a:t> values and logging the model, parameters, and accuracy metric for each run in </a:t>
            </a:r>
            <a:r>
              <a:rPr lang="en-GB" sz="2000" i="0" dirty="0" err="1">
                <a:solidFill>
                  <a:srgbClr val="111111"/>
                </a:solidFill>
                <a:effectLst/>
                <a:latin typeface="+mj-lt"/>
              </a:rPr>
              <a:t>MLflow</a:t>
            </a:r>
            <a:r>
              <a:rPr lang="en-GB" sz="2000" i="0" dirty="0">
                <a:solidFill>
                  <a:srgbClr val="111111"/>
                </a:solidFill>
                <a:effectLst/>
                <a:latin typeface="+mj-lt"/>
              </a:rPr>
              <a:t>.</a:t>
            </a:r>
          </a:p>
          <a:p>
            <a:r>
              <a:rPr lang="en-GB" sz="2000" i="0" dirty="0">
                <a:solidFill>
                  <a:srgbClr val="111111"/>
                </a:solidFill>
                <a:effectLst/>
                <a:latin typeface="+mj-lt"/>
              </a:rPr>
              <a:t>The </a:t>
            </a:r>
            <a:r>
              <a:rPr lang="en-GB" sz="2000" i="0" dirty="0" err="1">
                <a:solidFill>
                  <a:srgbClr val="111111"/>
                </a:solidFill>
                <a:effectLst/>
                <a:latin typeface="+mj-lt"/>
              </a:rPr>
              <a:t>MLflow</a:t>
            </a:r>
            <a:r>
              <a:rPr lang="en-GB" sz="2000" i="0" dirty="0">
                <a:solidFill>
                  <a:srgbClr val="111111"/>
                </a:solidFill>
                <a:effectLst/>
                <a:latin typeface="+mj-lt"/>
              </a:rPr>
              <a:t> tracking server is set to ‘http://localhost:5000’, and a new experiment named “</a:t>
            </a:r>
            <a:r>
              <a:rPr lang="en-GB" sz="2000" i="0" dirty="0" err="1">
                <a:solidFill>
                  <a:srgbClr val="111111"/>
                </a:solidFill>
                <a:effectLst/>
                <a:latin typeface="+mj-lt"/>
              </a:rPr>
              <a:t>Decision_Tree_Classifier</a:t>
            </a:r>
            <a:r>
              <a:rPr lang="en-GB" sz="2000" i="0" dirty="0">
                <a:solidFill>
                  <a:srgbClr val="111111"/>
                </a:solidFill>
                <a:effectLst/>
                <a:latin typeface="+mj-lt"/>
              </a:rPr>
              <a:t>” is created. For each value of </a:t>
            </a:r>
            <a:r>
              <a:rPr lang="en-GB" sz="2000" i="0" dirty="0" err="1">
                <a:solidFill>
                  <a:srgbClr val="111111"/>
                </a:solidFill>
                <a:effectLst/>
                <a:latin typeface="+mj-lt"/>
              </a:rPr>
              <a:t>max_depth</a:t>
            </a:r>
            <a:r>
              <a:rPr lang="en-GB" sz="2000" i="0" dirty="0">
                <a:solidFill>
                  <a:srgbClr val="111111"/>
                </a:solidFill>
                <a:effectLst/>
                <a:latin typeface="+mj-lt"/>
              </a:rPr>
              <a:t>, a new run is started, the model is trained, predictions are made, and the accuracy is calculated. The </a:t>
            </a:r>
            <a:r>
              <a:rPr lang="en-GB" sz="2000" i="0" dirty="0" err="1">
                <a:solidFill>
                  <a:srgbClr val="111111"/>
                </a:solidFill>
                <a:effectLst/>
                <a:latin typeface="+mj-lt"/>
              </a:rPr>
              <a:t>max_depth</a:t>
            </a:r>
            <a:r>
              <a:rPr lang="en-GB" sz="2000" i="0" dirty="0">
                <a:solidFill>
                  <a:srgbClr val="111111"/>
                </a:solidFill>
                <a:effectLst/>
                <a:latin typeface="+mj-lt"/>
              </a:rPr>
              <a:t> value and the accuracy are logged as a parameter and a metric, respectively, and the trained model is logged as well.</a:t>
            </a:r>
          </a:p>
          <a:p>
            <a:r>
              <a:rPr lang="en-GB" sz="2000" b="1" i="0" dirty="0">
                <a:solidFill>
                  <a:srgbClr val="111111"/>
                </a:solidFill>
                <a:effectLst/>
                <a:latin typeface="+mj-lt"/>
              </a:rPr>
              <a:t>How to execute?</a:t>
            </a:r>
          </a:p>
          <a:p>
            <a:pPr lvl="1"/>
            <a:r>
              <a:rPr lang="en-GB" sz="1600" i="0" dirty="0">
                <a:solidFill>
                  <a:srgbClr val="111111"/>
                </a:solidFill>
                <a:effectLst/>
                <a:latin typeface="+mj-lt"/>
              </a:rPr>
              <a:t>In </a:t>
            </a:r>
            <a:r>
              <a:rPr lang="en-GB" sz="1600" i="0" dirty="0" err="1">
                <a:solidFill>
                  <a:srgbClr val="111111"/>
                </a:solidFill>
                <a:effectLst/>
                <a:latin typeface="+mj-lt"/>
              </a:rPr>
              <a:t>VSCode</a:t>
            </a:r>
            <a:r>
              <a:rPr lang="en-GB" sz="1600" i="0" dirty="0">
                <a:solidFill>
                  <a:srgbClr val="111111"/>
                </a:solidFill>
                <a:effectLst/>
                <a:latin typeface="+mj-lt"/>
              </a:rPr>
              <a:t> </a:t>
            </a:r>
            <a:r>
              <a:rPr lang="en-GB" sz="1600" i="0" dirty="0" err="1">
                <a:solidFill>
                  <a:srgbClr val="111111"/>
                </a:solidFill>
                <a:effectLst/>
                <a:latin typeface="+mj-lt"/>
              </a:rPr>
              <a:t>cmd</a:t>
            </a:r>
            <a:r>
              <a:rPr lang="en-GB" sz="1600" i="0" dirty="0">
                <a:solidFill>
                  <a:srgbClr val="111111"/>
                </a:solidFill>
                <a:effectLst/>
                <a:latin typeface="+mj-lt"/>
              </a:rPr>
              <a:t> terminal, run “python play_hyperparameter_tuning_mlflow.py”</a:t>
            </a:r>
          </a:p>
          <a:p>
            <a:r>
              <a:rPr lang="en-GB" sz="2000" i="0" dirty="0">
                <a:solidFill>
                  <a:srgbClr val="111111"/>
                </a:solidFill>
                <a:effectLst/>
                <a:latin typeface="+mj-lt"/>
              </a:rPr>
              <a:t>After executing this demo, open the </a:t>
            </a:r>
            <a:r>
              <a:rPr lang="en-GB" sz="2000" i="0" dirty="0" err="1">
                <a:solidFill>
                  <a:srgbClr val="111111"/>
                </a:solidFill>
                <a:effectLst/>
                <a:latin typeface="+mj-lt"/>
              </a:rPr>
              <a:t>MLflow</a:t>
            </a:r>
            <a:r>
              <a:rPr lang="en-GB" sz="2000" i="0" dirty="0">
                <a:solidFill>
                  <a:srgbClr val="111111"/>
                </a:solidFill>
                <a:effectLst/>
                <a:latin typeface="+mj-lt"/>
              </a:rPr>
              <a:t> UI in your web browser at ‘http://localhost:5000’. In the </a:t>
            </a:r>
            <a:r>
              <a:rPr lang="en-GB" sz="2000" i="0" dirty="0" err="1">
                <a:solidFill>
                  <a:srgbClr val="111111"/>
                </a:solidFill>
                <a:effectLst/>
                <a:latin typeface="+mj-lt"/>
              </a:rPr>
              <a:t>MLflow</a:t>
            </a:r>
            <a:r>
              <a:rPr lang="en-GB" sz="2000" i="0" dirty="0">
                <a:solidFill>
                  <a:srgbClr val="111111"/>
                </a:solidFill>
                <a:effectLst/>
                <a:latin typeface="+mj-lt"/>
              </a:rPr>
              <a:t> UI, you can observe the following:</a:t>
            </a:r>
          </a:p>
          <a:p>
            <a:pPr lvl="1"/>
            <a:r>
              <a:rPr lang="en-GB" sz="1600" i="0" dirty="0">
                <a:solidFill>
                  <a:srgbClr val="111111"/>
                </a:solidFill>
                <a:effectLst/>
                <a:latin typeface="+mj-lt"/>
              </a:rPr>
              <a:t>Experiments: You will see a new experiment named “</a:t>
            </a:r>
            <a:r>
              <a:rPr lang="en-GB" sz="1600" i="0" dirty="0" err="1">
                <a:solidFill>
                  <a:srgbClr val="111111"/>
                </a:solidFill>
                <a:effectLst/>
                <a:latin typeface="+mj-lt"/>
              </a:rPr>
              <a:t>Decision_Tree_Classifier</a:t>
            </a:r>
            <a:r>
              <a:rPr lang="en-GB" sz="1600" i="0" dirty="0">
                <a:solidFill>
                  <a:srgbClr val="111111"/>
                </a:solidFill>
                <a:effectLst/>
                <a:latin typeface="+mj-lt"/>
              </a:rPr>
              <a:t>”.</a:t>
            </a:r>
          </a:p>
          <a:p>
            <a:pPr lvl="1"/>
            <a:r>
              <a:rPr lang="en-GB" sz="1600" i="0" dirty="0">
                <a:solidFill>
                  <a:srgbClr val="111111"/>
                </a:solidFill>
                <a:effectLst/>
                <a:latin typeface="+mj-lt"/>
              </a:rPr>
              <a:t>Runs: Under this experiment, you will see multiple runs named “</a:t>
            </a:r>
            <a:r>
              <a:rPr lang="en-GB" sz="1600" i="0" dirty="0" err="1">
                <a:solidFill>
                  <a:srgbClr val="111111"/>
                </a:solidFill>
                <a:effectLst/>
                <a:latin typeface="+mj-lt"/>
              </a:rPr>
              <a:t>max_depth_X</a:t>
            </a:r>
            <a:r>
              <a:rPr lang="en-GB" sz="1600" i="0" dirty="0">
                <a:solidFill>
                  <a:srgbClr val="111111"/>
                </a:solidFill>
                <a:effectLst/>
                <a:latin typeface="+mj-lt"/>
              </a:rPr>
              <a:t>”, where X is the value of </a:t>
            </a:r>
            <a:r>
              <a:rPr lang="en-GB" sz="1600" i="0" dirty="0" err="1">
                <a:solidFill>
                  <a:srgbClr val="111111"/>
                </a:solidFill>
                <a:effectLst/>
                <a:latin typeface="+mj-lt"/>
              </a:rPr>
              <a:t>max_depth</a:t>
            </a:r>
            <a:r>
              <a:rPr lang="en-GB" sz="1600" i="0" dirty="0">
                <a:solidFill>
                  <a:srgbClr val="111111"/>
                </a:solidFill>
                <a:effectLst/>
                <a:latin typeface="+mj-lt"/>
              </a:rPr>
              <a:t> for that run.</a:t>
            </a:r>
          </a:p>
          <a:p>
            <a:pPr lvl="1"/>
            <a:r>
              <a:rPr lang="en-GB" sz="1600" i="0" dirty="0">
                <a:solidFill>
                  <a:srgbClr val="111111"/>
                </a:solidFill>
                <a:effectLst/>
                <a:latin typeface="+mj-lt"/>
              </a:rPr>
              <a:t>Parameters and Metrics: For each run, you can see the logged parameter (</a:t>
            </a:r>
            <a:r>
              <a:rPr lang="en-GB" sz="1600" i="0" dirty="0" err="1">
                <a:solidFill>
                  <a:srgbClr val="111111"/>
                </a:solidFill>
                <a:effectLst/>
                <a:latin typeface="+mj-lt"/>
              </a:rPr>
              <a:t>max_depth</a:t>
            </a:r>
            <a:r>
              <a:rPr lang="en-GB" sz="1600" i="0" dirty="0">
                <a:solidFill>
                  <a:srgbClr val="111111"/>
                </a:solidFill>
                <a:effectLst/>
                <a:latin typeface="+mj-lt"/>
              </a:rPr>
              <a:t>) and metric (accuracy).</a:t>
            </a:r>
          </a:p>
          <a:p>
            <a:pPr lvl="1"/>
            <a:r>
              <a:rPr lang="en-GB" sz="1600" i="0" dirty="0">
                <a:solidFill>
                  <a:srgbClr val="111111"/>
                </a:solidFill>
                <a:effectLst/>
                <a:latin typeface="+mj-lt"/>
              </a:rPr>
              <a:t>Model: You can also see the logged model for each run under the “Artifacts” section.</a:t>
            </a:r>
          </a:p>
          <a:p>
            <a:pPr lvl="1"/>
            <a:endParaRPr lang="en-GB" sz="1800" i="0" dirty="0">
              <a:solidFill>
                <a:srgbClr val="11111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746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F815-0F20-B4E1-84BF-40B0963E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5: </a:t>
            </a:r>
            <a:r>
              <a:rPr lang="en-GB" dirty="0"/>
              <a:t>Hyperparameter Tuning of </a:t>
            </a:r>
            <a:r>
              <a:rPr lang="en-GB" dirty="0" err="1"/>
              <a:t>ElasticNet</a:t>
            </a:r>
            <a:r>
              <a:rPr lang="en-GB" dirty="0"/>
              <a:t> with </a:t>
            </a:r>
            <a:r>
              <a:rPr lang="en-GB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6D1A-66EF-8247-0D1E-3D9C63DA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b="1" i="0" dirty="0">
                <a:solidFill>
                  <a:srgbClr val="111111"/>
                </a:solidFill>
                <a:effectLst/>
                <a:latin typeface="-apple-system"/>
              </a:rPr>
              <a:t>File: play </a:t>
            </a:r>
            <a:r>
              <a:rPr lang="en-GB" sz="2000" b="1" i="0" dirty="0" err="1">
                <a:solidFill>
                  <a:srgbClr val="111111"/>
                </a:solidFill>
                <a:effectLst/>
                <a:latin typeface="-apple-system"/>
              </a:rPr>
              <a:t>mlflow</a:t>
            </a:r>
            <a:r>
              <a:rPr lang="en-GB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GB" sz="2000" b="1" i="0" dirty="0" err="1">
                <a:solidFill>
                  <a:srgbClr val="111111"/>
                </a:solidFill>
                <a:effectLst/>
                <a:latin typeface="-apple-system"/>
              </a:rPr>
              <a:t>diaclf.ipynb</a:t>
            </a:r>
            <a:endParaRPr lang="en-GB" sz="20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This demo showcases the use of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-apple-system"/>
              </a:rPr>
              <a:t>MLflow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 for managing machine learning experiments, specifically for hyperparameter tuning of an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-apple-system"/>
              </a:rPr>
              <a:t>ElasticNet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 model. The experiment involves training the model with different combinations of alpha and l1_ratio values and logging the model, parameters, and performance metrics for each run in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-apple-system"/>
              </a:rPr>
              <a:t>MLflow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The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-apple-system"/>
              </a:rPr>
              <a:t>MLflow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 tracking server is set to ‘http://localhost:5000’, and a new experiment named “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-apple-system"/>
              </a:rPr>
              <a:t>diaclf_experiment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” is created. For each combination of alpha and l1_ratio, a new run is started, the model is trained, predictions are made, and the performance metrics are calculated. The alpha and l1_ratio values and the performance metrics are logged as parameters and metrics, respectively, and the trained model is logged as well.</a:t>
            </a:r>
          </a:p>
          <a:p>
            <a:r>
              <a:rPr lang="en-US" sz="2000" dirty="0"/>
              <a:t>Execute this file and observe the experiment run in </a:t>
            </a:r>
            <a:r>
              <a:rPr lang="en-US" sz="2000" dirty="0" err="1"/>
              <a:t>mlflow</a:t>
            </a:r>
            <a:r>
              <a:rPr lang="en-US" sz="2000" dirty="0"/>
              <a:t> </a:t>
            </a:r>
            <a:r>
              <a:rPr lang="en-US" sz="2000" dirty="0" err="1"/>
              <a:t>ui</a:t>
            </a:r>
            <a:endParaRPr lang="en-US" sz="2000" dirty="0"/>
          </a:p>
          <a:p>
            <a:r>
              <a:rPr lang="en-GB" sz="2000" dirty="0"/>
              <a:t>After executing this demo, open the </a:t>
            </a:r>
            <a:r>
              <a:rPr lang="en-GB" sz="2000" dirty="0" err="1"/>
              <a:t>MLflow</a:t>
            </a:r>
            <a:r>
              <a:rPr lang="en-GB" sz="2000" dirty="0"/>
              <a:t> UI in your web browser at ‘http://localhost:5000’. In the </a:t>
            </a:r>
            <a:r>
              <a:rPr lang="en-GB" sz="2000" dirty="0" err="1"/>
              <a:t>MLflow</a:t>
            </a:r>
            <a:r>
              <a:rPr lang="en-GB" sz="2000" dirty="0"/>
              <a:t> UI, you can observe the following:</a:t>
            </a:r>
          </a:p>
          <a:p>
            <a:pPr lvl="1"/>
            <a:r>
              <a:rPr lang="en-GB" sz="1600" dirty="0"/>
              <a:t>Experiments: You will see a new experiment named “</a:t>
            </a:r>
            <a:r>
              <a:rPr lang="en-GB" sz="1600" dirty="0" err="1"/>
              <a:t>diaclf_experiment</a:t>
            </a:r>
            <a:r>
              <a:rPr lang="en-GB" sz="1600" dirty="0"/>
              <a:t>”.</a:t>
            </a:r>
          </a:p>
          <a:p>
            <a:pPr lvl="1"/>
            <a:r>
              <a:rPr lang="en-GB" sz="1600" dirty="0"/>
              <a:t>Runs: Under this experiment, you will see multiple runs named “alpha_X_l1_ratio_Y”, where X and Y are the values of alpha and l1_ratio for that run.</a:t>
            </a:r>
          </a:p>
          <a:p>
            <a:pPr lvl="1"/>
            <a:r>
              <a:rPr lang="en-GB" sz="1600" dirty="0"/>
              <a:t>Parameters and Metrics: For each run, you can see the logged parameters (alpha and l1_ratio) and metrics (RMSE, MAE, R2).</a:t>
            </a:r>
          </a:p>
          <a:p>
            <a:pPr lvl="1"/>
            <a:r>
              <a:rPr lang="en-GB" sz="1600" dirty="0"/>
              <a:t>Model: You can also see the logged model for each run under the “Artifacts” section.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6025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91E6-C69F-AB99-FB30-DFC932D0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6: Register a model in </a:t>
            </a:r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235D-9E61-119F-6F07-E8ABA44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+mj-lt"/>
              </a:rPr>
              <a:t>File: </a:t>
            </a:r>
            <a:r>
              <a:rPr lang="en-GB" sz="2000" b="1" dirty="0">
                <a:latin typeface="+mj-lt"/>
              </a:rPr>
              <a:t>play_register_model_mlflow.py</a:t>
            </a:r>
          </a:p>
          <a:p>
            <a:r>
              <a:rPr lang="en-GB" sz="2000" dirty="0">
                <a:latin typeface="+mj-lt"/>
              </a:rPr>
              <a:t>This script demonstrates the use of </a:t>
            </a:r>
            <a:r>
              <a:rPr lang="en-GB" sz="2000" dirty="0" err="1">
                <a:latin typeface="+mj-lt"/>
              </a:rPr>
              <a:t>MLflow</a:t>
            </a:r>
            <a:r>
              <a:rPr lang="en-GB" sz="2000" dirty="0">
                <a:latin typeface="+mj-lt"/>
              </a:rPr>
              <a:t> for tracking and registering a Simple Linear Regression (SLR) model. The model is trained on a small dataset, logged to an </a:t>
            </a:r>
            <a:r>
              <a:rPr lang="en-GB" sz="2000" dirty="0" err="1">
                <a:latin typeface="+mj-lt"/>
              </a:rPr>
              <a:t>MLflow</a:t>
            </a:r>
            <a:r>
              <a:rPr lang="en-GB" sz="2000" dirty="0">
                <a:latin typeface="+mj-lt"/>
              </a:rPr>
              <a:t> experiment, and then registered in the </a:t>
            </a:r>
            <a:r>
              <a:rPr lang="en-GB" sz="2000" dirty="0" err="1">
                <a:latin typeface="+mj-lt"/>
              </a:rPr>
              <a:t>MLflow</a:t>
            </a:r>
            <a:r>
              <a:rPr lang="en-GB" sz="2000" dirty="0">
                <a:latin typeface="+mj-lt"/>
              </a:rPr>
              <a:t> model registry.</a:t>
            </a:r>
          </a:p>
          <a:p>
            <a:pPr algn="l"/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After executing this demo, open the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+mj-lt"/>
              </a:rPr>
              <a:t>MLflow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 UI in your web browser at ‘http://localhost:5000’. In the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+mj-lt"/>
              </a:rPr>
              <a:t>MLflow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 UI, you can observe the following: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latin typeface="+mj-lt"/>
              </a:rPr>
              <a:t>Experiments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: You will see a new experiment named “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+mj-lt"/>
              </a:rPr>
              <a:t>my_experiment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”.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latin typeface="+mj-lt"/>
              </a:rPr>
              <a:t>Runs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: Under this experiment, you will see a run named “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+mj-lt"/>
              </a:rPr>
              <a:t>SLR_Model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”.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latin typeface="+mj-lt"/>
              </a:rPr>
              <a:t>Model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: Under the “Artifacts” section of the run, you can see the logged model.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latin typeface="+mj-lt"/>
              </a:rPr>
              <a:t>Model Registry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: In the model registry, you will see a new model named “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+mj-lt"/>
              </a:rPr>
              <a:t>play_SLR_model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”, which is the registered version of the logged model. You can view the model version, stage, and other details here.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928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4944-AD66-FDF1-2067-2FB9467C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7: </a:t>
            </a:r>
            <a:r>
              <a:rPr lang="en-GB" dirty="0"/>
              <a:t>Predicting with a Registered Model using </a:t>
            </a:r>
            <a:r>
              <a:rPr lang="en-GB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CBEB-A15C-D0E0-95E4-66C31461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File: </a:t>
            </a:r>
            <a:r>
              <a:rPr lang="en-GB" sz="2000" dirty="0">
                <a:latin typeface="+mj-lt"/>
              </a:rPr>
              <a:t>play_access_specific_registered_model_version.py</a:t>
            </a:r>
          </a:p>
          <a:p>
            <a:r>
              <a:rPr lang="en-GB" sz="2000" dirty="0">
                <a:latin typeface="+mj-lt"/>
              </a:rPr>
              <a:t>This script demonstrates how to load a registered model from the </a:t>
            </a:r>
            <a:r>
              <a:rPr lang="en-GB" sz="2000" dirty="0" err="1">
                <a:latin typeface="+mj-lt"/>
              </a:rPr>
              <a:t>MLflow</a:t>
            </a:r>
            <a:r>
              <a:rPr lang="en-GB" sz="2000" dirty="0">
                <a:latin typeface="+mj-lt"/>
              </a:rPr>
              <a:t> Model Registry and use it for prediction. The model, named “</a:t>
            </a:r>
            <a:r>
              <a:rPr lang="en-GB" sz="2000" dirty="0" err="1">
                <a:latin typeface="+mj-lt"/>
              </a:rPr>
              <a:t>play_SLR_model</a:t>
            </a:r>
            <a:r>
              <a:rPr lang="en-GB" sz="2000" dirty="0">
                <a:latin typeface="+mj-lt"/>
              </a:rPr>
              <a:t>” and its version 1, is loaded as a </a:t>
            </a:r>
            <a:r>
              <a:rPr lang="en-GB" sz="2000" dirty="0" err="1">
                <a:latin typeface="+mj-lt"/>
              </a:rPr>
              <a:t>PyFuncModel</a:t>
            </a:r>
            <a:r>
              <a:rPr lang="en-GB" sz="2000" dirty="0">
                <a:latin typeface="+mj-lt"/>
              </a:rPr>
              <a:t>. A test row is defined and the loaded model is used to make a prediction on this test row. The predicted value is then printed.</a:t>
            </a:r>
          </a:p>
          <a:p>
            <a:r>
              <a:rPr lang="en-GB" sz="2000" dirty="0">
                <a:latin typeface="+mj-lt"/>
              </a:rPr>
              <a:t>Run the </a:t>
            </a:r>
            <a:r>
              <a:rPr lang="en-GB" sz="2000" dirty="0" err="1">
                <a:latin typeface="+mj-lt"/>
              </a:rPr>
              <a:t>MLflow</a:t>
            </a:r>
            <a:r>
              <a:rPr lang="en-GB" sz="2000" dirty="0">
                <a:latin typeface="+mj-lt"/>
              </a:rPr>
              <a:t> tracking server locally by executing </a:t>
            </a:r>
            <a:r>
              <a:rPr lang="en-GB" sz="2000" dirty="0" err="1">
                <a:latin typeface="+mj-lt"/>
              </a:rPr>
              <a:t>mlflow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ui</a:t>
            </a:r>
            <a:r>
              <a:rPr lang="en-GB" sz="2000" dirty="0">
                <a:latin typeface="+mj-lt"/>
              </a:rPr>
              <a:t> in the terminal. Make sure the server is running at ‘http://localhost:5000’.</a:t>
            </a:r>
          </a:p>
          <a:p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After executing this demo, open the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+mj-lt"/>
              </a:rPr>
              <a:t>MLflow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 UI in your web browser at ‘http://localhost:5000’. In the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+mj-lt"/>
              </a:rPr>
              <a:t>MLflow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 UI, navigate to the “Model Registry” tab. Here, you should see the model “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+mj-lt"/>
              </a:rPr>
              <a:t>play_SLR_model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” listed. Click on the model name to view its details, including version history. You should see version 1 of the model, which is the version used in this script. Please note that the model and its version must be registered in the Model Registry prior to running this script.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45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8BA9-0015-DA53-CCAC-4AC410EE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F2C6-7A7C-90B3-8E01-87B68A98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Brief Overview of </a:t>
            </a:r>
            <a:r>
              <a:rPr lang="en-GB" dirty="0" err="1"/>
              <a:t>MLflow</a:t>
            </a:r>
            <a:endParaRPr lang="en-GB" dirty="0"/>
          </a:p>
          <a:p>
            <a:r>
              <a:rPr lang="en-GB" dirty="0"/>
              <a:t>Components of </a:t>
            </a:r>
            <a:r>
              <a:rPr lang="en-GB" dirty="0" err="1"/>
              <a:t>MLflow</a:t>
            </a:r>
            <a:endParaRPr lang="en-GB" dirty="0"/>
          </a:p>
          <a:p>
            <a:r>
              <a:rPr lang="en-GB" dirty="0"/>
              <a:t>Benefits of Using </a:t>
            </a:r>
            <a:r>
              <a:rPr lang="en-GB" dirty="0" err="1"/>
              <a:t>MLflow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6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36E1-EAD4-228E-EB95-0763C600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8: </a:t>
            </a:r>
            <a:r>
              <a:rPr lang="en-GB" dirty="0" err="1"/>
              <a:t>Streamlit</a:t>
            </a:r>
            <a:r>
              <a:rPr lang="en-GB" dirty="0"/>
              <a:t> Web App for </a:t>
            </a:r>
            <a:r>
              <a:rPr lang="en-GB" dirty="0" err="1"/>
              <a:t>MLflow</a:t>
            </a:r>
            <a:r>
              <a:rPr lang="en-GB" dirty="0"/>
              <a:t> Registered Model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DE9C-5C34-FF88-1E03-EA6585DA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File(s): </a:t>
            </a:r>
          </a:p>
          <a:p>
            <a:pPr lvl="1"/>
            <a:r>
              <a:rPr lang="en-GB" dirty="0"/>
              <a:t>play_linreg_mlflow_streamlit_fit_model.py</a:t>
            </a:r>
          </a:p>
          <a:p>
            <a:pPr lvl="1"/>
            <a:r>
              <a:rPr lang="en-GB" dirty="0"/>
              <a:t>play_linreg_mlflow_streamlit_use_model_v2.py</a:t>
            </a:r>
          </a:p>
          <a:p>
            <a:r>
              <a:rPr lang="en-GB" dirty="0"/>
              <a:t>Use the fit model script to create and register model in </a:t>
            </a:r>
            <a:r>
              <a:rPr lang="en-GB" dirty="0" err="1"/>
              <a:t>mlflow</a:t>
            </a:r>
            <a:r>
              <a:rPr lang="en-GB" dirty="0"/>
              <a:t>. Use </a:t>
            </a:r>
            <a:r>
              <a:rPr lang="en-GB" dirty="0" err="1"/>
              <a:t>ue</a:t>
            </a:r>
            <a:r>
              <a:rPr lang="en-GB" dirty="0"/>
              <a:t> model script to create and launch </a:t>
            </a:r>
            <a:r>
              <a:rPr lang="en-GB" dirty="0" err="1"/>
              <a:t>Streamlit</a:t>
            </a:r>
            <a:r>
              <a:rPr lang="en-GB" dirty="0"/>
              <a:t> web app.</a:t>
            </a:r>
          </a:p>
          <a:p>
            <a:r>
              <a:rPr lang="en-GB" dirty="0"/>
              <a:t>This script demonstrates how to load a registered model from the </a:t>
            </a:r>
            <a:r>
              <a:rPr lang="en-GB" dirty="0" err="1"/>
              <a:t>MLflow</a:t>
            </a:r>
            <a:r>
              <a:rPr lang="en-GB" dirty="0"/>
              <a:t> Model Registry and use it for prediction within a </a:t>
            </a:r>
            <a:r>
              <a:rPr lang="en-GB" dirty="0" err="1"/>
              <a:t>Streamlit</a:t>
            </a:r>
            <a:r>
              <a:rPr lang="en-GB" dirty="0"/>
              <a:t> web app. The model, named “</a:t>
            </a:r>
            <a:r>
              <a:rPr lang="en-GB" dirty="0" err="1"/>
              <a:t>mlflow_streamlit_experiment</a:t>
            </a:r>
            <a:r>
              <a:rPr lang="en-GB" dirty="0"/>
              <a:t>” and its latest version, is loaded as a scikit-learn model. A test row is defined within the </a:t>
            </a:r>
            <a:r>
              <a:rPr lang="en-GB" dirty="0" err="1"/>
              <a:t>Streamlit</a:t>
            </a:r>
            <a:r>
              <a:rPr lang="en-GB" dirty="0"/>
              <a:t> app, and the loaded model is used to make a prediction on this test row. The predicted value is then displayed in the </a:t>
            </a:r>
            <a:r>
              <a:rPr lang="en-GB" dirty="0" err="1"/>
              <a:t>Streamlit</a:t>
            </a:r>
            <a:r>
              <a:rPr lang="en-GB" dirty="0"/>
              <a:t>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2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1986-5569-E5A3-4B4C-F5085F50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MLflow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EBAB-626E-9098-754B-83D4E4D6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MLflow</a:t>
            </a:r>
            <a:r>
              <a:rPr lang="en-GB" dirty="0"/>
              <a:t> is an open-source platform to manage the ML lifecycle, including experimentation, reproducibility, and deployment</a:t>
            </a:r>
          </a:p>
          <a:p>
            <a:r>
              <a:rPr lang="en-GB" dirty="0"/>
              <a:t>It aims to tackle the complex process of machine learning model development which includes several iterative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6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5E45-76A2-9346-CE10-294151E4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</a:t>
            </a:r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199D-8CF1-1439-8F72-E2472682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MLflow</a:t>
            </a:r>
            <a:r>
              <a:rPr lang="en-GB" dirty="0"/>
              <a:t> Tracking: </a:t>
            </a:r>
          </a:p>
          <a:p>
            <a:pPr lvl="1"/>
            <a:r>
              <a:rPr lang="en-GB" dirty="0"/>
              <a:t>An API to log parameters, code versions, metrics, and output files when running your machine learning code and later visualize the results.</a:t>
            </a:r>
          </a:p>
          <a:p>
            <a:r>
              <a:rPr lang="en-GB" dirty="0" err="1"/>
              <a:t>MLflow</a:t>
            </a:r>
            <a:r>
              <a:rPr lang="en-GB" dirty="0"/>
              <a:t> Projects: </a:t>
            </a:r>
          </a:p>
          <a:p>
            <a:pPr lvl="1"/>
            <a:r>
              <a:rPr lang="en-GB" dirty="0"/>
              <a:t>A code packaging format for reproducible runs on any platform.</a:t>
            </a:r>
          </a:p>
          <a:p>
            <a:r>
              <a:rPr lang="en-GB" dirty="0" err="1"/>
              <a:t>MLflow</a:t>
            </a:r>
            <a:r>
              <a:rPr lang="en-GB" dirty="0"/>
              <a:t> Models: </a:t>
            </a:r>
          </a:p>
          <a:p>
            <a:pPr lvl="1"/>
            <a:r>
              <a:rPr lang="en-GB" dirty="0"/>
              <a:t>A general-purpose, open model format that allows you to deploy machine learning models in diverse serving environments.</a:t>
            </a:r>
          </a:p>
          <a:p>
            <a:r>
              <a:rPr lang="en-GB" dirty="0" err="1"/>
              <a:t>MLflow</a:t>
            </a:r>
            <a:r>
              <a:rPr lang="en-GB" dirty="0"/>
              <a:t> Registry: </a:t>
            </a:r>
          </a:p>
          <a:p>
            <a:pPr lvl="1"/>
            <a:r>
              <a:rPr lang="en-GB" dirty="0"/>
              <a:t>A centralized model store, set of APIs, and UI, to collaboratively manage the full lifecycle of an </a:t>
            </a:r>
            <a:r>
              <a:rPr lang="en-GB" dirty="0" err="1"/>
              <a:t>MLflow</a:t>
            </a:r>
            <a:r>
              <a:rPr lang="en-GB" dirty="0"/>
              <a:t>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4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B219-45A5-9CD5-F323-BC74B26E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</a:t>
            </a:r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532B-64AE-C3C1-B501-18CA4E9F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Reproducibility: Helps in reproducing experiments and managing the machine learning lifecycle.</a:t>
            </a:r>
          </a:p>
          <a:p>
            <a:r>
              <a:rPr lang="en-GB" dirty="0"/>
              <a:t>Collaboration: Facilitates collaboration between multiple stakeholders like data scientists, engineers, and researchers.</a:t>
            </a:r>
          </a:p>
          <a:p>
            <a:r>
              <a:rPr lang="en-GB" dirty="0"/>
              <a:t>Deployment: Simplifies the process of deploying machine learning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1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1C84-55A8-F5AB-3855-19204AE8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learn in </a:t>
            </a:r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EFB2-3D3E-BA78-5347-336973C70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egoeUIVariable"/>
              </a:rPr>
              <a:t>Introduction to </a:t>
            </a:r>
            <a:r>
              <a:rPr lang="en-GB" b="1" i="0" dirty="0" err="1">
                <a:effectLst/>
                <a:latin typeface="SegoeUIVariable"/>
              </a:rPr>
              <a:t>MLflow</a:t>
            </a:r>
            <a:r>
              <a:rPr lang="en-GB" b="1" i="0" dirty="0">
                <a:effectLst/>
                <a:latin typeface="SegoeUIVariable"/>
              </a:rPr>
              <a:t> Tracking</a:t>
            </a:r>
            <a:r>
              <a:rPr lang="en-GB" b="0" i="0" dirty="0">
                <a:effectLst/>
                <a:latin typeface="SegoeUIVariable"/>
              </a:rPr>
              <a:t>: Explain what </a:t>
            </a:r>
            <a:r>
              <a:rPr lang="en-GB" b="0" i="0" dirty="0" err="1">
                <a:effectLst/>
                <a:latin typeface="SegoeUIVariable"/>
              </a:rPr>
              <a:t>MLflow</a:t>
            </a:r>
            <a:r>
              <a:rPr lang="en-GB" b="0" i="0" dirty="0">
                <a:effectLst/>
                <a:latin typeface="SegoeUIVariable"/>
              </a:rPr>
              <a:t> Tracking is and how it can be used to record and query experiments.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egoeUIVariable"/>
              </a:rPr>
              <a:t>Logging Parameters and Metrics</a:t>
            </a:r>
            <a:r>
              <a:rPr lang="en-GB" b="0" i="0" dirty="0">
                <a:effectLst/>
                <a:latin typeface="SegoeUIVariable"/>
              </a:rPr>
              <a:t>: Show how to log parameters (such as hyperparameters) and metrics (such as accuracy or loss).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egoeUIVariable"/>
              </a:rPr>
              <a:t>Logging Artifacts</a:t>
            </a:r>
            <a:r>
              <a:rPr lang="en-GB" b="0" i="0" dirty="0">
                <a:effectLst/>
                <a:latin typeface="SegoeUIVariable"/>
              </a:rPr>
              <a:t>: Demonstrate how to log artifacts like model files or plots.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egoeUIVariable"/>
              </a:rPr>
              <a:t>Querying Experiments</a:t>
            </a:r>
            <a:r>
              <a:rPr lang="en-GB" b="0" i="0" dirty="0">
                <a:effectLst/>
                <a:latin typeface="SegoeUIVariable"/>
              </a:rPr>
              <a:t>: Teach how to query past runs of an experiment based on parameters or metrics.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egoeUIVariable"/>
              </a:rPr>
              <a:t>Model Versioning</a:t>
            </a:r>
            <a:r>
              <a:rPr lang="en-GB" b="0" i="0" dirty="0">
                <a:effectLst/>
                <a:latin typeface="SegoeUIVariable"/>
              </a:rPr>
              <a:t>: Explain how to use </a:t>
            </a:r>
            <a:r>
              <a:rPr lang="en-GB" b="0" i="0" dirty="0" err="1">
                <a:effectLst/>
                <a:latin typeface="SegoeUIVariable"/>
              </a:rPr>
              <a:t>MLflow</a:t>
            </a:r>
            <a:r>
              <a:rPr lang="en-GB" b="0" i="0" dirty="0">
                <a:effectLst/>
                <a:latin typeface="SegoeUIVariable"/>
              </a:rPr>
              <a:t> to track different versions of models.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egoeUIVariable"/>
              </a:rPr>
              <a:t>Comparing Model Performance</a:t>
            </a:r>
            <a:r>
              <a:rPr lang="en-GB" b="0" i="0" dirty="0">
                <a:effectLst/>
                <a:latin typeface="SegoeUIVariable"/>
              </a:rPr>
              <a:t>: Show how to use </a:t>
            </a:r>
            <a:r>
              <a:rPr lang="en-GB" b="0" i="0" dirty="0" err="1">
                <a:effectLst/>
                <a:latin typeface="SegoeUIVariable"/>
              </a:rPr>
              <a:t>MLflow</a:t>
            </a:r>
            <a:r>
              <a:rPr lang="en-GB" b="0" i="0" dirty="0">
                <a:effectLst/>
                <a:latin typeface="SegoeUIVariable"/>
              </a:rPr>
              <a:t> to compare the performance of different models or different versions of the same model.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egoeUIVariable"/>
              </a:rPr>
              <a:t>Advanced Topics</a:t>
            </a:r>
            <a:r>
              <a:rPr lang="en-GB" b="0" i="0" dirty="0">
                <a:effectLst/>
                <a:latin typeface="SegoeUIVariable"/>
              </a:rPr>
              <a:t>: Cover more advanced topics like nested runs, logging images, or using </a:t>
            </a:r>
            <a:r>
              <a:rPr lang="en-GB" b="0" i="0" dirty="0" err="1">
                <a:effectLst/>
                <a:latin typeface="SegoeUIVariable"/>
              </a:rPr>
              <a:t>MLflow</a:t>
            </a:r>
            <a:r>
              <a:rPr lang="en-GB" b="0" i="0" dirty="0">
                <a:effectLst/>
                <a:latin typeface="SegoeUIVariable"/>
              </a:rPr>
              <a:t> with other tools like </a:t>
            </a:r>
            <a:r>
              <a:rPr lang="en-GB" b="0" i="0" dirty="0" err="1">
                <a:effectLst/>
                <a:latin typeface="SegoeUIVariable"/>
              </a:rPr>
              <a:t>TensorBoard</a:t>
            </a:r>
            <a:r>
              <a:rPr lang="en-GB" b="0" i="0" dirty="0">
                <a:effectLst/>
                <a:latin typeface="SegoeUIVariabl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4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B5483A-4BBC-AD13-1E42-17BFEFB9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notebook with </a:t>
            </a:r>
            <a:r>
              <a:rPr lang="en-US" dirty="0" err="1"/>
              <a:t>MLflow</a:t>
            </a:r>
            <a:r>
              <a:rPr lang="en-US" dirty="0"/>
              <a:t> for tracking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18CDF2-C07E-71E0-1D4C-97D21194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latin typeface="+mj-lt"/>
              </a:rPr>
              <a:t>Imports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: Import the necessary libraries and modules.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latin typeface="+mj-lt"/>
              </a:rPr>
              <a:t>Read Data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: Load the dataset you’ll be working with.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latin typeface="+mj-lt"/>
              </a:rPr>
              <a:t>EDA, Data Preprocessing, Train/Test Split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: Perform exploratory data analysis, preprocess the data as needed (e.g., scaling, encoding), and split the data into training and test sets.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latin typeface="+mj-lt"/>
              </a:rPr>
              <a:t>Create or Set Experiment Name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: Define the experiment in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+mj-lt"/>
              </a:rPr>
              <a:t>MLflow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 under which to log the runs.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latin typeface="+mj-lt"/>
              </a:rPr>
              <a:t>Start </a:t>
            </a:r>
            <a:r>
              <a:rPr lang="en-GB" sz="2000" b="1" i="0" dirty="0" err="1">
                <a:solidFill>
                  <a:srgbClr val="111111"/>
                </a:solidFill>
                <a:effectLst/>
                <a:latin typeface="+mj-lt"/>
              </a:rPr>
              <a:t>MLflow</a:t>
            </a:r>
            <a:r>
              <a:rPr lang="en-GB" sz="2000" b="1" i="0" dirty="0">
                <a:solidFill>
                  <a:srgbClr val="111111"/>
                </a:solidFill>
                <a:effectLst/>
                <a:latin typeface="+mj-lt"/>
              </a:rPr>
              <a:t> Run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: Begin logging information under a new run in the defined experiment.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800" b="1" i="0" dirty="0">
                <a:solidFill>
                  <a:srgbClr val="111111"/>
                </a:solidFill>
                <a:effectLst/>
                <a:latin typeface="+mj-lt"/>
              </a:rPr>
              <a:t>Fit Model</a:t>
            </a:r>
            <a:r>
              <a:rPr lang="en-GB" sz="1800" b="0" i="0" dirty="0">
                <a:solidFill>
                  <a:srgbClr val="111111"/>
                </a:solidFill>
                <a:effectLst/>
                <a:latin typeface="+mj-lt"/>
              </a:rPr>
              <a:t>: Train your machine learning model on the training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800" b="1" i="0" dirty="0">
                <a:solidFill>
                  <a:srgbClr val="111111"/>
                </a:solidFill>
                <a:effectLst/>
                <a:latin typeface="+mj-lt"/>
              </a:rPr>
              <a:t>Predictions</a:t>
            </a:r>
            <a:r>
              <a:rPr lang="en-GB" sz="1800" b="0" i="0" dirty="0">
                <a:solidFill>
                  <a:srgbClr val="111111"/>
                </a:solidFill>
                <a:effectLst/>
                <a:latin typeface="+mj-lt"/>
              </a:rPr>
              <a:t>: Use the trained model to make predictions on the test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800" b="1" i="0" dirty="0">
                <a:solidFill>
                  <a:srgbClr val="111111"/>
                </a:solidFill>
                <a:effectLst/>
                <a:latin typeface="+mj-lt"/>
              </a:rPr>
              <a:t>Evaluation and Log Metrics</a:t>
            </a:r>
            <a:r>
              <a:rPr lang="en-GB" sz="1800" b="0" i="0" dirty="0">
                <a:solidFill>
                  <a:srgbClr val="111111"/>
                </a:solidFill>
                <a:effectLst/>
                <a:latin typeface="+mj-lt"/>
              </a:rPr>
              <a:t>: Evaluate the model’s performance using appropriate metrics and log these metrics in </a:t>
            </a:r>
            <a:r>
              <a:rPr lang="en-GB" sz="1800" b="0" i="0" dirty="0" err="1">
                <a:solidFill>
                  <a:srgbClr val="111111"/>
                </a:solidFill>
                <a:effectLst/>
                <a:latin typeface="+mj-lt"/>
              </a:rPr>
              <a:t>MLflow</a:t>
            </a:r>
            <a:r>
              <a:rPr lang="en-GB" sz="1800" b="0" i="0" dirty="0">
                <a:solidFill>
                  <a:srgbClr val="111111"/>
                </a:solidFill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latin typeface="+mj-lt"/>
              </a:rPr>
              <a:t>End </a:t>
            </a:r>
            <a:r>
              <a:rPr lang="en-GB" sz="2000" b="1" i="0" dirty="0" err="1">
                <a:solidFill>
                  <a:srgbClr val="111111"/>
                </a:solidFill>
                <a:effectLst/>
                <a:latin typeface="+mj-lt"/>
              </a:rPr>
              <a:t>MLflow</a:t>
            </a:r>
            <a:r>
              <a:rPr lang="en-GB" sz="2000" b="1" i="0" dirty="0">
                <a:solidFill>
                  <a:srgbClr val="111111"/>
                </a:solidFill>
                <a:effectLst/>
                <a:latin typeface="+mj-lt"/>
              </a:rPr>
              <a:t> Run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+mj-lt"/>
              </a:rPr>
              <a:t>: End the run once all necessary information has been logged.</a:t>
            </a:r>
          </a:p>
          <a:p>
            <a:pPr algn="l">
              <a:buFont typeface="+mj-lt"/>
              <a:buAutoNum type="arabicPeriod"/>
            </a:pPr>
            <a:r>
              <a:rPr lang="en-GB" sz="2000" b="1" dirty="0">
                <a:solidFill>
                  <a:srgbClr val="111111"/>
                </a:solidFill>
                <a:latin typeface="+mj-lt"/>
              </a:rPr>
              <a:t>Runs dashboard:</a:t>
            </a:r>
            <a:r>
              <a:rPr lang="en-GB" sz="2000" dirty="0">
                <a:solidFill>
                  <a:srgbClr val="111111"/>
                </a:solidFill>
                <a:latin typeface="+mj-lt"/>
              </a:rPr>
              <a:t> For the experiment, retrieve and display info of the runs</a:t>
            </a:r>
            <a:endParaRPr lang="en-GB" sz="2000" b="0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59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300A146-38DC-A874-BA06-741A226C72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53660"/>
            <a:ext cx="10515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Some commonly used methods from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library: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mlflow.create_experiment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(name: str,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artifact_location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str = None) -&gt; 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This method creates a new experiment and returns its ID. 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artifact_location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is not provided, the experiment will use the default artifact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mlflow.get_experiment_by_name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(name: str) -&gt; Experiment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This method retrieves an experiment by its name. It returns an Experiment object if the experiment exists, otherwise it returns None.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mlflow.set_experiment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experiment_name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str) -&gt; 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This method sets the active experiment. If the experiment does not exist, it creates a new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mlflow.start_run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run_id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str = None,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experiment_id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str = None,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run_name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str = None, nested: bool = False) -&gt;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ActiveRun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This method starts a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run and returns 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ActiveRun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object that can be used as a context manager.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mlflow.log_param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(key: str, value: Any) -&gt; 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This method logs a parameter under the current run, given a key and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mlflow.log_metric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(key: str, value: float, step: int = None) -&gt; 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This method logs a metric under the current run, given a key and value. The step argument is optional.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**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mlflow.sklearn.log_model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sk_model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Any,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artifact_path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str,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conda_env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Union[str,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None] = None,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serialization_format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str = ‘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cloudpickle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registered_model_name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str = None, signature: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ModelSignature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= None,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input_example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ModelInputExample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= None,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kwargs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 -&gt; 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This method logs a scikit-learn model as 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artifact for the current run.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mlflow.search_runs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experiment_ids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Union[List[str], None] = None,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filter_string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str = ‘’,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run_view_type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int = 1,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max_results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int = 100000,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order_by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Union[List[str], None] = None,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output_format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str = ‘pandas’) -&gt; ‘Pandas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DataFrame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This method returns a pandas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of runs that fit the search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mlflow.end_run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(status: str = ‘FINISHED’) -&gt; 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This method ends the current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MLflow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run.</a:t>
            </a:r>
          </a:p>
        </p:txBody>
      </p:sp>
    </p:spTree>
    <p:extLst>
      <p:ext uri="{BB962C8B-B14F-4D97-AF65-F5344CB8AC3E}">
        <p14:creationId xmlns:p14="http://schemas.microsoft.com/office/powerpoint/2010/main" val="164545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BEA61AF-D4D0-0466-E974-DC83D6D1E6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508" y="2120952"/>
            <a:ext cx="10447421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requires Python 3.6 or above. Steps to install and set up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notebook environment: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1: Install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MLflow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pip install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2: In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notebook, import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MLflow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mlflow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3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3004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Arial Unicode MS</vt:lpstr>
      <vt:lpstr>Calibri</vt:lpstr>
      <vt:lpstr>Calibri Light</vt:lpstr>
      <vt:lpstr>SegoeUIVariable</vt:lpstr>
      <vt:lpstr>Office Theme</vt:lpstr>
      <vt:lpstr>Introduction to MLflow</vt:lpstr>
      <vt:lpstr>Agenda</vt:lpstr>
      <vt:lpstr>What is MLflow?</vt:lpstr>
      <vt:lpstr>Components of MLflow</vt:lpstr>
      <vt:lpstr>Benefits of Using MLflow</vt:lpstr>
      <vt:lpstr>Topics to learn in MLflow</vt:lpstr>
      <vt:lpstr>Typical notebook with MLflow for tracking</vt:lpstr>
      <vt:lpstr>PowerPoint Presentation</vt:lpstr>
      <vt:lpstr>PowerPoint Presentation</vt:lpstr>
      <vt:lpstr>Demo 1: Use MLflow to track model performance</vt:lpstr>
      <vt:lpstr>What starts, how to access mlflow ui?</vt:lpstr>
      <vt:lpstr>Two types of URI</vt:lpstr>
      <vt:lpstr>What is contained in mlruns folder?</vt:lpstr>
      <vt:lpstr>Demo 2: Tracking Machine Learning Experiments with MLflow: A Decision Tree Classifier Demo on the Iris</vt:lpstr>
      <vt:lpstr>Demo 3: Fetch experiment details</vt:lpstr>
      <vt:lpstr>Demo 4: Hyperparameter Tuning of Decision Tree Classifier with MLflow</vt:lpstr>
      <vt:lpstr>Demo 5: Hyperparameter Tuning of ElasticNet with MLflow</vt:lpstr>
      <vt:lpstr>Demo 6: Register a model in mlflow</vt:lpstr>
      <vt:lpstr>Demo 7: Predicting with a Registered Model using MLflow</vt:lpstr>
      <vt:lpstr>Demo 8: Streamlit Web App for MLflow Registered Model 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MLflow</dc:title>
  <dc:creator>ssridhar</dc:creator>
  <cp:lastModifiedBy>ssridhar</cp:lastModifiedBy>
  <cp:revision>22</cp:revision>
  <dcterms:created xsi:type="dcterms:W3CDTF">2023-11-22T07:07:51Z</dcterms:created>
  <dcterms:modified xsi:type="dcterms:W3CDTF">2023-11-29T14:09:38Z</dcterms:modified>
</cp:coreProperties>
</file>