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74" r:id="rId4"/>
    <p:sldId id="275" r:id="rId5"/>
    <p:sldId id="265" r:id="rId6"/>
    <p:sldId id="272" r:id="rId7"/>
    <p:sldId id="273" r:id="rId8"/>
    <p:sldId id="282" r:id="rId9"/>
    <p:sldId id="276" r:id="rId10"/>
    <p:sldId id="277" r:id="rId11"/>
    <p:sldId id="278" r:id="rId12"/>
    <p:sldId id="279" r:id="rId13"/>
    <p:sldId id="280" r:id="rId14"/>
    <p:sldId id="263" r:id="rId15"/>
    <p:sldId id="257" r:id="rId16"/>
    <p:sldId id="258" r:id="rId17"/>
    <p:sldId id="259" r:id="rId18"/>
    <p:sldId id="260" r:id="rId19"/>
    <p:sldId id="261" r:id="rId20"/>
    <p:sldId id="262" r:id="rId21"/>
    <p:sldId id="270" r:id="rId22"/>
    <p:sldId id="264" r:id="rId23"/>
    <p:sldId id="266" r:id="rId24"/>
    <p:sldId id="267" r:id="rId25"/>
    <p:sldId id="271" r:id="rId26"/>
    <p:sldId id="281" r:id="rId2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  <p:cmAuthor id="1" name="KTE" initials="KTE" lastIdx="1" clrIdx="1">
    <p:extLst>
      <p:ext uri="{19B8F6BF-5375-455C-9EA6-DF929625EA0E}">
        <p15:presenceInfo xmlns:p15="http://schemas.microsoft.com/office/powerpoint/2012/main" userId="K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22" autoAdjust="0"/>
  </p:normalViewPr>
  <p:slideViewPr>
    <p:cSldViewPr snapToGrid="0">
      <p:cViewPr varScale="1">
        <p:scale>
          <a:sx n="61" d="100"/>
          <a:sy n="61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rology%20Tohoku\Google%20Drive\My%20Job\sars-cov-2%20genomic%20epidemio\SARS-Cov2%20NGS\pilot%20study\Lab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results_minion!$C$1</c:f>
              <c:strCache>
                <c:ptCount val="1"/>
                <c:pt idx="0">
                  <c:v>total_reads_number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results_minion!$A$2:$A$7</c:f>
              <c:strCache>
                <c:ptCount val="6"/>
                <c:pt idx="0">
                  <c:v>S1.2-61</c:v>
                </c:pt>
                <c:pt idx="1">
                  <c:v>S1.2-63</c:v>
                </c:pt>
                <c:pt idx="2">
                  <c:v>S1.2-65</c:v>
                </c:pt>
                <c:pt idx="3">
                  <c:v>S2.2-61</c:v>
                </c:pt>
                <c:pt idx="4">
                  <c:v>S2.2-63</c:v>
                </c:pt>
                <c:pt idx="5">
                  <c:v>S2.2-65</c:v>
                </c:pt>
              </c:strCache>
            </c:strRef>
          </c:cat>
          <c:val>
            <c:numRef>
              <c:f>results_minion!$C$2:$C$7</c:f>
              <c:numCache>
                <c:formatCode>General</c:formatCode>
                <c:ptCount val="6"/>
                <c:pt idx="0">
                  <c:v>371245</c:v>
                </c:pt>
                <c:pt idx="1">
                  <c:v>482069</c:v>
                </c:pt>
                <c:pt idx="2">
                  <c:v>270503</c:v>
                </c:pt>
                <c:pt idx="3">
                  <c:v>412957</c:v>
                </c:pt>
                <c:pt idx="4">
                  <c:v>443287</c:v>
                </c:pt>
                <c:pt idx="5">
                  <c:v>302298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1D-4C4E-A5CE-E086342C9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9377760"/>
        <c:axId val="791564448"/>
      </c:barChart>
      <c:catAx>
        <c:axId val="73937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1564448"/>
        <c:crosses val="autoZero"/>
        <c:auto val="1"/>
        <c:lblAlgn val="ctr"/>
        <c:lblOffset val="100"/>
        <c:noMultiLvlLbl val="0"/>
      </c:catAx>
      <c:valAx>
        <c:axId val="79156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Total</a:t>
                </a:r>
                <a:r>
                  <a:rPr lang="en-US" sz="1800" baseline="0" dirty="0"/>
                  <a:t> number of NGS reads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37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63BE3-3D74-414D-8B71-D418589F8F4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4B418-08EB-43F7-959E-3CF52AE0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6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https://pubmed.ncbi.nlm.nih.gov/32908977/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6876B-A8C9-4FA3-84E3-CB0E095CF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6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2871">
              <a:defRPr/>
            </a:pPr>
            <a:r>
              <a:rPr lang="en-US" dirty="0"/>
              <a:t>Improve font size of x and y axis</a:t>
            </a:r>
          </a:p>
          <a:p>
            <a:pPr defTabSz="932871">
              <a:defRPr/>
            </a:pPr>
            <a:r>
              <a:rPr lang="en-US" dirty="0"/>
              <a:t>Those plots shows the average reads depth for each Pool1 and pool 2 amplicons</a:t>
            </a:r>
          </a:p>
          <a:p>
            <a:pPr defTabSz="932871">
              <a:defRPr/>
            </a:pPr>
            <a:r>
              <a:rPr lang="en-US" altLang="ja-JP" dirty="0"/>
              <a:t>The coverage depth was normalized to 200. </a:t>
            </a:r>
          </a:p>
          <a:p>
            <a:pPr defTabSz="932871">
              <a:defRPr/>
            </a:pPr>
            <a:r>
              <a:rPr lang="en-US" dirty="0"/>
              <a:t>Annealing temperatures were 61, 63 and 65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6876B-A8C9-4FA3-84E3-CB0E095CFD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CT values / copy number </a:t>
            </a:r>
          </a:p>
          <a:p>
            <a:r>
              <a:rPr lang="en-US" dirty="0"/>
              <a:t>Increase x </a:t>
            </a:r>
            <a:r>
              <a:rPr lang="en-US" dirty="0" err="1"/>
              <a:t>axix</a:t>
            </a:r>
            <a:r>
              <a:rPr lang="en-US" dirty="0"/>
              <a:t> label and y 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6876B-A8C9-4FA3-84E3-CB0E095CFD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6876B-A8C9-4FA3-84E3-CB0E095CFD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9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4B418-08EB-43F7-959E-3CF52AE0A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15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one extra variant when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4B418-08EB-43F7-959E-3CF52AE0A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67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not shown here, the variant calling workflow for minion data produced 6 variants for this sample</a:t>
            </a:r>
          </a:p>
          <a:p>
            <a:endParaRPr lang="en-US" dirty="0"/>
          </a:p>
          <a:p>
            <a:r>
              <a:rPr lang="en-US" dirty="0"/>
              <a:t>All the variants called by </a:t>
            </a:r>
            <a:r>
              <a:rPr lang="en-US" dirty="0" err="1"/>
              <a:t>illumina</a:t>
            </a:r>
            <a:r>
              <a:rPr lang="en-US" dirty="0"/>
              <a:t> workflow was also called by </a:t>
            </a:r>
            <a:r>
              <a:rPr lang="en-US" dirty="0" err="1"/>
              <a:t>MiNion</a:t>
            </a:r>
            <a:r>
              <a:rPr lang="en-US" dirty="0"/>
              <a:t> workflow. </a:t>
            </a:r>
          </a:p>
          <a:p>
            <a:endParaRPr lang="en-US" dirty="0"/>
          </a:p>
          <a:p>
            <a:r>
              <a:rPr lang="en-US" dirty="0"/>
              <a:t>It is possible that variant calling setting are more stringent in </a:t>
            </a:r>
            <a:r>
              <a:rPr lang="en-US" dirty="0" err="1"/>
              <a:t>illumina</a:t>
            </a:r>
            <a:r>
              <a:rPr lang="en-US" dirty="0"/>
              <a:t> workflow. </a:t>
            </a:r>
          </a:p>
          <a:p>
            <a:endParaRPr lang="en-US" dirty="0"/>
          </a:p>
          <a:p>
            <a:r>
              <a:rPr lang="en-US" dirty="0"/>
              <a:t>I can not compare both methods, because there is no gold standard, and the variant calling workflows are both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4B418-08EB-43F7-959E-3CF52AE0A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04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4B418-08EB-43F7-959E-3CF52AE0A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4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4B418-08EB-43F7-959E-3CF52AE0A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1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55DE-89EC-4DB9-B487-BA706AD2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BC3D-7338-464C-AAE9-7DF3DE32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B2126-302E-4D65-ACBB-7C4D6ED7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9D0-6EE4-4083-8BE5-478EE3014CC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E828-1133-4D47-B826-FD6ACDB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8EEB-9AFC-412B-9E8E-D8016D2D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593-871D-4765-AA00-9FAB7141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7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5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-1" y="2341080"/>
            <a:ext cx="9892145" cy="24636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6699"/>
                </a:solidFill>
                <a:latin typeface="Arial"/>
              </a:rPr>
              <a:t>SARS-CoV-2 sequencing results from </a:t>
            </a:r>
            <a:r>
              <a:rPr lang="en-US" sz="4400" b="0" strike="noStrike" spc="-1" dirty="0" err="1">
                <a:solidFill>
                  <a:srgbClr val="006699"/>
                </a:solidFill>
                <a:latin typeface="Arial"/>
              </a:rPr>
              <a:t>NOVASeq</a:t>
            </a:r>
            <a:r>
              <a:rPr lang="en-US" sz="4400" b="0" strike="noStrike" spc="-1" dirty="0">
                <a:solidFill>
                  <a:srgbClr val="006699"/>
                </a:solidFill>
                <a:latin typeface="Arial"/>
              </a:rPr>
              <a:t> Workflow and comparison with Sequences from </a:t>
            </a:r>
            <a:r>
              <a:rPr lang="en-US" sz="4400" b="0" strike="noStrike" spc="-1" dirty="0" err="1">
                <a:solidFill>
                  <a:srgbClr val="006699"/>
                </a:solidFill>
                <a:latin typeface="Arial"/>
              </a:rPr>
              <a:t>MiNon</a:t>
            </a:r>
            <a:r>
              <a:rPr lang="en-US" sz="4400" b="0" strike="noStrike" spc="-1" dirty="0">
                <a:solidFill>
                  <a:srgbClr val="006699"/>
                </a:solidFill>
                <a:latin typeface="Arial"/>
              </a:rPr>
              <a:t> Sequencing</a:t>
            </a: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84B6-192B-4FE8-ABE5-D44F5FF1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33" y="1130295"/>
            <a:ext cx="9124609" cy="338953"/>
          </a:xfrm>
        </p:spPr>
        <p:txBody>
          <a:bodyPr>
            <a:noAutofit/>
          </a:bodyPr>
          <a:lstStyle/>
          <a:p>
            <a:r>
              <a:rPr lang="en-US" sz="1654" dirty="0"/>
              <a:t>3.All </a:t>
            </a:r>
            <a:r>
              <a:rPr lang="en-US" sz="1654"/>
              <a:t>amplicons were </a:t>
            </a:r>
            <a:r>
              <a:rPr lang="en-US" sz="1654" dirty="0"/>
              <a:t>recovered, except amplicon 64 when PCR annealing temperature was 65° Celsius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1FA4C-3DD8-4B8F-80B9-24E8AB411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6" y="2040246"/>
            <a:ext cx="4280088" cy="147487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1EBA8E-3F15-4568-B17C-F8166C002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6" y="3630671"/>
            <a:ext cx="4330294" cy="1492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1B9239-2FCB-4BDD-BE01-327D2502D8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7" y="5122842"/>
            <a:ext cx="4330294" cy="1492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08FE11-BC52-4524-AFB3-F5B6D0B357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3" y="1945067"/>
            <a:ext cx="4556299" cy="15700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B8DF3B-62CB-41E9-B8DA-25D6C6AAB1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38" y="3600912"/>
            <a:ext cx="4330293" cy="1492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BB74E5-8BC2-446E-9039-2F8447C5E4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39" y="5093031"/>
            <a:ext cx="4416802" cy="15219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4CA1A2-8F26-44FC-A75D-AA3EFEA6B93D}"/>
              </a:ext>
            </a:extLst>
          </p:cNvPr>
          <p:cNvSpPr txBox="1"/>
          <p:nvPr/>
        </p:nvSpPr>
        <p:spPr>
          <a:xfrm>
            <a:off x="183039" y="1955032"/>
            <a:ext cx="4491292" cy="47690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DDF3E-6F83-4C71-8CA2-CBA8B2AF8EBB}"/>
              </a:ext>
            </a:extLst>
          </p:cNvPr>
          <p:cNvSpPr txBox="1"/>
          <p:nvPr/>
        </p:nvSpPr>
        <p:spPr>
          <a:xfrm>
            <a:off x="5040313" y="1951640"/>
            <a:ext cx="4720375" cy="49063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88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0B3FD4-7157-406A-9472-0146A4B683AD}"/>
              </a:ext>
            </a:extLst>
          </p:cNvPr>
          <p:cNvSpPr txBox="1"/>
          <p:nvPr/>
        </p:nvSpPr>
        <p:spPr>
          <a:xfrm>
            <a:off x="1554387" y="1509497"/>
            <a:ext cx="1766145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46" dirty="0"/>
              <a:t>Sample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0482EC-552A-4316-8067-EFC11601DC2F}"/>
              </a:ext>
            </a:extLst>
          </p:cNvPr>
          <p:cNvSpPr txBox="1"/>
          <p:nvPr/>
        </p:nvSpPr>
        <p:spPr>
          <a:xfrm>
            <a:off x="6843866" y="1461562"/>
            <a:ext cx="1949259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46" dirty="0"/>
              <a:t>Sample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F50800-0D17-488A-88E6-1BD469B5EE12}"/>
              </a:ext>
            </a:extLst>
          </p:cNvPr>
          <p:cNvSpPr/>
          <p:nvPr/>
        </p:nvSpPr>
        <p:spPr>
          <a:xfrm>
            <a:off x="2055337" y="1995424"/>
            <a:ext cx="691116" cy="258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61°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DC10D-ECDC-4722-862D-8A5B5F285F83}"/>
              </a:ext>
            </a:extLst>
          </p:cNvPr>
          <p:cNvSpPr/>
          <p:nvPr/>
        </p:nvSpPr>
        <p:spPr>
          <a:xfrm>
            <a:off x="2128468" y="3445350"/>
            <a:ext cx="571966" cy="3542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63°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DB3C71-DDDE-4F20-848C-943287C52AA3}"/>
              </a:ext>
            </a:extLst>
          </p:cNvPr>
          <p:cNvSpPr/>
          <p:nvPr/>
        </p:nvSpPr>
        <p:spPr>
          <a:xfrm>
            <a:off x="2128467" y="5013765"/>
            <a:ext cx="617986" cy="258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65°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CB013C-80A4-494D-BD94-C8371A017B4C}"/>
              </a:ext>
            </a:extLst>
          </p:cNvPr>
          <p:cNvSpPr/>
          <p:nvPr/>
        </p:nvSpPr>
        <p:spPr>
          <a:xfrm>
            <a:off x="7114517" y="1964341"/>
            <a:ext cx="571966" cy="258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61°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AE410A-DB03-4972-923D-C689C80D844A}"/>
              </a:ext>
            </a:extLst>
          </p:cNvPr>
          <p:cNvSpPr/>
          <p:nvPr/>
        </p:nvSpPr>
        <p:spPr>
          <a:xfrm>
            <a:off x="7124951" y="3420543"/>
            <a:ext cx="571966" cy="274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63°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5C3802-C62B-47F9-9C71-A82B5297259D}"/>
              </a:ext>
            </a:extLst>
          </p:cNvPr>
          <p:cNvSpPr/>
          <p:nvPr/>
        </p:nvSpPr>
        <p:spPr>
          <a:xfrm>
            <a:off x="7124952" y="4993720"/>
            <a:ext cx="617986" cy="258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65°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9BA5D8-1242-4459-BDC3-D72995A29030}"/>
              </a:ext>
            </a:extLst>
          </p:cNvPr>
          <p:cNvCxnSpPr>
            <a:cxnSpLocks/>
          </p:cNvCxnSpPr>
          <p:nvPr/>
        </p:nvCxnSpPr>
        <p:spPr>
          <a:xfrm flipH="1">
            <a:off x="8005747" y="3746149"/>
            <a:ext cx="1868891" cy="2351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915662-18F7-4DB9-8D78-539ED54B42FE}"/>
              </a:ext>
            </a:extLst>
          </p:cNvPr>
          <p:cNvSpPr txBox="1"/>
          <p:nvPr/>
        </p:nvSpPr>
        <p:spPr>
          <a:xfrm>
            <a:off x="4685685" y="408747"/>
            <a:ext cx="104396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MINION</a:t>
            </a:r>
          </a:p>
        </p:txBody>
      </p:sp>
    </p:spTree>
    <p:extLst>
      <p:ext uri="{BB962C8B-B14F-4D97-AF65-F5344CB8AC3E}">
        <p14:creationId xmlns:p14="http://schemas.microsoft.com/office/powerpoint/2010/main" val="260731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96D4-2E61-4DCE-9298-FE04AEB7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85" y="1431230"/>
            <a:ext cx="9462639" cy="686218"/>
          </a:xfrm>
        </p:spPr>
        <p:txBody>
          <a:bodyPr>
            <a:noAutofit/>
          </a:bodyPr>
          <a:lstStyle/>
          <a:p>
            <a:pPr algn="ctr"/>
            <a:r>
              <a:rPr lang="en-US" sz="2315" b="1" dirty="0"/>
              <a:t>4. This boxplots show the effect of RNA input on the coverage depth variation when the PCR annealing temperature is 63</a:t>
            </a:r>
            <a:r>
              <a:rPr lang="en-US" sz="2315" dirty="0"/>
              <a:t>°</a:t>
            </a:r>
            <a:r>
              <a:rPr lang="en-US" sz="2315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A3563-EBB7-442C-B821-6A23E392B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8"/>
          <a:stretch/>
        </p:blipFill>
        <p:spPr>
          <a:xfrm>
            <a:off x="1414282" y="3132324"/>
            <a:ext cx="2682324" cy="2584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0BFD71-BE65-4A1B-8BE6-16C9F262F2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8"/>
          <a:stretch/>
        </p:blipFill>
        <p:spPr>
          <a:xfrm>
            <a:off x="4332275" y="3315083"/>
            <a:ext cx="2455075" cy="2354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9341C8-30BF-4EF4-95E3-895EA4A89D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8"/>
          <a:stretch/>
        </p:blipFill>
        <p:spPr>
          <a:xfrm>
            <a:off x="7210045" y="3266717"/>
            <a:ext cx="2455075" cy="23549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97B538-E619-4D58-A5C2-CF3104CF9FB1}"/>
              </a:ext>
            </a:extLst>
          </p:cNvPr>
          <p:cNvSpPr/>
          <p:nvPr/>
        </p:nvSpPr>
        <p:spPr>
          <a:xfrm>
            <a:off x="1940393" y="2479526"/>
            <a:ext cx="1828454" cy="489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10</a:t>
            </a:r>
            <a:r>
              <a:rPr lang="en-US" sz="1488" baseline="30000" dirty="0">
                <a:solidFill>
                  <a:schemeClr val="tx1"/>
                </a:solidFill>
              </a:rPr>
              <a:t>7 </a:t>
            </a:r>
            <a:r>
              <a:rPr lang="en-US" sz="1488" dirty="0">
                <a:solidFill>
                  <a:schemeClr val="tx1"/>
                </a:solidFill>
              </a:rPr>
              <a:t>RNA copies</a:t>
            </a:r>
            <a:endParaRPr lang="en-US" sz="1488" baseline="30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83F5B-B5ED-4DF1-9A7B-58859B7F9CCD}"/>
              </a:ext>
            </a:extLst>
          </p:cNvPr>
          <p:cNvSpPr/>
          <p:nvPr/>
        </p:nvSpPr>
        <p:spPr>
          <a:xfrm>
            <a:off x="7618731" y="2599281"/>
            <a:ext cx="1637702" cy="337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19.1 RNA copies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A7D0-9929-4406-A8DE-258DDE122E0F}"/>
              </a:ext>
            </a:extLst>
          </p:cNvPr>
          <p:cNvSpPr/>
          <p:nvPr/>
        </p:nvSpPr>
        <p:spPr>
          <a:xfrm>
            <a:off x="4838697" y="2528225"/>
            <a:ext cx="1637702" cy="448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315 RNA copies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6D214-2FA6-4FD7-B033-420A1C5801FB}"/>
              </a:ext>
            </a:extLst>
          </p:cNvPr>
          <p:cNvSpPr txBox="1"/>
          <p:nvPr/>
        </p:nvSpPr>
        <p:spPr>
          <a:xfrm>
            <a:off x="40966" y="5783216"/>
            <a:ext cx="9872440" cy="32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88" b="1" dirty="0"/>
              <a:t>The highest variance of mean amplicon read depth is observed when the RNA copies number is 19 (</a:t>
            </a:r>
            <a:r>
              <a:rPr lang="en-US" altLang="ja-JP" sz="1488" b="1" dirty="0" err="1"/>
              <a:t>ct</a:t>
            </a:r>
            <a:r>
              <a:rPr lang="en-US" altLang="ja-JP" sz="1488" b="1" dirty="0"/>
              <a:t> = 36)</a:t>
            </a:r>
            <a:endParaRPr lang="en-US" sz="1488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C573B-280A-4D8F-BFAA-63B0E3243D44}"/>
              </a:ext>
            </a:extLst>
          </p:cNvPr>
          <p:cNvSpPr txBox="1"/>
          <p:nvPr/>
        </p:nvSpPr>
        <p:spPr>
          <a:xfrm>
            <a:off x="4827322" y="522457"/>
            <a:ext cx="104396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MINION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9BC74-330A-4F8A-91B0-94DB70FC186E}"/>
              </a:ext>
            </a:extLst>
          </p:cNvPr>
          <p:cNvSpPr/>
          <p:nvPr/>
        </p:nvSpPr>
        <p:spPr>
          <a:xfrm>
            <a:off x="30408" y="3820401"/>
            <a:ext cx="1524418" cy="489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Mean amplicon read depth</a:t>
            </a:r>
            <a:endParaRPr lang="en-US" sz="1400" baseline="30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5F76A9-C90B-48DD-8112-B8262CEFD850}"/>
              </a:ext>
            </a:extLst>
          </p:cNvPr>
          <p:cNvSpPr/>
          <p:nvPr/>
        </p:nvSpPr>
        <p:spPr>
          <a:xfrm rot="5400000">
            <a:off x="3527557" y="4346893"/>
            <a:ext cx="1499213" cy="318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30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71AEDC-A9EB-4AD7-BFA7-4DF480C5449A}"/>
              </a:ext>
            </a:extLst>
          </p:cNvPr>
          <p:cNvSpPr/>
          <p:nvPr/>
        </p:nvSpPr>
        <p:spPr>
          <a:xfrm rot="5400000">
            <a:off x="6432704" y="4110616"/>
            <a:ext cx="1499213" cy="318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30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979358-DCE7-46F6-916A-ECD883F5F7B6}"/>
              </a:ext>
            </a:extLst>
          </p:cNvPr>
          <p:cNvSpPr/>
          <p:nvPr/>
        </p:nvSpPr>
        <p:spPr>
          <a:xfrm>
            <a:off x="2105014" y="5615027"/>
            <a:ext cx="1499213" cy="183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30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56245-9885-457B-A383-DC93389F476B}"/>
              </a:ext>
            </a:extLst>
          </p:cNvPr>
          <p:cNvSpPr/>
          <p:nvPr/>
        </p:nvSpPr>
        <p:spPr>
          <a:xfrm>
            <a:off x="4977186" y="5571421"/>
            <a:ext cx="1499213" cy="183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30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D9DF1-F2E3-4EE7-AF79-92E7E1BED39F}"/>
              </a:ext>
            </a:extLst>
          </p:cNvPr>
          <p:cNvSpPr/>
          <p:nvPr/>
        </p:nvSpPr>
        <p:spPr>
          <a:xfrm>
            <a:off x="7849358" y="5526105"/>
            <a:ext cx="1499213" cy="183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30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73C1B-8D99-4530-ACD2-6F23862D8FD6}"/>
              </a:ext>
            </a:extLst>
          </p:cNvPr>
          <p:cNvSpPr/>
          <p:nvPr/>
        </p:nvSpPr>
        <p:spPr>
          <a:xfrm rot="5400000">
            <a:off x="988136" y="4541775"/>
            <a:ext cx="831027" cy="255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2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57F6-E5AB-4EE4-B8E5-314474EE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2" y="1269877"/>
            <a:ext cx="8694539" cy="7198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646" b="1" dirty="0"/>
              <a:t>5. I could recover the SARS-CoV-2 near complete genome when viral RNA copies ranged between 10</a:t>
            </a:r>
            <a:r>
              <a:rPr lang="en-US" sz="2646" b="1" baseline="30000" dirty="0"/>
              <a:t>7</a:t>
            </a:r>
            <a:r>
              <a:rPr lang="en-US" sz="2646" b="1" dirty="0"/>
              <a:t>(</a:t>
            </a:r>
            <a:r>
              <a:rPr lang="en-US" sz="2646" b="1" dirty="0" err="1"/>
              <a:t>ct</a:t>
            </a:r>
            <a:r>
              <a:rPr lang="en-US" sz="2646" b="1" dirty="0"/>
              <a:t> 17.7) and 19 (</a:t>
            </a:r>
            <a:r>
              <a:rPr lang="en-US" sz="2646" b="1" dirty="0" err="1"/>
              <a:t>ct</a:t>
            </a:r>
            <a:r>
              <a:rPr lang="en-US" sz="2646" b="1" dirty="0"/>
              <a:t> 36)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682B1-3829-4A39-91CB-D814F5007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" y="2173807"/>
            <a:ext cx="4858423" cy="167415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C0D09-1837-40A6-88A7-0A5E5C749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35" y="2230600"/>
            <a:ext cx="4374115" cy="15072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96584-6A44-4764-BBE4-90CDBB544F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23" y="4216129"/>
            <a:ext cx="5657978" cy="19496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DC41B9-04FE-4AFA-ABC5-F1C034262A5A}"/>
              </a:ext>
            </a:extLst>
          </p:cNvPr>
          <p:cNvSpPr/>
          <p:nvPr/>
        </p:nvSpPr>
        <p:spPr>
          <a:xfrm>
            <a:off x="2211323" y="2097924"/>
            <a:ext cx="1592812" cy="258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10</a:t>
            </a:r>
            <a:r>
              <a:rPr lang="en-US" sz="1488" baseline="30000" dirty="0">
                <a:solidFill>
                  <a:schemeClr val="tx1"/>
                </a:solidFill>
              </a:rPr>
              <a:t>7 </a:t>
            </a:r>
            <a:r>
              <a:rPr lang="en-US" sz="1488" dirty="0">
                <a:solidFill>
                  <a:schemeClr val="tx1"/>
                </a:solidFill>
              </a:rPr>
              <a:t>copies</a:t>
            </a:r>
            <a:endParaRPr lang="en-US" sz="1488" baseline="30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3940D-E9B1-4757-A5A6-970D40131D87}"/>
              </a:ext>
            </a:extLst>
          </p:cNvPr>
          <p:cNvSpPr/>
          <p:nvPr/>
        </p:nvSpPr>
        <p:spPr>
          <a:xfrm>
            <a:off x="4784336" y="4030648"/>
            <a:ext cx="1194433" cy="4090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19.1 copies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8F68D-1E8A-4759-BEE5-028785A7D145}"/>
              </a:ext>
            </a:extLst>
          </p:cNvPr>
          <p:cNvSpPr/>
          <p:nvPr/>
        </p:nvSpPr>
        <p:spPr>
          <a:xfrm>
            <a:off x="6954715" y="2117393"/>
            <a:ext cx="1837500" cy="258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315 copies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B91785-7AAA-4176-A34F-0A1A882EA837}"/>
              </a:ext>
            </a:extLst>
          </p:cNvPr>
          <p:cNvGrpSpPr/>
          <p:nvPr/>
        </p:nvGrpSpPr>
        <p:grpSpPr>
          <a:xfrm>
            <a:off x="7983416" y="4593633"/>
            <a:ext cx="1802898" cy="1412796"/>
            <a:chOff x="10481921" y="4411949"/>
            <a:chExt cx="1290511" cy="11391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764EC5-926B-40E8-A493-A35DAD5E6647}"/>
                </a:ext>
              </a:extLst>
            </p:cNvPr>
            <p:cNvSpPr/>
            <p:nvPr/>
          </p:nvSpPr>
          <p:spPr>
            <a:xfrm>
              <a:off x="10481921" y="4937729"/>
              <a:ext cx="1290511" cy="61341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68" dirty="0">
                  <a:solidFill>
                    <a:schemeClr val="tx2"/>
                  </a:solidFill>
                </a:rPr>
                <a:t>ncov2019-1</a:t>
              </a:r>
              <a:r>
                <a:rPr lang="en-US" sz="868" dirty="0">
                  <a:solidFill>
                    <a:schemeClr val="tx1"/>
                  </a:solidFill>
                </a:rPr>
                <a:t>: pool1 amplicon</a:t>
              </a:r>
            </a:p>
            <a:p>
              <a:pPr algn="ctr"/>
              <a:r>
                <a:rPr lang="en-US" sz="868" dirty="0">
                  <a:solidFill>
                    <a:schemeClr val="accent2"/>
                  </a:solidFill>
                </a:rPr>
                <a:t>ncov2019-2: </a:t>
              </a:r>
              <a:r>
                <a:rPr lang="en-US" sz="868" dirty="0">
                  <a:solidFill>
                    <a:schemeClr val="tx1"/>
                  </a:solidFill>
                </a:rPr>
                <a:t>pool2 amplicon</a:t>
              </a:r>
            </a:p>
            <a:p>
              <a:pPr algn="ctr"/>
              <a:r>
                <a:rPr lang="en-US" sz="868" dirty="0">
                  <a:solidFill>
                    <a:schemeClr val="tx1"/>
                  </a:solidFill>
                </a:rPr>
                <a:t>Annealing temp: 63</a:t>
              </a:r>
            </a:p>
            <a:p>
              <a:pPr algn="ctr"/>
              <a:r>
                <a:rPr lang="en-US" sz="868" dirty="0">
                  <a:solidFill>
                    <a:schemeClr val="tx1"/>
                  </a:solidFill>
                </a:rPr>
                <a:t>same sample, different RNA 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B27BE5-6A82-4C90-842A-1724A04AB12D}"/>
                </a:ext>
              </a:extLst>
            </p:cNvPr>
            <p:cNvSpPr txBox="1"/>
            <p:nvPr/>
          </p:nvSpPr>
          <p:spPr>
            <a:xfrm>
              <a:off x="10636662" y="4411949"/>
              <a:ext cx="968290" cy="25908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88" dirty="0"/>
                <a:t>Legend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0C8E148-EA41-4669-8516-426199043AB6}"/>
              </a:ext>
            </a:extLst>
          </p:cNvPr>
          <p:cNvSpPr txBox="1"/>
          <p:nvPr/>
        </p:nvSpPr>
        <p:spPr>
          <a:xfrm>
            <a:off x="1229465" y="6267083"/>
            <a:ext cx="8697049" cy="32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88" dirty="0"/>
              <a:t>These figures show  the average normalized reads depth for each pool1 and pool 2 amplicons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8DE20-471A-4FB0-989A-8870C3639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99" y="3661880"/>
            <a:ext cx="4604521" cy="1860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91DCDC-C822-4E51-97CC-E8846B6AC453}"/>
              </a:ext>
            </a:extLst>
          </p:cNvPr>
          <p:cNvSpPr txBox="1"/>
          <p:nvPr/>
        </p:nvSpPr>
        <p:spPr>
          <a:xfrm>
            <a:off x="4685685" y="408747"/>
            <a:ext cx="104396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MINION</a:t>
            </a:r>
          </a:p>
        </p:txBody>
      </p:sp>
    </p:spTree>
    <p:extLst>
      <p:ext uri="{BB962C8B-B14F-4D97-AF65-F5344CB8AC3E}">
        <p14:creationId xmlns:p14="http://schemas.microsoft.com/office/powerpoint/2010/main" val="76497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1EF1-67C0-47F1-8835-44678EF5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4" y="1057458"/>
            <a:ext cx="9071280" cy="637200"/>
          </a:xfrm>
        </p:spPr>
        <p:txBody>
          <a:bodyPr/>
          <a:lstStyle/>
          <a:p>
            <a:pPr algn="ctr"/>
            <a:r>
              <a:rPr lang="en-US" dirty="0"/>
              <a:t>Partial for conclusion</a:t>
            </a:r>
            <a:r>
              <a:rPr lang="ja-JP" altLang="en-US" dirty="0"/>
              <a:t> </a:t>
            </a:r>
            <a:r>
              <a:rPr lang="en-US" altLang="ja-JP" dirty="0"/>
              <a:t>for MINION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0729-A14C-4A67-B443-88D1E222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27" y="2342561"/>
            <a:ext cx="9480170" cy="35977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could obtain near complete genome sequence (99.9% coverage breadth) of SARS-CoV-2 viral RNA copies ranged between </a:t>
            </a:r>
            <a:r>
              <a:rPr lang="en-US" dirty="0">
                <a:solidFill>
                  <a:schemeClr val="accent2"/>
                </a:solidFill>
              </a:rPr>
              <a:t>10</a:t>
            </a:r>
            <a:r>
              <a:rPr lang="en-US" baseline="30000" dirty="0">
                <a:solidFill>
                  <a:schemeClr val="accent2"/>
                </a:solidFill>
              </a:rPr>
              <a:t>7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ct</a:t>
            </a:r>
            <a:r>
              <a:rPr lang="en-US" dirty="0">
                <a:solidFill>
                  <a:schemeClr val="accent2"/>
                </a:solidFill>
              </a:rPr>
              <a:t> 17.7) and 19 (</a:t>
            </a:r>
            <a:r>
              <a:rPr lang="en-US" dirty="0" err="1">
                <a:solidFill>
                  <a:schemeClr val="accent2"/>
                </a:solidFill>
              </a:rPr>
              <a:t>ct</a:t>
            </a:r>
            <a:r>
              <a:rPr lang="en-US" dirty="0">
                <a:solidFill>
                  <a:schemeClr val="accent2"/>
                </a:solidFill>
              </a:rPr>
              <a:t> 36) </a:t>
            </a:r>
            <a:r>
              <a:rPr lang="en-US" dirty="0"/>
              <a:t>copies, when the annealing temperature was 61° or 63°.  </a:t>
            </a:r>
          </a:p>
          <a:p>
            <a:r>
              <a:rPr lang="en-US" dirty="0"/>
              <a:t>Increasing annealing temperature resulted in a loss of NGS reads. It may be related to non-specific PCR products, generated during PCR, as we observed on gel electrophoresis. </a:t>
            </a:r>
          </a:p>
          <a:p>
            <a:r>
              <a:rPr lang="en-US" dirty="0"/>
              <a:t>63 degrees appears to be the best annealing temperature, based on the amount of sequencing reads produced. </a:t>
            </a:r>
          </a:p>
          <a:p>
            <a:r>
              <a:rPr lang="en-US" dirty="0"/>
              <a:t>Using our in-house protocol, we can multiplex up to 35 clinical samples in one run, since 100 000 reads are required/sample</a:t>
            </a:r>
          </a:p>
        </p:txBody>
      </p:sp>
    </p:spTree>
    <p:extLst>
      <p:ext uri="{BB962C8B-B14F-4D97-AF65-F5344CB8AC3E}">
        <p14:creationId xmlns:p14="http://schemas.microsoft.com/office/powerpoint/2010/main" val="401415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0948" y="302015"/>
            <a:ext cx="9984713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CLC genomics workflow-after </a:t>
            </a:r>
            <a:r>
              <a:rPr lang="en-US" sz="4400" b="0" strike="noStrike" spc="-1" dirty="0" err="1">
                <a:solidFill>
                  <a:srgbClr val="FFFFFF"/>
                </a:solidFill>
                <a:latin typeface="Arial"/>
              </a:rPr>
              <a:t>NoVaSeq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3"/>
          <a:stretch/>
        </p:blipFill>
        <p:spPr>
          <a:xfrm>
            <a:off x="2750367" y="877877"/>
            <a:ext cx="6960097" cy="6463766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6AC740-3BF3-4B2C-BC81-E14E4C866E65}"/>
              </a:ext>
            </a:extLst>
          </p:cNvPr>
          <p:cNvSpPr txBox="1"/>
          <p:nvPr/>
        </p:nvSpPr>
        <p:spPr>
          <a:xfrm>
            <a:off x="0" y="3779837"/>
            <a:ext cx="3035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analysis workflows is different from that of MINION, and therefore the output is also different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BF26B-BB4A-40D5-A7E3-B45510B23F1A}"/>
              </a:ext>
            </a:extLst>
          </p:cNvPr>
          <p:cNvSpPr txBox="1"/>
          <p:nvPr/>
        </p:nvSpPr>
        <p:spPr>
          <a:xfrm>
            <a:off x="4866992" y="35948"/>
            <a:ext cx="13634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NOVASEQ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7017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Sample1.2- results using NOVASEQ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0" y="1177445"/>
            <a:ext cx="9808037" cy="749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66CC"/>
                </a:solidFill>
                <a:latin typeface="Arial"/>
              </a:rPr>
              <a:t>Visibly, there’s a higher variability in S1.2-65 (when anneal. temp=65)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0" y="1927080"/>
            <a:ext cx="10079280" cy="5113440"/>
          </a:xfrm>
          <a:prstGeom prst="rect">
            <a:avLst/>
          </a:prstGeom>
          <a:ln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B2DEC9-B09C-45DA-A90D-F7DF58785DC9}"/>
              </a:ext>
            </a:extLst>
          </p:cNvPr>
          <p:cNvCxnSpPr>
            <a:cxnSpLocks/>
          </p:cNvCxnSpPr>
          <p:nvPr/>
        </p:nvCxnSpPr>
        <p:spPr>
          <a:xfrm flipV="1">
            <a:off x="7746478" y="6900565"/>
            <a:ext cx="287378" cy="35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E6D9F7-CE1B-47FD-B0FE-3F870841A052}"/>
              </a:ext>
            </a:extLst>
          </p:cNvPr>
          <p:cNvSpPr txBox="1"/>
          <p:nvPr/>
        </p:nvSpPr>
        <p:spPr>
          <a:xfrm>
            <a:off x="6472750" y="7190343"/>
            <a:ext cx="242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questionable mutation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1CF828-8A62-4215-ACE8-DFC1AFCFDDDA}"/>
              </a:ext>
            </a:extLst>
          </p:cNvPr>
          <p:cNvSpPr/>
          <p:nvPr/>
        </p:nvSpPr>
        <p:spPr>
          <a:xfrm>
            <a:off x="0" y="4412288"/>
            <a:ext cx="837827" cy="510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61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5AC04-4CAB-4171-B841-AA141D4028E4}"/>
              </a:ext>
            </a:extLst>
          </p:cNvPr>
          <p:cNvSpPr/>
          <p:nvPr/>
        </p:nvSpPr>
        <p:spPr>
          <a:xfrm>
            <a:off x="170171" y="6128121"/>
            <a:ext cx="667657" cy="510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991C2E-75B0-46FC-B19A-69F443D93C27}"/>
              </a:ext>
            </a:extLst>
          </p:cNvPr>
          <p:cNvSpPr/>
          <p:nvPr/>
        </p:nvSpPr>
        <p:spPr>
          <a:xfrm>
            <a:off x="170170" y="5289230"/>
            <a:ext cx="667657" cy="510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471AB-3D8F-414A-92C3-B78ABF00783B}"/>
              </a:ext>
            </a:extLst>
          </p:cNvPr>
          <p:cNvSpPr txBox="1"/>
          <p:nvPr/>
        </p:nvSpPr>
        <p:spPr>
          <a:xfrm>
            <a:off x="-2919015" y="7094780"/>
            <a:ext cx="307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Annealing temperature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674BD6-4DAC-44BD-89CA-B995E547BBA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-1382951" y="6415314"/>
            <a:ext cx="1536063" cy="67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8C8162-480B-4E95-AA4A-3D96FF3344F6}"/>
              </a:ext>
            </a:extLst>
          </p:cNvPr>
          <p:cNvCxnSpPr>
            <a:cxnSpLocks/>
          </p:cNvCxnSpPr>
          <p:nvPr/>
        </p:nvCxnSpPr>
        <p:spPr>
          <a:xfrm flipV="1">
            <a:off x="-1698171" y="5620070"/>
            <a:ext cx="1798753" cy="152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A5BCDB-FEC0-4F82-8D58-6185925D23B1}"/>
              </a:ext>
            </a:extLst>
          </p:cNvPr>
          <p:cNvCxnSpPr>
            <a:cxnSpLocks/>
          </p:cNvCxnSpPr>
          <p:nvPr/>
        </p:nvCxnSpPr>
        <p:spPr>
          <a:xfrm flipV="1">
            <a:off x="-1915886" y="4801286"/>
            <a:ext cx="1830801" cy="238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7B88F6-32BB-49DC-B768-0072640F3D4C}"/>
              </a:ext>
            </a:extLst>
          </p:cNvPr>
          <p:cNvSpPr txBox="1"/>
          <p:nvPr/>
        </p:nvSpPr>
        <p:spPr>
          <a:xfrm>
            <a:off x="4866992" y="35948"/>
            <a:ext cx="13634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NOVASEQ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3999" y="301320"/>
            <a:ext cx="9404275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S2-2 tracks- results using NOVASEQ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Picture 87"/>
          <p:cNvPicPr/>
          <p:nvPr/>
        </p:nvPicPr>
        <p:blipFill>
          <a:blip r:embed="rId3"/>
          <a:stretch/>
        </p:blipFill>
        <p:spPr>
          <a:xfrm>
            <a:off x="1345" y="1881000"/>
            <a:ext cx="10079280" cy="4272120"/>
          </a:xfrm>
          <a:prstGeom prst="rect">
            <a:avLst/>
          </a:prstGeom>
          <a:ln>
            <a:noFill/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635C9013-441E-42D3-A512-1A52053C0E94}"/>
              </a:ext>
            </a:extLst>
          </p:cNvPr>
          <p:cNvSpPr/>
          <p:nvPr/>
        </p:nvSpPr>
        <p:spPr>
          <a:xfrm>
            <a:off x="1163782" y="1171669"/>
            <a:ext cx="8744493" cy="5107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Higher variability in S1-2-65 (when anneal. temp =65)</a:t>
            </a:r>
            <a:endParaRPr lang="en-US" sz="2800" b="0" strike="noStrike" spc="-1" dirty="0">
              <a:latin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21D9BD-BB9A-4557-AE52-B1EB0CA86206}"/>
              </a:ext>
            </a:extLst>
          </p:cNvPr>
          <p:cNvCxnSpPr>
            <a:cxnSpLocks/>
          </p:cNvCxnSpPr>
          <p:nvPr/>
        </p:nvCxnSpPr>
        <p:spPr>
          <a:xfrm flipH="1" flipV="1">
            <a:off x="919638" y="6079113"/>
            <a:ext cx="227519" cy="55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959E7C-A3C7-4004-A8DA-F4A4F99CA3C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502802" y="6109741"/>
            <a:ext cx="264648" cy="50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29CFB7-F095-4887-BE0E-A962089D9695}"/>
              </a:ext>
            </a:extLst>
          </p:cNvPr>
          <p:cNvSpPr txBox="1"/>
          <p:nvPr/>
        </p:nvSpPr>
        <p:spPr>
          <a:xfrm>
            <a:off x="6607031" y="6617335"/>
            <a:ext cx="23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mutations in S gene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C099C7-04C6-42FF-B9DD-F28A1206C9AC}"/>
              </a:ext>
            </a:extLst>
          </p:cNvPr>
          <p:cNvSpPr txBox="1"/>
          <p:nvPr/>
        </p:nvSpPr>
        <p:spPr>
          <a:xfrm>
            <a:off x="49648" y="6614308"/>
            <a:ext cx="252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Questionable variant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1E77F-E098-4F76-A3ED-47C48978905C}"/>
              </a:ext>
            </a:extLst>
          </p:cNvPr>
          <p:cNvSpPr/>
          <p:nvPr/>
        </p:nvSpPr>
        <p:spPr>
          <a:xfrm>
            <a:off x="135594" y="3500707"/>
            <a:ext cx="736811" cy="643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61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17DCD-810A-48F7-9A0F-E9EAE3677BBE}"/>
              </a:ext>
            </a:extLst>
          </p:cNvPr>
          <p:cNvSpPr/>
          <p:nvPr/>
        </p:nvSpPr>
        <p:spPr>
          <a:xfrm>
            <a:off x="138141" y="5174774"/>
            <a:ext cx="765398" cy="643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70C5F1-B983-4EF5-9B70-DB2658EE133A}"/>
              </a:ext>
            </a:extLst>
          </p:cNvPr>
          <p:cNvSpPr/>
          <p:nvPr/>
        </p:nvSpPr>
        <p:spPr>
          <a:xfrm>
            <a:off x="187012" y="4282263"/>
            <a:ext cx="667657" cy="775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BCB856-929A-40D9-8A08-5EA813212927}"/>
              </a:ext>
            </a:extLst>
          </p:cNvPr>
          <p:cNvSpPr txBox="1"/>
          <p:nvPr/>
        </p:nvSpPr>
        <p:spPr>
          <a:xfrm>
            <a:off x="-2934946" y="6230100"/>
            <a:ext cx="307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Annealing temperature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765024-DC1A-4BED-AB55-0EB40D453E5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-1398882" y="5550634"/>
            <a:ext cx="1536063" cy="67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C95A5A-DE8C-4385-8189-D6569A781B47}"/>
              </a:ext>
            </a:extLst>
          </p:cNvPr>
          <p:cNvCxnSpPr>
            <a:cxnSpLocks/>
          </p:cNvCxnSpPr>
          <p:nvPr/>
        </p:nvCxnSpPr>
        <p:spPr>
          <a:xfrm flipV="1">
            <a:off x="-1714102" y="4755390"/>
            <a:ext cx="1798753" cy="152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93CD81-61C9-48D3-AC8B-65E2853D9453}"/>
              </a:ext>
            </a:extLst>
          </p:cNvPr>
          <p:cNvCxnSpPr>
            <a:cxnSpLocks/>
          </p:cNvCxnSpPr>
          <p:nvPr/>
        </p:nvCxnSpPr>
        <p:spPr>
          <a:xfrm flipV="1">
            <a:off x="-1931817" y="3936606"/>
            <a:ext cx="1830801" cy="238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CB4ADB-5B80-454F-A811-25D98ADF6C01}"/>
              </a:ext>
            </a:extLst>
          </p:cNvPr>
          <p:cNvSpPr txBox="1"/>
          <p:nvPr/>
        </p:nvSpPr>
        <p:spPr>
          <a:xfrm>
            <a:off x="4866992" y="35948"/>
            <a:ext cx="13634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NOVASEQ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Reads count- </a:t>
            </a:r>
            <a:r>
              <a:rPr lang="en-US" sz="4400" b="0" strike="noStrike" spc="-1" dirty="0" err="1">
                <a:solidFill>
                  <a:srgbClr val="FFFFFF"/>
                </a:solidFill>
                <a:latin typeface="Arial"/>
              </a:rPr>
              <a:t>NOVaseq</a:t>
            </a: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 workflow</a:t>
            </a:r>
            <a:endParaRPr lang="en-US" sz="4400" b="0" strike="noStrike" spc="-1" dirty="0">
              <a:latin typeface="Arial"/>
            </a:endParaRPr>
          </a:p>
        </p:txBody>
      </p:sp>
      <p:graphicFrame>
        <p:nvGraphicFramePr>
          <p:cNvPr id="90" name="Table 2"/>
          <p:cNvGraphicFramePr/>
          <p:nvPr>
            <p:extLst>
              <p:ext uri="{D42A27DB-BD31-4B8C-83A1-F6EECF244321}">
                <p14:modId xmlns:p14="http://schemas.microsoft.com/office/powerpoint/2010/main" val="839076813"/>
              </p:ext>
            </p:extLst>
          </p:nvPr>
        </p:nvGraphicFramePr>
        <p:xfrm>
          <a:off x="644757" y="1924738"/>
          <a:ext cx="9359148" cy="3419051"/>
        </p:xfrm>
        <a:graphic>
          <a:graphicData uri="http://schemas.openxmlformats.org/drawingml/2006/table">
            <a:tbl>
              <a:tblPr/>
              <a:tblGrid>
                <a:gridCol w="125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7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6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17142">
                  <a:extLst>
                    <a:ext uri="{9D8B030D-6E8A-4147-A177-3AD203B41FA5}">
                      <a16:colId xmlns:a16="http://schemas.microsoft.com/office/drawing/2014/main" val="377587319"/>
                    </a:ext>
                  </a:extLst>
                </a:gridCol>
              </a:tblGrid>
              <a:tr h="603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Sample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Sample Ct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Median Quality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(PHRED)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Number of reads (millions)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% Mapped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Breadth of coverage (%)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latin typeface="Arial"/>
                        </a:rPr>
                        <a:t>S1.2-61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35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latin typeface="Times New Roman"/>
                        </a:rPr>
                        <a:t>38.82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99.8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99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latin typeface="Times New Roman"/>
                        </a:rPr>
                        <a:t>S1.2-63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35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38.03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99.8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99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latin typeface="Times New Roman"/>
                        </a:rPr>
                        <a:t>S1.2-65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35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38.05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99.8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99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latin typeface="Times New Roman"/>
                        </a:rPr>
                        <a:t>S2.2-61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35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39.77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99.75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99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latin typeface="Times New Roman"/>
                        </a:rPr>
                        <a:t>S2.2-63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35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40.96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99.75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97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latin typeface="Times New Roman"/>
                        </a:rPr>
                        <a:t>S2.2-65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35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41.03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99.75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97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4C40B2-DAF0-4ADD-BACE-AF37D71CB226}"/>
              </a:ext>
            </a:extLst>
          </p:cNvPr>
          <p:cNvSpPr txBox="1"/>
          <p:nvPr/>
        </p:nvSpPr>
        <p:spPr>
          <a:xfrm rot="16200000">
            <a:off x="-388955" y="2788974"/>
            <a:ext cx="100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Sample 1.2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D7F25569-1635-4CAD-AF92-BAEEAE89A2F6}"/>
              </a:ext>
            </a:extLst>
          </p:cNvPr>
          <p:cNvSpPr/>
          <p:nvPr/>
        </p:nvSpPr>
        <p:spPr>
          <a:xfrm>
            <a:off x="225916" y="2569028"/>
            <a:ext cx="362857" cy="11180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E177117-AB5A-4F06-A38C-406BB5FF7B8C}"/>
              </a:ext>
            </a:extLst>
          </p:cNvPr>
          <p:cNvSpPr/>
          <p:nvPr/>
        </p:nvSpPr>
        <p:spPr>
          <a:xfrm>
            <a:off x="214421" y="3974213"/>
            <a:ext cx="362857" cy="1312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077B5-EC12-42CB-B99F-473248B4F6AA}"/>
              </a:ext>
            </a:extLst>
          </p:cNvPr>
          <p:cNvSpPr txBox="1"/>
          <p:nvPr/>
        </p:nvSpPr>
        <p:spPr>
          <a:xfrm rot="16200000">
            <a:off x="-356647" y="4427686"/>
            <a:ext cx="100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Sample 2.2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72A48-0648-4A99-8CC7-B9CCD8697F9C}"/>
              </a:ext>
            </a:extLst>
          </p:cNvPr>
          <p:cNvSpPr txBox="1"/>
          <p:nvPr/>
        </p:nvSpPr>
        <p:spPr>
          <a:xfrm>
            <a:off x="4866992" y="35948"/>
            <a:ext cx="13634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NOVASEQ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16378" y="831562"/>
            <a:ext cx="9575952" cy="8010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latin typeface="Arial"/>
              </a:rPr>
              <a:t>Variants from </a:t>
            </a:r>
            <a:r>
              <a:rPr lang="en-US" sz="3200" b="0" strike="noStrike" spc="-1" dirty="0" err="1">
                <a:latin typeface="Arial"/>
              </a:rPr>
              <a:t>illumina</a:t>
            </a:r>
            <a:r>
              <a:rPr lang="en-US" sz="3200" b="0" strike="noStrike" spc="-1" dirty="0">
                <a:latin typeface="Arial"/>
              </a:rPr>
              <a:t> sequencing (1/2) </a:t>
            </a:r>
          </a:p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latin typeface="Arial"/>
              </a:rPr>
              <a:t>questionable variant when CT is low </a:t>
            </a:r>
          </a:p>
        </p:txBody>
      </p:sp>
      <p:graphicFrame>
        <p:nvGraphicFramePr>
          <p:cNvPr id="92" name="Table 2"/>
          <p:cNvGraphicFramePr/>
          <p:nvPr>
            <p:extLst>
              <p:ext uri="{D42A27DB-BD31-4B8C-83A1-F6EECF244321}">
                <p14:modId xmlns:p14="http://schemas.microsoft.com/office/powerpoint/2010/main" val="1810563207"/>
              </p:ext>
            </p:extLst>
          </p:nvPr>
        </p:nvGraphicFramePr>
        <p:xfrm>
          <a:off x="116378" y="1795549"/>
          <a:ext cx="9792395" cy="4484640"/>
        </p:xfrm>
        <a:graphic>
          <a:graphicData uri="http://schemas.openxmlformats.org/drawingml/2006/table">
            <a:tbl>
              <a:tblPr/>
              <a:tblGrid>
                <a:gridCol w="12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9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6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5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01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171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latin typeface="+mn-lt"/>
                        </a:rPr>
                        <a:t>Sample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latin typeface="+mn-lt"/>
                        </a:rPr>
                        <a:t>type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latin typeface="+mn-lt"/>
                        </a:rPr>
                        <a:t>length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latin typeface="+mn-lt"/>
                        </a:rPr>
                        <a:t>reference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latin typeface="+mn-lt"/>
                        </a:rPr>
                        <a:t>Consensus sequence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 err="1">
                          <a:latin typeface="+mn-lt"/>
                        </a:rPr>
                        <a:t>zigozity</a:t>
                      </a:r>
                      <a:endParaRPr lang="en-US" sz="1600" b="1" strike="noStrike" spc="-1" dirty="0"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latin typeface="+mn-lt"/>
                        </a:rPr>
                        <a:t>count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latin typeface="+mn-lt"/>
                        </a:rPr>
                        <a:t>coverage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 err="1">
                          <a:latin typeface="+mn-lt"/>
                        </a:rPr>
                        <a:t>freq</a:t>
                      </a:r>
                      <a:endParaRPr lang="en-US" sz="1600" b="1" strike="noStrike" spc="-1" dirty="0"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latin typeface="+mn-lt"/>
                        </a:rPr>
                        <a:t>Average quality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latin typeface="+mn-lt"/>
                        </a:rPr>
                        <a:t>position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S1.2-61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+mn-lt"/>
                        </a:rPr>
                        <a:t>SNV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+mn-lt"/>
                        </a:rPr>
                        <a:t>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homozygous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+mn-lt"/>
                        </a:rPr>
                        <a:t>627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+mn-lt"/>
                        </a:rPr>
                        <a:t>627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+mn-lt"/>
                        </a:rPr>
                        <a:t>100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+mn-lt"/>
                        </a:rPr>
                        <a:t>35.86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+mn-lt"/>
                        </a:rPr>
                        <a:t>27942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+mn-lt"/>
                        </a:rPr>
                        <a:t>S1.2-63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SNV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homozygous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+mn-lt"/>
                        </a:rPr>
                        <a:t>292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+mn-lt"/>
                        </a:rPr>
                        <a:t>292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100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+mn-lt"/>
                        </a:rPr>
                        <a:t>36.08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27942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18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S1.2-65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ED1C24"/>
                          </a:solidFill>
                          <a:latin typeface="+mn-lt"/>
                        </a:rPr>
                        <a:t>deletion</a:t>
                      </a:r>
                      <a:endParaRPr lang="en-US" sz="1600" b="0" strike="noStrike" spc="-1" dirty="0"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ED1C24"/>
                          </a:solidFill>
                          <a:latin typeface="+mn-lt"/>
                        </a:rPr>
                        <a:t>15</a:t>
                      </a:r>
                      <a:endParaRPr lang="en-US" sz="1600" b="0" strike="noStrike" spc="-1" dirty="0"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ED1C24"/>
                          </a:solidFill>
                          <a:latin typeface="+mn-lt"/>
                        </a:rPr>
                        <a:t>ATCAGACTCAGACTA</a:t>
                      </a:r>
                      <a:endParaRPr lang="en-US" sz="1600" b="0" strike="noStrike" spc="-1" dirty="0"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ED1C24"/>
                          </a:solidFill>
                          <a:latin typeface="+mn-lt"/>
                        </a:rPr>
                        <a:t>-</a:t>
                      </a:r>
                      <a:endParaRPr lang="en-US" sz="1600" b="0" strike="noStrike" spc="-1" dirty="0"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chemeClr val="tx1"/>
                          </a:solidFill>
                          <a:latin typeface="+mn-lt"/>
                        </a:rPr>
                        <a:t>homozygous</a:t>
                      </a:r>
                      <a:endParaRPr lang="en-US" sz="1600" b="0" strike="noStrike" spc="-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chemeClr val="tx1"/>
                          </a:solidFill>
                          <a:latin typeface="+mn-lt"/>
                        </a:rPr>
                        <a:t>41550</a:t>
                      </a:r>
                      <a:endParaRPr lang="en-US" sz="1600" b="0" strike="noStrike" spc="-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chemeClr val="tx1"/>
                          </a:solidFill>
                          <a:latin typeface="+mn-lt"/>
                        </a:rPr>
                        <a:t>51759</a:t>
                      </a:r>
                      <a:endParaRPr lang="en-US" sz="1600" b="0" strike="noStrike" spc="-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chemeClr val="tx1"/>
                          </a:solidFill>
                          <a:latin typeface="+mn-lt"/>
                        </a:rPr>
                        <a:t>80.2</a:t>
                      </a:r>
                      <a:endParaRPr lang="en-US" sz="1600" b="0" strike="noStrike" spc="-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chemeClr val="tx1"/>
                          </a:solidFill>
                          <a:latin typeface="+mn-lt"/>
                        </a:rPr>
                        <a:t>33</a:t>
                      </a:r>
                      <a:endParaRPr lang="en-US" sz="1600" b="0" strike="noStrike" spc="-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chemeClr val="tx1"/>
                          </a:solidFill>
                          <a:latin typeface="+mn-lt"/>
                        </a:rPr>
                        <a:t>23583</a:t>
                      </a:r>
                      <a:endParaRPr lang="en-US" sz="1600" b="0" strike="noStrike" spc="-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+mn-lt"/>
                        </a:rPr>
                        <a:t>SNV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+mn-lt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+mn-lt"/>
                        </a:rPr>
                        <a:t>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homozygous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292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292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100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36.08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+mn-lt"/>
                        </a:rPr>
                        <a:t>27942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2F1FFC-BC01-4EDF-B781-B74B8A452A17}"/>
              </a:ext>
            </a:extLst>
          </p:cNvPr>
          <p:cNvSpPr txBox="1"/>
          <p:nvPr/>
        </p:nvSpPr>
        <p:spPr>
          <a:xfrm>
            <a:off x="2637771" y="6606088"/>
            <a:ext cx="162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questionable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280F4F-51D4-49E0-A946-9C57217DF494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3316941" y="5378824"/>
            <a:ext cx="135545" cy="122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006D16-1209-42FA-9298-F2EBFF523B62}"/>
              </a:ext>
            </a:extLst>
          </p:cNvPr>
          <p:cNvSpPr txBox="1"/>
          <p:nvPr/>
        </p:nvSpPr>
        <p:spPr>
          <a:xfrm>
            <a:off x="4480131" y="136331"/>
            <a:ext cx="13634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NOVASEQ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2085545" y="1096920"/>
            <a:ext cx="5909534" cy="1721160"/>
          </a:xfrm>
          <a:prstGeom prst="rect">
            <a:avLst/>
          </a:prstGeom>
          <a:ln>
            <a:noFill/>
          </a:ln>
        </p:spPr>
      </p:pic>
      <p:pic>
        <p:nvPicPr>
          <p:cNvPr id="95" name="Picture 94"/>
          <p:cNvPicPr/>
          <p:nvPr/>
        </p:nvPicPr>
        <p:blipFill>
          <a:blip r:embed="rId3"/>
          <a:stretch/>
        </p:blipFill>
        <p:spPr>
          <a:xfrm>
            <a:off x="2085545" y="3217616"/>
            <a:ext cx="5909534" cy="1466922"/>
          </a:xfrm>
          <a:prstGeom prst="rect">
            <a:avLst/>
          </a:prstGeom>
          <a:ln>
            <a:noFill/>
          </a:ln>
        </p:spPr>
      </p:pic>
      <p:pic>
        <p:nvPicPr>
          <p:cNvPr id="96" name="Picture 95"/>
          <p:cNvPicPr/>
          <p:nvPr/>
        </p:nvPicPr>
        <p:blipFill>
          <a:blip r:embed="rId4"/>
          <a:stretch/>
        </p:blipFill>
        <p:spPr>
          <a:xfrm>
            <a:off x="2085545" y="5009998"/>
            <a:ext cx="5909534" cy="1789595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2F5D88-718D-49CE-8F39-DA949D763ECC}"/>
              </a:ext>
            </a:extLst>
          </p:cNvPr>
          <p:cNvSpPr txBox="1"/>
          <p:nvPr/>
        </p:nvSpPr>
        <p:spPr>
          <a:xfrm>
            <a:off x="268939" y="1720604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2- 61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8FCE0-0B60-47EB-9076-7EE26CA8AB34}"/>
              </a:ext>
            </a:extLst>
          </p:cNvPr>
          <p:cNvSpPr txBox="1"/>
          <p:nvPr/>
        </p:nvSpPr>
        <p:spPr>
          <a:xfrm>
            <a:off x="268939" y="3582155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2- 63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E0D49-4C45-46F2-B08A-D8AC79B5B7F1}"/>
              </a:ext>
            </a:extLst>
          </p:cNvPr>
          <p:cNvSpPr txBox="1"/>
          <p:nvPr/>
        </p:nvSpPr>
        <p:spPr>
          <a:xfrm>
            <a:off x="268939" y="5720131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2- 65</a:t>
            </a: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1253A048-B420-4FDC-8B7A-CFDFE39637B2}"/>
              </a:ext>
            </a:extLst>
          </p:cNvPr>
          <p:cNvSpPr/>
          <p:nvPr/>
        </p:nvSpPr>
        <p:spPr>
          <a:xfrm>
            <a:off x="116377" y="149629"/>
            <a:ext cx="9575952" cy="8010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latin typeface="Arial"/>
              </a:rPr>
              <a:t>Variants from </a:t>
            </a:r>
            <a:r>
              <a:rPr lang="en-US" sz="3200" b="0" strike="noStrike" spc="-1" dirty="0" err="1">
                <a:latin typeface="Arial"/>
              </a:rPr>
              <a:t>illumina</a:t>
            </a:r>
            <a:r>
              <a:rPr lang="en-US" sz="3200" b="0" strike="noStrike" spc="-1" dirty="0">
                <a:latin typeface="Arial"/>
              </a:rPr>
              <a:t> sequencing (2/2) </a:t>
            </a:r>
          </a:p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latin typeface="Arial"/>
              </a:rPr>
              <a:t>questionable variant when CT is low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9420-858B-41FD-8188-32071BB2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49727"/>
            <a:ext cx="9071280" cy="637200"/>
          </a:xfrm>
        </p:spPr>
        <p:txBody>
          <a:bodyPr/>
          <a:lstStyle/>
          <a:p>
            <a:pPr algn="ctr"/>
            <a:r>
              <a:rPr lang="en-US" dirty="0"/>
              <a:t>Background	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3005EA0-2B8B-43E7-9341-ACE815C57114}"/>
              </a:ext>
            </a:extLst>
          </p:cNvPr>
          <p:cNvSpPr txBox="1">
            <a:spLocks/>
          </p:cNvSpPr>
          <p:nvPr/>
        </p:nvSpPr>
        <p:spPr>
          <a:xfrm>
            <a:off x="504000" y="1712242"/>
            <a:ext cx="9071280" cy="3545557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-ARTIC method is the most cited workflow for SARS-CoV-2 sequencing</a:t>
            </a:r>
          </a:p>
          <a:p>
            <a:r>
              <a:rPr lang="en-US" sz="4000" dirty="0"/>
              <a:t>-Determine, which of ARTIC </a:t>
            </a:r>
            <a:r>
              <a:rPr lang="en-US" sz="4000" dirty="0" err="1"/>
              <a:t>NoVaSeq</a:t>
            </a:r>
            <a:r>
              <a:rPr lang="en-US" sz="4000" dirty="0"/>
              <a:t> or </a:t>
            </a:r>
            <a:r>
              <a:rPr lang="en-US" sz="4000" dirty="0" err="1"/>
              <a:t>MiSeq</a:t>
            </a:r>
            <a:r>
              <a:rPr lang="en-US" sz="4000" dirty="0"/>
              <a:t> is more sensitive and timely for the sequencing of SARS-CoV-2</a:t>
            </a:r>
          </a:p>
        </p:txBody>
      </p:sp>
    </p:spTree>
    <p:extLst>
      <p:ext uri="{BB962C8B-B14F-4D97-AF65-F5344CB8AC3E}">
        <p14:creationId xmlns:p14="http://schemas.microsoft.com/office/powerpoint/2010/main" val="887446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EA57-F0C2-40DF-9911-176FB927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4" y="447890"/>
            <a:ext cx="10054251" cy="529353"/>
          </a:xfrm>
        </p:spPr>
        <p:txBody>
          <a:bodyPr/>
          <a:lstStyle/>
          <a:p>
            <a:pPr algn="ctr"/>
            <a:r>
              <a:rPr lang="en-US" sz="3200" dirty="0"/>
              <a:t>Number of position with gaps (Ns)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6513D8-9E7A-4782-9F63-CF6C4BAFA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15433"/>
              </p:ext>
            </p:extLst>
          </p:nvPr>
        </p:nvGraphicFramePr>
        <p:xfrm>
          <a:off x="642483" y="967995"/>
          <a:ext cx="8795658" cy="561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886">
                  <a:extLst>
                    <a:ext uri="{9D8B030D-6E8A-4147-A177-3AD203B41FA5}">
                      <a16:colId xmlns:a16="http://schemas.microsoft.com/office/drawing/2014/main" val="2156179636"/>
                    </a:ext>
                  </a:extLst>
                </a:gridCol>
                <a:gridCol w="1465943">
                  <a:extLst>
                    <a:ext uri="{9D8B030D-6E8A-4147-A177-3AD203B41FA5}">
                      <a16:colId xmlns:a16="http://schemas.microsoft.com/office/drawing/2014/main" val="1150936796"/>
                    </a:ext>
                  </a:extLst>
                </a:gridCol>
                <a:gridCol w="1465943">
                  <a:extLst>
                    <a:ext uri="{9D8B030D-6E8A-4147-A177-3AD203B41FA5}">
                      <a16:colId xmlns:a16="http://schemas.microsoft.com/office/drawing/2014/main" val="3376622532"/>
                    </a:ext>
                  </a:extLst>
                </a:gridCol>
                <a:gridCol w="1465943">
                  <a:extLst>
                    <a:ext uri="{9D8B030D-6E8A-4147-A177-3AD203B41FA5}">
                      <a16:colId xmlns:a16="http://schemas.microsoft.com/office/drawing/2014/main" val="2230006835"/>
                    </a:ext>
                  </a:extLst>
                </a:gridCol>
                <a:gridCol w="1465943">
                  <a:extLst>
                    <a:ext uri="{9D8B030D-6E8A-4147-A177-3AD203B41FA5}">
                      <a16:colId xmlns:a16="http://schemas.microsoft.com/office/drawing/2014/main" val="3268020730"/>
                    </a:ext>
                  </a:extLst>
                </a:gridCol>
              </a:tblGrid>
              <a:tr h="61117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Consensus from Illumina sequencing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Consensus from Minion sequencing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246749"/>
                  </a:ext>
                </a:extLst>
              </a:tr>
              <a:tr h="61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&gt;15Ns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4920"/>
                  </a:ext>
                </a:extLst>
              </a:tr>
              <a:tr h="6111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latin typeface="+mn-lt"/>
                        </a:rPr>
                        <a:t>S1.2-61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18396"/>
                  </a:ext>
                </a:extLst>
              </a:tr>
              <a:tr h="6111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latin typeface="+mn-lt"/>
                        </a:rPr>
                        <a:t>S1.2-63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81882"/>
                  </a:ext>
                </a:extLst>
              </a:tr>
              <a:tr h="6111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latin typeface="+mn-lt"/>
                        </a:rPr>
                        <a:t>S1.2-65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7371"/>
                  </a:ext>
                </a:extLst>
              </a:tr>
              <a:tr h="6111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latin typeface="+mn-lt"/>
                        </a:rPr>
                        <a:t>S2.2-61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07"/>
                  </a:ext>
                </a:extLst>
              </a:tr>
              <a:tr h="6111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latin typeface="+mn-lt"/>
                        </a:rPr>
                        <a:t>S2.2-63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94755"/>
                  </a:ext>
                </a:extLst>
              </a:tr>
              <a:tr h="6111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latin typeface="+mn-lt"/>
                        </a:rPr>
                        <a:t>S2.2-65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28663"/>
                  </a:ext>
                </a:extLst>
              </a:tr>
              <a:tr h="6111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latin typeface="+mn-lt"/>
                        </a:rPr>
                        <a:t>Total number of gaps in consensus sequence</a:t>
                      </a:r>
                    </a:p>
                  </a:txBody>
                  <a:tcPr marL="90000" marR="90000"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3865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91BF3D-762C-48E7-A87A-1A06548C6EB1}"/>
              </a:ext>
            </a:extLst>
          </p:cNvPr>
          <p:cNvSpPr txBox="1"/>
          <p:nvPr/>
        </p:nvSpPr>
        <p:spPr>
          <a:xfrm>
            <a:off x="3334657" y="6847504"/>
            <a:ext cx="424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&gt;15Ns </a:t>
            </a:r>
            <a:r>
              <a:rPr lang="en-US" dirty="0"/>
              <a:t>: the real actual of Ns was 295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7C659-78FF-492A-8F3E-94963DBD60E3}"/>
              </a:ext>
            </a:extLst>
          </p:cNvPr>
          <p:cNvSpPr txBox="1"/>
          <p:nvPr/>
        </p:nvSpPr>
        <p:spPr>
          <a:xfrm>
            <a:off x="4093269" y="87806"/>
            <a:ext cx="25273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MINION vs NOVASEQ</a:t>
            </a:r>
          </a:p>
        </p:txBody>
      </p:sp>
    </p:spTree>
    <p:extLst>
      <p:ext uri="{BB962C8B-B14F-4D97-AF65-F5344CB8AC3E}">
        <p14:creationId xmlns:p14="http://schemas.microsoft.com/office/powerpoint/2010/main" val="3334593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Sequences in the global phylogeny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5577840"/>
            <a:ext cx="907128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Sequences in red are new sequences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3"/>
          <a:stretch/>
        </p:blipFill>
        <p:spPr>
          <a:xfrm>
            <a:off x="640080" y="938880"/>
            <a:ext cx="7793280" cy="5271840"/>
          </a:xfrm>
          <a:prstGeom prst="rect">
            <a:avLst/>
          </a:prstGeom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EC994E-DD7B-4270-AEF6-728469B22570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3424813" y="5838186"/>
            <a:ext cx="3191950" cy="108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D246CE-D8F5-4A1F-8AF7-803FFAABA23D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227093" y="2158978"/>
            <a:ext cx="4239337" cy="146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6A94BF-1C1D-4DC8-AE95-3FFBC8081F45}"/>
              </a:ext>
            </a:extLst>
          </p:cNvPr>
          <p:cNvSpPr txBox="1"/>
          <p:nvPr/>
        </p:nvSpPr>
        <p:spPr>
          <a:xfrm>
            <a:off x="5848551" y="6928152"/>
            <a:ext cx="153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Sample 1.2-Minion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E3DE7A-F7F1-408D-B07A-1C5D5C809A66}"/>
              </a:ext>
            </a:extLst>
          </p:cNvPr>
          <p:cNvCxnSpPr>
            <a:cxnSpLocks/>
          </p:cNvCxnSpPr>
          <p:nvPr/>
        </p:nvCxnSpPr>
        <p:spPr>
          <a:xfrm flipH="1" flipV="1">
            <a:off x="3173970" y="5865480"/>
            <a:ext cx="1728834" cy="138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1FD2CF-E44B-4425-AE5D-293E6F3E6CBE}"/>
              </a:ext>
            </a:extLst>
          </p:cNvPr>
          <p:cNvSpPr txBox="1"/>
          <p:nvPr/>
        </p:nvSpPr>
        <p:spPr>
          <a:xfrm>
            <a:off x="4207040" y="7223996"/>
            <a:ext cx="166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Sample 1.2-novaseq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7D39E-E8CC-4D8E-913A-CBAC35FB3C40}"/>
              </a:ext>
            </a:extLst>
          </p:cNvPr>
          <p:cNvSpPr txBox="1"/>
          <p:nvPr/>
        </p:nvSpPr>
        <p:spPr>
          <a:xfrm>
            <a:off x="8698218" y="3628963"/>
            <a:ext cx="153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Sample 2.2-Minion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7D42B-1DCF-4013-B96A-3E6E8872F153}"/>
              </a:ext>
            </a:extLst>
          </p:cNvPr>
          <p:cNvSpPr txBox="1"/>
          <p:nvPr/>
        </p:nvSpPr>
        <p:spPr>
          <a:xfrm>
            <a:off x="8569440" y="3974263"/>
            <a:ext cx="166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Sample 2.2-novaseq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8F745C-449F-4D3E-A936-AAB48E1C577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396264" y="2186272"/>
            <a:ext cx="4173176" cy="19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C1C975-9B92-41B8-99B1-9DE6747F5DA9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2390444" y="6005766"/>
            <a:ext cx="847160" cy="94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F492CE-356B-49FE-8CF5-B77BB7E359CB}"/>
              </a:ext>
            </a:extLst>
          </p:cNvPr>
          <p:cNvSpPr txBox="1"/>
          <p:nvPr/>
        </p:nvSpPr>
        <p:spPr>
          <a:xfrm>
            <a:off x="2595121" y="6955446"/>
            <a:ext cx="1284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Wuhan strain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85565" y="0"/>
            <a:ext cx="9895059" cy="8910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latin typeface="Arial"/>
              </a:rPr>
              <a:t>Consensus sequences S1.2 and S2.2 cluster together regardless of sequencing method</a:t>
            </a:r>
          </a:p>
        </p:txBody>
      </p:sp>
      <p:sp>
        <p:nvSpPr>
          <p:cNvPr id="107" name="CustomShape 2"/>
          <p:cNvSpPr/>
          <p:nvPr/>
        </p:nvSpPr>
        <p:spPr>
          <a:xfrm>
            <a:off x="2476235" y="1288419"/>
            <a:ext cx="6028560" cy="100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66CC"/>
                </a:solidFill>
                <a:latin typeface="Arial"/>
              </a:rPr>
              <a:t>square: consensus sequence from </a:t>
            </a:r>
            <a:r>
              <a:rPr lang="en-US" sz="2000" b="0" strike="noStrike" spc="-1" dirty="0" err="1">
                <a:solidFill>
                  <a:srgbClr val="0066CC"/>
                </a:solidFill>
                <a:latin typeface="Arial"/>
              </a:rPr>
              <a:t>illumina</a:t>
            </a:r>
            <a:r>
              <a:rPr lang="en-US" sz="2000" b="0" strike="noStrike" spc="-1" dirty="0">
                <a:solidFill>
                  <a:srgbClr val="0066CC"/>
                </a:solidFill>
                <a:latin typeface="Arial"/>
              </a:rPr>
              <a:t> seq</a:t>
            </a:r>
            <a:endParaRPr lang="en-US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66CC"/>
                </a:solidFill>
                <a:latin typeface="Arial"/>
              </a:rPr>
              <a:t>Triangle: consensus sequence from Minion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2025360" y="2390075"/>
            <a:ext cx="6028560" cy="398088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503999" y="6768353"/>
            <a:ext cx="9576625" cy="7042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Same samples are grouped in the same cluster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97660" y="0"/>
            <a:ext cx="95752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latin typeface="Arial"/>
              </a:rPr>
              <a:t>Comparison </a:t>
            </a:r>
            <a:r>
              <a:rPr lang="en-US" sz="3200" b="0" strike="noStrike" spc="-1" dirty="0" err="1">
                <a:latin typeface="Arial"/>
              </a:rPr>
              <a:t>NoVaseq</a:t>
            </a:r>
            <a:r>
              <a:rPr lang="en-US" sz="3200" b="0" strike="noStrike" spc="-1" dirty="0">
                <a:latin typeface="Arial"/>
              </a:rPr>
              <a:t> workflow Vs  </a:t>
            </a:r>
            <a:r>
              <a:rPr lang="en-US" sz="3200" b="0" strike="noStrike" spc="-1" dirty="0" err="1">
                <a:latin typeface="Arial"/>
              </a:rPr>
              <a:t>MiNion</a:t>
            </a:r>
            <a:r>
              <a:rPr lang="en-US" sz="3200" b="0" strike="noStrike" spc="-1" dirty="0">
                <a:latin typeface="Arial"/>
              </a:rPr>
              <a:t> workflow</a:t>
            </a:r>
          </a:p>
        </p:txBody>
      </p:sp>
      <p:sp>
        <p:nvSpPr>
          <p:cNvPr id="111" name="CustomShape 2"/>
          <p:cNvSpPr/>
          <p:nvPr/>
        </p:nvSpPr>
        <p:spPr>
          <a:xfrm>
            <a:off x="97660" y="938519"/>
            <a:ext cx="9885304" cy="6621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sng" strike="noStrike" spc="-1" dirty="0">
                <a:solidFill>
                  <a:srgbClr val="0066CC"/>
                </a:solidFill>
                <a:latin typeface="Arial"/>
              </a:rPr>
              <a:t>Throughpu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t – </a:t>
            </a:r>
            <a:r>
              <a:rPr lang="en-US" sz="3200" b="0" strike="noStrike" spc="-1" dirty="0">
                <a:latin typeface="Arial"/>
              </a:rPr>
              <a:t>higher in </a:t>
            </a:r>
            <a:r>
              <a:rPr lang="en-US" sz="3200" b="0" strike="noStrike" spc="-1" dirty="0" err="1">
                <a:latin typeface="Arial"/>
              </a:rPr>
              <a:t>NoVaseq</a:t>
            </a:r>
            <a:r>
              <a:rPr lang="en-US" sz="3200" b="0" strike="noStrike" spc="-1" dirty="0">
                <a:latin typeface="Arial"/>
              </a:rPr>
              <a:t> workflow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Quality of reads: </a:t>
            </a:r>
            <a:r>
              <a:rPr lang="en-US" sz="3200" b="0" strike="noStrike" spc="-1" dirty="0">
                <a:latin typeface="Arial"/>
              </a:rPr>
              <a:t>better with </a:t>
            </a:r>
            <a:r>
              <a:rPr lang="en-US" sz="3200" b="0" strike="noStrike" spc="-1" dirty="0" err="1">
                <a:latin typeface="Arial"/>
              </a:rPr>
              <a:t>NoVaseq</a:t>
            </a:r>
            <a:r>
              <a:rPr lang="en-US" sz="3200" b="0" strike="noStrike" spc="-1" dirty="0">
                <a:latin typeface="Arial"/>
              </a:rPr>
              <a:t> workflow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Consensus assembly – </a:t>
            </a:r>
            <a:r>
              <a:rPr lang="en-US" sz="3200" b="0" strike="noStrike" spc="-1" dirty="0">
                <a:latin typeface="Arial"/>
              </a:rPr>
              <a:t>higher breadth of coverage (and there is less number of gaps) in the consensus sequence</a:t>
            </a:r>
            <a:r>
              <a:rPr lang="en-US" sz="3200" spc="-1" dirty="0">
                <a:latin typeface="Arial"/>
              </a:rPr>
              <a:t> obtained from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NoVaseq</a:t>
            </a:r>
            <a:r>
              <a:rPr lang="en-US" sz="3200" b="0" strike="noStrike" spc="-1" dirty="0">
                <a:latin typeface="Arial"/>
              </a:rPr>
              <a:t>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Primers efficiency – </a:t>
            </a:r>
            <a:r>
              <a:rPr lang="en-US" sz="3200" spc="-1" dirty="0">
                <a:latin typeface="Arial"/>
              </a:rPr>
              <a:t>gaps</a:t>
            </a:r>
            <a:r>
              <a:rPr lang="en-US" sz="3200" b="0" strike="noStrike" spc="-1" dirty="0">
                <a:latin typeface="Arial"/>
              </a:rPr>
              <a:t> when annealing temperature= 65, in </a:t>
            </a:r>
            <a:r>
              <a:rPr lang="en-US" sz="3200" b="0" strike="noStrike" spc="-1" dirty="0" err="1">
                <a:latin typeface="Arial"/>
              </a:rPr>
              <a:t>MiNion</a:t>
            </a:r>
            <a:r>
              <a:rPr lang="en-US" sz="3200" b="0" strike="noStrike" spc="-1" dirty="0">
                <a:latin typeface="Arial"/>
              </a:rPr>
              <a:t> workflow</a:t>
            </a:r>
            <a:r>
              <a:rPr lang="en-US" sz="3200" spc="-1" dirty="0">
                <a:latin typeface="Arial"/>
              </a:rPr>
              <a:t>. G</a:t>
            </a:r>
            <a:r>
              <a:rPr lang="en-US" sz="3200" b="0" strike="noStrike" spc="-1" dirty="0">
                <a:latin typeface="Arial"/>
              </a:rPr>
              <a:t>aps </a:t>
            </a:r>
            <a:r>
              <a:rPr lang="en-US" sz="3200" spc="-1" dirty="0">
                <a:latin typeface="Arial"/>
              </a:rPr>
              <a:t>were </a:t>
            </a:r>
            <a:r>
              <a:rPr lang="en-US" sz="3200" b="0" strike="noStrike" spc="-1" dirty="0">
                <a:latin typeface="Arial"/>
              </a:rPr>
              <a:t>less frequent in sequences obtained using </a:t>
            </a:r>
            <a:r>
              <a:rPr lang="en-US" sz="3200" spc="-1" dirty="0" err="1">
                <a:latin typeface="Arial"/>
              </a:rPr>
              <a:t>NoVaseq</a:t>
            </a:r>
            <a:r>
              <a:rPr lang="en-US" sz="3200" spc="-1" dirty="0">
                <a:latin typeface="Arial"/>
              </a:rPr>
              <a:t> method</a:t>
            </a:r>
            <a:r>
              <a:rPr lang="en-US" sz="3200" b="0" strike="noStrike" spc="-1" dirty="0">
                <a:latin typeface="Arial"/>
              </a:rPr>
              <a:t>.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Variants calling – </a:t>
            </a:r>
            <a:r>
              <a:rPr lang="en-US" sz="3200" b="0" strike="noStrike" spc="-1" dirty="0">
                <a:latin typeface="Arial"/>
              </a:rPr>
              <a:t>Not comparable. However, There was a higher number of mutations in genomes sequenced using MINION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5DD9-82DD-4B9E-8EEF-40380E5A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Processing time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61796E-3C1B-439A-B7D4-53D73FFC7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355598"/>
              </p:ext>
            </p:extLst>
          </p:nvPr>
        </p:nvGraphicFramePr>
        <p:xfrm>
          <a:off x="854953" y="1421349"/>
          <a:ext cx="8598090" cy="453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083">
                  <a:extLst>
                    <a:ext uri="{9D8B030D-6E8A-4147-A177-3AD203B41FA5}">
                      <a16:colId xmlns:a16="http://schemas.microsoft.com/office/drawing/2014/main" val="1655831534"/>
                    </a:ext>
                  </a:extLst>
                </a:gridCol>
                <a:gridCol w="2639667">
                  <a:extLst>
                    <a:ext uri="{9D8B030D-6E8A-4147-A177-3AD203B41FA5}">
                      <a16:colId xmlns:a16="http://schemas.microsoft.com/office/drawing/2014/main" val="2433112719"/>
                    </a:ext>
                  </a:extLst>
                </a:gridCol>
                <a:gridCol w="2876340">
                  <a:extLst>
                    <a:ext uri="{9D8B030D-6E8A-4147-A177-3AD203B41FA5}">
                      <a16:colId xmlns:a16="http://schemas.microsoft.com/office/drawing/2014/main" val="2416393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Steps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 (days)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26627"/>
                  </a:ext>
                </a:extLst>
              </a:tr>
              <a:tr h="34201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NoVaseq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38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RNA extraction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50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cDNA synthesis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3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Multiplex </a:t>
                      </a:r>
                      <a:r>
                        <a:rPr lang="en-US" dirty="0" err="1"/>
                        <a:t>PCR+cleanup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11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Library preparation, purification and quantitation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8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Sequencing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(Outsourced at </a:t>
                      </a:r>
                      <a:r>
                        <a:rPr lang="en-US" sz="1400" dirty="0" err="1"/>
                        <a:t>Macrogen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89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In-house Data analysis</a:t>
                      </a:r>
                    </a:p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(On a Dell Precision  Tower 7810</a:t>
                      </a: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RAM: 32 Gigabytes, 12 processors)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3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26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645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E0DEA5-6298-4A18-B180-0AFE1605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37774"/>
              </p:ext>
            </p:extLst>
          </p:nvPr>
        </p:nvGraphicFramePr>
        <p:xfrm>
          <a:off x="595440" y="1696220"/>
          <a:ext cx="8638049" cy="4369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394">
                  <a:extLst>
                    <a:ext uri="{9D8B030D-6E8A-4147-A177-3AD203B41FA5}">
                      <a16:colId xmlns:a16="http://schemas.microsoft.com/office/drawing/2014/main" val="998033406"/>
                    </a:ext>
                  </a:extLst>
                </a:gridCol>
                <a:gridCol w="2164424">
                  <a:extLst>
                    <a:ext uri="{9D8B030D-6E8A-4147-A177-3AD203B41FA5}">
                      <a16:colId xmlns:a16="http://schemas.microsoft.com/office/drawing/2014/main" val="1173557942"/>
                    </a:ext>
                  </a:extLst>
                </a:gridCol>
                <a:gridCol w="2075346">
                  <a:extLst>
                    <a:ext uri="{9D8B030D-6E8A-4147-A177-3AD203B41FA5}">
                      <a16:colId xmlns:a16="http://schemas.microsoft.com/office/drawing/2014/main" val="3763398357"/>
                    </a:ext>
                  </a:extLst>
                </a:gridCol>
                <a:gridCol w="2119885">
                  <a:extLst>
                    <a:ext uri="{9D8B030D-6E8A-4147-A177-3AD203B41FA5}">
                      <a16:colId xmlns:a16="http://schemas.microsoft.com/office/drawing/2014/main" val="2276750312"/>
                    </a:ext>
                  </a:extLst>
                </a:gridCol>
              </a:tblGrid>
              <a:tr h="5475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Sakamoto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Clyde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08045"/>
                  </a:ext>
                </a:extLst>
              </a:tr>
              <a:tr h="1017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days / 12 </a:t>
                      </a:r>
                    </a:p>
                    <a:p>
                      <a:pPr algn="ctr"/>
                      <a:r>
                        <a:rPr lang="en-US" dirty="0"/>
                        <a:t>(cDNA samples)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 days / 12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(RNA samples)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478562"/>
                  </a:ext>
                </a:extLst>
              </a:tr>
              <a:tr h="9451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Illumina – </a:t>
                      </a:r>
                      <a:r>
                        <a:rPr lang="en-US" dirty="0" err="1"/>
                        <a:t>MiSeq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Megank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 days for 10 samples</a:t>
                      </a:r>
                    </a:p>
                    <a:p>
                      <a:pPr algn="ctr"/>
                      <a:r>
                        <a:rPr lang="en-US" dirty="0"/>
                        <a:t>(cDNA samples)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401021"/>
                  </a:ext>
                </a:extLst>
              </a:tr>
              <a:tr h="9451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Ilumina</a:t>
                      </a:r>
                      <a:r>
                        <a:rPr lang="en-US" dirty="0"/>
                        <a:t> - </a:t>
                      </a:r>
                      <a:r>
                        <a:rPr lang="en-US" dirty="0" err="1"/>
                        <a:t>NoVaseq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Macrogen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 days for 6 samples</a:t>
                      </a:r>
                    </a:p>
                    <a:p>
                      <a:pPr algn="ctr"/>
                      <a:r>
                        <a:rPr lang="en-US" dirty="0"/>
                        <a:t>(cDNA samples)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 days for 20</a:t>
                      </a:r>
                    </a:p>
                    <a:p>
                      <a:pPr algn="ctr"/>
                      <a:r>
                        <a:rPr lang="en-US" dirty="0"/>
                        <a:t>(RNA samples)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0135"/>
                  </a:ext>
                </a:extLst>
              </a:tr>
              <a:tr h="7121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Ilumina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HiSeq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days for 48 samples 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RNAseq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2760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5E6D066-E43D-4FA2-B632-8B43E32A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</p:spPr>
        <p:txBody>
          <a:bodyPr/>
          <a:lstStyle/>
          <a:p>
            <a:pPr algn="ctr"/>
            <a:r>
              <a:rPr lang="en-US" dirty="0"/>
              <a:t>Processing time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E067D2-8280-4F13-AC16-D8076B0D0FD6}"/>
              </a:ext>
            </a:extLst>
          </p:cNvPr>
          <p:cNvSpPr txBox="1">
            <a:spLocks/>
          </p:cNvSpPr>
          <p:nvPr/>
        </p:nvSpPr>
        <p:spPr>
          <a:xfrm>
            <a:off x="504000" y="6065738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0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FC7C-B286-40AC-BC64-1FF69DCB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63EF-A412-495E-888B-4194B58B1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3" y="1389185"/>
            <a:ext cx="8694539" cy="44533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thermocyclers might have slight variation of temperature, and artic-ncov2019 protocol authors recommend optimizing the PCR annealing temperature for the sequencing of SARS-CoV-2 using both </a:t>
            </a:r>
            <a:r>
              <a:rPr lang="en-US" dirty="0" err="1"/>
              <a:t>MiNion</a:t>
            </a:r>
            <a:r>
              <a:rPr lang="en-US" dirty="0"/>
              <a:t> and Illumina </a:t>
            </a:r>
            <a:r>
              <a:rPr lang="en-US" dirty="0" err="1"/>
              <a:t>NovaSeq</a:t>
            </a:r>
            <a:r>
              <a:rPr lang="en-US" dirty="0"/>
              <a:t> sequencers </a:t>
            </a:r>
            <a:r>
              <a:rPr lang="en-US" b="1" dirty="0"/>
              <a:t>(Tyson et al, 2020, </a:t>
            </a:r>
            <a:r>
              <a:rPr lang="en-US" b="1" dirty="0" err="1"/>
              <a:t>bioRxiv</a:t>
            </a:r>
            <a:r>
              <a:rPr lang="en-US" b="1" dirty="0"/>
              <a:t>).</a:t>
            </a:r>
          </a:p>
          <a:p>
            <a:r>
              <a:rPr lang="en-US" dirty="0"/>
              <a:t>I performed PCR and sequencing of RNA dilutions from two SARS-CoV-2 isolates </a:t>
            </a:r>
            <a:r>
              <a:rPr lang="en-US" dirty="0">
                <a:solidFill>
                  <a:srgbClr val="FF0000"/>
                </a:solidFill>
              </a:rPr>
              <a:t>(Sample 1 and sample 2) </a:t>
            </a:r>
            <a:r>
              <a:rPr lang="en-US" dirty="0"/>
              <a:t>using </a:t>
            </a:r>
            <a:r>
              <a:rPr lang="en-US" dirty="0" err="1"/>
              <a:t>MiNion</a:t>
            </a:r>
            <a:r>
              <a:rPr lang="en-US" dirty="0"/>
              <a:t> NGS method </a:t>
            </a:r>
            <a:r>
              <a:rPr lang="en-US" i="1" dirty="0"/>
              <a:t>(artic-ncov2019 lo-cost protocol)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FF0000"/>
                </a:solidFill>
              </a:rPr>
              <a:t>Sample 1 and sample 2 </a:t>
            </a:r>
            <a:r>
              <a:rPr lang="en-US" dirty="0"/>
              <a:t>had nearly the same SARS-Cov-2 RNA copies (100000)</a:t>
            </a:r>
          </a:p>
        </p:txBody>
      </p:sp>
    </p:spTree>
    <p:extLst>
      <p:ext uri="{BB962C8B-B14F-4D97-AF65-F5344CB8AC3E}">
        <p14:creationId xmlns:p14="http://schemas.microsoft.com/office/powerpoint/2010/main" val="293764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AEF4-F924-49B7-8505-AFDD4F59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Objectives	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4DB7-FCF3-4875-AF57-BC6FD38A4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Identify the optimal PCR annealing temperature between </a:t>
            </a:r>
            <a:r>
              <a:rPr lang="en-US" altLang="ja-JP" sz="2315" dirty="0"/>
              <a:t>61°, 63°</a:t>
            </a:r>
            <a:r>
              <a:rPr lang="en-US" altLang="ja-JP" dirty="0"/>
              <a:t>and </a:t>
            </a:r>
            <a:r>
              <a:rPr lang="en-US" altLang="ja-JP" sz="2315" dirty="0"/>
              <a:t>65°. 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Compare </a:t>
            </a:r>
            <a:r>
              <a:rPr kumimoji="1" lang="en-US" altLang="ja-JP" dirty="0" err="1"/>
              <a:t>NoVaseq</a:t>
            </a:r>
            <a:r>
              <a:rPr kumimoji="1" lang="en-US" altLang="ja-JP" dirty="0"/>
              <a:t> Vs </a:t>
            </a:r>
            <a:r>
              <a:rPr kumimoji="1" lang="en-US" altLang="ja-JP" dirty="0" err="1"/>
              <a:t>MiNion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Compare the coverage depth for each annealing temperatures</a:t>
            </a:r>
          </a:p>
          <a:p>
            <a:pPr lvl="1"/>
            <a:r>
              <a:rPr kumimoji="1" lang="en-US" altLang="ja-JP" dirty="0"/>
              <a:t>Compare the number of sequencing reads obtained for each annealing temperature</a:t>
            </a:r>
          </a:p>
          <a:p>
            <a:pPr lvl="1"/>
            <a:r>
              <a:rPr kumimoji="1" lang="en-US" altLang="ja-JP" dirty="0"/>
              <a:t>Compare variance of coverage depth for each annealing temperature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551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4E35E74-EB4E-405E-8BB7-14AB179E6738}"/>
              </a:ext>
            </a:extLst>
          </p:cNvPr>
          <p:cNvSpPr txBox="1">
            <a:spLocks/>
          </p:cNvSpPr>
          <p:nvPr/>
        </p:nvSpPr>
        <p:spPr>
          <a:xfrm>
            <a:off x="504000" y="1434083"/>
            <a:ext cx="9071280" cy="409325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the same experiment, two nasopharyngeal swabs samples were subjected to: </a:t>
            </a:r>
          </a:p>
          <a:p>
            <a:pPr marL="571500" indent="-571500">
              <a:buFontTx/>
              <a:buChar char="-"/>
            </a:pPr>
            <a:r>
              <a:rPr lang="en-US" dirty="0"/>
              <a:t>RNA extraction</a:t>
            </a:r>
          </a:p>
          <a:p>
            <a:pPr marL="571500" indent="-571500">
              <a:buFontTx/>
              <a:buChar char="-"/>
            </a:pPr>
            <a:r>
              <a:rPr lang="en-US" dirty="0"/>
              <a:t>cDNA synthesis</a:t>
            </a:r>
          </a:p>
          <a:p>
            <a:pPr marL="571500" indent="-571500">
              <a:buFontTx/>
              <a:buChar char="-"/>
            </a:pPr>
            <a:r>
              <a:rPr lang="en-US" dirty="0"/>
              <a:t>Multiplex PCR (ARTICv3 protocol)</a:t>
            </a:r>
          </a:p>
          <a:p>
            <a:pPr marL="571500" indent="-571500">
              <a:buFontTx/>
              <a:buChar char="-"/>
            </a:pPr>
            <a:r>
              <a:rPr lang="en-US" dirty="0"/>
              <a:t>WGS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B4F960-0CB0-4A06-9B32-1F67260C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</p:spPr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3175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93B1-7A52-42D8-8152-A7DA0F91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1320"/>
            <a:ext cx="2775078" cy="637200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15AD8-8FD4-4A8E-8AF9-EA0DEEB0F79D}"/>
              </a:ext>
            </a:extLst>
          </p:cNvPr>
          <p:cNvSpPr txBox="1"/>
          <p:nvPr/>
        </p:nvSpPr>
        <p:spPr>
          <a:xfrm>
            <a:off x="3279078" y="1214651"/>
            <a:ext cx="14739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Sample 1.2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B229-E199-489D-80A1-FEB408A09003}"/>
              </a:ext>
            </a:extLst>
          </p:cNvPr>
          <p:cNvSpPr txBox="1"/>
          <p:nvPr/>
        </p:nvSpPr>
        <p:spPr>
          <a:xfrm>
            <a:off x="5039640" y="1229142"/>
            <a:ext cx="14739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Sample 2.2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04A4D-DA01-4D30-BF79-1BD98C3A8A20}"/>
              </a:ext>
            </a:extLst>
          </p:cNvPr>
          <p:cNvSpPr txBox="1"/>
          <p:nvPr/>
        </p:nvSpPr>
        <p:spPr>
          <a:xfrm>
            <a:off x="3913700" y="2141159"/>
            <a:ext cx="19789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RNA extraction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38F7D-BF4F-4D98-BFE6-7974901AB4A9}"/>
              </a:ext>
            </a:extLst>
          </p:cNvPr>
          <p:cNvSpPr txBox="1"/>
          <p:nvPr/>
        </p:nvSpPr>
        <p:spPr>
          <a:xfrm>
            <a:off x="3913700" y="2868510"/>
            <a:ext cx="19789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cDNA synthesis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71E49-F743-43AD-BA26-B94320C24C8B}"/>
              </a:ext>
            </a:extLst>
          </p:cNvPr>
          <p:cNvSpPr txBox="1"/>
          <p:nvPr/>
        </p:nvSpPr>
        <p:spPr>
          <a:xfrm>
            <a:off x="4050177" y="3741966"/>
            <a:ext cx="19789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Multiplex PCR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33590-F5D8-4FA9-96B5-A60763133F59}"/>
              </a:ext>
            </a:extLst>
          </p:cNvPr>
          <p:cNvSpPr txBox="1"/>
          <p:nvPr/>
        </p:nvSpPr>
        <p:spPr>
          <a:xfrm>
            <a:off x="4160570" y="4512883"/>
            <a:ext cx="15044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Sequencing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B3437E-3DC0-419A-B06D-16028C219990}"/>
              </a:ext>
            </a:extLst>
          </p:cNvPr>
          <p:cNvSpPr txBox="1"/>
          <p:nvPr/>
        </p:nvSpPr>
        <p:spPr>
          <a:xfrm>
            <a:off x="1672259" y="5314598"/>
            <a:ext cx="938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MiNion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2DCD1-0385-4604-AABA-8E23D74485D7}"/>
              </a:ext>
            </a:extLst>
          </p:cNvPr>
          <p:cNvSpPr txBox="1"/>
          <p:nvPr/>
        </p:nvSpPr>
        <p:spPr>
          <a:xfrm>
            <a:off x="6663260" y="5314598"/>
            <a:ext cx="12760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NOVAseq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8E69BD-E35C-43D6-AB39-F24804104A09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016058" y="1583983"/>
            <a:ext cx="887105" cy="55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C11A8D-D194-435E-9C96-914997FD70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903163" y="2510491"/>
            <a:ext cx="0" cy="35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A65AD7-D402-4D1B-8714-86491DA3FB7A}"/>
              </a:ext>
            </a:extLst>
          </p:cNvPr>
          <p:cNvCxnSpPr>
            <a:cxnSpLocks/>
          </p:cNvCxnSpPr>
          <p:nvPr/>
        </p:nvCxnSpPr>
        <p:spPr>
          <a:xfrm>
            <a:off x="4920427" y="3237842"/>
            <a:ext cx="0" cy="50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349C3B-ACF8-47B3-9FDC-CAFCC74B9EB4}"/>
              </a:ext>
            </a:extLst>
          </p:cNvPr>
          <p:cNvCxnSpPr>
            <a:cxnSpLocks/>
          </p:cNvCxnSpPr>
          <p:nvPr/>
        </p:nvCxnSpPr>
        <p:spPr>
          <a:xfrm flipH="1">
            <a:off x="4912801" y="4111298"/>
            <a:ext cx="15251" cy="34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D06D57-06B3-4CB7-AFBA-0E5EE9B0BA3D}"/>
              </a:ext>
            </a:extLst>
          </p:cNvPr>
          <p:cNvCxnSpPr>
            <a:cxnSpLocks/>
            <a:stCxn id="10" idx="1"/>
            <a:endCxn id="11" idx="0"/>
          </p:cNvCxnSpPr>
          <p:nvPr/>
        </p:nvCxnSpPr>
        <p:spPr>
          <a:xfrm flipH="1">
            <a:off x="2141299" y="4697549"/>
            <a:ext cx="2019271" cy="61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7FA968-FE9B-49D2-BD55-91CC4AD2C857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5665032" y="4697549"/>
            <a:ext cx="1636261" cy="61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58E3E0-3035-431C-B8E0-4DD3CCAF213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903163" y="1598474"/>
            <a:ext cx="873457" cy="54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238B3E-4684-4CDE-8F03-CB9986B91AC1}"/>
              </a:ext>
            </a:extLst>
          </p:cNvPr>
          <p:cNvSpPr txBox="1"/>
          <p:nvPr/>
        </p:nvSpPr>
        <p:spPr>
          <a:xfrm>
            <a:off x="6049780" y="3622615"/>
            <a:ext cx="3397873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(Three different annealing temperatures)</a:t>
            </a:r>
          </a:p>
          <a:p>
            <a:pPr algn="ctr"/>
            <a:r>
              <a:rPr lang="en-US" sz="1400" i="1" dirty="0"/>
              <a:t>61, 63 and 65 deg c</a:t>
            </a:r>
          </a:p>
        </p:txBody>
      </p:sp>
    </p:spTree>
    <p:extLst>
      <p:ext uri="{BB962C8B-B14F-4D97-AF65-F5344CB8AC3E}">
        <p14:creationId xmlns:p14="http://schemas.microsoft.com/office/powerpoint/2010/main" val="407652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0CF4-4ADA-4697-A634-F60E1CBE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 prime primer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97715-D3DF-4177-82AD-26089B780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7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9E24-8C62-450C-A878-AFAF520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92" y="1255278"/>
            <a:ext cx="8139840" cy="844496"/>
          </a:xfrm>
        </p:spPr>
        <p:txBody>
          <a:bodyPr>
            <a:normAutofit/>
          </a:bodyPr>
          <a:lstStyle/>
          <a:p>
            <a:pPr algn="ctr"/>
            <a:r>
              <a:rPr lang="en-US" sz="3307" dirty="0"/>
              <a:t>1. Number of reads obtained using </a:t>
            </a:r>
            <a:r>
              <a:rPr lang="en-US" sz="3307" dirty="0" err="1"/>
              <a:t>MiNion</a:t>
            </a:r>
            <a:endParaRPr lang="en-US" sz="3307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934EFA-693D-4F1F-9216-6F2CB1A9F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13507"/>
              </p:ext>
            </p:extLst>
          </p:nvPr>
        </p:nvGraphicFramePr>
        <p:xfrm>
          <a:off x="693043" y="2461924"/>
          <a:ext cx="8694539" cy="359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8">
            <a:extLst>
              <a:ext uri="{FF2B5EF4-FFF2-40B4-BE49-F238E27FC236}">
                <a16:creationId xmlns:a16="http://schemas.microsoft.com/office/drawing/2014/main" id="{7A54FD23-FD3C-434E-A92E-CC55CAC38C48}"/>
              </a:ext>
            </a:extLst>
          </p:cNvPr>
          <p:cNvSpPr txBox="1"/>
          <p:nvPr/>
        </p:nvSpPr>
        <p:spPr>
          <a:xfrm>
            <a:off x="1940074" y="5801467"/>
            <a:ext cx="3395061" cy="4994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46" dirty="0"/>
              <a:t>Sample 1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AAEE24C4-1E73-4E1A-A760-AE478998C9E6}"/>
              </a:ext>
            </a:extLst>
          </p:cNvPr>
          <p:cNvSpPr txBox="1"/>
          <p:nvPr/>
        </p:nvSpPr>
        <p:spPr>
          <a:xfrm>
            <a:off x="5842480" y="5829614"/>
            <a:ext cx="2990403" cy="4994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46" dirty="0"/>
              <a:t>Sample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F27C28-8FBA-410C-98C6-1E8CD3761237}"/>
              </a:ext>
            </a:extLst>
          </p:cNvPr>
          <p:cNvSpPr/>
          <p:nvPr/>
        </p:nvSpPr>
        <p:spPr>
          <a:xfrm>
            <a:off x="2050433" y="3510959"/>
            <a:ext cx="520984" cy="258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61°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53FE58-7C43-4413-8F55-BAEC8DA71B47}"/>
              </a:ext>
            </a:extLst>
          </p:cNvPr>
          <p:cNvSpPr/>
          <p:nvPr/>
        </p:nvSpPr>
        <p:spPr>
          <a:xfrm>
            <a:off x="3266753" y="2865351"/>
            <a:ext cx="520984" cy="258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63°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F2263-91B9-4433-BB36-6E8090EADC77}"/>
              </a:ext>
            </a:extLst>
          </p:cNvPr>
          <p:cNvSpPr/>
          <p:nvPr/>
        </p:nvSpPr>
        <p:spPr>
          <a:xfrm>
            <a:off x="4540141" y="4002574"/>
            <a:ext cx="520984" cy="258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65°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492BA-F481-44B1-90A0-BC3D8381DA3F}"/>
              </a:ext>
            </a:extLst>
          </p:cNvPr>
          <p:cNvSpPr/>
          <p:nvPr/>
        </p:nvSpPr>
        <p:spPr>
          <a:xfrm>
            <a:off x="5842480" y="3252716"/>
            <a:ext cx="520984" cy="258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61°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8DFA3B-7BAE-4B03-88EA-E6FF12F0EC32}"/>
              </a:ext>
            </a:extLst>
          </p:cNvPr>
          <p:cNvSpPr/>
          <p:nvPr/>
        </p:nvSpPr>
        <p:spPr>
          <a:xfrm>
            <a:off x="7094047" y="2994473"/>
            <a:ext cx="520984" cy="258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63°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4F8F3A-5FA4-4324-9E65-DA823B0647A2}"/>
              </a:ext>
            </a:extLst>
          </p:cNvPr>
          <p:cNvSpPr/>
          <p:nvPr/>
        </p:nvSpPr>
        <p:spPr>
          <a:xfrm>
            <a:off x="8387239" y="3791066"/>
            <a:ext cx="520984" cy="258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65°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FA1B1-FDEE-44DF-B95A-59003D46F701}"/>
              </a:ext>
            </a:extLst>
          </p:cNvPr>
          <p:cNvSpPr txBox="1"/>
          <p:nvPr/>
        </p:nvSpPr>
        <p:spPr>
          <a:xfrm>
            <a:off x="4685685" y="408747"/>
            <a:ext cx="104396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MINION</a:t>
            </a:r>
          </a:p>
        </p:txBody>
      </p:sp>
    </p:spTree>
    <p:extLst>
      <p:ext uri="{BB962C8B-B14F-4D97-AF65-F5344CB8AC3E}">
        <p14:creationId xmlns:p14="http://schemas.microsoft.com/office/powerpoint/2010/main" val="396668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9E2E-83D9-4176-9DBB-658BC84B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6" y="1151319"/>
            <a:ext cx="9210076" cy="661995"/>
          </a:xfrm>
        </p:spPr>
        <p:txBody>
          <a:bodyPr>
            <a:normAutofit/>
          </a:bodyPr>
          <a:lstStyle/>
          <a:p>
            <a:pPr algn="ctr"/>
            <a:r>
              <a:rPr lang="en-US" sz="2315" dirty="0"/>
              <a:t>2.The highest coverage depth variation was observed in pool 2 amplicons when PCR annealing temperature when 65°Celsius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914FD-377F-4625-B1E8-4FF2A0B04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0" y="4511300"/>
            <a:ext cx="2082992" cy="21075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D49C7F-6017-4904-9DA2-52C8A88FF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794" y="4480727"/>
            <a:ext cx="2082992" cy="2107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D8A5A6-FFC2-48E0-822E-8A2B9B7C5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24" y="4452971"/>
            <a:ext cx="2136803" cy="216204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BEFABAC-E94A-4E91-AA74-589904F91E4E}"/>
              </a:ext>
            </a:extLst>
          </p:cNvPr>
          <p:cNvGrpSpPr/>
          <p:nvPr/>
        </p:nvGrpSpPr>
        <p:grpSpPr>
          <a:xfrm>
            <a:off x="2315239" y="2064212"/>
            <a:ext cx="7002334" cy="2202706"/>
            <a:chOff x="2880787" y="1579061"/>
            <a:chExt cx="8468964" cy="26640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D23FDB8-8588-4269-83DD-73AB59EE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6789" y="1579061"/>
              <a:ext cx="2632962" cy="266406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0992CAD-44E8-451C-8795-5FB66A2CF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4315" y="1579061"/>
              <a:ext cx="2632962" cy="26640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676B181-E9FD-431E-A34F-4FCE4497B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787" y="1672315"/>
              <a:ext cx="2448631" cy="2477552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A6BA230-1E0D-4AAA-8C4A-EE2625CF0193}"/>
              </a:ext>
            </a:extLst>
          </p:cNvPr>
          <p:cNvSpPr txBox="1"/>
          <p:nvPr/>
        </p:nvSpPr>
        <p:spPr>
          <a:xfrm>
            <a:off x="2315238" y="2073600"/>
            <a:ext cx="7171505" cy="22717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9EF59C-3D19-40F7-A8EE-8500C8486502}"/>
              </a:ext>
            </a:extLst>
          </p:cNvPr>
          <p:cNvSpPr txBox="1"/>
          <p:nvPr/>
        </p:nvSpPr>
        <p:spPr>
          <a:xfrm>
            <a:off x="351692" y="2923811"/>
            <a:ext cx="1800554" cy="4994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46" dirty="0"/>
              <a:t>Sample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9F328F-FEC2-4BB5-AC54-8CB854E39886}"/>
              </a:ext>
            </a:extLst>
          </p:cNvPr>
          <p:cNvSpPr/>
          <p:nvPr/>
        </p:nvSpPr>
        <p:spPr>
          <a:xfrm>
            <a:off x="3062751" y="2095364"/>
            <a:ext cx="617986" cy="258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61°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3B3402-D8C4-489C-89BA-EFDF5EFAC66F}"/>
              </a:ext>
            </a:extLst>
          </p:cNvPr>
          <p:cNvSpPr/>
          <p:nvPr/>
        </p:nvSpPr>
        <p:spPr>
          <a:xfrm>
            <a:off x="5609170" y="2083934"/>
            <a:ext cx="617986" cy="258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63°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163A1C-FA1A-4C61-AF8F-70E3F3697198}"/>
              </a:ext>
            </a:extLst>
          </p:cNvPr>
          <p:cNvSpPr/>
          <p:nvPr/>
        </p:nvSpPr>
        <p:spPr>
          <a:xfrm>
            <a:off x="8002223" y="2083935"/>
            <a:ext cx="525945" cy="258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65°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0CEEB-A712-4DF1-BF66-B18A87C2E13C}"/>
              </a:ext>
            </a:extLst>
          </p:cNvPr>
          <p:cNvSpPr/>
          <p:nvPr/>
        </p:nvSpPr>
        <p:spPr>
          <a:xfrm>
            <a:off x="3062752" y="4422579"/>
            <a:ext cx="617986" cy="258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61°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E98C5-EC4E-4D41-97F2-FBD9EF2CBF5B}"/>
              </a:ext>
            </a:extLst>
          </p:cNvPr>
          <p:cNvSpPr/>
          <p:nvPr/>
        </p:nvSpPr>
        <p:spPr>
          <a:xfrm>
            <a:off x="5517129" y="4413191"/>
            <a:ext cx="617986" cy="258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63°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CA5495-777A-4F04-BCAA-290E5DADEC8F}"/>
              </a:ext>
            </a:extLst>
          </p:cNvPr>
          <p:cNvSpPr/>
          <p:nvPr/>
        </p:nvSpPr>
        <p:spPr>
          <a:xfrm>
            <a:off x="7910182" y="4432914"/>
            <a:ext cx="617986" cy="238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>
                <a:solidFill>
                  <a:schemeClr val="tx1"/>
                </a:solidFill>
              </a:rPr>
              <a:t>65°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4DCDE1-32E0-4D14-93AC-91E30F2F037B}"/>
              </a:ext>
            </a:extLst>
          </p:cNvPr>
          <p:cNvSpPr txBox="1"/>
          <p:nvPr/>
        </p:nvSpPr>
        <p:spPr>
          <a:xfrm>
            <a:off x="351692" y="5263403"/>
            <a:ext cx="1800554" cy="4994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46" dirty="0"/>
              <a:t>Sample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9A324B-FA3A-43FF-98F1-DC23C89C5230}"/>
              </a:ext>
            </a:extLst>
          </p:cNvPr>
          <p:cNvSpPr txBox="1"/>
          <p:nvPr/>
        </p:nvSpPr>
        <p:spPr>
          <a:xfrm>
            <a:off x="4685685" y="408747"/>
            <a:ext cx="104396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MINION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E0574B-8DF0-4D19-83FB-C52651ECEC83}"/>
              </a:ext>
            </a:extLst>
          </p:cNvPr>
          <p:cNvSpPr txBox="1"/>
          <p:nvPr/>
        </p:nvSpPr>
        <p:spPr>
          <a:xfrm>
            <a:off x="2332410" y="4334635"/>
            <a:ext cx="7171505" cy="22717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88" dirty="0"/>
          </a:p>
        </p:txBody>
      </p:sp>
    </p:spTree>
    <p:extLst>
      <p:ext uri="{BB962C8B-B14F-4D97-AF65-F5344CB8AC3E}">
        <p14:creationId xmlns:p14="http://schemas.microsoft.com/office/powerpoint/2010/main" val="406491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2333</TotalTime>
  <Words>1324</Words>
  <Application>Microsoft Office PowerPoint</Application>
  <PresentationFormat>Custom</PresentationFormat>
  <Paragraphs>359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Background </vt:lpstr>
      <vt:lpstr>Background</vt:lpstr>
      <vt:lpstr>Objectives </vt:lpstr>
      <vt:lpstr>Method</vt:lpstr>
      <vt:lpstr>Method</vt:lpstr>
      <vt:lpstr>Artic prime primer scheme</vt:lpstr>
      <vt:lpstr>1. Number of reads obtained using MiNion</vt:lpstr>
      <vt:lpstr>2.The highest coverage depth variation was observed in pool 2 amplicons when PCR annealing temperature when 65°Celsius</vt:lpstr>
      <vt:lpstr>3.All amplicons were recovered, except amplicon 64 when PCR annealing temperature was 65° Celsius</vt:lpstr>
      <vt:lpstr>4. This boxplots show the effect of RNA input on the coverage depth variation when the PCR annealing temperature is 63° </vt:lpstr>
      <vt:lpstr>5. I could recover the SARS-CoV-2 near complete genome when viral RNA copies ranged between 107(ct 17.7) and 19 (ct 36) </vt:lpstr>
      <vt:lpstr>Partial for conclusion for MINION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of position with gaps (Ns)</vt:lpstr>
      <vt:lpstr>PowerPoint Presentation</vt:lpstr>
      <vt:lpstr>PowerPoint Presentation</vt:lpstr>
      <vt:lpstr>PowerPoint Presentation</vt:lpstr>
      <vt:lpstr>Processing time</vt:lpstr>
      <vt:lpstr>Processing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>Virology Tohoku</dc:creator>
  <dc:description/>
  <cp:lastModifiedBy>KTE</cp:lastModifiedBy>
  <cp:revision>266</cp:revision>
  <dcterms:created xsi:type="dcterms:W3CDTF">2021-02-16T09:41:52Z</dcterms:created>
  <dcterms:modified xsi:type="dcterms:W3CDTF">2021-03-11T08:44:50Z</dcterms:modified>
  <dc:language>en-US</dc:language>
</cp:coreProperties>
</file>