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29" autoAdjust="0"/>
  </p:normalViewPr>
  <p:slideViewPr>
    <p:cSldViewPr snapToGrid="0">
      <p:cViewPr varScale="1">
        <p:scale>
          <a:sx n="56" d="100"/>
          <a:sy n="56"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D03B2-36FA-4EB7-81C5-BEA367158B03}"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7A035-D601-4864-9E73-A38393F3B120}" type="slidenum">
              <a:rPr lang="en-US" smtClean="0"/>
              <a:t>‹#›</a:t>
            </a:fld>
            <a:endParaRPr lang="en-US"/>
          </a:p>
        </p:txBody>
      </p:sp>
    </p:spTree>
    <p:extLst>
      <p:ext uri="{BB962C8B-B14F-4D97-AF65-F5344CB8AC3E}">
        <p14:creationId xmlns:p14="http://schemas.microsoft.com/office/powerpoint/2010/main" val="300896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Mayuko sensei previously said all samples can not have the same mutation at the same position. That is not correct. It is possible, in the sense that these are virus populations, which may be </a:t>
            </a:r>
            <a:r>
              <a:rPr lang="en-US" dirty="0" err="1"/>
              <a:t>descendents</a:t>
            </a:r>
            <a:r>
              <a:rPr lang="en-US" dirty="0"/>
              <a:t> of same ancestor, and the outbreak reference is not necessarily the closest ancestral sequence. </a:t>
            </a:r>
          </a:p>
        </p:txBody>
      </p:sp>
      <p:sp>
        <p:nvSpPr>
          <p:cNvPr id="4" name="Slide Number Placeholder 3"/>
          <p:cNvSpPr>
            <a:spLocks noGrp="1"/>
          </p:cNvSpPr>
          <p:nvPr>
            <p:ph type="sldNum" sz="quarter" idx="5"/>
          </p:nvPr>
        </p:nvSpPr>
        <p:spPr/>
        <p:txBody>
          <a:bodyPr/>
          <a:lstStyle/>
          <a:p>
            <a:fld id="{7BB7A035-D601-4864-9E73-A38393F3B120}" type="slidenum">
              <a:rPr lang="en-US" smtClean="0"/>
              <a:t>2</a:t>
            </a:fld>
            <a:endParaRPr lang="en-US"/>
          </a:p>
        </p:txBody>
      </p:sp>
    </p:spTree>
    <p:extLst>
      <p:ext uri="{BB962C8B-B14F-4D97-AF65-F5344CB8AC3E}">
        <p14:creationId xmlns:p14="http://schemas.microsoft.com/office/powerpoint/2010/main" val="284527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FB53-1309-46FC-8136-E98F7DA93B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49266F-0B0B-4A27-BD1D-A90F22488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7514D6-CD57-48F5-A44E-AE5E1886CEB9}"/>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9B5FC78C-7361-4D85-8C10-CDA8BB9EB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F10C2-8BF9-466F-AFFD-5581B28945DB}"/>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168317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D4E3-5985-45AC-89CE-B56A536A6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ACDF45-D6F9-4CC1-98DB-F9B9D780CC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DA479-34D7-4BFE-AE29-AE9631811618}"/>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4C56A2BC-FA7A-4C12-9ADB-8EF0135B9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122C-4C9A-454D-8A98-A023975F3D9B}"/>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142693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0658-68BD-4333-9C33-C00BC0AC3C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E0278-C60C-4305-BF91-B94D31E6C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1420A-8224-48EE-A2C6-4C998C1182DC}"/>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25BDC0F7-EEF0-43AB-8D6A-05629C88C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23D33-9A10-49A7-B3FC-CA9FC1ADCABC}"/>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170034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793C-5AED-4E99-A925-F1E229E40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EB065-E383-4353-B317-2312BB2A8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027E-2E45-42B4-9442-F4CEBFAA5DCD}"/>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DAD2F51A-A0B6-4E81-BD28-9DCCCCA51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F4315-53AF-418D-A7DD-F9E2A777C126}"/>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4698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0E3C-2E04-4979-AF7C-BC364C3AC0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1E655-6B79-4578-967E-942B49826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84F04-2D37-4885-95DD-E9428A4617D6}"/>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355E10DC-A3A0-4720-9B4C-93C39BFE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39EE6-4E8B-4261-9028-5A512CF9CE9A}"/>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377687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9582-AEE4-4722-8867-D75CAF356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EEA38-69BC-406B-ABAE-0CC555C53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D3F695-0E03-40E7-8BFE-726A4E920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3EAB1-989D-4BB8-9CEF-C09A4B52B169}"/>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6" name="Footer Placeholder 5">
            <a:extLst>
              <a:ext uri="{FF2B5EF4-FFF2-40B4-BE49-F238E27FC236}">
                <a16:creationId xmlns:a16="http://schemas.microsoft.com/office/drawing/2014/main" id="{4243E98A-831E-4DBB-BF6A-6BB3433EF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9E605-1AF1-4F57-9C5B-A878C8A97B6F}"/>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318692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439-D9A7-42DA-AD87-D6B239BEA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47C72-3816-4CC2-9944-0E1B6C503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ED3CC-6DEE-4DF5-848C-4D1F20038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AFC99-0191-4258-AD0B-02D041B2E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1CA7A-7B0E-4246-BF3B-0A452E1537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88A432-D1AB-47E1-BC30-BC657F666BC9}"/>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8" name="Footer Placeholder 7">
            <a:extLst>
              <a:ext uri="{FF2B5EF4-FFF2-40B4-BE49-F238E27FC236}">
                <a16:creationId xmlns:a16="http://schemas.microsoft.com/office/drawing/2014/main" id="{B0645642-0F7B-4B7B-AC20-D40D42FACB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D2DE9-F841-4238-869F-EC48ED666970}"/>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323614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7EB1-EDE2-4CFA-84C9-6918C385A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8C23B-D439-40F8-AF59-1E13F36638D9}"/>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4" name="Footer Placeholder 3">
            <a:extLst>
              <a:ext uri="{FF2B5EF4-FFF2-40B4-BE49-F238E27FC236}">
                <a16:creationId xmlns:a16="http://schemas.microsoft.com/office/drawing/2014/main" id="{B7800CBE-5A63-4750-8308-BC155F99B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909ED7-561C-4D12-A217-88E1EAF3D917}"/>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193179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478B3-DCD4-4633-AFAA-7845819963DA}"/>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3" name="Footer Placeholder 2">
            <a:extLst>
              <a:ext uri="{FF2B5EF4-FFF2-40B4-BE49-F238E27FC236}">
                <a16:creationId xmlns:a16="http://schemas.microsoft.com/office/drawing/2014/main" id="{3434FC51-E359-4FC7-91A5-A70B60532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361F2-ED02-4713-B7BA-E264C339A3F7}"/>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134713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4538-30A9-470D-A05E-FF01F16B5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8AFB94-7BDF-4968-9447-67DA44296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93C2EE-3D02-4184-81DF-C26388F6A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A7E09-20AB-4DD1-9294-101AC634E314}"/>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6" name="Footer Placeholder 5">
            <a:extLst>
              <a:ext uri="{FF2B5EF4-FFF2-40B4-BE49-F238E27FC236}">
                <a16:creationId xmlns:a16="http://schemas.microsoft.com/office/drawing/2014/main" id="{5324C19E-19DC-4579-A88C-75B263D17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7EFA3-E012-40E1-BDBC-D6C9DABB5F7E}"/>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313123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64FF-1774-4956-BA0D-905B5AC60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2819A-A29B-4009-9A5F-921BD80EA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8CD2E-0949-42DE-B43F-ED0E3A6D6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FA15B-6AF7-49AA-813D-4AC4C5ACEA64}"/>
              </a:ext>
            </a:extLst>
          </p:cNvPr>
          <p:cNvSpPr>
            <a:spLocks noGrp="1"/>
          </p:cNvSpPr>
          <p:nvPr>
            <p:ph type="dt" sz="half" idx="10"/>
          </p:nvPr>
        </p:nvSpPr>
        <p:spPr/>
        <p:txBody>
          <a:bodyPr/>
          <a:lstStyle/>
          <a:p>
            <a:fld id="{34093CC5-F01D-4097-9452-6A69980B93D7}" type="datetimeFigureOut">
              <a:rPr lang="en-US" smtClean="0"/>
              <a:t>6/25/2021</a:t>
            </a:fld>
            <a:endParaRPr lang="en-US"/>
          </a:p>
        </p:txBody>
      </p:sp>
      <p:sp>
        <p:nvSpPr>
          <p:cNvPr id="6" name="Footer Placeholder 5">
            <a:extLst>
              <a:ext uri="{FF2B5EF4-FFF2-40B4-BE49-F238E27FC236}">
                <a16:creationId xmlns:a16="http://schemas.microsoft.com/office/drawing/2014/main" id="{F585DE47-BF6E-447E-9A28-4D6939E34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209C5-B4D1-4CD7-95B8-B77504779E7D}"/>
              </a:ext>
            </a:extLst>
          </p:cNvPr>
          <p:cNvSpPr>
            <a:spLocks noGrp="1"/>
          </p:cNvSpPr>
          <p:nvPr>
            <p:ph type="sldNum" sz="quarter" idx="12"/>
          </p:nvPr>
        </p:nvSpPr>
        <p:spPr/>
        <p:txBody>
          <a:bodyPr/>
          <a:lstStyle/>
          <a:p>
            <a:fld id="{93CCDE15-7088-403A-931D-5E78CBD9FFAF}" type="slidenum">
              <a:rPr lang="en-US" smtClean="0"/>
              <a:t>‹#›</a:t>
            </a:fld>
            <a:endParaRPr lang="en-US"/>
          </a:p>
        </p:txBody>
      </p:sp>
    </p:spTree>
    <p:extLst>
      <p:ext uri="{BB962C8B-B14F-4D97-AF65-F5344CB8AC3E}">
        <p14:creationId xmlns:p14="http://schemas.microsoft.com/office/powerpoint/2010/main" val="257968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AB9A1-B523-4A78-ABA9-F5912296E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6FFBF-3591-4A43-8943-8BD70A436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400A4-68A6-43BE-BB9F-0D8463D1A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93CC5-F01D-4097-9452-6A69980B93D7}" type="datetimeFigureOut">
              <a:rPr lang="en-US" smtClean="0"/>
              <a:t>6/25/2021</a:t>
            </a:fld>
            <a:endParaRPr lang="en-US"/>
          </a:p>
        </p:txBody>
      </p:sp>
      <p:sp>
        <p:nvSpPr>
          <p:cNvPr id="5" name="Footer Placeholder 4">
            <a:extLst>
              <a:ext uri="{FF2B5EF4-FFF2-40B4-BE49-F238E27FC236}">
                <a16:creationId xmlns:a16="http://schemas.microsoft.com/office/drawing/2014/main" id="{CF11983B-1B2B-43E0-89EA-7AD69AD06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52B6E6-8FAC-4029-A068-D69499B4DE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CDE15-7088-403A-931D-5E78CBD9FFAF}" type="slidenum">
              <a:rPr lang="en-US" smtClean="0"/>
              <a:t>‹#›</a:t>
            </a:fld>
            <a:endParaRPr lang="en-US"/>
          </a:p>
        </p:txBody>
      </p:sp>
    </p:spTree>
    <p:extLst>
      <p:ext uri="{BB962C8B-B14F-4D97-AF65-F5344CB8AC3E}">
        <p14:creationId xmlns:p14="http://schemas.microsoft.com/office/powerpoint/2010/main" val="308061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D56D9-4454-4FC2-ABBD-DF9735C8B46E}"/>
              </a:ext>
            </a:extLst>
          </p:cNvPr>
          <p:cNvSpPr>
            <a:spLocks noGrp="1"/>
          </p:cNvSpPr>
          <p:nvPr>
            <p:ph idx="1"/>
          </p:nvPr>
        </p:nvSpPr>
        <p:spPr>
          <a:xfrm>
            <a:off x="838200" y="883233"/>
            <a:ext cx="10515600" cy="4780448"/>
          </a:xfrm>
        </p:spPr>
        <p:txBody>
          <a:bodyPr>
            <a:normAutofit fontScale="85000" lnSpcReduction="10000"/>
          </a:bodyPr>
          <a:lstStyle/>
          <a:p>
            <a:r>
              <a:rPr lang="en-US" dirty="0"/>
              <a:t>These PowerPoint slides summarize the results of inter-host SNPs analyses when reads in Japanese samples are compared with the outbreak reference sequences. </a:t>
            </a:r>
          </a:p>
          <a:p>
            <a:r>
              <a:rPr lang="en-US" b="1" dirty="0"/>
              <a:t>Slide 2 </a:t>
            </a:r>
            <a:r>
              <a:rPr lang="en-US" dirty="0"/>
              <a:t>reproduces the Figure 3 in the current version of manuscript</a:t>
            </a:r>
          </a:p>
          <a:p>
            <a:r>
              <a:rPr lang="en-US" b="1" dirty="0"/>
              <a:t>Slide 3 </a:t>
            </a:r>
            <a:r>
              <a:rPr lang="en-US" dirty="0"/>
              <a:t>shows data of Miyagi sapovirus GI.1 outbreak 2013_k9, Which was not previously included in </a:t>
            </a:r>
            <a:r>
              <a:rPr lang="en-US" b="1" u="sng" dirty="0"/>
              <a:t>Figure 3 of manuscript </a:t>
            </a:r>
            <a:r>
              <a:rPr lang="en-US" dirty="0"/>
              <a:t>because of the lower breath of coverage, compared with other GI.1 outbreak samples (all had breath &gt;85% after secondary mapping)</a:t>
            </a:r>
          </a:p>
          <a:p>
            <a:r>
              <a:rPr lang="en-US" dirty="0"/>
              <a:t>I think we need to show the overall ratio of synonymous and non-synonymous mutation for all 13 outbreak samples, and not only show data for 8 outbreak samples. In addition, it would be practically impossible to manually represent mutations in samples S63, s64 and s65 and include it to Figure 3. </a:t>
            </a:r>
          </a:p>
          <a:p>
            <a:r>
              <a:rPr lang="en-US" dirty="0"/>
              <a:t>I suggest that we add these figures as  supplement figures to support figure 3, which should show the total number of mutations and the ratio Syn /</a:t>
            </a:r>
            <a:r>
              <a:rPr lang="en-US" dirty="0" err="1"/>
              <a:t>Non_Syno</a:t>
            </a:r>
            <a:endParaRPr lang="en-US" dirty="0"/>
          </a:p>
        </p:txBody>
      </p:sp>
    </p:spTree>
    <p:extLst>
      <p:ext uri="{BB962C8B-B14F-4D97-AF65-F5344CB8AC3E}">
        <p14:creationId xmlns:p14="http://schemas.microsoft.com/office/powerpoint/2010/main" val="23482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0C7868-A7E2-4BDB-B773-27328961A02D}"/>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8A2194B0-0445-4EA0-85BC-E9580D05F1D7}"/>
              </a:ext>
            </a:extLst>
          </p:cNvPr>
          <p:cNvPicPr>
            <a:picLocks noChangeAspect="1"/>
          </p:cNvPicPr>
          <p:nvPr/>
        </p:nvPicPr>
        <p:blipFill rotWithShape="1">
          <a:blip r:embed="rId3"/>
          <a:srcRect l="51337"/>
          <a:stretch/>
        </p:blipFill>
        <p:spPr>
          <a:xfrm>
            <a:off x="6259002" y="381442"/>
            <a:ext cx="5932997" cy="6095115"/>
          </a:xfrm>
          <a:prstGeom prst="rect">
            <a:avLst/>
          </a:prstGeom>
        </p:spPr>
      </p:pic>
      <p:sp>
        <p:nvSpPr>
          <p:cNvPr id="9" name="Rectangle 8">
            <a:extLst>
              <a:ext uri="{FF2B5EF4-FFF2-40B4-BE49-F238E27FC236}">
                <a16:creationId xmlns:a16="http://schemas.microsoft.com/office/drawing/2014/main" id="{977436E9-19DB-408A-A39F-437F9087F532}"/>
              </a:ext>
            </a:extLst>
          </p:cNvPr>
          <p:cNvSpPr/>
          <p:nvPr/>
        </p:nvSpPr>
        <p:spPr>
          <a:xfrm>
            <a:off x="2350276" y="104743"/>
            <a:ext cx="2289975" cy="33395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Sapovirus GI.1</a:t>
            </a:r>
          </a:p>
        </p:txBody>
      </p:sp>
      <p:sp>
        <p:nvSpPr>
          <p:cNvPr id="10" name="Rectangle 9">
            <a:extLst>
              <a:ext uri="{FF2B5EF4-FFF2-40B4-BE49-F238E27FC236}">
                <a16:creationId xmlns:a16="http://schemas.microsoft.com/office/drawing/2014/main" id="{4CF1C778-8025-43B2-937F-8CCC18C9381B}"/>
              </a:ext>
            </a:extLst>
          </p:cNvPr>
          <p:cNvSpPr/>
          <p:nvPr/>
        </p:nvSpPr>
        <p:spPr>
          <a:xfrm>
            <a:off x="7919499" y="63167"/>
            <a:ext cx="2289975" cy="33395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Sapovirus GI.2</a:t>
            </a:r>
          </a:p>
        </p:txBody>
      </p:sp>
      <p:sp>
        <p:nvSpPr>
          <p:cNvPr id="11" name="TextBox 10">
            <a:extLst>
              <a:ext uri="{FF2B5EF4-FFF2-40B4-BE49-F238E27FC236}">
                <a16:creationId xmlns:a16="http://schemas.microsoft.com/office/drawing/2014/main" id="{1C0B120F-80E1-46F4-BCE4-ACE8AAEFEE65}"/>
              </a:ext>
            </a:extLst>
          </p:cNvPr>
          <p:cNvSpPr txBox="1"/>
          <p:nvPr/>
        </p:nvSpPr>
        <p:spPr>
          <a:xfrm flipH="1">
            <a:off x="5575191" y="445272"/>
            <a:ext cx="299498" cy="6301409"/>
          </a:xfrm>
          <a:prstGeom prst="rect">
            <a:avLst/>
          </a:prstGeom>
          <a:noFill/>
        </p:spPr>
        <p:txBody>
          <a:bodyPr wrap="square" rtlCol="0">
            <a:spAutoFit/>
          </a:bodyPr>
          <a:lstStyle/>
          <a:p>
            <a:endParaRPr lang="en-US" dirty="0"/>
          </a:p>
        </p:txBody>
      </p:sp>
      <p:sp>
        <p:nvSpPr>
          <p:cNvPr id="12" name="Rectangle 11">
            <a:extLst>
              <a:ext uri="{FF2B5EF4-FFF2-40B4-BE49-F238E27FC236}">
                <a16:creationId xmlns:a16="http://schemas.microsoft.com/office/drawing/2014/main" id="{C2755CCC-48FD-4C64-8F6A-86150B24C995}"/>
              </a:ext>
            </a:extLst>
          </p:cNvPr>
          <p:cNvSpPr/>
          <p:nvPr/>
        </p:nvSpPr>
        <p:spPr>
          <a:xfrm>
            <a:off x="5412188" y="4219078"/>
            <a:ext cx="683812" cy="55252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37713C7-B229-4EE8-A4B3-DD99AD9A9D53}"/>
              </a:ext>
            </a:extLst>
          </p:cNvPr>
          <p:cNvSpPr/>
          <p:nvPr/>
        </p:nvSpPr>
        <p:spPr>
          <a:xfrm rot="16200000">
            <a:off x="-855553" y="2781930"/>
            <a:ext cx="2591047" cy="33395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SNP Frequency in reads</a:t>
            </a:r>
          </a:p>
        </p:txBody>
      </p:sp>
      <p:pic>
        <p:nvPicPr>
          <p:cNvPr id="15" name="Picture 14">
            <a:extLst>
              <a:ext uri="{FF2B5EF4-FFF2-40B4-BE49-F238E27FC236}">
                <a16:creationId xmlns:a16="http://schemas.microsoft.com/office/drawing/2014/main" id="{92093D37-F95C-44C4-B13C-A2E2B5664000}"/>
              </a:ext>
            </a:extLst>
          </p:cNvPr>
          <p:cNvPicPr>
            <a:picLocks noChangeAspect="1"/>
          </p:cNvPicPr>
          <p:nvPr/>
        </p:nvPicPr>
        <p:blipFill rotWithShape="1">
          <a:blip r:embed="rId3"/>
          <a:srcRect l="1565" r="56087"/>
          <a:stretch/>
        </p:blipFill>
        <p:spPr>
          <a:xfrm>
            <a:off x="886570" y="381441"/>
            <a:ext cx="5163049" cy="6095115"/>
          </a:xfrm>
          <a:prstGeom prst="rect">
            <a:avLst/>
          </a:prstGeom>
        </p:spPr>
      </p:pic>
      <p:sp>
        <p:nvSpPr>
          <p:cNvPr id="16" name="Rectangle 15">
            <a:extLst>
              <a:ext uri="{FF2B5EF4-FFF2-40B4-BE49-F238E27FC236}">
                <a16:creationId xmlns:a16="http://schemas.microsoft.com/office/drawing/2014/main" id="{AB92C9B9-BD79-4406-885C-9BDD59F5F6A7}"/>
              </a:ext>
            </a:extLst>
          </p:cNvPr>
          <p:cNvSpPr/>
          <p:nvPr/>
        </p:nvSpPr>
        <p:spPr>
          <a:xfrm>
            <a:off x="11424794" y="2879660"/>
            <a:ext cx="767206" cy="33395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a:t>mutation</a:t>
            </a:r>
          </a:p>
        </p:txBody>
      </p:sp>
      <p:sp>
        <p:nvSpPr>
          <p:cNvPr id="17" name="TextBox 16">
            <a:extLst>
              <a:ext uri="{FF2B5EF4-FFF2-40B4-BE49-F238E27FC236}">
                <a16:creationId xmlns:a16="http://schemas.microsoft.com/office/drawing/2014/main" id="{3C8EF97C-C16E-4B83-AF2B-23A72B329942}"/>
              </a:ext>
            </a:extLst>
          </p:cNvPr>
          <p:cNvSpPr txBox="1"/>
          <p:nvPr/>
        </p:nvSpPr>
        <p:spPr>
          <a:xfrm>
            <a:off x="781878" y="445272"/>
            <a:ext cx="5360505" cy="6171726"/>
          </a:xfrm>
          <a:prstGeom prst="rect">
            <a:avLst/>
          </a:prstGeom>
          <a:noFill/>
          <a:ln w="3175">
            <a:solidFill>
              <a:schemeClr val="tx1"/>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02F839BB-5252-4AC9-A879-138A157ED945}"/>
              </a:ext>
            </a:extLst>
          </p:cNvPr>
          <p:cNvSpPr txBox="1"/>
          <p:nvPr/>
        </p:nvSpPr>
        <p:spPr>
          <a:xfrm>
            <a:off x="6142383" y="445272"/>
            <a:ext cx="5364491" cy="6171726"/>
          </a:xfrm>
          <a:prstGeom prst="rect">
            <a:avLst/>
          </a:prstGeom>
          <a:noFill/>
          <a:ln w="3175">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05411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653B-12B5-4F5A-8AA0-9101D14FB7D7}"/>
              </a:ext>
            </a:extLst>
          </p:cNvPr>
          <p:cNvSpPr>
            <a:spLocks noGrp="1"/>
          </p:cNvSpPr>
          <p:nvPr>
            <p:ph type="title"/>
          </p:nvPr>
        </p:nvSpPr>
        <p:spPr>
          <a:xfrm>
            <a:off x="4499956" y="231487"/>
            <a:ext cx="3724101" cy="582554"/>
          </a:xfrm>
        </p:spPr>
        <p:txBody>
          <a:bodyPr>
            <a:normAutofit fontScale="90000"/>
          </a:bodyPr>
          <a:lstStyle/>
          <a:p>
            <a:r>
              <a:rPr lang="en-US" dirty="0"/>
              <a:t>Sapovirus GI.1 </a:t>
            </a:r>
          </a:p>
        </p:txBody>
      </p:sp>
      <p:pic>
        <p:nvPicPr>
          <p:cNvPr id="5" name="Content Placeholder 4">
            <a:extLst>
              <a:ext uri="{FF2B5EF4-FFF2-40B4-BE49-F238E27FC236}">
                <a16:creationId xmlns:a16="http://schemas.microsoft.com/office/drawing/2014/main" id="{44F3389D-8F79-4030-991A-841114AB3062}"/>
              </a:ext>
            </a:extLst>
          </p:cNvPr>
          <p:cNvPicPr>
            <a:picLocks noGrp="1" noChangeAspect="1"/>
          </p:cNvPicPr>
          <p:nvPr>
            <p:ph idx="1"/>
          </p:nvPr>
        </p:nvPicPr>
        <p:blipFill>
          <a:blip r:embed="rId2"/>
          <a:stretch>
            <a:fillRect/>
          </a:stretch>
        </p:blipFill>
        <p:spPr>
          <a:xfrm>
            <a:off x="1474109" y="947679"/>
            <a:ext cx="9243781" cy="5545196"/>
          </a:xfrm>
        </p:spPr>
      </p:pic>
    </p:spTree>
    <p:extLst>
      <p:ext uri="{BB962C8B-B14F-4D97-AF65-F5344CB8AC3E}">
        <p14:creationId xmlns:p14="http://schemas.microsoft.com/office/powerpoint/2010/main" val="403311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150976-3238-4333-B8D5-AA6AD264DCAE}"/>
              </a:ext>
            </a:extLst>
          </p:cNvPr>
          <p:cNvSpPr txBox="1">
            <a:spLocks noGrp="1"/>
          </p:cNvSpPr>
          <p:nvPr>
            <p:ph idx="1"/>
          </p:nvPr>
        </p:nvSpPr>
        <p:spPr>
          <a:xfrm>
            <a:off x="838200" y="1825625"/>
            <a:ext cx="10515600" cy="2935162"/>
          </a:xfrm>
          <a:prstGeom prst="rect">
            <a:avLst/>
          </a:prstGeom>
          <a:noFill/>
        </p:spPr>
        <p:txBody>
          <a:bodyPr wrap="square">
            <a:spAutoFit/>
          </a:bodyPr>
          <a:lstStyle/>
          <a:p>
            <a:r>
              <a:rPr lang="en-US" dirty="0"/>
              <a:t>Mayuko sensei previously said all samples can not have the same mutation at the same position. That is not correct. </a:t>
            </a:r>
          </a:p>
          <a:p>
            <a:r>
              <a:rPr lang="en-US" dirty="0"/>
              <a:t>It is possible, in the sense that when we analyze viruses at the sub-consensus level, each FASTQ file sequences from millions of virus populations, which may be descendants of same ancestor, and, most importantly, the outbreak reference is not </a:t>
            </a:r>
            <a:r>
              <a:rPr lang="en-US" dirty="0">
                <a:solidFill>
                  <a:srgbClr val="FF0000"/>
                </a:solidFill>
              </a:rPr>
              <a:t>necessarily the closest ancestral sequence to the sequences in FASTQ file</a:t>
            </a:r>
            <a:endParaRPr lang="en-US" dirty="0"/>
          </a:p>
        </p:txBody>
      </p:sp>
    </p:spTree>
    <p:extLst>
      <p:ext uri="{BB962C8B-B14F-4D97-AF65-F5344CB8AC3E}">
        <p14:creationId xmlns:p14="http://schemas.microsoft.com/office/powerpoint/2010/main" val="21611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325</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Sapovirus GI.1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KTE</dc:creator>
  <cp:lastModifiedBy>KTE</cp:lastModifiedBy>
  <cp:revision>25</cp:revision>
  <dcterms:created xsi:type="dcterms:W3CDTF">2021-06-24T05:17:01Z</dcterms:created>
  <dcterms:modified xsi:type="dcterms:W3CDTF">2021-06-25T02:29:30Z</dcterms:modified>
</cp:coreProperties>
</file>