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Montserrat"/>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ontserrat-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66f3ca645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66f3ca645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66f3ca645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66f3ca645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66f3ca645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66f3ca645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66f3ca645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66f3ca645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66f3ca645d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66f3ca645d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66f3ca645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66f3ca645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66f3ca645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66f3ca645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66f3ca645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66f3ca645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66f3ca645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66f3ca645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66f3ca645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66f3ca645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66f3ca645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66f3ca645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66f3ca645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66f3ca645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66f3ca645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66f3ca645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56410"/>
              <a:buFont typeface="Arial"/>
              <a:buNone/>
            </a:pPr>
            <a:r>
              <a:t/>
            </a:r>
            <a:endParaRPr sz="1950">
              <a:solidFill>
                <a:srgbClr val="E3E3E3"/>
              </a:solidFill>
              <a:highlight>
                <a:srgbClr val="383838"/>
              </a:highlight>
              <a:latin typeface="Roboto"/>
              <a:ea typeface="Roboto"/>
              <a:cs typeface="Roboto"/>
              <a:sym typeface="Roboto"/>
            </a:endParaRPr>
          </a:p>
          <a:p>
            <a:pPr indent="0" lvl="0" marL="0" rtl="0" algn="ctr">
              <a:spcBef>
                <a:spcPts val="1200"/>
              </a:spcBef>
              <a:spcAft>
                <a:spcPts val="0"/>
              </a:spcAft>
              <a:buNone/>
            </a:pPr>
            <a:r>
              <a:rPr b="1" lang="en">
                <a:solidFill>
                  <a:schemeClr val="lt1"/>
                </a:solidFill>
                <a:latin typeface="Montserrat"/>
                <a:ea typeface="Montserrat"/>
                <a:cs typeface="Montserrat"/>
                <a:sym typeface="Montserrat"/>
              </a:rPr>
              <a:t>SyriaTel Churn Prediction</a:t>
            </a:r>
            <a:endParaRPr b="1">
              <a:solidFill>
                <a:schemeClr val="lt1"/>
              </a:solidFill>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latin typeface="Montserrat"/>
                <a:ea typeface="Montserrat"/>
                <a:cs typeface="Montserrat"/>
                <a:sym typeface="Montserrat"/>
              </a:rPr>
              <a:t>Using Data to Understand and Reduce Churn</a:t>
            </a:r>
            <a:endParaRPr>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Feature Importance</a:t>
            </a:r>
            <a:endParaRPr>
              <a:latin typeface="Montserrat"/>
              <a:ea typeface="Montserrat"/>
              <a:cs typeface="Montserrat"/>
              <a:sym typeface="Montserrat"/>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Clr>
                <a:schemeClr val="dk1"/>
              </a:buClr>
              <a:buSzPts val="1100"/>
              <a:buFont typeface="Arial"/>
              <a:buNone/>
            </a:pPr>
            <a:r>
              <a:rPr lang="en" sz="2300">
                <a:solidFill>
                  <a:srgbClr val="383838"/>
                </a:solidFill>
                <a:latin typeface="Montserrat"/>
                <a:ea typeface="Montserrat"/>
                <a:cs typeface="Montserrat"/>
                <a:sym typeface="Montserrat"/>
              </a:rPr>
              <a:t>The top most influential features are:</a:t>
            </a:r>
            <a:endParaRPr sz="2300">
              <a:solidFill>
                <a:srgbClr val="383838"/>
              </a:solidFill>
              <a:latin typeface="Montserrat"/>
              <a:ea typeface="Montserrat"/>
              <a:cs typeface="Montserrat"/>
              <a:sym typeface="Montserrat"/>
            </a:endParaRPr>
          </a:p>
          <a:p>
            <a:pPr indent="-374650" lvl="0" marL="457200" rtl="0" algn="l">
              <a:spcBef>
                <a:spcPts val="600"/>
              </a:spcBef>
              <a:spcAft>
                <a:spcPts val="0"/>
              </a:spcAft>
              <a:buClr>
                <a:srgbClr val="383838"/>
              </a:buClr>
              <a:buSzPts val="2300"/>
              <a:buFont typeface="Montserrat"/>
              <a:buChar char="●"/>
            </a:pPr>
            <a:r>
              <a:rPr lang="en" sz="2300">
                <a:solidFill>
                  <a:srgbClr val="383838"/>
                </a:solidFill>
                <a:latin typeface="Montserrat"/>
                <a:ea typeface="Montserrat"/>
                <a:cs typeface="Montserrat"/>
                <a:sym typeface="Montserrat"/>
              </a:rPr>
              <a:t>total day charge</a:t>
            </a:r>
            <a:endParaRPr sz="2300">
              <a:solidFill>
                <a:srgbClr val="383838"/>
              </a:solidFill>
              <a:latin typeface="Montserrat"/>
              <a:ea typeface="Montserrat"/>
              <a:cs typeface="Montserrat"/>
              <a:sym typeface="Montserrat"/>
            </a:endParaRPr>
          </a:p>
          <a:p>
            <a:pPr indent="-374650" lvl="0" marL="457200" rtl="0" algn="l">
              <a:spcBef>
                <a:spcPts val="0"/>
              </a:spcBef>
              <a:spcAft>
                <a:spcPts val="0"/>
              </a:spcAft>
              <a:buClr>
                <a:srgbClr val="383838"/>
              </a:buClr>
              <a:buSzPts val="2300"/>
              <a:buFont typeface="Montserrat"/>
              <a:buChar char="●"/>
            </a:pPr>
            <a:r>
              <a:rPr lang="en" sz="2300">
                <a:solidFill>
                  <a:srgbClr val="383838"/>
                </a:solidFill>
                <a:latin typeface="Montserrat"/>
                <a:ea typeface="Montserrat"/>
                <a:cs typeface="Montserrat"/>
                <a:sym typeface="Montserrat"/>
              </a:rPr>
              <a:t>customer service calls</a:t>
            </a:r>
            <a:endParaRPr sz="2300">
              <a:solidFill>
                <a:srgbClr val="383838"/>
              </a:solidFill>
              <a:latin typeface="Montserrat"/>
              <a:ea typeface="Montserrat"/>
              <a:cs typeface="Montserrat"/>
              <a:sym typeface="Montserrat"/>
            </a:endParaRPr>
          </a:p>
          <a:p>
            <a:pPr indent="-374650" lvl="0" marL="457200" rtl="0" algn="l">
              <a:spcBef>
                <a:spcPts val="0"/>
              </a:spcBef>
              <a:spcAft>
                <a:spcPts val="0"/>
              </a:spcAft>
              <a:buClr>
                <a:srgbClr val="383838"/>
              </a:buClr>
              <a:buSzPts val="2300"/>
              <a:buFont typeface="Montserrat"/>
              <a:buChar char="●"/>
            </a:pPr>
            <a:r>
              <a:rPr lang="en" sz="2300">
                <a:solidFill>
                  <a:srgbClr val="383838"/>
                </a:solidFill>
                <a:latin typeface="Montserrat"/>
                <a:ea typeface="Montserrat"/>
                <a:cs typeface="Montserrat"/>
                <a:sym typeface="Montserrat"/>
              </a:rPr>
              <a:t>total eve charge</a:t>
            </a:r>
            <a:endParaRPr sz="2300">
              <a:solidFill>
                <a:srgbClr val="383838"/>
              </a:solidFill>
              <a:latin typeface="Montserrat"/>
              <a:ea typeface="Montserrat"/>
              <a:cs typeface="Montserrat"/>
              <a:sym typeface="Montserrat"/>
            </a:endParaRPr>
          </a:p>
          <a:p>
            <a:pPr indent="-374650" lvl="0" marL="457200" rtl="0" algn="l">
              <a:spcBef>
                <a:spcPts val="0"/>
              </a:spcBef>
              <a:spcAft>
                <a:spcPts val="0"/>
              </a:spcAft>
              <a:buClr>
                <a:srgbClr val="383838"/>
              </a:buClr>
              <a:buSzPts val="2300"/>
              <a:buFont typeface="Montserrat"/>
              <a:buChar char="●"/>
            </a:pPr>
            <a:r>
              <a:rPr lang="en" sz="2300">
                <a:solidFill>
                  <a:srgbClr val="383838"/>
                </a:solidFill>
                <a:latin typeface="Montserrat"/>
                <a:ea typeface="Montserrat"/>
                <a:cs typeface="Montserrat"/>
                <a:sym typeface="Montserrat"/>
              </a:rPr>
              <a:t>voicemail plan</a:t>
            </a:r>
            <a:endParaRPr sz="2300">
              <a:solidFill>
                <a:srgbClr val="383838"/>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Recommendations</a:t>
            </a:r>
            <a:endParaRPr>
              <a:latin typeface="Montserrat"/>
              <a:ea typeface="Montserrat"/>
              <a:cs typeface="Montserrat"/>
              <a:sym typeface="Montserrat"/>
            </a:endParaRPr>
          </a:p>
        </p:txBody>
      </p:sp>
      <p:sp>
        <p:nvSpPr>
          <p:cNvPr id="117" name="Google Shape;117;p23"/>
          <p:cNvSpPr txBox="1"/>
          <p:nvPr>
            <p:ph idx="1" type="body"/>
          </p:nvPr>
        </p:nvSpPr>
        <p:spPr>
          <a:xfrm>
            <a:off x="311700" y="1152475"/>
            <a:ext cx="8520600" cy="3990900"/>
          </a:xfrm>
          <a:prstGeom prst="rect">
            <a:avLst/>
          </a:prstGeom>
        </p:spPr>
        <p:txBody>
          <a:bodyPr anchorCtr="0" anchor="t" bIns="91425" lIns="91425" spcFirstLastPara="1" rIns="91425" wrap="square" tIns="91425">
            <a:normAutofit fontScale="62500"/>
          </a:bodyPr>
          <a:lstStyle/>
          <a:p>
            <a:pPr indent="-341709" lvl="0" marL="457200" rtl="0" algn="l">
              <a:spcBef>
                <a:spcPts val="600"/>
              </a:spcBef>
              <a:spcAft>
                <a:spcPts val="0"/>
              </a:spcAft>
              <a:buClr>
                <a:srgbClr val="383838"/>
              </a:buClr>
              <a:buSzPct val="100000"/>
              <a:buFont typeface="Montserrat"/>
              <a:buChar char="●"/>
            </a:pPr>
            <a:r>
              <a:rPr lang="en" sz="2850">
                <a:solidFill>
                  <a:srgbClr val="383838"/>
                </a:solidFill>
                <a:latin typeface="Montserrat"/>
                <a:ea typeface="Montserrat"/>
                <a:cs typeface="Montserrat"/>
                <a:sym typeface="Montserrat"/>
              </a:rPr>
              <a:t>Offer loyalty discounts, tiered plans, or flat-rate unlimited day calling may reduce pressure from pricing.</a:t>
            </a:r>
            <a:endParaRPr sz="2850">
              <a:solidFill>
                <a:srgbClr val="383838"/>
              </a:solidFill>
              <a:latin typeface="Montserrat"/>
              <a:ea typeface="Montserrat"/>
              <a:cs typeface="Montserrat"/>
              <a:sym typeface="Montserrat"/>
            </a:endParaRPr>
          </a:p>
          <a:p>
            <a:pPr indent="-341709" lvl="0" marL="457200" rtl="0" algn="l">
              <a:spcBef>
                <a:spcPts val="0"/>
              </a:spcBef>
              <a:spcAft>
                <a:spcPts val="0"/>
              </a:spcAft>
              <a:buClr>
                <a:srgbClr val="383838"/>
              </a:buClr>
              <a:buSzPct val="100000"/>
              <a:buFont typeface="Montserrat"/>
              <a:buChar char="●"/>
            </a:pPr>
            <a:r>
              <a:rPr lang="en" sz="2850">
                <a:solidFill>
                  <a:srgbClr val="383838"/>
                </a:solidFill>
                <a:latin typeface="Montserrat"/>
                <a:ea typeface="Montserrat"/>
                <a:cs typeface="Montserrat"/>
                <a:sym typeface="Montserrat"/>
              </a:rPr>
              <a:t>Consider campaigns that educate customers on optimizing their usage to lower perceived charges.</a:t>
            </a:r>
            <a:endParaRPr sz="2850">
              <a:solidFill>
                <a:srgbClr val="383838"/>
              </a:solidFill>
              <a:latin typeface="Montserrat"/>
              <a:ea typeface="Montserrat"/>
              <a:cs typeface="Montserrat"/>
              <a:sym typeface="Montserrat"/>
            </a:endParaRPr>
          </a:p>
          <a:p>
            <a:pPr indent="-341709" lvl="0" marL="457200" rtl="0" algn="l">
              <a:spcBef>
                <a:spcPts val="0"/>
              </a:spcBef>
              <a:spcAft>
                <a:spcPts val="0"/>
              </a:spcAft>
              <a:buClr>
                <a:srgbClr val="383838"/>
              </a:buClr>
              <a:buSzPct val="100000"/>
              <a:buFont typeface="Montserrat"/>
              <a:buChar char="●"/>
            </a:pPr>
            <a:r>
              <a:rPr lang="en" sz="2850">
                <a:solidFill>
                  <a:srgbClr val="383838"/>
                </a:solidFill>
                <a:latin typeface="Montserrat"/>
                <a:ea typeface="Montserrat"/>
                <a:cs typeface="Montserrat"/>
                <a:sym typeface="Montserrat"/>
              </a:rPr>
              <a:t>Take note of users with multiple service calls in a short window as high risk.</a:t>
            </a:r>
            <a:endParaRPr sz="2850">
              <a:solidFill>
                <a:srgbClr val="383838"/>
              </a:solidFill>
              <a:latin typeface="Montserrat"/>
              <a:ea typeface="Montserrat"/>
              <a:cs typeface="Montserrat"/>
              <a:sym typeface="Montserrat"/>
            </a:endParaRPr>
          </a:p>
          <a:p>
            <a:pPr indent="-341709" lvl="0" marL="457200" rtl="0" algn="l">
              <a:spcBef>
                <a:spcPts val="0"/>
              </a:spcBef>
              <a:spcAft>
                <a:spcPts val="0"/>
              </a:spcAft>
              <a:buClr>
                <a:srgbClr val="383838"/>
              </a:buClr>
              <a:buSzPct val="100000"/>
              <a:buFont typeface="Montserrat"/>
              <a:buChar char="●"/>
            </a:pPr>
            <a:r>
              <a:rPr lang="en" sz="2850">
                <a:solidFill>
                  <a:srgbClr val="383838"/>
                </a:solidFill>
                <a:latin typeface="Montserrat"/>
                <a:ea typeface="Montserrat"/>
                <a:cs typeface="Montserrat"/>
                <a:sym typeface="Montserrat"/>
              </a:rPr>
              <a:t>Track the efficiency of customer service resolution and improve on it.</a:t>
            </a:r>
            <a:endParaRPr sz="2850">
              <a:solidFill>
                <a:srgbClr val="383838"/>
              </a:solidFill>
              <a:latin typeface="Montserrat"/>
              <a:ea typeface="Montserrat"/>
              <a:cs typeface="Montserrat"/>
              <a:sym typeface="Montserrat"/>
            </a:endParaRPr>
          </a:p>
          <a:p>
            <a:pPr indent="-341709" lvl="0" marL="457200" rtl="0" algn="l">
              <a:spcBef>
                <a:spcPts val="0"/>
              </a:spcBef>
              <a:spcAft>
                <a:spcPts val="0"/>
              </a:spcAft>
              <a:buClr>
                <a:srgbClr val="383838"/>
              </a:buClr>
              <a:buSzPct val="100000"/>
              <a:buFont typeface="Montserrat"/>
              <a:buChar char="●"/>
            </a:pPr>
            <a:r>
              <a:rPr lang="en" sz="2850">
                <a:solidFill>
                  <a:srgbClr val="383838"/>
                </a:solidFill>
                <a:latin typeface="Montserrat"/>
                <a:ea typeface="Montserrat"/>
                <a:cs typeface="Montserrat"/>
                <a:sym typeface="Montserrat"/>
              </a:rPr>
              <a:t>Create time-based promotions, for example, unlimited evening or weekend calling to reduce the perceived cost.</a:t>
            </a:r>
            <a:endParaRPr sz="2850">
              <a:solidFill>
                <a:srgbClr val="383838"/>
              </a:solidFill>
              <a:latin typeface="Montserrat"/>
              <a:ea typeface="Montserrat"/>
              <a:cs typeface="Montserrat"/>
              <a:sym typeface="Montserrat"/>
            </a:endParaRPr>
          </a:p>
          <a:p>
            <a:pPr indent="-341709" lvl="0" marL="457200" rtl="0" algn="l">
              <a:spcBef>
                <a:spcPts val="0"/>
              </a:spcBef>
              <a:spcAft>
                <a:spcPts val="0"/>
              </a:spcAft>
              <a:buClr>
                <a:srgbClr val="383838"/>
              </a:buClr>
              <a:buSzPct val="100000"/>
              <a:buFont typeface="Montserrat"/>
              <a:buChar char="●"/>
            </a:pPr>
            <a:r>
              <a:rPr lang="en" sz="2850">
                <a:solidFill>
                  <a:srgbClr val="383838"/>
                </a:solidFill>
                <a:latin typeface="Montserrat"/>
                <a:ea typeface="Montserrat"/>
                <a:cs typeface="Montserrat"/>
                <a:sym typeface="Montserrat"/>
              </a:rPr>
              <a:t>Add alerts or reminders for nearing plan limits or high evening usage to reduce the feeling of surprise bills on customers.</a:t>
            </a:r>
            <a:endParaRPr sz="2850">
              <a:solidFill>
                <a:srgbClr val="383838"/>
              </a:solidFill>
              <a:latin typeface="Montserrat"/>
              <a:ea typeface="Montserrat"/>
              <a:cs typeface="Montserrat"/>
              <a:sym typeface="Montserrat"/>
            </a:endParaRPr>
          </a:p>
          <a:p>
            <a:pPr indent="0" lvl="0" marL="0" rtl="0" algn="l">
              <a:spcBef>
                <a:spcPts val="6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Next Steps</a:t>
            </a:r>
            <a:endParaRPr>
              <a:latin typeface="Montserrat"/>
              <a:ea typeface="Montserrat"/>
              <a:cs typeface="Montserrat"/>
              <a:sym typeface="Montserrat"/>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b="1" lang="en" sz="1700">
                <a:solidFill>
                  <a:srgbClr val="383838"/>
                </a:solidFill>
                <a:latin typeface="Montserrat"/>
                <a:ea typeface="Montserrat"/>
                <a:cs typeface="Montserrat"/>
                <a:sym typeface="Montserrat"/>
              </a:rPr>
              <a:t>For even better model performances:</a:t>
            </a:r>
            <a:endParaRPr b="1" sz="1700">
              <a:solidFill>
                <a:srgbClr val="383838"/>
              </a:solidFill>
              <a:latin typeface="Montserrat"/>
              <a:ea typeface="Montserrat"/>
              <a:cs typeface="Montserrat"/>
              <a:sym typeface="Montserrat"/>
            </a:endParaRPr>
          </a:p>
          <a:p>
            <a:pPr indent="0" lvl="0" marL="0" rtl="0" algn="l">
              <a:spcBef>
                <a:spcPts val="600"/>
              </a:spcBef>
              <a:spcAft>
                <a:spcPts val="0"/>
              </a:spcAft>
              <a:buNone/>
            </a:pPr>
            <a:r>
              <a:t/>
            </a:r>
            <a:endParaRPr sz="1700">
              <a:solidFill>
                <a:srgbClr val="383838"/>
              </a:solidFill>
              <a:latin typeface="Montserrat"/>
              <a:ea typeface="Montserrat"/>
              <a:cs typeface="Montserrat"/>
              <a:sym typeface="Montserrat"/>
            </a:endParaRPr>
          </a:p>
          <a:p>
            <a:pPr indent="0" lvl="0" marL="0" rtl="0" algn="l">
              <a:spcBef>
                <a:spcPts val="600"/>
              </a:spcBef>
              <a:spcAft>
                <a:spcPts val="0"/>
              </a:spcAft>
              <a:buNone/>
            </a:pPr>
            <a:r>
              <a:rPr lang="en" sz="1700">
                <a:solidFill>
                  <a:srgbClr val="383838"/>
                </a:solidFill>
                <a:latin typeface="Montserrat"/>
                <a:ea typeface="Montserrat"/>
                <a:cs typeface="Montserrat"/>
                <a:sym typeface="Montserrat"/>
              </a:rPr>
              <a:t>Try more advanced models like XGBoost and Random Forest.</a:t>
            </a:r>
            <a:endParaRPr sz="1700">
              <a:solidFill>
                <a:srgbClr val="383838"/>
              </a:solidFill>
              <a:latin typeface="Montserrat"/>
              <a:ea typeface="Montserrat"/>
              <a:cs typeface="Montserrat"/>
              <a:sym typeface="Montserrat"/>
            </a:endParaRPr>
          </a:p>
          <a:p>
            <a:pPr indent="0" lvl="0" marL="0" rtl="0" algn="l">
              <a:spcBef>
                <a:spcPts val="600"/>
              </a:spcBef>
              <a:spcAft>
                <a:spcPts val="0"/>
              </a:spcAft>
              <a:buNone/>
            </a:pPr>
            <a:r>
              <a:t/>
            </a:r>
            <a:endParaRPr sz="1700">
              <a:solidFill>
                <a:srgbClr val="383838"/>
              </a:solidFill>
              <a:latin typeface="Montserrat"/>
              <a:ea typeface="Montserrat"/>
              <a:cs typeface="Montserrat"/>
              <a:sym typeface="Montserrat"/>
            </a:endParaRPr>
          </a:p>
          <a:p>
            <a:pPr indent="0" lvl="0" marL="0" rtl="0" algn="l">
              <a:spcBef>
                <a:spcPts val="600"/>
              </a:spcBef>
              <a:spcAft>
                <a:spcPts val="0"/>
              </a:spcAft>
              <a:buNone/>
            </a:pPr>
            <a:r>
              <a:rPr lang="en" sz="1700">
                <a:solidFill>
                  <a:srgbClr val="383838"/>
                </a:solidFill>
                <a:latin typeface="Montserrat"/>
                <a:ea typeface="Montserrat"/>
                <a:cs typeface="Montserrat"/>
                <a:sym typeface="Montserrat"/>
              </a:rPr>
              <a:t>Use more recent data, or data that has more features to manipulate.</a:t>
            </a:r>
            <a:endParaRPr sz="1700">
              <a:solidFill>
                <a:srgbClr val="383838"/>
              </a:solidFill>
              <a:latin typeface="Montserrat"/>
              <a:ea typeface="Montserrat"/>
              <a:cs typeface="Montserrat"/>
              <a:sym typeface="Montserrat"/>
            </a:endParaRPr>
          </a:p>
          <a:p>
            <a:pPr indent="0" lvl="0" marL="0" rtl="0" algn="l">
              <a:spcBef>
                <a:spcPts val="600"/>
              </a:spcBef>
              <a:spcAft>
                <a:spcPts val="0"/>
              </a:spcAft>
              <a:buNone/>
            </a:pPr>
            <a:r>
              <a:t/>
            </a:r>
            <a:endParaRPr sz="1700">
              <a:solidFill>
                <a:srgbClr val="383838"/>
              </a:solidFill>
              <a:latin typeface="Montserrat"/>
              <a:ea typeface="Montserrat"/>
              <a:cs typeface="Montserrat"/>
              <a:sym typeface="Montserrat"/>
            </a:endParaRPr>
          </a:p>
          <a:p>
            <a:pPr indent="0" lvl="0" marL="0" rtl="0" algn="l">
              <a:spcBef>
                <a:spcPts val="600"/>
              </a:spcBef>
              <a:spcAft>
                <a:spcPts val="0"/>
              </a:spcAft>
              <a:buNone/>
            </a:pPr>
            <a:r>
              <a:rPr lang="en" sz="1700">
                <a:solidFill>
                  <a:srgbClr val="383838"/>
                </a:solidFill>
                <a:latin typeface="Montserrat"/>
                <a:ea typeface="Montserrat"/>
                <a:cs typeface="Montserrat"/>
                <a:sym typeface="Montserrat"/>
              </a:rPr>
              <a:t>Build a real-time churn alert system.</a:t>
            </a:r>
            <a:endParaRPr sz="1700">
              <a:solidFill>
                <a:srgbClr val="383838"/>
              </a:solidFill>
              <a:latin typeface="Montserrat"/>
              <a:ea typeface="Montserrat"/>
              <a:cs typeface="Montserrat"/>
              <a:sym typeface="Montserrat"/>
            </a:endParaRPr>
          </a:p>
          <a:p>
            <a:pPr indent="0" lvl="0" marL="0" rtl="0" algn="l">
              <a:spcBef>
                <a:spcPts val="6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Conclusion</a:t>
            </a:r>
            <a:endParaRPr>
              <a:latin typeface="Montserrat"/>
              <a:ea typeface="Montserrat"/>
              <a:cs typeface="Montserrat"/>
              <a:sym typeface="Montserrat"/>
            </a:endParaRPr>
          </a:p>
        </p:txBody>
      </p:sp>
      <p:sp>
        <p:nvSpPr>
          <p:cNvPr id="129" name="Google Shape;12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solidFill>
                  <a:srgbClr val="383838"/>
                </a:solidFill>
                <a:latin typeface="Montserrat"/>
                <a:ea typeface="Montserrat"/>
                <a:cs typeface="Montserrat"/>
                <a:sym typeface="Montserrat"/>
              </a:rPr>
              <a:t>The models built show encouraging results in churn prediction, especially when referring to decision trees with tuned hyperparameters. With proper deployment and thorough monitoring, the system could significantly improve customer retention efforts as they can zero in at-risk customers early.</a:t>
            </a:r>
            <a:endParaRPr sz="2600">
              <a:solidFill>
                <a:srgbClr val="383838"/>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514925" y="39961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620">
                <a:latin typeface="Montserrat"/>
                <a:ea typeface="Montserrat"/>
                <a:cs typeface="Montserrat"/>
                <a:sym typeface="Montserrat"/>
              </a:rPr>
              <a:t>By Kago Ruburu</a:t>
            </a:r>
            <a:endParaRPr sz="1620">
              <a:latin typeface="Montserrat"/>
              <a:ea typeface="Montserrat"/>
              <a:cs typeface="Montserrat"/>
              <a:sym typeface="Montserrat"/>
            </a:endParaRPr>
          </a:p>
        </p:txBody>
      </p:sp>
      <p:sp>
        <p:nvSpPr>
          <p:cNvPr id="135" name="Google Shape;135;p26"/>
          <p:cNvSpPr txBox="1"/>
          <p:nvPr>
            <p:ph idx="1" type="body"/>
          </p:nvPr>
        </p:nvSpPr>
        <p:spPr>
          <a:xfrm>
            <a:off x="155375" y="4333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6" name="Google Shape;136;p26"/>
          <p:cNvPicPr preferRelativeResize="0"/>
          <p:nvPr/>
        </p:nvPicPr>
        <p:blipFill rotWithShape="1">
          <a:blip r:embed="rId3">
            <a:alphaModFix/>
          </a:blip>
          <a:srcRect b="0" l="0" r="0" t="0"/>
          <a:stretch/>
        </p:blipFill>
        <p:spPr>
          <a:xfrm>
            <a:off x="2689399" y="554446"/>
            <a:ext cx="3933595" cy="268353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29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Overview</a:t>
            </a:r>
            <a:endParaRPr>
              <a:latin typeface="Montserrat"/>
              <a:ea typeface="Montserrat"/>
              <a:cs typeface="Montserrat"/>
              <a:sym typeface="Montserrat"/>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t/>
            </a:r>
            <a:endParaRPr b="1" sz="1300">
              <a:solidFill>
                <a:schemeClr val="dk1"/>
              </a:solidFill>
            </a:endParaRPr>
          </a:p>
          <a:p>
            <a:pPr indent="-342900" lvl="0" marL="457200" rtl="0" algn="l">
              <a:spcBef>
                <a:spcPts val="1200"/>
              </a:spcBef>
              <a:spcAft>
                <a:spcPts val="0"/>
              </a:spcAft>
              <a:buClr>
                <a:schemeClr val="dk1"/>
              </a:buClr>
              <a:buSzPts val="1800"/>
              <a:buChar char="●"/>
            </a:pPr>
            <a:r>
              <a:rPr b="1" lang="en">
                <a:solidFill>
                  <a:schemeClr val="dk1"/>
                </a:solidFill>
                <a:latin typeface="Montserrat"/>
                <a:ea typeface="Montserrat"/>
                <a:cs typeface="Montserrat"/>
                <a:sym typeface="Montserrat"/>
              </a:rPr>
              <a:t>Objective</a:t>
            </a:r>
            <a:r>
              <a:rPr lang="en">
                <a:solidFill>
                  <a:schemeClr val="dk1"/>
                </a:solidFill>
                <a:latin typeface="Montserrat"/>
                <a:ea typeface="Montserrat"/>
                <a:cs typeface="Montserrat"/>
                <a:sym typeface="Montserrat"/>
              </a:rPr>
              <a:t>: To predict which customers are likely to churn</a:t>
            </a:r>
            <a:br>
              <a:rPr lang="en">
                <a:solidFill>
                  <a:schemeClr val="dk1"/>
                </a:solidFill>
                <a:latin typeface="Montserrat"/>
                <a:ea typeface="Montserrat"/>
                <a:cs typeface="Montserrat"/>
                <a:sym typeface="Montserrat"/>
              </a:rPr>
            </a:b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Char char="●"/>
            </a:pPr>
            <a:r>
              <a:rPr b="1" lang="en">
                <a:solidFill>
                  <a:schemeClr val="dk1"/>
                </a:solidFill>
                <a:latin typeface="Montserrat"/>
                <a:ea typeface="Montserrat"/>
                <a:cs typeface="Montserrat"/>
                <a:sym typeface="Montserrat"/>
              </a:rPr>
              <a:t>Goal</a:t>
            </a:r>
            <a:r>
              <a:rPr lang="en">
                <a:solidFill>
                  <a:schemeClr val="dk1"/>
                </a:solidFill>
                <a:latin typeface="Montserrat"/>
                <a:ea typeface="Montserrat"/>
                <a:cs typeface="Montserrat"/>
                <a:sym typeface="Montserrat"/>
              </a:rPr>
              <a:t>: Assist the business in proactively reducing churn by targeting at-risk customers</a:t>
            </a:r>
            <a:br>
              <a:rPr lang="en">
                <a:solidFill>
                  <a:schemeClr val="dk1"/>
                </a:solidFill>
                <a:latin typeface="Montserrat"/>
                <a:ea typeface="Montserrat"/>
                <a:cs typeface="Montserrat"/>
                <a:sym typeface="Montserrat"/>
              </a:rPr>
            </a:br>
            <a:endParaRPr>
              <a:solidFill>
                <a:schemeClr val="dk1"/>
              </a:solidFill>
              <a:latin typeface="Montserrat"/>
              <a:ea typeface="Montserrat"/>
              <a:cs typeface="Montserrat"/>
              <a:sym typeface="Montserrat"/>
            </a:endParaRPr>
          </a:p>
          <a:p>
            <a:pPr indent="-342900" lvl="0" marL="457200" rtl="0" algn="l">
              <a:spcBef>
                <a:spcPts val="0"/>
              </a:spcBef>
              <a:spcAft>
                <a:spcPts val="0"/>
              </a:spcAft>
              <a:buClr>
                <a:schemeClr val="dk1"/>
              </a:buClr>
              <a:buSzPts val="1800"/>
              <a:buChar char="●"/>
            </a:pPr>
            <a:r>
              <a:rPr b="1" lang="en">
                <a:solidFill>
                  <a:schemeClr val="dk1"/>
                </a:solidFill>
                <a:latin typeface="Montserrat"/>
                <a:ea typeface="Montserrat"/>
                <a:cs typeface="Montserrat"/>
                <a:sym typeface="Montserrat"/>
              </a:rPr>
              <a:t>Approach</a:t>
            </a:r>
            <a:r>
              <a:rPr lang="en">
                <a:solidFill>
                  <a:schemeClr val="dk1"/>
                </a:solidFill>
                <a:latin typeface="Montserrat"/>
                <a:ea typeface="Montserrat"/>
                <a:cs typeface="Montserrat"/>
                <a:sym typeface="Montserrat"/>
              </a:rPr>
              <a:t>: Data analysis  as well as machine learning to uncover key churn indicators</a:t>
            </a:r>
            <a:endParaRPr>
              <a:solidFill>
                <a:schemeClr val="dk1"/>
              </a:solidFill>
              <a:latin typeface="Montserrat"/>
              <a:ea typeface="Montserrat"/>
              <a:cs typeface="Montserrat"/>
              <a:sym typeface="Montserrat"/>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557600"/>
            <a:ext cx="8520600" cy="45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latin typeface="Montserrat"/>
                <a:ea typeface="Montserrat"/>
                <a:cs typeface="Montserrat"/>
                <a:sym typeface="Montserrat"/>
              </a:rPr>
              <a:t>Business Understanding</a:t>
            </a:r>
            <a:endParaRPr sz="2520">
              <a:latin typeface="Montserrat"/>
              <a:ea typeface="Montserrat"/>
              <a:cs typeface="Montserrat"/>
              <a:sym typeface="Montserrat"/>
            </a:endParaRPr>
          </a:p>
        </p:txBody>
      </p:sp>
      <p:sp>
        <p:nvSpPr>
          <p:cNvPr id="67" name="Google Shape;67;p15"/>
          <p:cNvSpPr txBox="1"/>
          <p:nvPr>
            <p:ph idx="1" type="body"/>
          </p:nvPr>
        </p:nvSpPr>
        <p:spPr>
          <a:xfrm>
            <a:off x="311700" y="1152475"/>
            <a:ext cx="8520600" cy="3845100"/>
          </a:xfrm>
          <a:prstGeom prst="rect">
            <a:avLst/>
          </a:prstGeom>
        </p:spPr>
        <p:txBody>
          <a:bodyPr anchorCtr="0" anchor="t" bIns="91425" lIns="91425" spcFirstLastPara="1" rIns="91425" wrap="square" tIns="91425">
            <a:normAutofit fontScale="77500" lnSpcReduction="10000"/>
          </a:bodyPr>
          <a:lstStyle/>
          <a:p>
            <a:pPr indent="0" lvl="0" marL="0" rtl="0" algn="l">
              <a:spcBef>
                <a:spcPts val="600"/>
              </a:spcBef>
              <a:spcAft>
                <a:spcPts val="0"/>
              </a:spcAft>
              <a:buNone/>
            </a:pPr>
            <a:r>
              <a:rPr lang="en" sz="2162">
                <a:solidFill>
                  <a:srgbClr val="383838"/>
                </a:solidFill>
                <a:latin typeface="Montserrat"/>
                <a:ea typeface="Montserrat"/>
                <a:cs typeface="Montserrat"/>
                <a:sym typeface="Montserrat"/>
              </a:rPr>
              <a:t>Churn is a one of the biggest problems in the telecom industry.For Telecom companies it is important to attract new customers and at the same time prevent old ones from leaving their companies. There are different reasons why customers may choose to terminate their contracts, including pricing, poor customer service, change in customer preference, among others.</a:t>
            </a:r>
            <a:endParaRPr sz="2162">
              <a:solidFill>
                <a:srgbClr val="383838"/>
              </a:solidFill>
              <a:latin typeface="Montserrat"/>
              <a:ea typeface="Montserrat"/>
              <a:cs typeface="Montserrat"/>
              <a:sym typeface="Montserrat"/>
            </a:endParaRPr>
          </a:p>
          <a:p>
            <a:pPr indent="0" lvl="0" marL="0" rtl="0" algn="l">
              <a:spcBef>
                <a:spcPts val="600"/>
              </a:spcBef>
              <a:spcAft>
                <a:spcPts val="0"/>
              </a:spcAft>
              <a:buClr>
                <a:schemeClr val="dk1"/>
              </a:buClr>
              <a:buSzPct val="50857"/>
              <a:buFont typeface="Arial"/>
              <a:buNone/>
            </a:pPr>
            <a:r>
              <a:t/>
            </a:r>
            <a:endParaRPr sz="2162">
              <a:solidFill>
                <a:srgbClr val="383838"/>
              </a:solidFill>
              <a:latin typeface="Montserrat"/>
              <a:ea typeface="Montserrat"/>
              <a:cs typeface="Montserrat"/>
              <a:sym typeface="Montserrat"/>
            </a:endParaRPr>
          </a:p>
          <a:p>
            <a:pPr indent="0" lvl="0" marL="0" rtl="0" algn="l">
              <a:spcBef>
                <a:spcPts val="600"/>
              </a:spcBef>
              <a:spcAft>
                <a:spcPts val="0"/>
              </a:spcAft>
              <a:buClr>
                <a:schemeClr val="dk1"/>
              </a:buClr>
              <a:buSzPct val="50857"/>
              <a:buFont typeface="Arial"/>
              <a:buNone/>
            </a:pPr>
            <a:r>
              <a:rPr lang="en" sz="2162">
                <a:solidFill>
                  <a:srgbClr val="383838"/>
                </a:solidFill>
                <a:latin typeface="Montserrat"/>
                <a:ea typeface="Montserrat"/>
                <a:cs typeface="Montserrat"/>
                <a:sym typeface="Montserrat"/>
              </a:rPr>
              <a:t>Due to the direct effect of churn on revenues, telecom companies apply machine learning models to predict churn on an individual customer basis and take countermeasures such as discounts, special offers, or other measures to keep their customers. Finding factors that contribute to customer churn is important so as to take the necessary actions in order to reduce this churn.</a:t>
            </a:r>
            <a:endParaRPr sz="2162">
              <a:solidFill>
                <a:srgbClr val="383838"/>
              </a:solidFill>
              <a:latin typeface="Montserrat"/>
              <a:ea typeface="Montserrat"/>
              <a:cs typeface="Montserrat"/>
              <a:sym typeface="Montserrat"/>
            </a:endParaRPr>
          </a:p>
          <a:p>
            <a:pPr indent="0" lvl="0" marL="0" rtl="0" algn="l">
              <a:spcBef>
                <a:spcPts val="6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Data Understanding</a:t>
            </a:r>
            <a:endParaRPr>
              <a:latin typeface="Montserrat"/>
              <a:ea typeface="Montserrat"/>
              <a:cs typeface="Montserrat"/>
              <a:sym typeface="Montserrat"/>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83838"/>
                </a:solidFill>
                <a:latin typeface="Montserrat"/>
                <a:ea typeface="Montserrat"/>
                <a:cs typeface="Montserrat"/>
                <a:sym typeface="Montserrat"/>
              </a:rPr>
              <a:t>The dataset contains data on the customers of a Telecom company. Each row represents a customer and the columns contain customer’s attributes.</a:t>
            </a:r>
            <a:endParaRPr>
              <a:solidFill>
                <a:srgbClr val="383838"/>
              </a:solidFill>
              <a:latin typeface="Montserrat"/>
              <a:ea typeface="Montserrat"/>
              <a:cs typeface="Montserrat"/>
              <a:sym typeface="Montserrat"/>
            </a:endParaRPr>
          </a:p>
          <a:p>
            <a:pPr indent="0" lvl="0" marL="0" rtl="0" algn="l">
              <a:spcBef>
                <a:spcPts val="1200"/>
              </a:spcBef>
              <a:spcAft>
                <a:spcPts val="0"/>
              </a:spcAft>
              <a:buNone/>
            </a:pPr>
            <a:r>
              <a:rPr lang="en">
                <a:solidFill>
                  <a:srgbClr val="383838"/>
                </a:solidFill>
                <a:latin typeface="Montserrat"/>
                <a:ea typeface="Montserrat"/>
                <a:cs typeface="Montserrat"/>
                <a:sym typeface="Montserrat"/>
              </a:rPr>
              <a:t>There are over 3000 customer records analyzed and 21 different features including:</a:t>
            </a:r>
            <a:endParaRPr>
              <a:solidFill>
                <a:srgbClr val="383838"/>
              </a:solidFill>
              <a:latin typeface="Montserrat"/>
              <a:ea typeface="Montserrat"/>
              <a:cs typeface="Montserrat"/>
              <a:sym typeface="Montserrat"/>
            </a:endParaRPr>
          </a:p>
          <a:p>
            <a:pPr indent="-298450" lvl="0" marL="457200" rtl="0" algn="l">
              <a:spcBef>
                <a:spcPts val="1200"/>
              </a:spcBef>
              <a:spcAft>
                <a:spcPts val="0"/>
              </a:spcAft>
              <a:buClr>
                <a:srgbClr val="383838"/>
              </a:buClr>
              <a:buSzPts val="1100"/>
              <a:buFont typeface="Montserrat"/>
              <a:buChar char="●"/>
            </a:pPr>
            <a:r>
              <a:rPr lang="en">
                <a:solidFill>
                  <a:srgbClr val="383838"/>
                </a:solidFill>
                <a:latin typeface="Montserrat"/>
                <a:ea typeface="Montserrat"/>
                <a:cs typeface="Montserrat"/>
                <a:sym typeface="Montserrat"/>
              </a:rPr>
              <a:t>Customer service calls</a:t>
            </a:r>
            <a:endParaRPr>
              <a:solidFill>
                <a:srgbClr val="383838"/>
              </a:solidFill>
              <a:latin typeface="Montserrat"/>
              <a:ea typeface="Montserrat"/>
              <a:cs typeface="Montserrat"/>
              <a:sym typeface="Montserrat"/>
            </a:endParaRPr>
          </a:p>
          <a:p>
            <a:pPr indent="-298450" lvl="0" marL="457200" rtl="0" algn="l">
              <a:spcBef>
                <a:spcPts val="0"/>
              </a:spcBef>
              <a:spcAft>
                <a:spcPts val="0"/>
              </a:spcAft>
              <a:buClr>
                <a:srgbClr val="383838"/>
              </a:buClr>
              <a:buSzPts val="1100"/>
              <a:buFont typeface="Montserrat"/>
              <a:buChar char="●"/>
            </a:pPr>
            <a:r>
              <a:rPr lang="en">
                <a:solidFill>
                  <a:srgbClr val="383838"/>
                </a:solidFill>
                <a:latin typeface="Montserrat"/>
                <a:ea typeface="Montserrat"/>
                <a:cs typeface="Montserrat"/>
                <a:sym typeface="Montserrat"/>
              </a:rPr>
              <a:t>Total charges</a:t>
            </a:r>
            <a:endParaRPr>
              <a:solidFill>
                <a:srgbClr val="383838"/>
              </a:solidFill>
              <a:latin typeface="Montserrat"/>
              <a:ea typeface="Montserrat"/>
              <a:cs typeface="Montserrat"/>
              <a:sym typeface="Montserrat"/>
            </a:endParaRPr>
          </a:p>
          <a:p>
            <a:pPr indent="-298450" lvl="0" marL="457200" rtl="0" algn="l">
              <a:spcBef>
                <a:spcPts val="0"/>
              </a:spcBef>
              <a:spcAft>
                <a:spcPts val="0"/>
              </a:spcAft>
              <a:buClr>
                <a:srgbClr val="383838"/>
              </a:buClr>
              <a:buSzPts val="1100"/>
              <a:buFont typeface="Montserrat"/>
              <a:buChar char="●"/>
            </a:pPr>
            <a:r>
              <a:rPr lang="en">
                <a:solidFill>
                  <a:srgbClr val="383838"/>
                </a:solidFill>
                <a:latin typeface="Montserrat"/>
                <a:ea typeface="Montserrat"/>
                <a:cs typeface="Montserrat"/>
                <a:sym typeface="Montserrat"/>
              </a:rPr>
              <a:t>Voicemail &amp; international plans</a:t>
            </a:r>
            <a:endParaRPr>
              <a:solidFill>
                <a:srgbClr val="383838"/>
              </a:solidFill>
              <a:latin typeface="Montserrat"/>
              <a:ea typeface="Montserrat"/>
              <a:cs typeface="Montserrat"/>
              <a:sym typeface="Montserrat"/>
            </a:endParaRPr>
          </a:p>
          <a:p>
            <a:pPr indent="-298450" lvl="0" marL="457200" rtl="0" algn="l">
              <a:spcBef>
                <a:spcPts val="0"/>
              </a:spcBef>
              <a:spcAft>
                <a:spcPts val="0"/>
              </a:spcAft>
              <a:buClr>
                <a:srgbClr val="383838"/>
              </a:buClr>
              <a:buSzPts val="1100"/>
              <a:buChar char="●"/>
            </a:pPr>
            <a:r>
              <a:rPr lang="en">
                <a:solidFill>
                  <a:srgbClr val="383838"/>
                </a:solidFill>
                <a:latin typeface="Montserrat"/>
                <a:ea typeface="Montserrat"/>
                <a:cs typeface="Montserrat"/>
                <a:sym typeface="Montserrat"/>
              </a:rPr>
              <a:t>Churn (target)</a:t>
            </a:r>
            <a:br>
              <a:rPr lang="en">
                <a:solidFill>
                  <a:srgbClr val="383838"/>
                </a:solidFill>
              </a:rPr>
            </a:br>
            <a:endParaRPr>
              <a:solidFill>
                <a:srgbClr val="383838"/>
              </a:solidFill>
              <a:latin typeface="Montserrat"/>
              <a:ea typeface="Montserrat"/>
              <a:cs typeface="Montserrat"/>
              <a:sym typeface="Montserrat"/>
            </a:endParaRPr>
          </a:p>
          <a:p>
            <a:pPr indent="0" lvl="0" marL="0" rtl="0" algn="l">
              <a:spcBef>
                <a:spcPts val="1200"/>
              </a:spcBef>
              <a:spcAft>
                <a:spcPts val="600"/>
              </a:spcAft>
              <a:buNone/>
            </a:pPr>
            <a:r>
              <a:t/>
            </a:r>
            <a:endParaRPr>
              <a:solidFill>
                <a:srgbClr val="383838"/>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Our </a:t>
            </a:r>
            <a:r>
              <a:rPr lang="en">
                <a:latin typeface="Montserrat"/>
                <a:ea typeface="Montserrat"/>
                <a:cs typeface="Montserrat"/>
                <a:sym typeface="Montserrat"/>
              </a:rPr>
              <a:t>Modelling Approach</a:t>
            </a:r>
            <a:endParaRPr>
              <a:latin typeface="Montserrat"/>
              <a:ea typeface="Montserrat"/>
              <a:cs typeface="Montserrat"/>
              <a:sym typeface="Montserrat"/>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83838"/>
                </a:solidFill>
                <a:latin typeface="Montserrat"/>
                <a:ea typeface="Montserrat"/>
                <a:cs typeface="Montserrat"/>
                <a:sym typeface="Montserrat"/>
              </a:rPr>
              <a:t>We decided to use multiple models, a logistic regression model, its hyperparameter-tuned version as well as a decision tree and its hyperparameter-tuned version.</a:t>
            </a:r>
            <a:endParaRPr>
              <a:solidFill>
                <a:srgbClr val="383838"/>
              </a:solidFill>
              <a:latin typeface="Montserrat"/>
              <a:ea typeface="Montserrat"/>
              <a:cs typeface="Montserrat"/>
              <a:sym typeface="Montserrat"/>
            </a:endParaRPr>
          </a:p>
          <a:p>
            <a:pPr indent="0" lvl="0" marL="0" rtl="0" algn="l">
              <a:spcBef>
                <a:spcPts val="1200"/>
              </a:spcBef>
              <a:spcAft>
                <a:spcPts val="0"/>
              </a:spcAft>
              <a:buNone/>
            </a:pPr>
            <a:r>
              <a:rPr lang="en">
                <a:solidFill>
                  <a:srgbClr val="383838"/>
                </a:solidFill>
                <a:latin typeface="Montserrat"/>
                <a:ea typeface="Montserrat"/>
                <a:cs typeface="Montserrat"/>
                <a:sym typeface="Montserrat"/>
              </a:rPr>
              <a:t>The logistic regression model serves as a baseline </a:t>
            </a:r>
            <a:r>
              <a:rPr lang="en">
                <a:solidFill>
                  <a:srgbClr val="383838"/>
                </a:solidFill>
                <a:latin typeface="Montserrat"/>
                <a:ea typeface="Montserrat"/>
                <a:cs typeface="Montserrat"/>
                <a:sym typeface="Montserrat"/>
              </a:rPr>
              <a:t>for</a:t>
            </a:r>
            <a:r>
              <a:rPr lang="en">
                <a:solidFill>
                  <a:srgbClr val="383838"/>
                </a:solidFill>
                <a:latin typeface="Montserrat"/>
                <a:ea typeface="Montserrat"/>
                <a:cs typeface="Montserrat"/>
                <a:sym typeface="Montserrat"/>
              </a:rPr>
              <a:t> comparison.</a:t>
            </a:r>
            <a:endParaRPr>
              <a:solidFill>
                <a:srgbClr val="383838"/>
              </a:solidFill>
              <a:latin typeface="Montserrat"/>
              <a:ea typeface="Montserrat"/>
              <a:cs typeface="Montserrat"/>
              <a:sym typeface="Montserrat"/>
            </a:endParaRPr>
          </a:p>
          <a:p>
            <a:pPr indent="0" lvl="0" marL="0" rtl="0" algn="l">
              <a:spcBef>
                <a:spcPts val="1200"/>
              </a:spcBef>
              <a:spcAft>
                <a:spcPts val="0"/>
              </a:spcAft>
              <a:buNone/>
            </a:pPr>
            <a:r>
              <a:rPr lang="en">
                <a:solidFill>
                  <a:srgbClr val="383838"/>
                </a:solidFill>
                <a:latin typeface="Montserrat"/>
                <a:ea typeface="Montserrat"/>
                <a:cs typeface="Montserrat"/>
                <a:sym typeface="Montserrat"/>
              </a:rPr>
              <a:t>We compared them using precision, recall, and AUC (Area Under Curve).</a:t>
            </a:r>
            <a:endParaRPr>
              <a:solidFill>
                <a:srgbClr val="383838"/>
              </a:solidFill>
              <a:latin typeface="Montserrat"/>
              <a:ea typeface="Montserrat"/>
              <a:cs typeface="Montserrat"/>
              <a:sym typeface="Montserrat"/>
            </a:endParaRPr>
          </a:p>
          <a:p>
            <a:pPr indent="0" lvl="0" marL="0" rtl="0" algn="l">
              <a:spcBef>
                <a:spcPts val="1200"/>
              </a:spcBef>
              <a:spcAft>
                <a:spcPts val="0"/>
              </a:spcAft>
              <a:buNone/>
            </a:pPr>
            <a:r>
              <a:rPr lang="en">
                <a:solidFill>
                  <a:srgbClr val="383838"/>
                </a:solidFill>
                <a:latin typeface="Montserrat"/>
                <a:ea typeface="Montserrat"/>
                <a:cs typeface="Montserrat"/>
                <a:sym typeface="Montserrat"/>
              </a:rPr>
              <a:t>After comparison we found that the hyperparameter-tuned decision tree model performed the best especially the recall and the F1 score.</a:t>
            </a:r>
            <a:endParaRPr>
              <a:solidFill>
                <a:srgbClr val="383838"/>
              </a:solidFill>
              <a:latin typeface="Montserrat"/>
              <a:ea typeface="Montserrat"/>
              <a:cs typeface="Montserrat"/>
              <a:sym typeface="Montserrat"/>
            </a:endParaRPr>
          </a:p>
          <a:p>
            <a:pPr indent="0" lvl="0" marL="0" rtl="0" algn="l">
              <a:spcBef>
                <a:spcPts val="1200"/>
              </a:spcBef>
              <a:spcAft>
                <a:spcPts val="1200"/>
              </a:spcAft>
              <a:buNone/>
            </a:pPr>
            <a:r>
              <a:t/>
            </a:r>
            <a:endParaRPr>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 name="Google Shape;86;p18"/>
          <p:cNvPicPr preferRelativeResize="0"/>
          <p:nvPr/>
        </p:nvPicPr>
        <p:blipFill>
          <a:blip r:embed="rId3">
            <a:alphaModFix/>
          </a:blip>
          <a:stretch>
            <a:fillRect/>
          </a:stretch>
        </p:blipFill>
        <p:spPr>
          <a:xfrm>
            <a:off x="724375" y="0"/>
            <a:ext cx="7644875" cy="5143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6478"/>
              <a:buFont typeface="Arial"/>
              <a:buNone/>
            </a:pPr>
            <a:r>
              <a:rPr lang="en" sz="2366">
                <a:solidFill>
                  <a:srgbClr val="383838"/>
                </a:solidFill>
                <a:latin typeface="Montserrat"/>
                <a:ea typeface="Montserrat"/>
                <a:cs typeface="Montserrat"/>
                <a:sym typeface="Montserrat"/>
              </a:rPr>
              <a:t>Receiver Operating Characteristic Curve and Area Under the Curve</a:t>
            </a:r>
            <a:endParaRPr sz="2366">
              <a:solidFill>
                <a:srgbClr val="383838"/>
              </a:solidFill>
              <a:latin typeface="Montserrat"/>
              <a:ea typeface="Montserrat"/>
              <a:cs typeface="Montserrat"/>
              <a:sym typeface="Montserrat"/>
            </a:endParaRPr>
          </a:p>
          <a:p>
            <a:pPr indent="0" lvl="0" marL="0" rtl="0" algn="l">
              <a:spcBef>
                <a:spcPts val="1200"/>
              </a:spcBef>
              <a:spcAft>
                <a:spcPts val="0"/>
              </a:spcAft>
              <a:buNone/>
            </a:pPr>
            <a:r>
              <a:t/>
            </a:r>
            <a:endParaRPr/>
          </a:p>
        </p:txBody>
      </p:sp>
      <p:sp>
        <p:nvSpPr>
          <p:cNvPr id="92" name="Google Shape;92;p19"/>
          <p:cNvSpPr txBox="1"/>
          <p:nvPr>
            <p:ph idx="1" type="body"/>
          </p:nvPr>
        </p:nvSpPr>
        <p:spPr>
          <a:xfrm>
            <a:off x="311700" y="1605850"/>
            <a:ext cx="85206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sz="1900">
                <a:solidFill>
                  <a:srgbClr val="383838"/>
                </a:solidFill>
                <a:latin typeface="Montserrat"/>
                <a:ea typeface="Montserrat"/>
                <a:cs typeface="Montserrat"/>
                <a:sym typeface="Montserrat"/>
              </a:rPr>
              <a:t>The curve above represents the </a:t>
            </a:r>
            <a:r>
              <a:rPr lang="en" sz="1900">
                <a:solidFill>
                  <a:srgbClr val="383838"/>
                </a:solidFill>
                <a:latin typeface="Montserrat"/>
                <a:ea typeface="Montserrat"/>
                <a:cs typeface="Montserrat"/>
                <a:sym typeface="Montserrat"/>
              </a:rPr>
              <a:t>ROC AUC Curve for the Decision tree model.</a:t>
            </a:r>
            <a:endParaRPr sz="1900">
              <a:solidFill>
                <a:srgbClr val="383838"/>
              </a:solidFill>
              <a:latin typeface="Montserrat"/>
              <a:ea typeface="Montserrat"/>
              <a:cs typeface="Montserrat"/>
              <a:sym typeface="Montserrat"/>
            </a:endParaRPr>
          </a:p>
          <a:p>
            <a:pPr indent="0" lvl="0" marL="0" rtl="0" algn="l">
              <a:spcBef>
                <a:spcPts val="1200"/>
              </a:spcBef>
              <a:spcAft>
                <a:spcPts val="0"/>
              </a:spcAft>
              <a:buNone/>
            </a:pPr>
            <a:r>
              <a:rPr lang="en" sz="1900">
                <a:solidFill>
                  <a:srgbClr val="383838"/>
                </a:solidFill>
                <a:latin typeface="Montserrat"/>
                <a:ea typeface="Montserrat"/>
                <a:cs typeface="Montserrat"/>
                <a:sym typeface="Montserrat"/>
              </a:rPr>
              <a:t>It basically summarizes the performance of the model into a single number.</a:t>
            </a:r>
            <a:endParaRPr sz="1900">
              <a:solidFill>
                <a:srgbClr val="383838"/>
              </a:solidFill>
              <a:latin typeface="Montserrat"/>
              <a:ea typeface="Montserrat"/>
              <a:cs typeface="Montserrat"/>
              <a:sym typeface="Montserrat"/>
            </a:endParaRPr>
          </a:p>
          <a:p>
            <a:pPr indent="0" lvl="0" marL="0" rtl="0" algn="l">
              <a:spcBef>
                <a:spcPts val="1200"/>
              </a:spcBef>
              <a:spcAft>
                <a:spcPts val="0"/>
              </a:spcAft>
              <a:buNone/>
            </a:pPr>
            <a:r>
              <a:rPr lang="en" sz="1900">
                <a:solidFill>
                  <a:srgbClr val="383838"/>
                </a:solidFill>
                <a:latin typeface="Montserrat"/>
                <a:ea typeface="Montserrat"/>
                <a:cs typeface="Montserrat"/>
                <a:sym typeface="Montserrat"/>
              </a:rPr>
              <a:t>The closer the number is to 1.0 the better the model performance.</a:t>
            </a:r>
            <a:endParaRPr sz="1900">
              <a:solidFill>
                <a:srgbClr val="383838"/>
              </a:solidFill>
              <a:latin typeface="Montserrat"/>
              <a:ea typeface="Montserrat"/>
              <a:cs typeface="Montserrat"/>
              <a:sym typeface="Montserrat"/>
            </a:endParaRPr>
          </a:p>
          <a:p>
            <a:pPr indent="0" lvl="0" marL="0" rtl="0" algn="l">
              <a:spcBef>
                <a:spcPts val="1200"/>
              </a:spcBef>
              <a:spcAft>
                <a:spcPts val="0"/>
              </a:spcAft>
              <a:buNone/>
            </a:pPr>
            <a:r>
              <a:rPr lang="en" sz="1900">
                <a:solidFill>
                  <a:srgbClr val="383838"/>
                </a:solidFill>
                <a:latin typeface="Montserrat"/>
                <a:ea typeface="Montserrat"/>
                <a:cs typeface="Montserrat"/>
                <a:sym typeface="Montserrat"/>
              </a:rPr>
              <a:t>The model has an AUC of 0.80.  This means that the model can distinguish between churners and non-churners 80% of the time.</a:t>
            </a:r>
            <a:endParaRPr sz="1900">
              <a:solidFill>
                <a:srgbClr val="383838"/>
              </a:solidFill>
              <a:latin typeface="Montserrat"/>
              <a:ea typeface="Montserrat"/>
              <a:cs typeface="Montserrat"/>
              <a:sym typeface="Montserrat"/>
            </a:endParaRPr>
          </a:p>
          <a:p>
            <a:pPr indent="0" lvl="0" marL="0" rtl="0" algn="l">
              <a:spcBef>
                <a:spcPts val="1200"/>
              </a:spcBef>
              <a:spcAft>
                <a:spcPts val="0"/>
              </a:spcAft>
              <a:buClr>
                <a:schemeClr val="dk1"/>
              </a:buClr>
              <a:buSzPct val="57894"/>
              <a:buFont typeface="Arial"/>
              <a:buNone/>
            </a:pPr>
            <a:r>
              <a:rPr lang="en" sz="1900">
                <a:solidFill>
                  <a:srgbClr val="383838"/>
                </a:solidFill>
                <a:latin typeface="Montserrat"/>
                <a:ea typeface="Montserrat"/>
                <a:cs typeface="Montserrat"/>
                <a:sym typeface="Montserrat"/>
              </a:rPr>
              <a:t>This is a decent performance and suggests that the model is quite effective at identifying potential churners.</a:t>
            </a:r>
            <a:endParaRPr sz="1900">
              <a:solidFill>
                <a:srgbClr val="383838"/>
              </a:solidFill>
              <a:latin typeface="Montserrat"/>
              <a:ea typeface="Montserrat"/>
              <a:cs typeface="Montserrat"/>
              <a:sym typeface="Montserrat"/>
            </a:endParaRPr>
          </a:p>
          <a:p>
            <a:pPr indent="0" lvl="0" marL="0" rtl="0" algn="l">
              <a:spcBef>
                <a:spcPts val="600"/>
              </a:spcBef>
              <a:spcAft>
                <a:spcPts val="0"/>
              </a:spcAft>
              <a:buNone/>
            </a:pPr>
            <a:r>
              <a:t/>
            </a:r>
            <a:endParaRPr sz="1700">
              <a:solidFill>
                <a:srgbClr val="383838"/>
              </a:solidFill>
              <a:latin typeface="Montserrat"/>
              <a:ea typeface="Montserrat"/>
              <a:cs typeface="Montserrat"/>
              <a:sym typeface="Montserrat"/>
            </a:endParaRPr>
          </a:p>
          <a:p>
            <a:pPr indent="0" lvl="0" marL="0" rtl="0" algn="l">
              <a:spcBef>
                <a:spcPts val="1200"/>
              </a:spcBef>
              <a:spcAft>
                <a:spcPts val="1200"/>
              </a:spcAft>
              <a:buNone/>
            </a:pPr>
            <a:r>
              <a:t/>
            </a:r>
            <a:endParaRPr sz="1200">
              <a:solidFill>
                <a:srgbClr val="E3E3E3"/>
              </a:solidFill>
              <a:highlight>
                <a:srgbClr val="383838"/>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60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Decision Tree Evaluation</a:t>
            </a:r>
            <a:endParaRPr>
              <a:latin typeface="Montserrat"/>
              <a:ea typeface="Montserrat"/>
              <a:cs typeface="Montserrat"/>
              <a:sym typeface="Montserrat"/>
            </a:endParaRPr>
          </a:p>
        </p:txBody>
      </p:sp>
      <p:sp>
        <p:nvSpPr>
          <p:cNvPr id="98" name="Google Shape;98;p20"/>
          <p:cNvSpPr txBox="1"/>
          <p:nvPr>
            <p:ph idx="1" type="body"/>
          </p:nvPr>
        </p:nvSpPr>
        <p:spPr>
          <a:xfrm>
            <a:off x="311700" y="1512050"/>
            <a:ext cx="8520600" cy="3416400"/>
          </a:xfrm>
          <a:prstGeom prst="rect">
            <a:avLst/>
          </a:prstGeom>
        </p:spPr>
        <p:txBody>
          <a:bodyPr anchorCtr="0" anchor="t" bIns="91425" lIns="91425" spcFirstLastPara="1" rIns="91425" wrap="square" tIns="91425">
            <a:normAutofit fontScale="25000" lnSpcReduction="10000"/>
          </a:bodyPr>
          <a:lstStyle/>
          <a:p>
            <a:pPr indent="0" lvl="0" marL="0" rtl="0" algn="l">
              <a:spcBef>
                <a:spcPts val="600"/>
              </a:spcBef>
              <a:spcAft>
                <a:spcPts val="0"/>
              </a:spcAft>
              <a:buNone/>
            </a:pPr>
            <a:r>
              <a:rPr lang="en" sz="6144">
                <a:solidFill>
                  <a:srgbClr val="383838"/>
                </a:solidFill>
                <a:latin typeface="Montserrat"/>
                <a:ea typeface="Montserrat"/>
                <a:cs typeface="Montserrat"/>
                <a:sym typeface="Montserrat"/>
              </a:rPr>
              <a:t>Th</a:t>
            </a:r>
            <a:r>
              <a:rPr lang="en" sz="6144">
                <a:solidFill>
                  <a:srgbClr val="383838"/>
                </a:solidFill>
                <a:latin typeface="Montserrat"/>
                <a:ea typeface="Montserrat"/>
                <a:cs typeface="Montserrat"/>
                <a:sym typeface="Montserrat"/>
              </a:rPr>
              <a:t>e Recall for churn is 72% - This represents how many churners we correctly flagged</a:t>
            </a:r>
            <a:endParaRPr sz="6144">
              <a:solidFill>
                <a:srgbClr val="383838"/>
              </a:solidFill>
              <a:latin typeface="Montserrat"/>
              <a:ea typeface="Montserrat"/>
              <a:cs typeface="Montserrat"/>
              <a:sym typeface="Montserrat"/>
            </a:endParaRPr>
          </a:p>
          <a:p>
            <a:pPr indent="0" lvl="0" marL="0" rtl="0" algn="l">
              <a:spcBef>
                <a:spcPts val="600"/>
              </a:spcBef>
              <a:spcAft>
                <a:spcPts val="0"/>
              </a:spcAft>
              <a:buNone/>
            </a:pPr>
            <a:br>
              <a:rPr lang="en" sz="6144">
                <a:solidFill>
                  <a:srgbClr val="383838"/>
                </a:solidFill>
                <a:latin typeface="Montserrat"/>
                <a:ea typeface="Montserrat"/>
                <a:cs typeface="Montserrat"/>
                <a:sym typeface="Montserrat"/>
              </a:rPr>
            </a:br>
            <a:r>
              <a:rPr lang="en" sz="6144">
                <a:solidFill>
                  <a:srgbClr val="383838"/>
                </a:solidFill>
                <a:latin typeface="Montserrat"/>
                <a:ea typeface="Montserrat"/>
                <a:cs typeface="Montserrat"/>
                <a:sym typeface="Montserrat"/>
              </a:rPr>
              <a:t>Nearly 3 out of 4 actual churners correctly identified</a:t>
            </a:r>
            <a:endParaRPr sz="6144">
              <a:solidFill>
                <a:srgbClr val="383838"/>
              </a:solidFill>
              <a:latin typeface="Montserrat"/>
              <a:ea typeface="Montserrat"/>
              <a:cs typeface="Montserrat"/>
              <a:sym typeface="Montserrat"/>
            </a:endParaRPr>
          </a:p>
          <a:p>
            <a:pPr indent="0" lvl="0" marL="0" rtl="0" algn="l">
              <a:spcBef>
                <a:spcPts val="600"/>
              </a:spcBef>
              <a:spcAft>
                <a:spcPts val="0"/>
              </a:spcAft>
              <a:buNone/>
            </a:pPr>
            <a:r>
              <a:t/>
            </a:r>
            <a:endParaRPr sz="6144">
              <a:solidFill>
                <a:srgbClr val="383838"/>
              </a:solidFill>
              <a:latin typeface="Montserrat"/>
              <a:ea typeface="Montserrat"/>
              <a:cs typeface="Montserrat"/>
              <a:sym typeface="Montserrat"/>
            </a:endParaRPr>
          </a:p>
          <a:p>
            <a:pPr indent="0" lvl="0" marL="0" rtl="0" algn="l">
              <a:spcBef>
                <a:spcPts val="600"/>
              </a:spcBef>
              <a:spcAft>
                <a:spcPts val="0"/>
              </a:spcAft>
              <a:buNone/>
            </a:pPr>
            <a:r>
              <a:rPr lang="en" sz="6144">
                <a:solidFill>
                  <a:srgbClr val="383838"/>
                </a:solidFill>
                <a:latin typeface="Montserrat"/>
                <a:ea typeface="Montserrat"/>
                <a:cs typeface="Montserrat"/>
                <a:sym typeface="Montserrat"/>
              </a:rPr>
              <a:t>ROC AUC: 0.80 shows a strong separation between churn and non-churn</a:t>
            </a:r>
            <a:endParaRPr sz="6144">
              <a:solidFill>
                <a:srgbClr val="383838"/>
              </a:solidFill>
              <a:latin typeface="Montserrat"/>
              <a:ea typeface="Montserrat"/>
              <a:cs typeface="Montserrat"/>
              <a:sym typeface="Montserrat"/>
            </a:endParaRPr>
          </a:p>
          <a:p>
            <a:pPr indent="0" lvl="0" marL="0" rtl="0" algn="l">
              <a:spcBef>
                <a:spcPts val="600"/>
              </a:spcBef>
              <a:spcAft>
                <a:spcPts val="0"/>
              </a:spcAft>
              <a:buNone/>
            </a:pPr>
            <a:br>
              <a:rPr lang="en" sz="6144">
                <a:solidFill>
                  <a:srgbClr val="383838"/>
                </a:solidFill>
                <a:latin typeface="Montserrat"/>
                <a:ea typeface="Montserrat"/>
                <a:cs typeface="Montserrat"/>
                <a:sym typeface="Montserrat"/>
              </a:rPr>
            </a:br>
            <a:r>
              <a:rPr lang="en" sz="6144">
                <a:solidFill>
                  <a:srgbClr val="383838"/>
                </a:solidFill>
                <a:latin typeface="Montserrat"/>
                <a:ea typeface="Montserrat"/>
                <a:cs typeface="Montserrat"/>
                <a:sym typeface="Montserrat"/>
              </a:rPr>
              <a:t>Our model reliably identifies customers likely to churn</a:t>
            </a:r>
            <a:br>
              <a:rPr lang="en" sz="6144">
                <a:solidFill>
                  <a:srgbClr val="383838"/>
                </a:solidFill>
                <a:latin typeface="Montserrat"/>
                <a:ea typeface="Montserrat"/>
                <a:cs typeface="Montserrat"/>
                <a:sym typeface="Montserrat"/>
              </a:rPr>
            </a:br>
            <a:endParaRPr sz="6144">
              <a:solidFill>
                <a:srgbClr val="383838"/>
              </a:solidFill>
              <a:latin typeface="Montserrat"/>
              <a:ea typeface="Montserrat"/>
              <a:cs typeface="Montserrat"/>
              <a:sym typeface="Montserrat"/>
            </a:endParaRPr>
          </a:p>
          <a:p>
            <a:pPr indent="0" lvl="0" marL="0" rtl="0" algn="l">
              <a:spcBef>
                <a:spcPts val="600"/>
              </a:spcBef>
              <a:spcAft>
                <a:spcPts val="0"/>
              </a:spcAft>
              <a:buNone/>
            </a:pPr>
            <a:r>
              <a:rPr lang="en" sz="6144">
                <a:solidFill>
                  <a:srgbClr val="383838"/>
                </a:solidFill>
                <a:latin typeface="Montserrat"/>
                <a:ea typeface="Montserrat"/>
                <a:cs typeface="Montserrat"/>
                <a:sym typeface="Montserrat"/>
              </a:rPr>
              <a:t>We can now put our energy into retaining the at risk customers before they leave</a:t>
            </a:r>
            <a:endParaRPr sz="6144">
              <a:solidFill>
                <a:srgbClr val="383838"/>
              </a:solidFill>
              <a:latin typeface="Montserrat"/>
              <a:ea typeface="Montserrat"/>
              <a:cs typeface="Montserrat"/>
              <a:sym typeface="Montserrat"/>
            </a:endParaRPr>
          </a:p>
          <a:p>
            <a:pPr indent="0" lvl="0" marL="0" rtl="0" algn="l">
              <a:spcBef>
                <a:spcPts val="600"/>
              </a:spcBef>
              <a:spcAft>
                <a:spcPts val="0"/>
              </a:spcAft>
              <a:buNone/>
            </a:pPr>
            <a:r>
              <a:t/>
            </a:r>
            <a:endParaRPr>
              <a:solidFill>
                <a:srgbClr val="383838"/>
              </a:solidFill>
              <a:latin typeface="Montserrat"/>
              <a:ea typeface="Montserrat"/>
              <a:cs typeface="Montserrat"/>
              <a:sym typeface="Montserrat"/>
            </a:endParaRPr>
          </a:p>
          <a:p>
            <a:pPr indent="0" lvl="0" marL="0" rtl="0" algn="l">
              <a:spcBef>
                <a:spcPts val="600"/>
              </a:spcBef>
              <a:spcAft>
                <a:spcPts val="0"/>
              </a:spcAft>
              <a:buNone/>
            </a:pPr>
            <a:r>
              <a:t/>
            </a:r>
            <a:endParaRPr sz="1100">
              <a:solidFill>
                <a:schemeClr val="dk1"/>
              </a:solidFill>
            </a:endParaRPr>
          </a:p>
          <a:p>
            <a:pPr indent="0" lvl="0" marL="0" rtl="0" algn="l">
              <a:spcBef>
                <a:spcPts val="600"/>
              </a:spcBef>
              <a:spcAft>
                <a:spcPts val="0"/>
              </a:spcAft>
              <a:buClr>
                <a:schemeClr val="dk1"/>
              </a:buClr>
              <a:buSzPct val="91666"/>
              <a:buFont typeface="Arial"/>
              <a:buNone/>
            </a:pPr>
            <a:r>
              <a:t/>
            </a:r>
            <a:endParaRPr sz="1200">
              <a:solidFill>
                <a:srgbClr val="383838"/>
              </a:solidFill>
              <a:latin typeface="Roboto"/>
              <a:ea typeface="Roboto"/>
              <a:cs typeface="Roboto"/>
              <a:sym typeface="Roboto"/>
            </a:endParaRPr>
          </a:p>
          <a:p>
            <a:pPr indent="0" lvl="0" marL="0" rtl="0" algn="l">
              <a:spcBef>
                <a:spcPts val="6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21"/>
          <p:cNvPicPr preferRelativeResize="0"/>
          <p:nvPr/>
        </p:nvPicPr>
        <p:blipFill>
          <a:blip r:embed="rId3">
            <a:alphaModFix/>
          </a:blip>
          <a:stretch>
            <a:fillRect/>
          </a:stretch>
        </p:blipFill>
        <p:spPr>
          <a:xfrm>
            <a:off x="261050" y="0"/>
            <a:ext cx="8621902"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