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0"/>
  </p:notesMasterIdLst>
  <p:handoutMasterIdLst>
    <p:handoutMasterId r:id="rId11"/>
  </p:handoutMasterIdLst>
  <p:sldIdLst>
    <p:sldId id="551" r:id="rId2"/>
    <p:sldId id="619" r:id="rId3"/>
    <p:sldId id="657" r:id="rId4"/>
    <p:sldId id="765" r:id="rId5"/>
    <p:sldId id="768" r:id="rId6"/>
    <p:sldId id="766" r:id="rId7"/>
    <p:sldId id="767" r:id="rId8"/>
    <p:sldId id="727" r:id="rId9"/>
  </p:sldIdLst>
  <p:sldSz cx="9144000" cy="6858000" type="screen4x3"/>
  <p:notesSz cx="7010400" cy="9296400"/>
  <p:custDataLst>
    <p:tags r:id="rId12"/>
  </p:custDataLst>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sym typeface="Wingdings" pitchFamily="2" charset="2"/>
      </a:defRPr>
    </a:lvl1pPr>
    <a:lvl2pPr marL="457200" algn="l" rtl="0" fontAlgn="base">
      <a:spcBef>
        <a:spcPct val="0"/>
      </a:spcBef>
      <a:spcAft>
        <a:spcPct val="0"/>
      </a:spcAft>
      <a:defRPr sz="2000" b="1" kern="1200">
        <a:solidFill>
          <a:schemeClr val="tx1"/>
        </a:solidFill>
        <a:latin typeface="Arial" charset="0"/>
        <a:ea typeface="+mn-ea"/>
        <a:cs typeface="Arial" charset="0"/>
        <a:sym typeface="Wingdings" pitchFamily="2" charset="2"/>
      </a:defRPr>
    </a:lvl2pPr>
    <a:lvl3pPr marL="914400" algn="l" rtl="0" fontAlgn="base">
      <a:spcBef>
        <a:spcPct val="0"/>
      </a:spcBef>
      <a:spcAft>
        <a:spcPct val="0"/>
      </a:spcAft>
      <a:defRPr sz="2000" b="1" kern="1200">
        <a:solidFill>
          <a:schemeClr val="tx1"/>
        </a:solidFill>
        <a:latin typeface="Arial" charset="0"/>
        <a:ea typeface="+mn-ea"/>
        <a:cs typeface="Arial" charset="0"/>
        <a:sym typeface="Wingdings" pitchFamily="2" charset="2"/>
      </a:defRPr>
    </a:lvl3pPr>
    <a:lvl4pPr marL="1371600" algn="l" rtl="0" fontAlgn="base">
      <a:spcBef>
        <a:spcPct val="0"/>
      </a:spcBef>
      <a:spcAft>
        <a:spcPct val="0"/>
      </a:spcAft>
      <a:defRPr sz="2000" b="1" kern="1200">
        <a:solidFill>
          <a:schemeClr val="tx1"/>
        </a:solidFill>
        <a:latin typeface="Arial" charset="0"/>
        <a:ea typeface="+mn-ea"/>
        <a:cs typeface="Arial" charset="0"/>
        <a:sym typeface="Wingdings" pitchFamily="2" charset="2"/>
      </a:defRPr>
    </a:lvl4pPr>
    <a:lvl5pPr marL="1828800" algn="l" rtl="0" fontAlgn="base">
      <a:spcBef>
        <a:spcPct val="0"/>
      </a:spcBef>
      <a:spcAft>
        <a:spcPct val="0"/>
      </a:spcAft>
      <a:defRPr sz="2000" b="1" kern="1200">
        <a:solidFill>
          <a:schemeClr val="tx1"/>
        </a:solidFill>
        <a:latin typeface="Arial" charset="0"/>
        <a:ea typeface="+mn-ea"/>
        <a:cs typeface="Arial" charset="0"/>
        <a:sym typeface="Wingdings" pitchFamily="2" charset="2"/>
      </a:defRPr>
    </a:lvl5pPr>
    <a:lvl6pPr marL="2286000" algn="l" defTabSz="914400" rtl="0" eaLnBrk="1" latinLnBrk="0" hangingPunct="1">
      <a:defRPr sz="2000" b="1" kern="1200">
        <a:solidFill>
          <a:schemeClr val="tx1"/>
        </a:solidFill>
        <a:latin typeface="Arial" charset="0"/>
        <a:ea typeface="+mn-ea"/>
        <a:cs typeface="Arial" charset="0"/>
        <a:sym typeface="Wingdings" pitchFamily="2" charset="2"/>
      </a:defRPr>
    </a:lvl6pPr>
    <a:lvl7pPr marL="2743200" algn="l" defTabSz="914400" rtl="0" eaLnBrk="1" latinLnBrk="0" hangingPunct="1">
      <a:defRPr sz="2000" b="1" kern="1200">
        <a:solidFill>
          <a:schemeClr val="tx1"/>
        </a:solidFill>
        <a:latin typeface="Arial" charset="0"/>
        <a:ea typeface="+mn-ea"/>
        <a:cs typeface="Arial" charset="0"/>
        <a:sym typeface="Wingdings" pitchFamily="2" charset="2"/>
      </a:defRPr>
    </a:lvl7pPr>
    <a:lvl8pPr marL="3200400" algn="l" defTabSz="914400" rtl="0" eaLnBrk="1" latinLnBrk="0" hangingPunct="1">
      <a:defRPr sz="2000" b="1" kern="1200">
        <a:solidFill>
          <a:schemeClr val="tx1"/>
        </a:solidFill>
        <a:latin typeface="Arial" charset="0"/>
        <a:ea typeface="+mn-ea"/>
        <a:cs typeface="Arial" charset="0"/>
        <a:sym typeface="Wingdings" pitchFamily="2" charset="2"/>
      </a:defRPr>
    </a:lvl8pPr>
    <a:lvl9pPr marL="3657600" algn="l" defTabSz="914400" rtl="0" eaLnBrk="1" latinLnBrk="0" hangingPunct="1">
      <a:defRPr sz="2000" b="1" kern="1200">
        <a:solidFill>
          <a:schemeClr val="tx1"/>
        </a:solidFill>
        <a:latin typeface="Arial" charset="0"/>
        <a:ea typeface="+mn-ea"/>
        <a:cs typeface="Arial" charset="0"/>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5A"/>
    <a:srgbClr val="C80000"/>
    <a:srgbClr val="EBEBF9"/>
    <a:srgbClr val="333399"/>
    <a:srgbClr val="F7F4E5"/>
    <a:srgbClr val="CDB655"/>
    <a:srgbClr val="FFF3F3"/>
    <a:srgbClr val="FF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6" autoAdjust="0"/>
    <p:restoredTop sz="93617" autoAdjust="0"/>
  </p:normalViewPr>
  <p:slideViewPr>
    <p:cSldViewPr>
      <p:cViewPr varScale="1">
        <p:scale>
          <a:sx n="130" d="100"/>
          <a:sy n="130" d="100"/>
        </p:scale>
        <p:origin x="-276" y="-90"/>
      </p:cViewPr>
      <p:guideLst>
        <p:guide orient="horz" pos="3092"/>
        <p:guide orient="horz" pos="840"/>
        <p:guide pos="170"/>
        <p:guide pos="310"/>
        <p:guide pos="5339"/>
        <p:guide pos="1728"/>
      </p:guideLst>
    </p:cSldViewPr>
  </p:slideViewPr>
  <p:outlineViewPr>
    <p:cViewPr>
      <p:scale>
        <a:sx n="33" d="100"/>
        <a:sy n="33" d="100"/>
      </p:scale>
      <p:origin x="0" y="564"/>
    </p:cViewPr>
  </p:outlineViewPr>
  <p:notesTextViewPr>
    <p:cViewPr>
      <p:scale>
        <a:sx n="75" d="100"/>
        <a:sy n="75" d="100"/>
      </p:scale>
      <p:origin x="0" y="0"/>
    </p:cViewPr>
  </p:notesTextViewPr>
  <p:sorterViewPr>
    <p:cViewPr>
      <p:scale>
        <a:sx n="66" d="100"/>
        <a:sy n="66" d="100"/>
      </p:scale>
      <p:origin x="0" y="0"/>
    </p:cViewPr>
  </p:sorterViewPr>
  <p:notesViewPr>
    <p:cSldViewPr>
      <p:cViewPr>
        <p:scale>
          <a:sx n="100" d="100"/>
          <a:sy n="100" d="100"/>
        </p:scale>
        <p:origin x="-1290" y="5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08313"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cs typeface="+mn-cs"/>
              </a:defRPr>
            </a:lvl1pPr>
          </a:lstStyle>
          <a:p>
            <a:pPr>
              <a:defRPr/>
            </a:pPr>
            <a:endParaRPr lang="en-US"/>
          </a:p>
        </p:txBody>
      </p:sp>
      <p:sp>
        <p:nvSpPr>
          <p:cNvPr id="16387" name="Rectangle 3"/>
          <p:cNvSpPr>
            <a:spLocks noGrp="1" noChangeArrowheads="1"/>
          </p:cNvSpPr>
          <p:nvPr>
            <p:ph type="dt" sz="quarter" idx="1"/>
          </p:nvPr>
        </p:nvSpPr>
        <p:spPr bwMode="auto">
          <a:xfrm>
            <a:off x="3986213" y="0"/>
            <a:ext cx="3008312"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3325"/>
            <a:ext cx="3008313"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cs typeface="+mn-cs"/>
              </a:defRPr>
            </a:lvl1pPr>
          </a:lstStyle>
          <a:p>
            <a:pPr>
              <a:defRPr/>
            </a:pPr>
            <a:endParaRPr lang="en-US"/>
          </a:p>
        </p:txBody>
      </p:sp>
      <p:sp>
        <p:nvSpPr>
          <p:cNvPr id="16389" name="Rectangle 5"/>
          <p:cNvSpPr>
            <a:spLocks noGrp="1" noChangeArrowheads="1"/>
          </p:cNvSpPr>
          <p:nvPr>
            <p:ph type="sldNum" sz="quarter" idx="3"/>
          </p:nvPr>
        </p:nvSpPr>
        <p:spPr bwMode="auto">
          <a:xfrm>
            <a:off x="3986213" y="8823325"/>
            <a:ext cx="3008312"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cs typeface="+mn-cs"/>
              </a:defRPr>
            </a:lvl1pPr>
          </a:lstStyle>
          <a:p>
            <a:pPr>
              <a:defRPr/>
            </a:pPr>
            <a:fld id="{0F96B120-CBEA-41D9-8E48-0109364D8076}" type="slidenum">
              <a:rPr lang="en-US"/>
              <a:pPr>
                <a:defRPr/>
              </a:pPr>
              <a:t>‹#›</a:t>
            </a:fld>
            <a:endParaRPr lang="en-US"/>
          </a:p>
        </p:txBody>
      </p:sp>
    </p:spTree>
    <p:extLst>
      <p:ext uri="{BB962C8B-B14F-4D97-AF65-F5344CB8AC3E}">
        <p14:creationId xmlns:p14="http://schemas.microsoft.com/office/powerpoint/2010/main" val="3606262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08313"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cs typeface="+mn-cs"/>
              </a:defRPr>
            </a:lvl1pPr>
          </a:lstStyle>
          <a:p>
            <a:pPr>
              <a:defRPr/>
            </a:pPr>
            <a:endParaRPr lang="en-US"/>
          </a:p>
        </p:txBody>
      </p:sp>
      <p:sp>
        <p:nvSpPr>
          <p:cNvPr id="25603" name="Rectangle 3"/>
          <p:cNvSpPr>
            <a:spLocks noGrp="1" noChangeArrowheads="1"/>
          </p:cNvSpPr>
          <p:nvPr>
            <p:ph type="dt" idx="1"/>
          </p:nvPr>
        </p:nvSpPr>
        <p:spPr bwMode="auto">
          <a:xfrm>
            <a:off x="3986213" y="0"/>
            <a:ext cx="3008312"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25550" y="709613"/>
            <a:ext cx="4622800" cy="3465512"/>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03288" y="4411663"/>
            <a:ext cx="5189537" cy="417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823325"/>
            <a:ext cx="3008313"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cs typeface="+mn-cs"/>
              </a:defRPr>
            </a:lvl1pPr>
          </a:lstStyle>
          <a:p>
            <a:pPr>
              <a:defRPr/>
            </a:pPr>
            <a:endParaRPr lang="en-US"/>
          </a:p>
        </p:txBody>
      </p:sp>
      <p:sp>
        <p:nvSpPr>
          <p:cNvPr id="25607" name="Rectangle 7"/>
          <p:cNvSpPr>
            <a:spLocks noGrp="1" noChangeArrowheads="1"/>
          </p:cNvSpPr>
          <p:nvPr>
            <p:ph type="sldNum" sz="quarter" idx="5"/>
          </p:nvPr>
        </p:nvSpPr>
        <p:spPr bwMode="auto">
          <a:xfrm>
            <a:off x="3986213" y="8823325"/>
            <a:ext cx="3008312"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cs typeface="+mn-cs"/>
              </a:defRPr>
            </a:lvl1pPr>
          </a:lstStyle>
          <a:p>
            <a:pPr>
              <a:defRPr/>
            </a:pPr>
            <a:fld id="{AD1A58DD-865F-4923-B120-FDC8C6394C74}" type="slidenum">
              <a:rPr lang="en-US"/>
              <a:pPr>
                <a:defRPr/>
              </a:pPr>
              <a:t>‹#›</a:t>
            </a:fld>
            <a:endParaRPr lang="en-US"/>
          </a:p>
        </p:txBody>
      </p:sp>
    </p:spTree>
    <p:extLst>
      <p:ext uri="{BB962C8B-B14F-4D97-AF65-F5344CB8AC3E}">
        <p14:creationId xmlns:p14="http://schemas.microsoft.com/office/powerpoint/2010/main" val="1003941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91806405-ED38-4EEF-84E1-D4BF3A6600DE}" type="slidenum">
              <a:rPr lang="en-US" smtClean="0">
                <a:cs typeface="Arial" charset="0"/>
              </a:rPr>
              <a:pPr/>
              <a:t>1</a:t>
            </a:fld>
            <a:endParaRPr lang="en-US" smtClean="0">
              <a:cs typeface="Arial" charset="0"/>
            </a:endParaRPr>
          </a:p>
        </p:txBody>
      </p:sp>
      <p:sp>
        <p:nvSpPr>
          <p:cNvPr id="16386" name="Rectangle 2"/>
          <p:cNvSpPr>
            <a:spLocks noGrp="1" noRot="1" noChangeAspect="1" noChangeArrowheads="1" noTextEdit="1"/>
          </p:cNvSpPr>
          <p:nvPr>
            <p:ph type="sldImg"/>
          </p:nvPr>
        </p:nvSpPr>
        <p:spPr>
          <a:xfrm>
            <a:off x="1181100" y="696913"/>
            <a:ext cx="4648200" cy="3486150"/>
          </a:xfrm>
          <a:ln/>
        </p:spPr>
      </p:sp>
      <p:sp>
        <p:nvSpPr>
          <p:cNvPr id="16387" name="Rectangle 3"/>
          <p:cNvSpPr>
            <a:spLocks noGrp="1" noChangeArrowheads="1"/>
          </p:cNvSpPr>
          <p:nvPr>
            <p:ph type="body" idx="1"/>
          </p:nvPr>
        </p:nvSpPr>
        <p:spPr>
          <a:xfrm>
            <a:off x="779463" y="4414838"/>
            <a:ext cx="5451475" cy="4184650"/>
          </a:xfrm>
          <a:noFill/>
          <a:ln/>
        </p:spPr>
        <p:txBody>
          <a:bodyPr/>
          <a:lstStyle/>
          <a:p>
            <a:pPr eaLnBrk="1" hangingPunct="1"/>
            <a:r>
              <a:rPr lang="en-US" sz="1000" smtClean="0"/>
              <a:t>Welcome. Thank you for the opportunity to tell you more about TIBCO and how we can help you. Let me introduce my team….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xfrm>
            <a:off x="1225550" y="709613"/>
            <a:ext cx="4621213" cy="3465512"/>
          </a:xfrm>
          <a:ln/>
        </p:spPr>
      </p:sp>
      <p:sp>
        <p:nvSpPr>
          <p:cNvPr id="1843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p:spPr>
        <p:txBody>
          <a:bodyPr/>
          <a:lstStyle/>
          <a:p>
            <a:fld id="{F679D3BE-902B-42C1-B617-48CF6D30B7A7}" type="slidenum">
              <a:rPr lang="en-US" smtClean="0">
                <a:cs typeface="Arial" charset="0"/>
              </a:rPr>
              <a:pPr/>
              <a:t>8</a:t>
            </a:fld>
            <a:endParaRPr lang="en-US" smtClean="0">
              <a:cs typeface="Arial" charset="0"/>
            </a:endParaRPr>
          </a:p>
        </p:txBody>
      </p:sp>
      <p:sp>
        <p:nvSpPr>
          <p:cNvPr id="93186" name="Rectangle 2"/>
          <p:cNvSpPr>
            <a:spLocks noGrp="1" noRot="1" noChangeAspect="1" noChangeArrowheads="1" noTextEdit="1"/>
          </p:cNvSpPr>
          <p:nvPr>
            <p:ph type="sldImg"/>
          </p:nvPr>
        </p:nvSpPr>
        <p:spPr>
          <a:xfrm>
            <a:off x="1227138" y="709613"/>
            <a:ext cx="4619625" cy="3465512"/>
          </a:xfrm>
          <a:ln/>
        </p:spPr>
      </p:sp>
      <p:sp>
        <p:nvSpPr>
          <p:cNvPr id="931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7" descr="TIBCO_ppt_TITLE"/>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 Box 88"/>
          <p:cNvSpPr txBox="1">
            <a:spLocks noChangeArrowheads="1"/>
          </p:cNvSpPr>
          <p:nvPr userDrawn="1"/>
        </p:nvSpPr>
        <p:spPr bwMode="white">
          <a:xfrm>
            <a:off x="90488" y="6702653"/>
            <a:ext cx="3140283" cy="107722"/>
          </a:xfrm>
          <a:prstGeom prst="rect">
            <a:avLst/>
          </a:prstGeom>
          <a:noFill/>
          <a:ln w="9525">
            <a:noFill/>
            <a:miter lim="800000"/>
            <a:headEnd/>
            <a:tailEnd/>
          </a:ln>
          <a:effectLst/>
        </p:spPr>
        <p:txBody>
          <a:bodyPr wrap="none" lIns="0" tIns="0" rIns="0" bIns="0" anchor="b">
            <a:spAutoFit/>
          </a:bodyPr>
          <a:lstStyle/>
          <a:p>
            <a:pPr>
              <a:spcBef>
                <a:spcPct val="50000"/>
              </a:spcBef>
              <a:defRPr/>
            </a:pPr>
            <a:r>
              <a:rPr lang="en-US" sz="700" b="0" dirty="0">
                <a:solidFill>
                  <a:srgbClr val="FFFFFF"/>
                </a:solidFill>
                <a:cs typeface="+mn-cs"/>
              </a:rPr>
              <a:t>© </a:t>
            </a:r>
            <a:r>
              <a:rPr lang="en-US" sz="700" b="0" dirty="0" smtClean="0">
                <a:solidFill>
                  <a:srgbClr val="FFFFFF"/>
                </a:solidFill>
                <a:cs typeface="+mn-cs"/>
              </a:rPr>
              <a:t>2010 </a:t>
            </a:r>
            <a:r>
              <a:rPr lang="en-US" sz="700" b="0" dirty="0">
                <a:solidFill>
                  <a:srgbClr val="FFFFFF"/>
                </a:solidFill>
                <a:cs typeface="+mn-cs"/>
              </a:rPr>
              <a:t>TIBCO Software Inc. All Rights Reserved. Confidential and Proprietary.</a:t>
            </a:r>
          </a:p>
        </p:txBody>
      </p:sp>
      <p:sp>
        <p:nvSpPr>
          <p:cNvPr id="27679" name="Rectangle 31"/>
          <p:cNvSpPr>
            <a:spLocks noGrp="1" noChangeArrowheads="1"/>
          </p:cNvSpPr>
          <p:nvPr>
            <p:ph type="ctrTitle" sz="quarter"/>
          </p:nvPr>
        </p:nvSpPr>
        <p:spPr bwMode="auto">
          <a:xfrm>
            <a:off x="914400" y="1828800"/>
            <a:ext cx="3810000" cy="1025525"/>
          </a:xfrm>
        </p:spPr>
        <p:txBody>
          <a:bodyPr>
            <a:spAutoFit/>
          </a:bodyPr>
          <a:lstStyle>
            <a:lvl1pPr>
              <a:lnSpc>
                <a:spcPct val="85000"/>
              </a:lnSpc>
              <a:defRPr sz="3600"/>
            </a:lvl1pPr>
          </a:lstStyle>
          <a:p>
            <a:r>
              <a:rPr lang="en-US"/>
              <a:t>Click to edit Master title style</a:t>
            </a:r>
          </a:p>
        </p:txBody>
      </p:sp>
      <p:sp>
        <p:nvSpPr>
          <p:cNvPr id="27680" name="Rectangle 32"/>
          <p:cNvSpPr>
            <a:spLocks noGrp="1" noChangeArrowheads="1"/>
          </p:cNvSpPr>
          <p:nvPr>
            <p:ph type="subTitle" sz="quarter" idx="1"/>
          </p:nvPr>
        </p:nvSpPr>
        <p:spPr>
          <a:xfrm>
            <a:off x="914400" y="3101975"/>
            <a:ext cx="3810000" cy="762000"/>
          </a:xfrm>
        </p:spPr>
        <p:txBody>
          <a:bodyPr/>
          <a:lstStyle>
            <a:lvl1pPr marL="0" indent="0">
              <a:buClr>
                <a:srgbClr val="5F5F5F"/>
              </a:buClr>
              <a:buFont typeface="Wingdings" pitchFamily="32" charset="2"/>
              <a:buNone/>
              <a:defRPr sz="2800" b="0">
                <a:solidFill>
                  <a:schemeClr val="bg1"/>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80963"/>
            <a:ext cx="2063750" cy="61706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050" y="80963"/>
            <a:ext cx="6043613" cy="61706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66800"/>
            <a:ext cx="3948113"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0113" y="1066800"/>
            <a:ext cx="39497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7626" y="84513"/>
            <a:ext cx="8229600" cy="533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0" descr="TIBCO_ppt_Content"/>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082" name="Text Box 58"/>
          <p:cNvSpPr txBox="1">
            <a:spLocks noChangeArrowheads="1"/>
          </p:cNvSpPr>
          <p:nvPr userDrawn="1"/>
        </p:nvSpPr>
        <p:spPr bwMode="white">
          <a:xfrm rot="-21600000">
            <a:off x="75303" y="6703333"/>
            <a:ext cx="3140283" cy="107722"/>
          </a:xfrm>
          <a:prstGeom prst="rect">
            <a:avLst/>
          </a:prstGeom>
          <a:noFill/>
          <a:ln w="9525">
            <a:noFill/>
            <a:miter lim="800000"/>
            <a:headEnd/>
            <a:tailEnd/>
          </a:ln>
          <a:effectLst/>
        </p:spPr>
        <p:txBody>
          <a:bodyPr wrap="none" lIns="0" tIns="0" rIns="0" bIns="0" anchor="b">
            <a:spAutoFit/>
          </a:bodyPr>
          <a:lstStyle/>
          <a:p>
            <a:pPr>
              <a:spcBef>
                <a:spcPct val="50000"/>
              </a:spcBef>
              <a:defRPr/>
            </a:pPr>
            <a:r>
              <a:rPr lang="en-US" sz="700" b="0" dirty="0">
                <a:cs typeface="+mn-cs"/>
              </a:rPr>
              <a:t>© </a:t>
            </a:r>
            <a:r>
              <a:rPr lang="en-US" sz="700" b="0" dirty="0" smtClean="0">
                <a:cs typeface="+mn-cs"/>
              </a:rPr>
              <a:t>2010 </a:t>
            </a:r>
            <a:r>
              <a:rPr lang="en-US" sz="700" b="0" dirty="0">
                <a:cs typeface="+mn-cs"/>
              </a:rPr>
              <a:t>TIBCO Software Inc. All Rights Reserved. Confidential and Proprietary.</a:t>
            </a:r>
          </a:p>
        </p:txBody>
      </p:sp>
      <p:sp>
        <p:nvSpPr>
          <p:cNvPr id="1085" name="Rectangle 61"/>
          <p:cNvSpPr>
            <a:spLocks noChangeArrowheads="1"/>
          </p:cNvSpPr>
          <p:nvPr userDrawn="1"/>
        </p:nvSpPr>
        <p:spPr bwMode="white">
          <a:xfrm>
            <a:off x="0" y="6461125"/>
            <a:ext cx="481013" cy="228600"/>
          </a:xfrm>
          <a:prstGeom prst="rect">
            <a:avLst/>
          </a:prstGeom>
          <a:noFill/>
          <a:ln w="9525">
            <a:noFill/>
            <a:miter lim="800000"/>
            <a:headEnd/>
            <a:tailEnd/>
          </a:ln>
          <a:effectLst/>
        </p:spPr>
        <p:txBody>
          <a:bodyPr/>
          <a:lstStyle/>
          <a:p>
            <a:pPr algn="ctr" eaLnBrk="0" hangingPunct="0">
              <a:defRPr/>
            </a:pPr>
            <a:fld id="{69D5B2C4-85E1-4005-A561-69BEB8D2266E}" type="slidenum">
              <a:rPr lang="en-US" sz="1000" b="0">
                <a:solidFill>
                  <a:schemeClr val="bg1"/>
                </a:solidFill>
                <a:cs typeface="+mn-cs"/>
              </a:rPr>
              <a:pPr algn="ctr" eaLnBrk="0" hangingPunct="0">
                <a:defRPr/>
              </a:pPr>
              <a:t>‹#›</a:t>
            </a:fld>
            <a:endParaRPr lang="en-US" sz="1000" b="0">
              <a:solidFill>
                <a:schemeClr val="bg1"/>
              </a:solidFill>
              <a:cs typeface="+mn-cs"/>
            </a:endParaRPr>
          </a:p>
        </p:txBody>
      </p:sp>
      <p:sp>
        <p:nvSpPr>
          <p:cNvPr id="1029" name="Rectangle 2"/>
          <p:cNvSpPr>
            <a:spLocks noGrp="1" noChangeArrowheads="1"/>
          </p:cNvSpPr>
          <p:nvPr>
            <p:ph type="title"/>
          </p:nvPr>
        </p:nvSpPr>
        <p:spPr bwMode="white">
          <a:xfrm>
            <a:off x="400050" y="80963"/>
            <a:ext cx="7812088"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609600" y="1066800"/>
            <a:ext cx="8050213" cy="51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031" name="Picture 78" descr="TIBCOLogo_trans"/>
          <p:cNvPicPr>
            <a:picLocks noChangeAspect="1" noChangeArrowheads="1"/>
          </p:cNvPicPr>
          <p:nvPr userDrawn="1"/>
        </p:nvPicPr>
        <p:blipFill>
          <a:blip r:embed="rId14" cstate="print"/>
          <a:srcRect/>
          <a:stretch>
            <a:fillRect/>
          </a:stretch>
        </p:blipFill>
        <p:spPr bwMode="auto">
          <a:xfrm>
            <a:off x="8020050" y="6473825"/>
            <a:ext cx="1066800" cy="3460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400" b="1">
          <a:solidFill>
            <a:schemeClr val="bg1"/>
          </a:solidFill>
          <a:latin typeface="+mj-lt"/>
          <a:ea typeface="+mj-ea"/>
          <a:cs typeface="+mj-cs"/>
        </a:defRPr>
      </a:lvl1pPr>
      <a:lvl2pPr algn="l" rtl="0" eaLnBrk="0" fontAlgn="base" hangingPunct="0">
        <a:lnSpc>
          <a:spcPct val="90000"/>
        </a:lnSpc>
        <a:spcBef>
          <a:spcPct val="0"/>
        </a:spcBef>
        <a:spcAft>
          <a:spcPct val="0"/>
        </a:spcAft>
        <a:defRPr sz="2400" b="1">
          <a:solidFill>
            <a:schemeClr val="bg1"/>
          </a:solidFill>
          <a:latin typeface="Arial" charset="0"/>
        </a:defRPr>
      </a:lvl2pPr>
      <a:lvl3pPr algn="l" rtl="0" eaLnBrk="0" fontAlgn="base" hangingPunct="0">
        <a:lnSpc>
          <a:spcPct val="90000"/>
        </a:lnSpc>
        <a:spcBef>
          <a:spcPct val="0"/>
        </a:spcBef>
        <a:spcAft>
          <a:spcPct val="0"/>
        </a:spcAft>
        <a:defRPr sz="2400" b="1">
          <a:solidFill>
            <a:schemeClr val="bg1"/>
          </a:solidFill>
          <a:latin typeface="Arial" charset="0"/>
        </a:defRPr>
      </a:lvl3pPr>
      <a:lvl4pPr algn="l" rtl="0" eaLnBrk="0" fontAlgn="base" hangingPunct="0">
        <a:lnSpc>
          <a:spcPct val="90000"/>
        </a:lnSpc>
        <a:spcBef>
          <a:spcPct val="0"/>
        </a:spcBef>
        <a:spcAft>
          <a:spcPct val="0"/>
        </a:spcAft>
        <a:defRPr sz="2400" b="1">
          <a:solidFill>
            <a:schemeClr val="bg1"/>
          </a:solidFill>
          <a:latin typeface="Arial" charset="0"/>
        </a:defRPr>
      </a:lvl4pPr>
      <a:lvl5pPr algn="l" rtl="0" eaLnBrk="0" fontAlgn="base" hangingPunct="0">
        <a:lnSpc>
          <a:spcPct val="90000"/>
        </a:lnSpc>
        <a:spcBef>
          <a:spcPct val="0"/>
        </a:spcBef>
        <a:spcAft>
          <a:spcPct val="0"/>
        </a:spcAft>
        <a:defRPr sz="2400" b="1">
          <a:solidFill>
            <a:schemeClr val="bg1"/>
          </a:solidFill>
          <a:latin typeface="Arial" charset="0"/>
        </a:defRPr>
      </a:lvl5pPr>
      <a:lvl6pPr marL="457200" algn="l" rtl="0" fontAlgn="base">
        <a:lnSpc>
          <a:spcPct val="90000"/>
        </a:lnSpc>
        <a:spcBef>
          <a:spcPct val="0"/>
        </a:spcBef>
        <a:spcAft>
          <a:spcPct val="0"/>
        </a:spcAft>
        <a:defRPr sz="2400" b="1">
          <a:solidFill>
            <a:schemeClr val="bg1"/>
          </a:solidFill>
          <a:latin typeface="Arial" charset="0"/>
        </a:defRPr>
      </a:lvl6pPr>
      <a:lvl7pPr marL="914400" algn="l" rtl="0" fontAlgn="base">
        <a:lnSpc>
          <a:spcPct val="90000"/>
        </a:lnSpc>
        <a:spcBef>
          <a:spcPct val="0"/>
        </a:spcBef>
        <a:spcAft>
          <a:spcPct val="0"/>
        </a:spcAft>
        <a:defRPr sz="2400" b="1">
          <a:solidFill>
            <a:schemeClr val="bg1"/>
          </a:solidFill>
          <a:latin typeface="Arial" charset="0"/>
        </a:defRPr>
      </a:lvl7pPr>
      <a:lvl8pPr marL="1371600" algn="l" rtl="0" fontAlgn="base">
        <a:lnSpc>
          <a:spcPct val="90000"/>
        </a:lnSpc>
        <a:spcBef>
          <a:spcPct val="0"/>
        </a:spcBef>
        <a:spcAft>
          <a:spcPct val="0"/>
        </a:spcAft>
        <a:defRPr sz="2400" b="1">
          <a:solidFill>
            <a:schemeClr val="bg1"/>
          </a:solidFill>
          <a:latin typeface="Arial" charset="0"/>
        </a:defRPr>
      </a:lvl8pPr>
      <a:lvl9pPr marL="1828800" algn="l" rtl="0" fontAlgn="base">
        <a:lnSpc>
          <a:spcPct val="90000"/>
        </a:lnSpc>
        <a:spcBef>
          <a:spcPct val="0"/>
        </a:spcBef>
        <a:spcAft>
          <a:spcPct val="0"/>
        </a:spcAft>
        <a:defRPr sz="2400" b="1">
          <a:solidFill>
            <a:schemeClr val="bg1"/>
          </a:solidFill>
          <a:latin typeface="Arial" charset="0"/>
        </a:defRPr>
      </a:lvl9pPr>
    </p:titleStyle>
    <p:bodyStyle>
      <a:lvl1pPr marL="285750" indent="-285750" algn="l" rtl="0" eaLnBrk="0" fontAlgn="base" hangingPunct="0">
        <a:spcBef>
          <a:spcPct val="50000"/>
        </a:spcBef>
        <a:spcAft>
          <a:spcPct val="0"/>
        </a:spcAft>
        <a:buClr>
          <a:srgbClr val="08508C"/>
        </a:buClr>
        <a:buSzPct val="80000"/>
        <a:buFont typeface="Wingdings" pitchFamily="2" charset="2"/>
        <a:buChar char="¨"/>
        <a:defRPr sz="2400" b="1">
          <a:solidFill>
            <a:schemeClr val="tx1"/>
          </a:solidFill>
          <a:latin typeface="+mn-lt"/>
          <a:ea typeface="+mn-ea"/>
          <a:cs typeface="+mn-cs"/>
        </a:defRPr>
      </a:lvl1pPr>
      <a:lvl2pPr marL="685800" indent="-228600" algn="l" rtl="0" eaLnBrk="0" fontAlgn="base" hangingPunct="0">
        <a:spcBef>
          <a:spcPct val="35000"/>
        </a:spcBef>
        <a:spcAft>
          <a:spcPct val="0"/>
        </a:spcAft>
        <a:buClr>
          <a:srgbClr val="08508C"/>
        </a:buClr>
        <a:buSzPct val="85000"/>
        <a:buFont typeface="Wingdings" pitchFamily="2" charset="2"/>
        <a:buChar char="¡"/>
        <a:defRPr sz="2800">
          <a:solidFill>
            <a:schemeClr val="tx1"/>
          </a:solidFill>
          <a:latin typeface="+mn-lt"/>
        </a:defRPr>
      </a:lvl2pPr>
      <a:lvl3pPr marL="1092200" indent="-177800" algn="l" rtl="0" eaLnBrk="0" fontAlgn="base" hangingPunct="0">
        <a:spcBef>
          <a:spcPct val="20000"/>
        </a:spcBef>
        <a:spcAft>
          <a:spcPct val="0"/>
        </a:spcAft>
        <a:buClr>
          <a:srgbClr val="08508C"/>
        </a:buClr>
        <a:buSzPct val="85000"/>
        <a:buChar char="•"/>
        <a:defRPr sz="1600">
          <a:solidFill>
            <a:schemeClr val="tx1"/>
          </a:solidFill>
          <a:latin typeface="+mn-lt"/>
        </a:defRPr>
      </a:lvl3pPr>
      <a:lvl4pPr marL="1600200" indent="-228600" algn="l" rtl="0" eaLnBrk="0" fontAlgn="base" hangingPunct="0">
        <a:spcBef>
          <a:spcPct val="20000"/>
        </a:spcBef>
        <a:spcAft>
          <a:spcPct val="0"/>
        </a:spcAft>
        <a:buClr>
          <a:srgbClr val="346CB3"/>
        </a:buClr>
        <a:buFont typeface="Wingdings" pitchFamily="2" charset="2"/>
        <a:buChar char="§"/>
        <a:defRPr sz="1400">
          <a:solidFill>
            <a:srgbClr val="4D4D4D"/>
          </a:solidFill>
          <a:latin typeface="+mn-lt"/>
        </a:defRPr>
      </a:lvl4pPr>
      <a:lvl5pPr marL="2057400" indent="-228600" algn="l" rtl="0" eaLnBrk="0" fontAlgn="base" hangingPunct="0">
        <a:spcBef>
          <a:spcPct val="20000"/>
        </a:spcBef>
        <a:spcAft>
          <a:spcPct val="0"/>
        </a:spcAft>
        <a:buClr>
          <a:srgbClr val="4459C2"/>
        </a:buClr>
        <a:buFont typeface="Wingdings" pitchFamily="2" charset="2"/>
        <a:buChar char="»"/>
        <a:defRPr sz="1400" i="1">
          <a:solidFill>
            <a:srgbClr val="4D4D4D"/>
          </a:solidFill>
          <a:latin typeface="+mn-lt"/>
        </a:defRPr>
      </a:lvl5pPr>
      <a:lvl6pPr marL="2514600" indent="-228600" algn="l" rtl="0" fontAlgn="base">
        <a:spcBef>
          <a:spcPct val="20000"/>
        </a:spcBef>
        <a:spcAft>
          <a:spcPct val="0"/>
        </a:spcAft>
        <a:buClr>
          <a:srgbClr val="4459C2"/>
        </a:buClr>
        <a:buFont typeface="Wingdings" pitchFamily="32" charset="2"/>
        <a:defRPr sz="1400" i="1">
          <a:solidFill>
            <a:srgbClr val="4D4D4D"/>
          </a:solidFill>
          <a:latin typeface="+mn-lt"/>
        </a:defRPr>
      </a:lvl6pPr>
      <a:lvl7pPr marL="2971800" indent="-228600" algn="l" rtl="0" fontAlgn="base">
        <a:spcBef>
          <a:spcPct val="20000"/>
        </a:spcBef>
        <a:spcAft>
          <a:spcPct val="0"/>
        </a:spcAft>
        <a:buClr>
          <a:srgbClr val="4459C2"/>
        </a:buClr>
        <a:buFont typeface="Wingdings" pitchFamily="32" charset="2"/>
        <a:defRPr sz="1400" i="1">
          <a:solidFill>
            <a:srgbClr val="4D4D4D"/>
          </a:solidFill>
          <a:latin typeface="+mn-lt"/>
        </a:defRPr>
      </a:lvl7pPr>
      <a:lvl8pPr marL="3429000" indent="-228600" algn="l" rtl="0" fontAlgn="base">
        <a:spcBef>
          <a:spcPct val="20000"/>
        </a:spcBef>
        <a:spcAft>
          <a:spcPct val="0"/>
        </a:spcAft>
        <a:buClr>
          <a:srgbClr val="4459C2"/>
        </a:buClr>
        <a:buFont typeface="Wingdings" pitchFamily="32" charset="2"/>
        <a:defRPr sz="1400" i="1">
          <a:solidFill>
            <a:srgbClr val="4D4D4D"/>
          </a:solidFill>
          <a:latin typeface="+mn-lt"/>
        </a:defRPr>
      </a:lvl8pPr>
      <a:lvl9pPr marL="3886200" indent="-228600" algn="l" rtl="0" fontAlgn="base">
        <a:spcBef>
          <a:spcPct val="20000"/>
        </a:spcBef>
        <a:spcAft>
          <a:spcPct val="0"/>
        </a:spcAft>
        <a:buClr>
          <a:srgbClr val="4459C2"/>
        </a:buClr>
        <a:buFont typeface="Wingdings" pitchFamily="32" charset="2"/>
        <a:defRPr sz="1400" i="1">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ctrTitle" sz="quarter"/>
          </p:nvPr>
        </p:nvSpPr>
        <p:spPr>
          <a:xfrm>
            <a:off x="685800" y="1371600"/>
            <a:ext cx="7467600" cy="1034129"/>
          </a:xfrm>
        </p:spPr>
        <p:txBody>
          <a:bodyPr/>
          <a:lstStyle/>
          <a:p>
            <a:pPr eaLnBrk="1" hangingPunct="1"/>
            <a:r>
              <a:rPr lang="en-US" dirty="0" smtClean="0"/>
              <a:t>TIBCO BusinessEvents </a:t>
            </a:r>
            <a:br>
              <a:rPr lang="en-US" dirty="0" smtClean="0"/>
            </a:br>
            <a:r>
              <a:rPr lang="en-US" dirty="0" smtClean="0"/>
              <a:t>BPMN Runtime</a:t>
            </a:r>
          </a:p>
        </p:txBody>
      </p:sp>
      <p:sp>
        <p:nvSpPr>
          <p:cNvPr id="3" name="TextBox 2"/>
          <p:cNvSpPr txBox="1"/>
          <p:nvPr/>
        </p:nvSpPr>
        <p:spPr>
          <a:xfrm>
            <a:off x="685800" y="3581400"/>
            <a:ext cx="3384260" cy="954107"/>
          </a:xfrm>
          <a:prstGeom prst="rect">
            <a:avLst/>
          </a:prstGeom>
          <a:noFill/>
        </p:spPr>
        <p:txBody>
          <a:bodyPr wrap="square" rtlCol="0">
            <a:spAutoFit/>
          </a:bodyPr>
          <a:lstStyle/>
          <a:p>
            <a:r>
              <a:rPr lang="en-US" sz="2800" dirty="0" smtClean="0">
                <a:solidFill>
                  <a:schemeClr val="bg1"/>
                </a:solidFill>
              </a:rPr>
              <a:t>Update – Apr 2011</a:t>
            </a:r>
          </a:p>
          <a:p>
            <a:r>
              <a:rPr lang="en-US" sz="1400" dirty="0" smtClean="0">
                <a:solidFill>
                  <a:schemeClr val="bg1"/>
                </a:solidFill>
              </a:rPr>
              <a:t>Pranab Dhar, Suresh Subramani</a:t>
            </a:r>
          </a:p>
          <a:p>
            <a:r>
              <a:rPr lang="en-US" sz="1400" dirty="0" smtClean="0">
                <a:solidFill>
                  <a:schemeClr val="bg1"/>
                </a:solidFill>
              </a:rPr>
              <a:t>Quantum Leap R&amp;D</a:t>
            </a:r>
          </a:p>
        </p:txBody>
      </p:sp>
      <p:sp>
        <p:nvSpPr>
          <p:cNvPr id="4" name="Rectangle 5"/>
          <p:cNvSpPr>
            <a:spLocks noChangeArrowheads="1"/>
          </p:cNvSpPr>
          <p:nvPr/>
        </p:nvSpPr>
        <p:spPr bwMode="auto">
          <a:xfrm>
            <a:off x="4495800" y="6021388"/>
            <a:ext cx="4648200" cy="836612"/>
          </a:xfrm>
          <a:prstGeom prst="rect">
            <a:avLst/>
          </a:prstGeom>
          <a:solidFill>
            <a:srgbClr val="FFFFFF">
              <a:alpha val="59999"/>
            </a:srgbClr>
          </a:solidFill>
          <a:ln w="25400" algn="ctr">
            <a:noFill/>
            <a:miter lim="800000"/>
            <a:headEnd/>
            <a:tailEnd/>
          </a:ln>
        </p:spPr>
        <p:txBody>
          <a:bodyPr anchor="ctr">
            <a:spAutoFit/>
          </a:bodyPr>
          <a:lstStyle/>
          <a:p>
            <a:pPr eaLnBrk="0" hangingPunct="0"/>
            <a:r>
              <a:rPr lang="en-US" sz="700" b="0" dirty="0">
                <a:solidFill>
                  <a:srgbClr val="000000"/>
                </a:solidFill>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r>
              <a:rPr lang="en-US" sz="700" dirty="0">
                <a:solidFill>
                  <a:srgbClr val="000000"/>
                </a:solidFill>
              </a:rPr>
              <a:t> </a:t>
            </a:r>
          </a:p>
        </p:txBody>
      </p:sp>
    </p:spTree>
    <p:custDataLst>
      <p:tags r:id="rId1"/>
    </p:custData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TW" dirty="0" smtClean="0">
                <a:ea typeface="PMingLiU" pitchFamily="18" charset="-120"/>
              </a:rPr>
              <a:t>Disclaimer	</a:t>
            </a:r>
          </a:p>
        </p:txBody>
      </p:sp>
      <p:sp>
        <p:nvSpPr>
          <p:cNvPr id="17410" name="Rectangle 3"/>
          <p:cNvSpPr>
            <a:spLocks noGrp="1" noChangeArrowheads="1"/>
          </p:cNvSpPr>
          <p:nvPr>
            <p:ph idx="1"/>
          </p:nvPr>
        </p:nvSpPr>
        <p:spPr/>
        <p:txBody>
          <a:bodyPr/>
          <a:lstStyle/>
          <a:p>
            <a:pPr>
              <a:lnSpc>
                <a:spcPct val="90000"/>
              </a:lnSpc>
            </a:pPr>
            <a:r>
              <a:rPr lang="en-US" sz="1800" b="0" dirty="0" smtClean="0"/>
              <a:t>This presentation (including, without limitation, any product roadmap or statement of direction data) illustrates the </a:t>
            </a:r>
            <a:r>
              <a:rPr lang="en-US" sz="1800" dirty="0" smtClean="0"/>
              <a:t>planned</a:t>
            </a:r>
            <a:r>
              <a:rPr lang="en-US" sz="1800" b="0" dirty="0" smtClean="0"/>
              <a:t> testing, release and availability dates for TIBCO products and services. This document is provided for </a:t>
            </a:r>
            <a:r>
              <a:rPr lang="en-US" sz="1800" dirty="0" smtClean="0"/>
              <a:t>informational</a:t>
            </a:r>
            <a:r>
              <a:rPr lang="en-US" sz="1800" b="0" dirty="0" smtClean="0"/>
              <a:t> purposes only and its contents are </a:t>
            </a:r>
            <a:r>
              <a:rPr lang="en-US" sz="1800" dirty="0" smtClean="0"/>
              <a:t>subject to change </a:t>
            </a:r>
            <a:r>
              <a:rPr lang="en-US" sz="1800" b="0" dirty="0" smtClean="0"/>
              <a:t>without notice. TIBCO makes </a:t>
            </a:r>
            <a:r>
              <a:rPr lang="en-US" sz="1800" dirty="0" smtClean="0"/>
              <a:t>no warranties</a:t>
            </a:r>
            <a:r>
              <a:rPr lang="en-US" sz="1800" b="0" dirty="0" smtClean="0"/>
              <a:t>,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TIBCO’S prior written permission.</a:t>
            </a:r>
          </a:p>
          <a:p>
            <a:pPr>
              <a:lnSpc>
                <a:spcPct val="90000"/>
              </a:lnSpc>
            </a:pPr>
            <a:r>
              <a:rPr lang="en-US" sz="1800" b="0" dirty="0" smtClean="0"/>
              <a:t>THIS PRESENTATION CONTAINS PRIVILEGED AND CONFIDENTIAL INFORMATION PROVIDED TO OR FOR THE BENEFIT OF TIBCO SOFTWARE INC. AND ITS AFFILIATES. ANY INFORMATION CONTAINED IN THIS PRESENTATION IS FOR THE SOLE USE OF THE INTENDED RECIPIENTS. ANY REVIEW, COPYING OR DISTRIBUTION OF THIS PRESENTATION BY OTHERS IS STRICTLY PROHIBITED.</a:t>
            </a:r>
          </a:p>
          <a:p>
            <a:endParaRPr lang="en-GB" sz="2000" dirty="0" smtClean="0">
              <a:solidFill>
                <a:schemeClr val="accent2"/>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Agent architecture</a:t>
            </a:r>
          </a:p>
        </p:txBody>
      </p:sp>
      <p:sp>
        <p:nvSpPr>
          <p:cNvPr id="29698" name="Rectangle 3"/>
          <p:cNvSpPr>
            <a:spLocks noGrp="1" noChangeArrowheads="1"/>
          </p:cNvSpPr>
          <p:nvPr>
            <p:ph idx="1"/>
          </p:nvPr>
        </p:nvSpPr>
        <p:spPr>
          <a:xfrm>
            <a:off x="609600" y="990600"/>
            <a:ext cx="8050213" cy="5562600"/>
          </a:xfrm>
        </p:spPr>
        <p:txBody>
          <a:bodyPr/>
          <a:lstStyle/>
          <a:p>
            <a:pPr marL="0" indent="0" eaLnBrk="1" hangingPunct="1">
              <a:buNone/>
            </a:pPr>
            <a:r>
              <a:rPr lang="en-US" sz="1600" dirty="0" smtClean="0"/>
              <a:t>BPMN Agent is similar to an Inference agent which leverages the agent architecture  for the following features. </a:t>
            </a:r>
          </a:p>
          <a:p>
            <a:pPr lvl="0"/>
            <a:r>
              <a:rPr lang="en-US" sz="1800" dirty="0" smtClean="0"/>
              <a:t>Distributed execution</a:t>
            </a:r>
          </a:p>
          <a:p>
            <a:pPr lvl="0"/>
            <a:r>
              <a:rPr lang="en-US" sz="1800" dirty="0" smtClean="0"/>
              <a:t>Distributed data storage</a:t>
            </a:r>
          </a:p>
          <a:p>
            <a:pPr lvl="0"/>
            <a:r>
              <a:rPr lang="en-US" sz="1800" dirty="0" smtClean="0"/>
              <a:t>Centralized deployment</a:t>
            </a:r>
          </a:p>
          <a:p>
            <a:pPr lvl="0"/>
            <a:r>
              <a:rPr lang="en-US" sz="1800" dirty="0" smtClean="0"/>
              <a:t>Failover/Failback support</a:t>
            </a:r>
            <a:endParaRPr lang="en-US" sz="1800" dirty="0"/>
          </a:p>
          <a:p>
            <a:pPr lvl="0"/>
            <a:r>
              <a:rPr lang="en-US" sz="1800" dirty="0" smtClean="0"/>
              <a:t>Recovery support</a:t>
            </a:r>
          </a:p>
          <a:p>
            <a:pPr lvl="0"/>
            <a:r>
              <a:rPr lang="en-US" sz="1800" dirty="0" smtClean="0"/>
              <a:t>Inferencing capabilities</a:t>
            </a:r>
            <a:endParaRPr lang="en-US" sz="1800" dirty="0"/>
          </a:p>
          <a:p>
            <a:pPr lvl="0"/>
            <a:r>
              <a:rPr lang="en-US" sz="1800" dirty="0" smtClean="0"/>
              <a:t>Process Execution semantics</a:t>
            </a:r>
          </a:p>
          <a:p>
            <a:pPr lvl="0"/>
            <a:r>
              <a:rPr lang="en-US" sz="1800" dirty="0" smtClean="0"/>
              <a:t>Messaging support</a:t>
            </a:r>
          </a:p>
          <a:p>
            <a:pPr lvl="0"/>
            <a:r>
              <a:rPr lang="en-US" sz="1800" dirty="0" smtClean="0"/>
              <a:t>API/Rule language support</a:t>
            </a:r>
          </a:p>
          <a:p>
            <a:pPr lvl="0"/>
            <a:r>
              <a:rPr lang="en-US" sz="1800" dirty="0" smtClean="0"/>
              <a:t>Ontology support</a:t>
            </a:r>
            <a:endParaRPr lang="en-US"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28600" y="990600"/>
            <a:ext cx="8458200" cy="4953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sym typeface="Wingdings" pitchFamily="32" charset="2"/>
            </a:endParaRPr>
          </a:p>
        </p:txBody>
      </p:sp>
      <p:sp>
        <p:nvSpPr>
          <p:cNvPr id="2" name="Title 1"/>
          <p:cNvSpPr>
            <a:spLocks noGrp="1"/>
          </p:cNvSpPr>
          <p:nvPr>
            <p:ph type="title"/>
          </p:nvPr>
        </p:nvSpPr>
        <p:spPr/>
        <p:txBody>
          <a:bodyPr/>
          <a:lstStyle/>
          <a:p>
            <a:r>
              <a:rPr lang="en-US" dirty="0" smtClean="0"/>
              <a:t>Execution model</a:t>
            </a:r>
            <a:endParaRPr lang="en-US" dirty="0"/>
          </a:p>
        </p:txBody>
      </p:sp>
      <p:sp>
        <p:nvSpPr>
          <p:cNvPr id="16" name="Rounded Rectangle 15"/>
          <p:cNvSpPr/>
          <p:nvPr/>
        </p:nvSpPr>
        <p:spPr bwMode="auto">
          <a:xfrm>
            <a:off x="816797" y="1066800"/>
            <a:ext cx="7565203" cy="47244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sym typeface="Wingdings" pitchFamily="32" charset="2"/>
            </a:endParaRPr>
          </a:p>
        </p:txBody>
      </p:sp>
      <p:pic>
        <p:nvPicPr>
          <p:cNvPr id="1026" name="Picture 2" descr="C:\Users\pdhar.PDHAR-W510\AppData\Local\Microsoft\Windows\Temporary Internet Files\Content.IE5\MVZ1WT6P\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093" y="1190553"/>
            <a:ext cx="457307" cy="4408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6500" y="1688944"/>
            <a:ext cx="567900" cy="400110"/>
          </a:xfrm>
          <a:prstGeom prst="rect">
            <a:avLst/>
          </a:prstGeom>
          <a:noFill/>
        </p:spPr>
        <p:txBody>
          <a:bodyPr wrap="square" rtlCol="0">
            <a:spAutoFit/>
          </a:bodyPr>
          <a:lstStyle/>
          <a:p>
            <a:r>
              <a:rPr lang="en-US" sz="1000" dirty="0" smtClean="0"/>
              <a:t>Proc. </a:t>
            </a:r>
          </a:p>
          <a:p>
            <a:r>
              <a:rPr lang="en-US" sz="1000" dirty="0" smtClean="0"/>
              <a:t>Unit</a:t>
            </a:r>
            <a:endParaRPr lang="en-US" sz="900" dirty="0"/>
          </a:p>
        </p:txBody>
      </p:sp>
      <p:sp>
        <p:nvSpPr>
          <p:cNvPr id="8" name="Rounded Rectangle 7"/>
          <p:cNvSpPr/>
          <p:nvPr/>
        </p:nvSpPr>
        <p:spPr bwMode="auto">
          <a:xfrm>
            <a:off x="1752601" y="1623717"/>
            <a:ext cx="2090080" cy="270337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i="0" u="none" strike="noStrike" cap="none" normalizeH="0" baseline="0" dirty="0" smtClean="0">
                <a:ln>
                  <a:noFill/>
                </a:ln>
                <a:solidFill>
                  <a:schemeClr val="tx1"/>
                </a:solidFill>
                <a:effectLst/>
                <a:latin typeface="Arial" charset="0"/>
                <a:sym typeface="Wingdings" pitchFamily="32" charset="2"/>
              </a:rPr>
              <a:t>Runtime Process </a:t>
            </a:r>
          </a:p>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solidFill>
                  <a:schemeClr val="tx1"/>
                </a:solidFill>
                <a:latin typeface="Arial" charset="0"/>
                <a:sym typeface="Wingdings" pitchFamily="32" charset="2"/>
              </a:rPr>
              <a:t>Definition</a:t>
            </a:r>
          </a:p>
          <a:p>
            <a:pPr marL="0" marR="0" indent="0" algn="ctr" defTabSz="914400" rtl="0" eaLnBrk="0" fontAlgn="base" latinLnBrk="0" hangingPunct="0">
              <a:lnSpc>
                <a:spcPct val="100000"/>
              </a:lnSpc>
              <a:spcBef>
                <a:spcPct val="0"/>
              </a:spcBef>
              <a:spcAft>
                <a:spcPct val="0"/>
              </a:spcAft>
              <a:buClrTx/>
              <a:buSzTx/>
              <a:buFontTx/>
              <a:buNone/>
              <a:tabLst/>
            </a:pPr>
            <a:endParaRPr lang="en-US" sz="900" dirty="0" smtClean="0">
              <a:solidFill>
                <a:schemeClr val="tx1"/>
              </a:solidFill>
              <a:latin typeface="Arial" charset="0"/>
              <a:sym typeface="Wingdings" pitchFamily="32" charset="2"/>
            </a:endParaRPr>
          </a:p>
          <a:p>
            <a:pPr marL="171450" marR="0" indent="-171450" defTabSz="914400" rtl="0" eaLnBrk="0" fontAlgn="base" latinLnBrk="0" hangingPunct="0">
              <a:lnSpc>
                <a:spcPct val="100000"/>
              </a:lnSpc>
              <a:spcBef>
                <a:spcPct val="0"/>
              </a:spcBef>
              <a:spcAft>
                <a:spcPct val="0"/>
              </a:spcAft>
              <a:buClrTx/>
              <a:buSzTx/>
              <a:buFont typeface="Arial" pitchFamily="34" charset="0"/>
              <a:buChar char="•"/>
              <a:tabLst/>
            </a:pPr>
            <a:r>
              <a:rPr kumimoji="0" lang="en-US" sz="900" i="0" u="none" strike="noStrike" cap="none" normalizeH="0" baseline="0" dirty="0" smtClean="0">
                <a:ln>
                  <a:noFill/>
                </a:ln>
                <a:solidFill>
                  <a:schemeClr val="tx1"/>
                </a:solidFill>
                <a:effectLst/>
                <a:latin typeface="Arial" charset="0"/>
                <a:sym typeface="Wingdings" pitchFamily="32" charset="2"/>
              </a:rPr>
              <a:t>Process Artifacts</a:t>
            </a:r>
          </a:p>
          <a:p>
            <a:pPr marL="628650" lvl="1" indent="-171450" eaLnBrk="0" hangingPunct="0">
              <a:buFont typeface="Arial" pitchFamily="34" charset="0"/>
              <a:buChar char="•"/>
            </a:pPr>
            <a:r>
              <a:rPr kumimoji="0" lang="en-US" sz="900" b="0" i="0" u="none" strike="noStrike" cap="none" normalizeH="0" baseline="0" dirty="0" smtClean="0">
                <a:ln>
                  <a:noFill/>
                </a:ln>
                <a:solidFill>
                  <a:schemeClr val="tx1"/>
                </a:solidFill>
                <a:effectLst/>
                <a:latin typeface="Arial" charset="0"/>
                <a:sym typeface="Wingdings" pitchFamily="32" charset="2"/>
              </a:rPr>
              <a:t>Rules</a:t>
            </a:r>
          </a:p>
          <a:p>
            <a:pPr marL="628650" lvl="1" indent="-171450" eaLnBrk="0" hangingPunct="0">
              <a:buFont typeface="Arial" pitchFamily="34" charset="0"/>
              <a:buChar char="•"/>
            </a:pPr>
            <a:r>
              <a:rPr lang="en-US" sz="900" b="0" dirty="0" smtClean="0">
                <a:solidFill>
                  <a:schemeClr val="tx1"/>
                </a:solidFill>
                <a:latin typeface="Arial" charset="0"/>
                <a:sym typeface="Wingdings" pitchFamily="32" charset="2"/>
              </a:rPr>
              <a:t>Rule functions</a:t>
            </a:r>
          </a:p>
          <a:p>
            <a:pPr marL="628650" lvl="1" indent="-171450" eaLnBrk="0" hangingPunct="0">
              <a:buFont typeface="Arial" pitchFamily="34" charset="0"/>
              <a:buChar char="•"/>
            </a:pPr>
            <a:r>
              <a:rPr kumimoji="0" lang="en-US" sz="900" b="0" i="0" u="none" strike="noStrike" cap="none" normalizeH="0" baseline="0" dirty="0" smtClean="0">
                <a:ln>
                  <a:noFill/>
                </a:ln>
                <a:solidFill>
                  <a:schemeClr val="tx1"/>
                </a:solidFill>
                <a:effectLst/>
                <a:latin typeface="Arial" charset="0"/>
                <a:sym typeface="Wingdings" pitchFamily="32" charset="2"/>
              </a:rPr>
              <a:t>Job concept</a:t>
            </a:r>
          </a:p>
          <a:p>
            <a:pPr marL="628650" lvl="1" indent="-171450" eaLnBrk="0" hangingPunct="0">
              <a:buFont typeface="Arial" pitchFamily="34" charset="0"/>
              <a:buChar char="•"/>
            </a:pPr>
            <a:r>
              <a:rPr lang="en-US" sz="900" b="0" dirty="0" smtClean="0">
                <a:solidFill>
                  <a:schemeClr val="tx1"/>
                </a:solidFill>
                <a:latin typeface="Arial" charset="0"/>
                <a:sym typeface="Wingdings" pitchFamily="32" charset="2"/>
              </a:rPr>
              <a:t>Events</a:t>
            </a:r>
          </a:p>
          <a:p>
            <a:pPr marL="628650" lvl="1" indent="-171450" eaLnBrk="0" hangingPunct="0">
              <a:buFont typeface="Arial" pitchFamily="34" charset="0"/>
              <a:buChar char="•"/>
            </a:pPr>
            <a:r>
              <a:rPr kumimoji="0" lang="en-US" sz="900" b="0" i="0" u="none" strike="noStrike" cap="none" normalizeH="0" baseline="0" dirty="0" smtClean="0">
                <a:ln>
                  <a:noFill/>
                </a:ln>
                <a:solidFill>
                  <a:schemeClr val="tx1"/>
                </a:solidFill>
                <a:effectLst/>
                <a:latin typeface="Arial" charset="0"/>
                <a:sym typeface="Wingdings" pitchFamily="32" charset="2"/>
              </a:rPr>
              <a:t>Itinerary</a:t>
            </a:r>
            <a:r>
              <a:rPr kumimoji="0" lang="en-US" sz="900" b="0" i="0" u="none" strike="noStrike" cap="none" normalizeH="0" dirty="0" smtClean="0">
                <a:ln>
                  <a:noFill/>
                </a:ln>
                <a:solidFill>
                  <a:schemeClr val="tx1"/>
                </a:solidFill>
                <a:effectLst/>
                <a:latin typeface="Arial" charset="0"/>
                <a:sym typeface="Wingdings" pitchFamily="32" charset="2"/>
              </a:rPr>
              <a:t> &amp; steps</a:t>
            </a:r>
          </a:p>
          <a:p>
            <a:pPr marL="628650" lvl="1" indent="-171450" eaLnBrk="0" hangingPunct="0">
              <a:buFont typeface="Arial" pitchFamily="34" charset="0"/>
              <a:buChar char="•"/>
            </a:pPr>
            <a:r>
              <a:rPr lang="en-US" sz="900" b="0" dirty="0" smtClean="0">
                <a:solidFill>
                  <a:schemeClr val="tx1"/>
                </a:solidFill>
                <a:latin typeface="Arial" charset="0"/>
                <a:sym typeface="Wingdings" pitchFamily="32" charset="2"/>
              </a:rPr>
              <a:t>Mapping to business artifacts</a:t>
            </a:r>
            <a:endParaRPr kumimoji="0" lang="en-US" sz="900" b="0" i="0" u="none" strike="noStrike" cap="none" normalizeH="0" dirty="0" smtClean="0">
              <a:ln>
                <a:noFill/>
              </a:ln>
              <a:solidFill>
                <a:schemeClr val="tx1"/>
              </a:solidFill>
              <a:effectLst/>
              <a:latin typeface="Arial" charset="0"/>
              <a:sym typeface="Wingdings" pitchFamily="32" charset="2"/>
            </a:endParaRPr>
          </a:p>
          <a:p>
            <a:pPr marL="171450" marR="0" indent="-171450" defTabSz="914400" rtl="0" eaLnBrk="0" fontAlgn="base" latinLnBrk="0" hangingPunct="0">
              <a:lnSpc>
                <a:spcPct val="100000"/>
              </a:lnSpc>
              <a:spcBef>
                <a:spcPct val="0"/>
              </a:spcBef>
              <a:spcAft>
                <a:spcPct val="0"/>
              </a:spcAft>
              <a:buClrTx/>
              <a:buSzTx/>
              <a:buFont typeface="Arial" pitchFamily="34" charset="0"/>
              <a:buChar char="•"/>
              <a:tabLst/>
            </a:pPr>
            <a:r>
              <a:rPr lang="en-US" sz="900" baseline="0" dirty="0" smtClean="0">
                <a:solidFill>
                  <a:schemeClr val="tx1"/>
                </a:solidFill>
                <a:latin typeface="Arial" charset="0"/>
                <a:sym typeface="Wingdings" pitchFamily="32" charset="2"/>
              </a:rPr>
              <a:t>Business Artifacts</a:t>
            </a:r>
          </a:p>
          <a:p>
            <a:pPr marL="628650" lvl="1" indent="-171450" eaLnBrk="0" hangingPunct="0">
              <a:buFont typeface="Arial" pitchFamily="34" charset="0"/>
              <a:buChar char="•"/>
            </a:pPr>
            <a:r>
              <a:rPr lang="en-US" sz="900" b="0" dirty="0" smtClean="0">
                <a:solidFill>
                  <a:schemeClr val="tx1"/>
                </a:solidFill>
                <a:latin typeface="Arial" charset="0"/>
                <a:sym typeface="Wingdings" pitchFamily="32" charset="2"/>
              </a:rPr>
              <a:t>Rule</a:t>
            </a:r>
          </a:p>
          <a:p>
            <a:pPr marL="628650" lvl="1" indent="-171450" eaLnBrk="0" hangingPunct="0">
              <a:buFont typeface="Arial" pitchFamily="34" charset="0"/>
              <a:buChar char="•"/>
            </a:pPr>
            <a:r>
              <a:rPr lang="en-US" sz="900" b="0" dirty="0" smtClean="0">
                <a:solidFill>
                  <a:schemeClr val="tx1"/>
                </a:solidFill>
                <a:latin typeface="Arial" charset="0"/>
                <a:sym typeface="Wingdings" pitchFamily="32" charset="2"/>
              </a:rPr>
              <a:t>Rule functions</a:t>
            </a:r>
          </a:p>
          <a:p>
            <a:pPr marL="628650" lvl="1" indent="-171450" eaLnBrk="0" hangingPunct="0">
              <a:buFont typeface="Arial" pitchFamily="34" charset="0"/>
              <a:buChar char="•"/>
            </a:pPr>
            <a:r>
              <a:rPr lang="en-US" sz="900" b="0" baseline="0" dirty="0" smtClean="0">
                <a:solidFill>
                  <a:schemeClr val="tx1"/>
                </a:solidFill>
                <a:latin typeface="Arial" charset="0"/>
                <a:sym typeface="Wingdings" pitchFamily="32" charset="2"/>
              </a:rPr>
              <a:t>Concepts</a:t>
            </a:r>
          </a:p>
          <a:p>
            <a:pPr marL="628650" lvl="1" indent="-171450" eaLnBrk="0" hangingPunct="0">
              <a:buFont typeface="Arial" pitchFamily="34" charset="0"/>
              <a:buChar char="•"/>
            </a:pPr>
            <a:r>
              <a:rPr lang="en-US" sz="900" b="0" dirty="0" smtClean="0">
                <a:solidFill>
                  <a:schemeClr val="tx1"/>
                </a:solidFill>
                <a:latin typeface="Arial" charset="0"/>
                <a:sym typeface="Wingdings" pitchFamily="32" charset="2"/>
              </a:rPr>
              <a:t>Events</a:t>
            </a:r>
          </a:p>
          <a:p>
            <a:pPr marL="628650" lvl="1" indent="-171450" eaLnBrk="0" hangingPunct="0">
              <a:buFont typeface="Arial" pitchFamily="34" charset="0"/>
              <a:buChar char="•"/>
            </a:pPr>
            <a:r>
              <a:rPr lang="en-US" sz="900" b="0" baseline="0" dirty="0" smtClean="0">
                <a:solidFill>
                  <a:schemeClr val="tx1"/>
                </a:solidFill>
                <a:latin typeface="Arial" charset="0"/>
                <a:sym typeface="Wingdings" pitchFamily="32" charset="2"/>
              </a:rPr>
              <a:t>Decision</a:t>
            </a:r>
            <a:r>
              <a:rPr lang="en-US" sz="900" b="0" dirty="0" smtClean="0">
                <a:solidFill>
                  <a:schemeClr val="tx1"/>
                </a:solidFill>
                <a:latin typeface="Arial" charset="0"/>
                <a:sym typeface="Wingdings" pitchFamily="32" charset="2"/>
              </a:rPr>
              <a:t> Tables</a:t>
            </a:r>
          </a:p>
          <a:p>
            <a:pPr marL="628650" lvl="1" indent="-171450" eaLnBrk="0" hangingPunct="0">
              <a:buFont typeface="Arial" pitchFamily="34" charset="0"/>
              <a:buChar char="•"/>
            </a:pPr>
            <a:r>
              <a:rPr lang="en-US" sz="900" b="0" dirty="0">
                <a:solidFill>
                  <a:schemeClr val="tx1"/>
                </a:solidFill>
                <a:latin typeface="Arial" charset="0"/>
                <a:sym typeface="Wingdings" pitchFamily="32" charset="2"/>
              </a:rPr>
              <a:t>Messaging channels </a:t>
            </a:r>
          </a:p>
          <a:p>
            <a:pPr marL="628650" lvl="1" indent="-171450" eaLnBrk="0" hangingPunct="0">
              <a:buFont typeface="Arial" pitchFamily="34" charset="0"/>
              <a:buChar char="•"/>
            </a:pPr>
            <a:endParaRPr lang="en-US" sz="800" baseline="0" dirty="0" smtClean="0">
              <a:solidFill>
                <a:schemeClr val="tx1"/>
              </a:solidFill>
              <a:latin typeface="Arial" charset="0"/>
              <a:sym typeface="Wingdings" pitchFamily="32" charset="2"/>
            </a:endParaRPr>
          </a:p>
        </p:txBody>
      </p:sp>
      <p:pic>
        <p:nvPicPr>
          <p:cNvPr id="1027" name="Picture 3" descr="C:\Users\pdhar.PDHAR-W510\AppData\Local\Microsoft\Windows\Temporary Internet Files\Content.IE5\9EGUAUPO\MC90043152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276128"/>
            <a:ext cx="559551" cy="559551"/>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1053866" y="1860966"/>
            <a:ext cx="710451" cy="415498"/>
          </a:xfrm>
          <a:prstGeom prst="rect">
            <a:avLst/>
          </a:prstGeom>
          <a:noFill/>
        </p:spPr>
        <p:txBody>
          <a:bodyPr wrap="none" rtlCol="0">
            <a:spAutoFit/>
          </a:bodyPr>
          <a:lstStyle/>
          <a:p>
            <a:r>
              <a:rPr lang="en-US" sz="1050" dirty="0" smtClean="0"/>
              <a:t>Process</a:t>
            </a:r>
          </a:p>
          <a:p>
            <a:r>
              <a:rPr lang="en-US" sz="1050" dirty="0" smtClean="0"/>
              <a:t>Agent</a:t>
            </a:r>
            <a:endParaRPr lang="en-US" sz="1200" dirty="0"/>
          </a:p>
        </p:txBody>
      </p:sp>
      <p:sp>
        <p:nvSpPr>
          <p:cNvPr id="13" name="Rounded Rectangle 12"/>
          <p:cNvSpPr/>
          <p:nvPr/>
        </p:nvSpPr>
        <p:spPr bwMode="auto">
          <a:xfrm>
            <a:off x="4388295" y="1574644"/>
            <a:ext cx="3631078" cy="1866905"/>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smtClean="0">
              <a:ln>
                <a:noFill/>
              </a:ln>
              <a:effectLst/>
              <a:latin typeface="Arial" charset="0"/>
              <a:sym typeface="Wingdings" pitchFamily="32" charset="2"/>
            </a:endParaRPr>
          </a:p>
        </p:txBody>
      </p:sp>
      <p:pic>
        <p:nvPicPr>
          <p:cNvPr id="1028" name="Picture 4" descr="C:\Users\pdhar.PDHAR-W510\AppData\Local\Microsoft\Windows\Temporary Internet Files\Content.IE5\9EGUAUPO\MC90043475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0793" y="1688944"/>
            <a:ext cx="313546" cy="344044"/>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p:cNvGrpSpPr/>
          <p:nvPr/>
        </p:nvGrpSpPr>
        <p:grpSpPr>
          <a:xfrm>
            <a:off x="1975074" y="1787840"/>
            <a:ext cx="304800" cy="275968"/>
            <a:chOff x="1320425" y="3153032"/>
            <a:chExt cx="304800" cy="275968"/>
          </a:xfrm>
        </p:grpSpPr>
        <p:sp>
          <p:nvSpPr>
            <p:cNvPr id="54" name="Rounded Rectangle 53"/>
            <p:cNvSpPr/>
            <p:nvPr/>
          </p:nvSpPr>
          <p:spPr bwMode="auto">
            <a:xfrm>
              <a:off x="1320425" y="3153032"/>
              <a:ext cx="304800" cy="275968"/>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charset="0"/>
                <a:sym typeface="Wingdings" pitchFamily="32" charset="2"/>
              </a:endParaRPr>
            </a:p>
          </p:txBody>
        </p:sp>
        <p:pic>
          <p:nvPicPr>
            <p:cNvPr id="59" name="Picture 5" descr="C:\Users\pdhar.PDHAR-W510\AppData\Local\Microsoft\Windows\Temporary Internet Files\Content.IE5\MVZ1WT6P\MC90044206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4364" y="3188273"/>
              <a:ext cx="175828" cy="2054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4566809" y="2206063"/>
            <a:ext cx="788171" cy="302033"/>
            <a:chOff x="1146834" y="4250919"/>
            <a:chExt cx="788171" cy="302033"/>
          </a:xfrm>
        </p:grpSpPr>
        <p:sp>
          <p:nvSpPr>
            <p:cNvPr id="10" name="Snip Single Corner Rectangle 9"/>
            <p:cNvSpPr/>
            <p:nvPr/>
          </p:nvSpPr>
          <p:spPr bwMode="auto">
            <a:xfrm>
              <a:off x="1146834" y="4250919"/>
              <a:ext cx="788171" cy="302033"/>
            </a:xfrm>
            <a:prstGeom prst="snip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sym typeface="Wingdings" pitchFamily="32" charset="2"/>
                </a:rPr>
                <a:t>Job X-1</a:t>
              </a:r>
            </a:p>
          </p:txBody>
        </p:sp>
        <p:pic>
          <p:nvPicPr>
            <p:cNvPr id="68" name="Picture 5" descr="C:\Users\pdhar.PDHAR-W510\AppData\Local\Microsoft\Windows\Temporary Internet Files\Content.IE5\MVZ1WT6P\MC90044206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3056" y="4299192"/>
              <a:ext cx="175828" cy="2054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Group 69"/>
          <p:cNvGrpSpPr/>
          <p:nvPr/>
        </p:nvGrpSpPr>
        <p:grpSpPr>
          <a:xfrm>
            <a:off x="5502737" y="1956485"/>
            <a:ext cx="2374938" cy="1319169"/>
            <a:chOff x="4280016" y="1851843"/>
            <a:chExt cx="3644784" cy="2001543"/>
          </a:xfrm>
        </p:grpSpPr>
        <p:sp>
          <p:nvSpPr>
            <p:cNvPr id="71" name="Rounded Rectangle 70"/>
            <p:cNvSpPr/>
            <p:nvPr/>
          </p:nvSpPr>
          <p:spPr bwMode="auto">
            <a:xfrm>
              <a:off x="4280016" y="1851843"/>
              <a:ext cx="3644784" cy="2001543"/>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sym typeface="Wingdings" pitchFamily="32" charset="2"/>
                </a:rPr>
                <a:t>Inferencing</a:t>
              </a:r>
              <a:r>
                <a:rPr kumimoji="0" lang="en-US" sz="1200" b="1" i="0" u="none" strike="noStrike" cap="none" normalizeH="0" dirty="0" smtClean="0">
                  <a:ln>
                    <a:noFill/>
                  </a:ln>
                  <a:solidFill>
                    <a:schemeClr val="tx1"/>
                  </a:solidFill>
                  <a:effectLst/>
                  <a:latin typeface="Arial" charset="0"/>
                  <a:sym typeface="Wingdings" pitchFamily="32" charset="2"/>
                </a:rPr>
                <a:t> module</a:t>
              </a:r>
              <a:endParaRPr kumimoji="0" lang="en-US" sz="1200" b="1" i="0" u="none" strike="noStrike" cap="none" normalizeH="0" baseline="0" dirty="0" smtClean="0">
                <a:ln>
                  <a:noFill/>
                </a:ln>
                <a:solidFill>
                  <a:schemeClr val="tx1"/>
                </a:solidFill>
                <a:effectLst/>
                <a:latin typeface="Arial" charset="0"/>
                <a:sym typeface="Wingdings" pitchFamily="32" charset="2"/>
              </a:endParaRPr>
            </a:p>
          </p:txBody>
        </p:sp>
        <p:grpSp>
          <p:nvGrpSpPr>
            <p:cNvPr id="72" name="Group 71"/>
            <p:cNvGrpSpPr/>
            <p:nvPr/>
          </p:nvGrpSpPr>
          <p:grpSpPr>
            <a:xfrm>
              <a:off x="4575222" y="2254881"/>
              <a:ext cx="3042105" cy="1363611"/>
              <a:chOff x="6362147" y="4889416"/>
              <a:chExt cx="2248453" cy="1095641"/>
            </a:xfrm>
          </p:grpSpPr>
          <p:grpSp>
            <p:nvGrpSpPr>
              <p:cNvPr id="73" name="Group 72"/>
              <p:cNvGrpSpPr/>
              <p:nvPr/>
            </p:nvGrpSpPr>
            <p:grpSpPr>
              <a:xfrm>
                <a:off x="7520772" y="4916231"/>
                <a:ext cx="1089828" cy="1068826"/>
                <a:chOff x="7520772" y="4916231"/>
                <a:chExt cx="918841" cy="1068826"/>
              </a:xfrm>
            </p:grpSpPr>
            <p:grpSp>
              <p:nvGrpSpPr>
                <p:cNvPr id="92" name="Group 91"/>
                <p:cNvGrpSpPr/>
                <p:nvPr/>
              </p:nvGrpSpPr>
              <p:grpSpPr>
                <a:xfrm>
                  <a:off x="7555992" y="4916231"/>
                  <a:ext cx="748631" cy="809430"/>
                  <a:chOff x="7156996" y="4668512"/>
                  <a:chExt cx="996403" cy="1047276"/>
                </a:xfrm>
              </p:grpSpPr>
              <p:sp>
                <p:nvSpPr>
                  <p:cNvPr id="94" name="Cloud 93"/>
                  <p:cNvSpPr/>
                  <p:nvPr/>
                </p:nvSpPr>
                <p:spPr>
                  <a:xfrm>
                    <a:off x="7156996" y="4668512"/>
                    <a:ext cx="996403" cy="1047276"/>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5" name="Cube 94"/>
                  <p:cNvSpPr/>
                  <p:nvPr/>
                </p:nvSpPr>
                <p:spPr>
                  <a:xfrm>
                    <a:off x="7328134" y="4889416"/>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6" name="Cube 95"/>
                  <p:cNvSpPr/>
                  <p:nvPr/>
                </p:nvSpPr>
                <p:spPr>
                  <a:xfrm>
                    <a:off x="7609753" y="4805784"/>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7" name="Cube 96"/>
                  <p:cNvSpPr/>
                  <p:nvPr/>
                </p:nvSpPr>
                <p:spPr>
                  <a:xfrm>
                    <a:off x="7439975" y="5091533"/>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8" name="Cube 97"/>
                  <p:cNvSpPr/>
                  <p:nvPr/>
                </p:nvSpPr>
                <p:spPr>
                  <a:xfrm>
                    <a:off x="7721594" y="5007901"/>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9" name="Cube 98"/>
                  <p:cNvSpPr/>
                  <p:nvPr/>
                </p:nvSpPr>
                <p:spPr>
                  <a:xfrm>
                    <a:off x="7346780" y="5323906"/>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0" name="Cube 99"/>
                  <p:cNvSpPr/>
                  <p:nvPr/>
                </p:nvSpPr>
                <p:spPr>
                  <a:xfrm>
                    <a:off x="7628399" y="5240274"/>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93" name="TextBox 92"/>
                <p:cNvSpPr txBox="1"/>
                <p:nvPr/>
              </p:nvSpPr>
              <p:spPr>
                <a:xfrm>
                  <a:off x="7520772" y="5769613"/>
                  <a:ext cx="918841" cy="215444"/>
                </a:xfrm>
                <a:prstGeom prst="rect">
                  <a:avLst/>
                </a:prstGeom>
                <a:noFill/>
              </p:spPr>
              <p:txBody>
                <a:bodyPr wrap="none" rtlCol="0">
                  <a:spAutoFit/>
                </a:bodyPr>
                <a:lstStyle/>
                <a:p>
                  <a:r>
                    <a:rPr lang="en-US" sz="800" dirty="0" smtClean="0"/>
                    <a:t>Working Memory</a:t>
                  </a:r>
                  <a:endParaRPr lang="en-US" sz="800" dirty="0"/>
                </a:p>
              </p:txBody>
            </p:sp>
          </p:grpSp>
          <p:sp>
            <p:nvSpPr>
              <p:cNvPr id="74" name="Curved Down Arrow 73"/>
              <p:cNvSpPr/>
              <p:nvPr/>
            </p:nvSpPr>
            <p:spPr>
              <a:xfrm>
                <a:off x="7067504" y="4889416"/>
                <a:ext cx="446817" cy="207860"/>
              </a:xfrm>
              <a:prstGeom prst="curved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75" name="Curved Down Arrow 74"/>
              <p:cNvSpPr/>
              <p:nvPr/>
            </p:nvSpPr>
            <p:spPr>
              <a:xfrm rot="10800000">
                <a:off x="7048464" y="5221049"/>
                <a:ext cx="446817" cy="207860"/>
              </a:xfrm>
              <a:prstGeom prst="curved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grpSp>
            <p:nvGrpSpPr>
              <p:cNvPr id="76" name="Group 75"/>
              <p:cNvGrpSpPr/>
              <p:nvPr/>
            </p:nvGrpSpPr>
            <p:grpSpPr>
              <a:xfrm>
                <a:off x="6362147" y="4917198"/>
                <a:ext cx="775111" cy="1053259"/>
                <a:chOff x="6362147" y="4917198"/>
                <a:chExt cx="775111" cy="1053259"/>
              </a:xfrm>
            </p:grpSpPr>
            <p:grpSp>
              <p:nvGrpSpPr>
                <p:cNvPr id="77" name="Group 76"/>
                <p:cNvGrpSpPr/>
                <p:nvPr/>
              </p:nvGrpSpPr>
              <p:grpSpPr>
                <a:xfrm>
                  <a:off x="6362147" y="4917198"/>
                  <a:ext cx="775111" cy="668531"/>
                  <a:chOff x="6522249" y="4903065"/>
                  <a:chExt cx="831350" cy="739794"/>
                </a:xfrm>
              </p:grpSpPr>
              <p:sp>
                <p:nvSpPr>
                  <p:cNvPr id="79" name="Oval 78"/>
                  <p:cNvSpPr/>
                  <p:nvPr/>
                </p:nvSpPr>
                <p:spPr>
                  <a:xfrm>
                    <a:off x="6841209" y="4903065"/>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0" name="Oval 79"/>
                  <p:cNvSpPr/>
                  <p:nvPr/>
                </p:nvSpPr>
                <p:spPr>
                  <a:xfrm>
                    <a:off x="6691589" y="5148126"/>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1" name="Oval 80"/>
                  <p:cNvSpPr/>
                  <p:nvPr/>
                </p:nvSpPr>
                <p:spPr>
                  <a:xfrm>
                    <a:off x="6990829" y="5159308"/>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2" name="Oval 81"/>
                  <p:cNvSpPr/>
                  <p:nvPr/>
                </p:nvSpPr>
                <p:spPr>
                  <a:xfrm>
                    <a:off x="6795384" y="5478970"/>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3" name="Oval 82"/>
                  <p:cNvSpPr/>
                  <p:nvPr/>
                </p:nvSpPr>
                <p:spPr>
                  <a:xfrm>
                    <a:off x="7203979" y="5478328"/>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800" dirty="0"/>
                  </a:p>
                </p:txBody>
              </p:sp>
              <p:sp>
                <p:nvSpPr>
                  <p:cNvPr id="84" name="Oval 83"/>
                  <p:cNvSpPr/>
                  <p:nvPr/>
                </p:nvSpPr>
                <p:spPr>
                  <a:xfrm>
                    <a:off x="6522249" y="5481215"/>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85" name="Straight Connector 84"/>
                  <p:cNvCxnSpPr>
                    <a:stCxn id="79" idx="4"/>
                    <a:endCxn id="81" idx="1"/>
                  </p:cNvCxnSpPr>
                  <p:nvPr/>
                </p:nvCxnSpPr>
                <p:spPr>
                  <a:xfrm>
                    <a:off x="6916019" y="5064709"/>
                    <a:ext cx="96721" cy="11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9" idx="4"/>
                    <a:endCxn id="80" idx="7"/>
                  </p:cNvCxnSpPr>
                  <p:nvPr/>
                </p:nvCxnSpPr>
                <p:spPr>
                  <a:xfrm flipH="1">
                    <a:off x="6819298" y="5064709"/>
                    <a:ext cx="96721" cy="107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0" idx="3"/>
                    <a:endCxn id="84" idx="0"/>
                  </p:cNvCxnSpPr>
                  <p:nvPr/>
                </p:nvCxnSpPr>
                <p:spPr>
                  <a:xfrm flipH="1">
                    <a:off x="6597059" y="5286098"/>
                    <a:ext cx="116441" cy="195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0" idx="3"/>
                    <a:endCxn id="82" idx="1"/>
                  </p:cNvCxnSpPr>
                  <p:nvPr/>
                </p:nvCxnSpPr>
                <p:spPr>
                  <a:xfrm>
                    <a:off x="6713500" y="5286098"/>
                    <a:ext cx="103795" cy="21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1" idx="5"/>
                    <a:endCxn id="83" idx="0"/>
                  </p:cNvCxnSpPr>
                  <p:nvPr/>
                </p:nvCxnSpPr>
                <p:spPr>
                  <a:xfrm>
                    <a:off x="7118538" y="5297280"/>
                    <a:ext cx="160251" cy="181048"/>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6990829" y="5478328"/>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91" name="Straight Connector 90"/>
                  <p:cNvCxnSpPr>
                    <a:stCxn id="81" idx="4"/>
                    <a:endCxn id="90" idx="0"/>
                  </p:cNvCxnSpPr>
                  <p:nvPr/>
                </p:nvCxnSpPr>
                <p:spPr>
                  <a:xfrm>
                    <a:off x="7065639" y="5320952"/>
                    <a:ext cx="0" cy="15737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6492982" y="5724236"/>
                  <a:ext cx="425116" cy="246221"/>
                </a:xfrm>
                <a:prstGeom prst="rect">
                  <a:avLst/>
                </a:prstGeom>
                <a:noFill/>
              </p:spPr>
              <p:txBody>
                <a:bodyPr wrap="none" rtlCol="0">
                  <a:spAutoFit/>
                </a:bodyPr>
                <a:lstStyle/>
                <a:p>
                  <a:r>
                    <a:rPr lang="en-US" sz="1000" dirty="0" smtClean="0"/>
                    <a:t>Rete</a:t>
                  </a:r>
                  <a:endParaRPr lang="en-US" sz="1000" dirty="0"/>
                </a:p>
              </p:txBody>
            </p:sp>
          </p:grpSp>
        </p:grpSp>
      </p:grpSp>
      <p:grpSp>
        <p:nvGrpSpPr>
          <p:cNvPr id="101" name="Group 100"/>
          <p:cNvGrpSpPr/>
          <p:nvPr/>
        </p:nvGrpSpPr>
        <p:grpSpPr>
          <a:xfrm>
            <a:off x="4575508" y="2640965"/>
            <a:ext cx="788171" cy="302033"/>
            <a:chOff x="1146834" y="4250919"/>
            <a:chExt cx="788171" cy="302033"/>
          </a:xfrm>
        </p:grpSpPr>
        <p:sp>
          <p:nvSpPr>
            <p:cNvPr id="102" name="Snip Single Corner Rectangle 101"/>
            <p:cNvSpPr/>
            <p:nvPr/>
          </p:nvSpPr>
          <p:spPr bwMode="auto">
            <a:xfrm>
              <a:off x="1146834" y="4250919"/>
              <a:ext cx="788171" cy="302033"/>
            </a:xfrm>
            <a:prstGeom prst="snip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sym typeface="Wingdings" pitchFamily="32" charset="2"/>
                </a:rPr>
                <a:t>Job X-2</a:t>
              </a:r>
            </a:p>
          </p:txBody>
        </p:sp>
        <p:pic>
          <p:nvPicPr>
            <p:cNvPr id="103" name="Picture 5" descr="C:\Users\pdhar.PDHAR-W510\AppData\Local\Microsoft\Windows\Temporary Internet Files\Content.IE5\MVZ1WT6P\MC90044206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3056" y="4299192"/>
              <a:ext cx="175828" cy="205486"/>
            </a:xfrm>
            <a:prstGeom prst="rect">
              <a:avLst/>
            </a:prstGeom>
            <a:noFill/>
            <a:extLst>
              <a:ext uri="{909E8E84-426E-40DD-AFC4-6F175D3DCCD1}">
                <a14:hiddenFill xmlns:a14="http://schemas.microsoft.com/office/drawing/2010/main">
                  <a:solidFill>
                    <a:srgbClr val="FFFFFF"/>
                  </a:solidFill>
                </a14:hiddenFill>
              </a:ext>
            </a:extLst>
          </p:spPr>
        </p:pic>
      </p:grpSp>
      <p:sp>
        <p:nvSpPr>
          <p:cNvPr id="104" name="TextBox 103"/>
          <p:cNvSpPr txBox="1"/>
          <p:nvPr/>
        </p:nvSpPr>
        <p:spPr>
          <a:xfrm>
            <a:off x="6198731" y="1635083"/>
            <a:ext cx="1428596" cy="230832"/>
          </a:xfrm>
          <a:prstGeom prst="rect">
            <a:avLst/>
          </a:prstGeom>
          <a:noFill/>
        </p:spPr>
        <p:txBody>
          <a:bodyPr wrap="none" rtlCol="0">
            <a:spAutoFit/>
          </a:bodyPr>
          <a:lstStyle/>
          <a:p>
            <a:r>
              <a:rPr lang="en-US" sz="900" dirty="0" smtClean="0"/>
              <a:t>Single Process </a:t>
            </a:r>
            <a:r>
              <a:rPr lang="en-US" sz="900" dirty="0" smtClean="0"/>
              <a:t>Engine</a:t>
            </a:r>
            <a:endParaRPr lang="en-US" sz="1050" dirty="0"/>
          </a:p>
        </p:txBody>
      </p:sp>
      <p:sp>
        <p:nvSpPr>
          <p:cNvPr id="114" name="Rounded Rectangle 113"/>
          <p:cNvSpPr/>
          <p:nvPr/>
        </p:nvSpPr>
        <p:spPr bwMode="auto">
          <a:xfrm>
            <a:off x="4430942" y="3868744"/>
            <a:ext cx="3631078" cy="1866905"/>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smtClean="0">
              <a:ln>
                <a:noFill/>
              </a:ln>
              <a:effectLst/>
              <a:latin typeface="Arial" charset="0"/>
              <a:sym typeface="Wingdings" pitchFamily="32" charset="2"/>
            </a:endParaRPr>
          </a:p>
        </p:txBody>
      </p:sp>
      <p:pic>
        <p:nvPicPr>
          <p:cNvPr id="115" name="Picture 4" descr="C:\Users\pdhar.PDHAR-W510\AppData\Local\Microsoft\Windows\Temporary Internet Files\Content.IE5\9EGUAUPO\MC90043475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3440" y="3983044"/>
            <a:ext cx="313546" cy="344044"/>
          </a:xfrm>
          <a:prstGeom prst="rect">
            <a:avLst/>
          </a:prstGeom>
          <a:noFill/>
          <a:extLst>
            <a:ext uri="{909E8E84-426E-40DD-AFC4-6F175D3DCCD1}">
              <a14:hiddenFill xmlns:a14="http://schemas.microsoft.com/office/drawing/2010/main">
                <a:solidFill>
                  <a:srgbClr val="FFFFFF"/>
                </a:solidFill>
              </a14:hiddenFill>
            </a:ext>
          </a:extLst>
        </p:spPr>
      </p:pic>
      <p:grpSp>
        <p:nvGrpSpPr>
          <p:cNvPr id="116" name="Group 115"/>
          <p:cNvGrpSpPr/>
          <p:nvPr/>
        </p:nvGrpSpPr>
        <p:grpSpPr>
          <a:xfrm>
            <a:off x="4602578" y="4382085"/>
            <a:ext cx="788171" cy="302033"/>
            <a:chOff x="1139956" y="4132841"/>
            <a:chExt cx="788171" cy="302033"/>
          </a:xfrm>
        </p:grpSpPr>
        <p:sp>
          <p:nvSpPr>
            <p:cNvPr id="117" name="Snip Single Corner Rectangle 116"/>
            <p:cNvSpPr/>
            <p:nvPr/>
          </p:nvSpPr>
          <p:spPr bwMode="auto">
            <a:xfrm>
              <a:off x="1139956" y="4132841"/>
              <a:ext cx="788171" cy="302033"/>
            </a:xfrm>
            <a:prstGeom prst="snip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sym typeface="Wingdings" pitchFamily="32" charset="2"/>
                </a:rPr>
                <a:t>Job X-1</a:t>
              </a:r>
            </a:p>
          </p:txBody>
        </p:sp>
        <p:pic>
          <p:nvPicPr>
            <p:cNvPr id="118" name="Picture 5" descr="C:\Users\pdhar.PDHAR-W510\AppData\Local\Microsoft\Windows\Temporary Internet Files\Content.IE5\MVZ1WT6P\MC90044206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1333" y="4204097"/>
              <a:ext cx="175828" cy="2054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9" name="Group 118"/>
          <p:cNvGrpSpPr/>
          <p:nvPr/>
        </p:nvGrpSpPr>
        <p:grpSpPr>
          <a:xfrm>
            <a:off x="5545384" y="4250585"/>
            <a:ext cx="2374938" cy="1319169"/>
            <a:chOff x="4280016" y="1851843"/>
            <a:chExt cx="3644784" cy="2001543"/>
          </a:xfrm>
        </p:grpSpPr>
        <p:sp>
          <p:nvSpPr>
            <p:cNvPr id="120" name="Rounded Rectangle 119"/>
            <p:cNvSpPr/>
            <p:nvPr/>
          </p:nvSpPr>
          <p:spPr bwMode="auto">
            <a:xfrm>
              <a:off x="4280016" y="1851843"/>
              <a:ext cx="3644784" cy="2001543"/>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sym typeface="Wingdings" pitchFamily="32" charset="2"/>
                </a:rPr>
                <a:t>Inferencing</a:t>
              </a:r>
              <a:r>
                <a:rPr kumimoji="0" lang="en-US" sz="1200" b="1" i="0" u="none" strike="noStrike" cap="none" normalizeH="0" dirty="0" smtClean="0">
                  <a:ln>
                    <a:noFill/>
                  </a:ln>
                  <a:solidFill>
                    <a:schemeClr val="tx1"/>
                  </a:solidFill>
                  <a:effectLst/>
                  <a:latin typeface="Arial" charset="0"/>
                  <a:sym typeface="Wingdings" pitchFamily="32" charset="2"/>
                </a:rPr>
                <a:t> module</a:t>
              </a:r>
              <a:endParaRPr kumimoji="0" lang="en-US" sz="1200" b="1" i="0" u="none" strike="noStrike" cap="none" normalizeH="0" baseline="0" dirty="0" smtClean="0">
                <a:ln>
                  <a:noFill/>
                </a:ln>
                <a:solidFill>
                  <a:schemeClr val="tx1"/>
                </a:solidFill>
                <a:effectLst/>
                <a:latin typeface="Arial" charset="0"/>
                <a:sym typeface="Wingdings" pitchFamily="32" charset="2"/>
              </a:endParaRPr>
            </a:p>
          </p:txBody>
        </p:sp>
        <p:grpSp>
          <p:nvGrpSpPr>
            <p:cNvPr id="121" name="Group 120"/>
            <p:cNvGrpSpPr/>
            <p:nvPr/>
          </p:nvGrpSpPr>
          <p:grpSpPr>
            <a:xfrm>
              <a:off x="4575222" y="2254881"/>
              <a:ext cx="3042105" cy="1363611"/>
              <a:chOff x="6362147" y="4889416"/>
              <a:chExt cx="2248453" cy="1095641"/>
            </a:xfrm>
          </p:grpSpPr>
          <p:grpSp>
            <p:nvGrpSpPr>
              <p:cNvPr id="122" name="Group 121"/>
              <p:cNvGrpSpPr/>
              <p:nvPr/>
            </p:nvGrpSpPr>
            <p:grpSpPr>
              <a:xfrm>
                <a:off x="7520772" y="4916231"/>
                <a:ext cx="1089828" cy="1068826"/>
                <a:chOff x="7520772" y="4916231"/>
                <a:chExt cx="918841" cy="1068826"/>
              </a:xfrm>
            </p:grpSpPr>
            <p:grpSp>
              <p:nvGrpSpPr>
                <p:cNvPr id="141" name="Group 140"/>
                <p:cNvGrpSpPr/>
                <p:nvPr/>
              </p:nvGrpSpPr>
              <p:grpSpPr>
                <a:xfrm>
                  <a:off x="7555992" y="4916231"/>
                  <a:ext cx="748631" cy="809430"/>
                  <a:chOff x="7156996" y="4668512"/>
                  <a:chExt cx="996403" cy="1047276"/>
                </a:xfrm>
              </p:grpSpPr>
              <p:sp>
                <p:nvSpPr>
                  <p:cNvPr id="143" name="Cloud 142"/>
                  <p:cNvSpPr/>
                  <p:nvPr/>
                </p:nvSpPr>
                <p:spPr>
                  <a:xfrm>
                    <a:off x="7156996" y="4668512"/>
                    <a:ext cx="996403" cy="1047276"/>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4" name="Cube 143"/>
                  <p:cNvSpPr/>
                  <p:nvPr/>
                </p:nvSpPr>
                <p:spPr>
                  <a:xfrm>
                    <a:off x="7328134" y="4889416"/>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5" name="Cube 144"/>
                  <p:cNvSpPr/>
                  <p:nvPr/>
                </p:nvSpPr>
                <p:spPr>
                  <a:xfrm>
                    <a:off x="7609753" y="4805784"/>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6" name="Cube 145"/>
                  <p:cNvSpPr/>
                  <p:nvPr/>
                </p:nvSpPr>
                <p:spPr>
                  <a:xfrm>
                    <a:off x="7439975" y="5091533"/>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7" name="Cube 146"/>
                  <p:cNvSpPr/>
                  <p:nvPr/>
                </p:nvSpPr>
                <p:spPr>
                  <a:xfrm>
                    <a:off x="7721594" y="5007901"/>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8" name="Cube 147"/>
                  <p:cNvSpPr/>
                  <p:nvPr/>
                </p:nvSpPr>
                <p:spPr>
                  <a:xfrm>
                    <a:off x="7346780" y="5323906"/>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9" name="Cube 148"/>
                  <p:cNvSpPr/>
                  <p:nvPr/>
                </p:nvSpPr>
                <p:spPr>
                  <a:xfrm>
                    <a:off x="7628399" y="5240274"/>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142" name="TextBox 141"/>
                <p:cNvSpPr txBox="1"/>
                <p:nvPr/>
              </p:nvSpPr>
              <p:spPr>
                <a:xfrm>
                  <a:off x="7520772" y="5769613"/>
                  <a:ext cx="918841" cy="215444"/>
                </a:xfrm>
                <a:prstGeom prst="rect">
                  <a:avLst/>
                </a:prstGeom>
                <a:noFill/>
              </p:spPr>
              <p:txBody>
                <a:bodyPr wrap="none" rtlCol="0">
                  <a:spAutoFit/>
                </a:bodyPr>
                <a:lstStyle/>
                <a:p>
                  <a:r>
                    <a:rPr lang="en-US" sz="800" dirty="0" smtClean="0"/>
                    <a:t>Working Memory</a:t>
                  </a:r>
                  <a:endParaRPr lang="en-US" sz="800" dirty="0"/>
                </a:p>
              </p:txBody>
            </p:sp>
          </p:grpSp>
          <p:sp>
            <p:nvSpPr>
              <p:cNvPr id="123" name="Curved Down Arrow 122"/>
              <p:cNvSpPr/>
              <p:nvPr/>
            </p:nvSpPr>
            <p:spPr>
              <a:xfrm>
                <a:off x="7067504" y="4889416"/>
                <a:ext cx="446817" cy="207860"/>
              </a:xfrm>
              <a:prstGeom prst="curved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24" name="Curved Down Arrow 123"/>
              <p:cNvSpPr/>
              <p:nvPr/>
            </p:nvSpPr>
            <p:spPr>
              <a:xfrm rot="10800000">
                <a:off x="7048464" y="5221049"/>
                <a:ext cx="446817" cy="207860"/>
              </a:xfrm>
              <a:prstGeom prst="curved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grpSp>
            <p:nvGrpSpPr>
              <p:cNvPr id="125" name="Group 124"/>
              <p:cNvGrpSpPr/>
              <p:nvPr/>
            </p:nvGrpSpPr>
            <p:grpSpPr>
              <a:xfrm>
                <a:off x="6362147" y="4917198"/>
                <a:ext cx="775111" cy="1053259"/>
                <a:chOff x="6362147" y="4917198"/>
                <a:chExt cx="775111" cy="1053259"/>
              </a:xfrm>
            </p:grpSpPr>
            <p:grpSp>
              <p:nvGrpSpPr>
                <p:cNvPr id="126" name="Group 125"/>
                <p:cNvGrpSpPr/>
                <p:nvPr/>
              </p:nvGrpSpPr>
              <p:grpSpPr>
                <a:xfrm>
                  <a:off x="6362147" y="4917198"/>
                  <a:ext cx="775111" cy="668531"/>
                  <a:chOff x="6522249" y="4903065"/>
                  <a:chExt cx="831350" cy="739794"/>
                </a:xfrm>
              </p:grpSpPr>
              <p:sp>
                <p:nvSpPr>
                  <p:cNvPr id="128" name="Oval 127"/>
                  <p:cNvSpPr/>
                  <p:nvPr/>
                </p:nvSpPr>
                <p:spPr>
                  <a:xfrm>
                    <a:off x="6841209" y="4903065"/>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9" name="Oval 128"/>
                  <p:cNvSpPr/>
                  <p:nvPr/>
                </p:nvSpPr>
                <p:spPr>
                  <a:xfrm>
                    <a:off x="6691589" y="5148126"/>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0" name="Oval 129"/>
                  <p:cNvSpPr/>
                  <p:nvPr/>
                </p:nvSpPr>
                <p:spPr>
                  <a:xfrm>
                    <a:off x="6990829" y="5159308"/>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1" name="Oval 130"/>
                  <p:cNvSpPr/>
                  <p:nvPr/>
                </p:nvSpPr>
                <p:spPr>
                  <a:xfrm>
                    <a:off x="6795384" y="5478970"/>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2" name="Oval 131"/>
                  <p:cNvSpPr/>
                  <p:nvPr/>
                </p:nvSpPr>
                <p:spPr>
                  <a:xfrm>
                    <a:off x="7203979" y="5478328"/>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800" dirty="0"/>
                  </a:p>
                </p:txBody>
              </p:sp>
              <p:sp>
                <p:nvSpPr>
                  <p:cNvPr id="133" name="Oval 132"/>
                  <p:cNvSpPr/>
                  <p:nvPr/>
                </p:nvSpPr>
                <p:spPr>
                  <a:xfrm>
                    <a:off x="6522249" y="5481215"/>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134" name="Straight Connector 133"/>
                  <p:cNvCxnSpPr>
                    <a:stCxn id="128" idx="4"/>
                    <a:endCxn id="130" idx="1"/>
                  </p:cNvCxnSpPr>
                  <p:nvPr/>
                </p:nvCxnSpPr>
                <p:spPr>
                  <a:xfrm>
                    <a:off x="6916019" y="5064709"/>
                    <a:ext cx="96721" cy="11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28" idx="4"/>
                    <a:endCxn id="129" idx="7"/>
                  </p:cNvCxnSpPr>
                  <p:nvPr/>
                </p:nvCxnSpPr>
                <p:spPr>
                  <a:xfrm flipH="1">
                    <a:off x="6819298" y="5064709"/>
                    <a:ext cx="96721" cy="107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29" idx="3"/>
                    <a:endCxn id="133" idx="0"/>
                  </p:cNvCxnSpPr>
                  <p:nvPr/>
                </p:nvCxnSpPr>
                <p:spPr>
                  <a:xfrm flipH="1">
                    <a:off x="6597059" y="5286098"/>
                    <a:ext cx="116441" cy="195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29" idx="3"/>
                    <a:endCxn id="131" idx="1"/>
                  </p:cNvCxnSpPr>
                  <p:nvPr/>
                </p:nvCxnSpPr>
                <p:spPr>
                  <a:xfrm>
                    <a:off x="6713500" y="5286098"/>
                    <a:ext cx="103795" cy="21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30" idx="5"/>
                    <a:endCxn id="132" idx="0"/>
                  </p:cNvCxnSpPr>
                  <p:nvPr/>
                </p:nvCxnSpPr>
                <p:spPr>
                  <a:xfrm>
                    <a:off x="7118538" y="5297280"/>
                    <a:ext cx="160251" cy="181048"/>
                  </a:xfrm>
                  <a:prstGeom prst="line">
                    <a:avLst/>
                  </a:prstGeom>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6990829" y="5478328"/>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140" name="Straight Connector 139"/>
                  <p:cNvCxnSpPr>
                    <a:stCxn id="130" idx="4"/>
                    <a:endCxn id="139" idx="0"/>
                  </p:cNvCxnSpPr>
                  <p:nvPr/>
                </p:nvCxnSpPr>
                <p:spPr>
                  <a:xfrm>
                    <a:off x="7065639" y="5320952"/>
                    <a:ext cx="0" cy="15737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7" name="TextBox 126"/>
                <p:cNvSpPr txBox="1"/>
                <p:nvPr/>
              </p:nvSpPr>
              <p:spPr>
                <a:xfrm>
                  <a:off x="6492982" y="5724236"/>
                  <a:ext cx="425116" cy="246221"/>
                </a:xfrm>
                <a:prstGeom prst="rect">
                  <a:avLst/>
                </a:prstGeom>
                <a:noFill/>
              </p:spPr>
              <p:txBody>
                <a:bodyPr wrap="none" rtlCol="0">
                  <a:spAutoFit/>
                </a:bodyPr>
                <a:lstStyle/>
                <a:p>
                  <a:r>
                    <a:rPr lang="en-US" sz="1000" dirty="0" smtClean="0"/>
                    <a:t>Rete</a:t>
                  </a:r>
                  <a:endParaRPr lang="en-US" sz="1000" dirty="0"/>
                </a:p>
              </p:txBody>
            </p:sp>
          </p:grpSp>
        </p:grpSp>
      </p:grpSp>
      <p:grpSp>
        <p:nvGrpSpPr>
          <p:cNvPr id="150" name="Group 149"/>
          <p:cNvGrpSpPr/>
          <p:nvPr/>
        </p:nvGrpSpPr>
        <p:grpSpPr>
          <a:xfrm>
            <a:off x="4602577" y="4748555"/>
            <a:ext cx="788171" cy="302033"/>
            <a:chOff x="1146834" y="4250919"/>
            <a:chExt cx="788171" cy="302033"/>
          </a:xfrm>
        </p:grpSpPr>
        <p:sp>
          <p:nvSpPr>
            <p:cNvPr id="151" name="Snip Single Corner Rectangle 150"/>
            <p:cNvSpPr/>
            <p:nvPr/>
          </p:nvSpPr>
          <p:spPr bwMode="auto">
            <a:xfrm>
              <a:off x="1146834" y="4250919"/>
              <a:ext cx="788171" cy="302033"/>
            </a:xfrm>
            <a:prstGeom prst="snip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sym typeface="Wingdings" pitchFamily="32" charset="2"/>
                </a:rPr>
                <a:t>Job X-2</a:t>
              </a:r>
            </a:p>
          </p:txBody>
        </p:sp>
        <p:pic>
          <p:nvPicPr>
            <p:cNvPr id="152" name="Picture 5" descr="C:\Users\pdhar.PDHAR-W510\AppData\Local\Microsoft\Windows\Temporary Internet Files\Content.IE5\MVZ1WT6P\MC90044206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3056" y="4299192"/>
              <a:ext cx="175828" cy="205486"/>
            </a:xfrm>
            <a:prstGeom prst="rect">
              <a:avLst/>
            </a:prstGeom>
            <a:noFill/>
            <a:extLst>
              <a:ext uri="{909E8E84-426E-40DD-AFC4-6F175D3DCCD1}">
                <a14:hiddenFill xmlns:a14="http://schemas.microsoft.com/office/drawing/2010/main">
                  <a:solidFill>
                    <a:srgbClr val="FFFFFF"/>
                  </a:solidFill>
                </a14:hiddenFill>
              </a:ext>
            </a:extLst>
          </p:spPr>
        </p:pic>
      </p:grpSp>
      <p:sp>
        <p:nvSpPr>
          <p:cNvPr id="153" name="TextBox 152"/>
          <p:cNvSpPr txBox="1"/>
          <p:nvPr/>
        </p:nvSpPr>
        <p:spPr>
          <a:xfrm>
            <a:off x="6595120" y="3906173"/>
            <a:ext cx="1050288" cy="369332"/>
          </a:xfrm>
          <a:prstGeom prst="rect">
            <a:avLst/>
          </a:prstGeom>
          <a:noFill/>
        </p:spPr>
        <p:txBody>
          <a:bodyPr wrap="none" rtlCol="0">
            <a:spAutoFit/>
          </a:bodyPr>
          <a:lstStyle/>
          <a:p>
            <a:r>
              <a:rPr lang="en-US" sz="900" dirty="0" smtClean="0"/>
              <a:t>Collaboration</a:t>
            </a:r>
          </a:p>
          <a:p>
            <a:r>
              <a:rPr lang="en-US" sz="900" dirty="0" smtClean="0"/>
              <a:t>Process </a:t>
            </a:r>
            <a:r>
              <a:rPr lang="en-US" sz="900" dirty="0" smtClean="0"/>
              <a:t>Engine</a:t>
            </a:r>
            <a:endParaRPr lang="en-US" sz="1050" dirty="0"/>
          </a:p>
        </p:txBody>
      </p:sp>
      <p:grpSp>
        <p:nvGrpSpPr>
          <p:cNvPr id="154" name="Group 153"/>
          <p:cNvGrpSpPr/>
          <p:nvPr/>
        </p:nvGrpSpPr>
        <p:grpSpPr>
          <a:xfrm>
            <a:off x="4617733" y="5128056"/>
            <a:ext cx="788171" cy="302033"/>
            <a:chOff x="1146834" y="4250919"/>
            <a:chExt cx="788171" cy="302033"/>
          </a:xfrm>
        </p:grpSpPr>
        <p:sp>
          <p:nvSpPr>
            <p:cNvPr id="155" name="Snip Single Corner Rectangle 154"/>
            <p:cNvSpPr/>
            <p:nvPr/>
          </p:nvSpPr>
          <p:spPr bwMode="auto">
            <a:xfrm>
              <a:off x="1146834" y="4250919"/>
              <a:ext cx="788171" cy="302033"/>
            </a:xfrm>
            <a:prstGeom prst="snip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sym typeface="Wingdings" pitchFamily="32" charset="2"/>
                </a:rPr>
                <a:t>Job Y-1</a:t>
              </a:r>
            </a:p>
          </p:txBody>
        </p:sp>
        <p:pic>
          <p:nvPicPr>
            <p:cNvPr id="156" name="Picture 5" descr="C:\Users\pdhar.PDHAR-W510\AppData\Local\Microsoft\Windows\Temporary Internet Files\Content.IE5\MVZ1WT6P\MC90044206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3056" y="4299192"/>
              <a:ext cx="175828" cy="2054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9" name="Group 158"/>
          <p:cNvGrpSpPr/>
          <p:nvPr/>
        </p:nvGrpSpPr>
        <p:grpSpPr>
          <a:xfrm>
            <a:off x="4996662" y="1667770"/>
            <a:ext cx="521903" cy="275968"/>
            <a:chOff x="1320424" y="3153032"/>
            <a:chExt cx="521903" cy="275968"/>
          </a:xfrm>
        </p:grpSpPr>
        <p:sp>
          <p:nvSpPr>
            <p:cNvPr id="160" name="Rounded Rectangle 159"/>
            <p:cNvSpPr/>
            <p:nvPr/>
          </p:nvSpPr>
          <p:spPr bwMode="auto">
            <a:xfrm>
              <a:off x="1320424" y="3153032"/>
              <a:ext cx="521903" cy="275968"/>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sym typeface="Wingdings" pitchFamily="32" charset="2"/>
                </a:rPr>
                <a:t>X</a:t>
              </a:r>
            </a:p>
          </p:txBody>
        </p:sp>
        <p:pic>
          <p:nvPicPr>
            <p:cNvPr id="161" name="Picture 5" descr="C:\Users\pdhar.PDHAR-W510\AppData\Local\Microsoft\Windows\Temporary Internet Files\Content.IE5\MVZ1WT6P\MC90044206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4364" y="3188273"/>
              <a:ext cx="175828" cy="20548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Curved Connector 57"/>
          <p:cNvCxnSpPr>
            <a:stCxn id="8" idx="3"/>
            <a:endCxn id="160" idx="1"/>
          </p:cNvCxnSpPr>
          <p:nvPr/>
        </p:nvCxnSpPr>
        <p:spPr bwMode="auto">
          <a:xfrm flipV="1">
            <a:off x="3842681" y="1805754"/>
            <a:ext cx="1153981" cy="1169649"/>
          </a:xfrm>
          <a:prstGeom prst="curvedConnector3">
            <a:avLst>
              <a:gd name="adj1" fmla="val 50000"/>
            </a:avLst>
          </a:prstGeom>
          <a:ln>
            <a:headEnd type="none" w="med" len="med"/>
            <a:tailEnd type="arrow"/>
          </a:ln>
        </p:spPr>
        <p:style>
          <a:lnRef idx="2">
            <a:schemeClr val="accent6"/>
          </a:lnRef>
          <a:fillRef idx="0">
            <a:schemeClr val="accent6"/>
          </a:fillRef>
          <a:effectRef idx="1">
            <a:schemeClr val="accent6"/>
          </a:effectRef>
          <a:fontRef idx="minor">
            <a:schemeClr val="tx1"/>
          </a:fontRef>
        </p:style>
      </p:cxnSp>
      <p:cxnSp>
        <p:nvCxnSpPr>
          <p:cNvPr id="1030" name="Curved Connector 1029"/>
          <p:cNvCxnSpPr>
            <a:stCxn id="8" idx="3"/>
            <a:endCxn id="112" idx="1"/>
          </p:cNvCxnSpPr>
          <p:nvPr/>
        </p:nvCxnSpPr>
        <p:spPr bwMode="auto">
          <a:xfrm>
            <a:off x="3842681" y="2975403"/>
            <a:ext cx="1144914" cy="1085386"/>
          </a:xfrm>
          <a:prstGeom prst="curvedConnector3">
            <a:avLst>
              <a:gd name="adj1" fmla="val 50000"/>
            </a:avLst>
          </a:prstGeom>
          <a:ln>
            <a:headEnd type="none" w="med" len="med"/>
            <a:tailEnd type="arrow"/>
          </a:ln>
        </p:spPr>
        <p:style>
          <a:lnRef idx="2">
            <a:schemeClr val="accent6"/>
          </a:lnRef>
          <a:fillRef idx="0">
            <a:schemeClr val="accent6"/>
          </a:fillRef>
          <a:effectRef idx="1">
            <a:schemeClr val="accent6"/>
          </a:effectRef>
          <a:fontRef idx="minor">
            <a:schemeClr val="tx1"/>
          </a:fontRef>
        </p:style>
      </p:cxnSp>
      <p:cxnSp>
        <p:nvCxnSpPr>
          <p:cNvPr id="1033" name="Curved Connector 1032"/>
          <p:cNvCxnSpPr>
            <a:stCxn id="8" idx="3"/>
            <a:endCxn id="66" idx="0"/>
          </p:cNvCxnSpPr>
          <p:nvPr/>
        </p:nvCxnSpPr>
        <p:spPr bwMode="auto">
          <a:xfrm>
            <a:off x="3842681" y="2975403"/>
            <a:ext cx="2188923" cy="958428"/>
          </a:xfrm>
          <a:prstGeom prst="curvedConnector2">
            <a:avLst/>
          </a:prstGeom>
          <a:ln>
            <a:headEnd type="none" w="med" len="med"/>
            <a:tailEnd type="arrow"/>
          </a:ln>
        </p:spPr>
        <p:style>
          <a:lnRef idx="2">
            <a:schemeClr val="accent6"/>
          </a:lnRef>
          <a:fillRef idx="0">
            <a:schemeClr val="accent6"/>
          </a:fillRef>
          <a:effectRef idx="1">
            <a:schemeClr val="accent6"/>
          </a:effectRef>
          <a:fontRef idx="minor">
            <a:schemeClr val="tx1"/>
          </a:fontRef>
        </p:style>
      </p:cxnSp>
      <p:cxnSp>
        <p:nvCxnSpPr>
          <p:cNvPr id="1056" name="Curved Connector 1055"/>
          <p:cNvCxnSpPr>
            <a:stCxn id="66" idx="2"/>
            <a:endCxn id="155" idx="0"/>
          </p:cNvCxnSpPr>
          <p:nvPr/>
        </p:nvCxnSpPr>
        <p:spPr bwMode="auto">
          <a:xfrm rot="5400000">
            <a:off x="5184117" y="4431586"/>
            <a:ext cx="1069274" cy="625700"/>
          </a:xfrm>
          <a:prstGeom prst="curvedConnector2">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058" name="Curved Connector 1057"/>
          <p:cNvCxnSpPr>
            <a:stCxn id="112" idx="3"/>
            <a:endCxn id="117" idx="0"/>
          </p:cNvCxnSpPr>
          <p:nvPr/>
        </p:nvCxnSpPr>
        <p:spPr bwMode="auto">
          <a:xfrm flipH="1">
            <a:off x="5390749" y="4060789"/>
            <a:ext cx="118749" cy="472313"/>
          </a:xfrm>
          <a:prstGeom prst="curvedConnector3">
            <a:avLst>
              <a:gd name="adj1" fmla="val -192507"/>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064" name="Curved Connector 1063"/>
          <p:cNvCxnSpPr>
            <a:stCxn id="112" idx="3"/>
            <a:endCxn id="151" idx="0"/>
          </p:cNvCxnSpPr>
          <p:nvPr/>
        </p:nvCxnSpPr>
        <p:spPr bwMode="auto">
          <a:xfrm flipH="1">
            <a:off x="5390748" y="4060789"/>
            <a:ext cx="118750" cy="838783"/>
          </a:xfrm>
          <a:prstGeom prst="curvedConnector3">
            <a:avLst>
              <a:gd name="adj1" fmla="val -192505"/>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068" name="Curved Connector 1067"/>
          <p:cNvCxnSpPr>
            <a:stCxn id="160" idx="3"/>
            <a:endCxn id="10" idx="0"/>
          </p:cNvCxnSpPr>
          <p:nvPr/>
        </p:nvCxnSpPr>
        <p:spPr bwMode="auto">
          <a:xfrm flipH="1">
            <a:off x="5354980" y="1805754"/>
            <a:ext cx="163585" cy="551326"/>
          </a:xfrm>
          <a:prstGeom prst="curvedConnector3">
            <a:avLst>
              <a:gd name="adj1" fmla="val -139744"/>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071" name="Curved Connector 1070"/>
          <p:cNvCxnSpPr>
            <a:stCxn id="160" idx="3"/>
            <a:endCxn id="102" idx="0"/>
          </p:cNvCxnSpPr>
          <p:nvPr/>
        </p:nvCxnSpPr>
        <p:spPr bwMode="auto">
          <a:xfrm flipH="1">
            <a:off x="5363679" y="1805754"/>
            <a:ext cx="154886" cy="986228"/>
          </a:xfrm>
          <a:prstGeom prst="curvedConnector3">
            <a:avLst>
              <a:gd name="adj1" fmla="val -147592"/>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nvGrpSpPr>
          <p:cNvPr id="111" name="Group 110"/>
          <p:cNvGrpSpPr/>
          <p:nvPr/>
        </p:nvGrpSpPr>
        <p:grpSpPr>
          <a:xfrm>
            <a:off x="4987595" y="3922805"/>
            <a:ext cx="521903" cy="275968"/>
            <a:chOff x="1320424" y="3153032"/>
            <a:chExt cx="521903" cy="275968"/>
          </a:xfrm>
        </p:grpSpPr>
        <p:sp>
          <p:nvSpPr>
            <p:cNvPr id="112" name="Rounded Rectangle 111"/>
            <p:cNvSpPr/>
            <p:nvPr/>
          </p:nvSpPr>
          <p:spPr bwMode="auto">
            <a:xfrm>
              <a:off x="1320424" y="3153032"/>
              <a:ext cx="521903" cy="275968"/>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sym typeface="Wingdings" pitchFamily="32" charset="2"/>
                </a:rPr>
                <a:t>X</a:t>
              </a:r>
            </a:p>
          </p:txBody>
        </p:sp>
        <p:pic>
          <p:nvPicPr>
            <p:cNvPr id="113" name="Picture 5" descr="C:\Users\pdhar.PDHAR-W510\AppData\Local\Microsoft\Windows\Temporary Internet Files\Content.IE5\MVZ1WT6P\MC90044206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4364" y="3188273"/>
              <a:ext cx="175828" cy="2054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Group 64"/>
          <p:cNvGrpSpPr/>
          <p:nvPr/>
        </p:nvGrpSpPr>
        <p:grpSpPr>
          <a:xfrm>
            <a:off x="5770652" y="3933831"/>
            <a:ext cx="521903" cy="275968"/>
            <a:chOff x="1320424" y="3153032"/>
            <a:chExt cx="521903" cy="275968"/>
          </a:xfrm>
        </p:grpSpPr>
        <p:sp>
          <p:nvSpPr>
            <p:cNvPr id="66" name="Rounded Rectangle 65"/>
            <p:cNvSpPr/>
            <p:nvPr/>
          </p:nvSpPr>
          <p:spPr bwMode="auto">
            <a:xfrm>
              <a:off x="1320424" y="3153032"/>
              <a:ext cx="521903" cy="275968"/>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900" b="0" dirty="0">
                  <a:solidFill>
                    <a:schemeClr val="tx1"/>
                  </a:solidFill>
                  <a:latin typeface="Arial" charset="0"/>
                  <a:sym typeface="Wingdings" pitchFamily="32" charset="2"/>
                </a:rPr>
                <a:t>Y</a:t>
              </a:r>
              <a:endParaRPr kumimoji="0" lang="en-US" sz="900" b="0" i="0" u="none" strike="noStrike" cap="none" normalizeH="0" baseline="0" dirty="0" smtClean="0">
                <a:ln>
                  <a:noFill/>
                </a:ln>
                <a:solidFill>
                  <a:schemeClr val="tx1"/>
                </a:solidFill>
                <a:effectLst/>
                <a:latin typeface="Arial" charset="0"/>
                <a:sym typeface="Wingdings" pitchFamily="32" charset="2"/>
              </a:endParaRPr>
            </a:p>
          </p:txBody>
        </p:sp>
        <p:pic>
          <p:nvPicPr>
            <p:cNvPr id="67" name="Picture 5" descr="C:\Users\pdhar.PDHAR-W510\AppData\Local\Microsoft\Windows\Temporary Internet Files\Content.IE5\MVZ1WT6P\MC90044206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4364" y="3188273"/>
              <a:ext cx="175828" cy="20548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 name="Curved Connector 5"/>
          <p:cNvCxnSpPr>
            <a:endCxn id="144" idx="2"/>
          </p:cNvCxnSpPr>
          <p:nvPr/>
        </p:nvCxnSpPr>
        <p:spPr bwMode="auto">
          <a:xfrm>
            <a:off x="5405904" y="4533102"/>
            <a:ext cx="1524558" cy="211437"/>
          </a:xfrm>
          <a:prstGeom prst="curvedConnector3">
            <a:avLst>
              <a:gd name="adj1" fmla="val 50000"/>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1" name="Curved Connector 10"/>
          <p:cNvCxnSpPr>
            <a:stCxn id="151" idx="0"/>
            <a:endCxn id="148" idx="2"/>
          </p:cNvCxnSpPr>
          <p:nvPr/>
        </p:nvCxnSpPr>
        <p:spPr bwMode="auto">
          <a:xfrm>
            <a:off x="5390748" y="4899572"/>
            <a:ext cx="1554363" cy="120425"/>
          </a:xfrm>
          <a:prstGeom prst="curvedConnector3">
            <a:avLst>
              <a:gd name="adj1" fmla="val 50000"/>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8" name="Curved Connector 17"/>
          <p:cNvCxnSpPr>
            <a:endCxn id="149" idx="3"/>
          </p:cNvCxnSpPr>
          <p:nvPr/>
        </p:nvCxnSpPr>
        <p:spPr bwMode="auto">
          <a:xfrm flipV="1">
            <a:off x="5257613" y="5006741"/>
            <a:ext cx="1967784" cy="375075"/>
          </a:xfrm>
          <a:prstGeom prst="curvedConnector2">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22" name="Curved Connector 21"/>
          <p:cNvCxnSpPr>
            <a:stCxn id="10" idx="0"/>
            <a:endCxn id="95" idx="2"/>
          </p:cNvCxnSpPr>
          <p:nvPr/>
        </p:nvCxnSpPr>
        <p:spPr bwMode="auto">
          <a:xfrm>
            <a:off x="5354980" y="2357080"/>
            <a:ext cx="1532835" cy="93359"/>
          </a:xfrm>
          <a:prstGeom prst="curvedConnector3">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28" name="Curved Connector 27"/>
          <p:cNvCxnSpPr>
            <a:stCxn id="102" idx="0"/>
            <a:endCxn id="99" idx="2"/>
          </p:cNvCxnSpPr>
          <p:nvPr/>
        </p:nvCxnSpPr>
        <p:spPr bwMode="auto">
          <a:xfrm flipV="1">
            <a:off x="5363679" y="2725897"/>
            <a:ext cx="1538785" cy="66085"/>
          </a:xfrm>
          <a:prstGeom prst="curvedConnector3">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192116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Deployment configuration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37462"/>
            <a:ext cx="659619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89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Deployment </a:t>
            </a:r>
            <a:r>
              <a:rPr lang="en-US" dirty="0" err="1" smtClean="0"/>
              <a:t>Config</a:t>
            </a:r>
            <a:endParaRPr lang="en-US" dirty="0"/>
          </a:p>
        </p:txBody>
      </p:sp>
      <p:sp>
        <p:nvSpPr>
          <p:cNvPr id="3" name="Content Placeholder 2"/>
          <p:cNvSpPr>
            <a:spLocks noGrp="1"/>
          </p:cNvSpPr>
          <p:nvPr>
            <p:ph idx="1"/>
          </p:nvPr>
        </p:nvSpPr>
        <p:spPr/>
        <p:txBody>
          <a:bodyPr/>
          <a:lstStyle/>
          <a:p>
            <a:pPr marL="0" indent="0">
              <a:buNone/>
            </a:pPr>
            <a:r>
              <a:rPr lang="en-US" sz="900" b="0" dirty="0"/>
              <a:t>&lt;agent-classes&gt;</a:t>
            </a:r>
          </a:p>
          <a:p>
            <a:pPr marL="0" indent="0">
              <a:buNone/>
            </a:pPr>
            <a:r>
              <a:rPr lang="en-US" sz="900" b="0" dirty="0"/>
              <a:t>        </a:t>
            </a:r>
            <a:r>
              <a:rPr lang="en-US" sz="900" b="0" dirty="0" smtClean="0"/>
              <a:t>&lt;process-agent-class </a:t>
            </a:r>
            <a:r>
              <a:rPr lang="en-US" sz="900" b="0" dirty="0"/>
              <a:t>id</a:t>
            </a:r>
            <a:r>
              <a:rPr lang="en-US" sz="900" b="0" dirty="0" smtClean="0"/>
              <a:t>=“pa-100"&gt;</a:t>
            </a:r>
          </a:p>
          <a:p>
            <a:pPr marL="0" indent="0">
              <a:buNone/>
            </a:pPr>
            <a:r>
              <a:rPr lang="en-US" sz="900" b="0" dirty="0" smtClean="0"/>
              <a:t>           </a:t>
            </a:r>
            <a:r>
              <a:rPr lang="en-US" sz="900" b="0" dirty="0"/>
              <a:t>	 &lt;load&gt;  &lt;max-active/&gt; &lt;/load</a:t>
            </a:r>
            <a:r>
              <a:rPr lang="en-US" sz="900" b="0" dirty="0" smtClean="0"/>
              <a:t>&gt;</a:t>
            </a:r>
          </a:p>
          <a:p>
            <a:pPr marL="0" indent="0">
              <a:buNone/>
            </a:pPr>
            <a:r>
              <a:rPr lang="en-US" sz="900" b="0" dirty="0" smtClean="0"/>
              <a:t>             &lt;process-engine id</a:t>
            </a:r>
            <a:r>
              <a:rPr lang="en-US" sz="900" b="0" smtClean="0"/>
              <a:t>=“pe-01” &gt; {0..*}</a:t>
            </a:r>
            <a:r>
              <a:rPr lang="en-US" sz="900" b="0" dirty="0"/>
              <a:t>	</a:t>
            </a:r>
            <a:endParaRPr lang="en-US" sz="900" b="0" dirty="0" smtClean="0"/>
          </a:p>
          <a:p>
            <a:pPr marL="0" indent="0">
              <a:buNone/>
            </a:pPr>
            <a:r>
              <a:rPr lang="en-US" sz="900" b="0" dirty="0"/>
              <a:t>	</a:t>
            </a:r>
            <a:r>
              <a:rPr lang="en-US" sz="900" b="0" dirty="0" smtClean="0"/>
              <a:t>&lt;</a:t>
            </a:r>
            <a:r>
              <a:rPr lang="en-US" sz="900" b="0" dirty="0"/>
              <a:t>process </a:t>
            </a:r>
            <a:r>
              <a:rPr lang="en-US" sz="900" b="0" dirty="0" smtClean="0"/>
              <a:t>&gt; &lt;</a:t>
            </a:r>
            <a:r>
              <a:rPr lang="en-US" sz="900" b="0" dirty="0" err="1" smtClean="0"/>
              <a:t>uri</a:t>
            </a:r>
            <a:r>
              <a:rPr lang="en-US" sz="900" b="0" dirty="0" smtClean="0"/>
              <a:t>/&gt;{ </a:t>
            </a:r>
            <a:r>
              <a:rPr lang="en-US" sz="900" b="0" dirty="0"/>
              <a:t>1</a:t>
            </a:r>
            <a:r>
              <a:rPr lang="en-US" sz="900" b="0" dirty="0" smtClean="0"/>
              <a:t>..*}&lt;/process&gt;</a:t>
            </a:r>
          </a:p>
          <a:p>
            <a:pPr marL="0" indent="0">
              <a:buNone/>
            </a:pPr>
            <a:r>
              <a:rPr lang="en-US" sz="900" b="0" dirty="0"/>
              <a:t>	&lt;startup&gt; &lt;</a:t>
            </a:r>
            <a:r>
              <a:rPr lang="en-US" sz="900" b="0" dirty="0" err="1"/>
              <a:t>uri</a:t>
            </a:r>
            <a:r>
              <a:rPr lang="en-US" sz="900" b="0" dirty="0" smtClean="0"/>
              <a:t>/&gt;{0..*} </a:t>
            </a:r>
            <a:r>
              <a:rPr lang="en-US" sz="900" b="0" dirty="0"/>
              <a:t>&lt;/startup</a:t>
            </a:r>
            <a:r>
              <a:rPr lang="en-US" sz="900" b="0" dirty="0" smtClean="0"/>
              <a:t>&gt;</a:t>
            </a:r>
          </a:p>
          <a:p>
            <a:pPr marL="0" indent="0">
              <a:buNone/>
            </a:pPr>
            <a:r>
              <a:rPr lang="en-US" sz="900" b="0" dirty="0"/>
              <a:t> </a:t>
            </a:r>
            <a:r>
              <a:rPr lang="en-US" sz="900" b="0" dirty="0" smtClean="0"/>
              <a:t>                            &lt;</a:t>
            </a:r>
            <a:r>
              <a:rPr lang="en-US" sz="900" b="0" dirty="0"/>
              <a:t>shutdown&gt; &lt;</a:t>
            </a:r>
            <a:r>
              <a:rPr lang="en-US" sz="900" b="0" dirty="0" err="1"/>
              <a:t>uri</a:t>
            </a:r>
            <a:r>
              <a:rPr lang="en-US" sz="900" b="0" dirty="0" smtClean="0"/>
              <a:t>/&gt;{0..*}&lt;/</a:t>
            </a:r>
            <a:r>
              <a:rPr lang="en-US" sz="900" b="0" dirty="0"/>
              <a:t>shutdown&gt;</a:t>
            </a:r>
          </a:p>
          <a:p>
            <a:pPr marL="0" indent="0">
              <a:buNone/>
            </a:pPr>
            <a:r>
              <a:rPr lang="en-US" sz="900" b="0" dirty="0"/>
              <a:t>            	</a:t>
            </a:r>
            <a:r>
              <a:rPr lang="en-US" sz="900" b="0" dirty="0" smtClean="0"/>
              <a:t>&lt;rules&gt;&lt;</a:t>
            </a:r>
            <a:r>
              <a:rPr lang="en-US" sz="900" b="0" dirty="0" err="1" smtClean="0"/>
              <a:t>uri</a:t>
            </a:r>
            <a:r>
              <a:rPr lang="en-US" sz="900" b="0" dirty="0" smtClean="0"/>
              <a:t>/&gt;{0..*}&lt;/rules&gt;</a:t>
            </a:r>
            <a:endParaRPr lang="en-US" sz="900" b="0" dirty="0"/>
          </a:p>
          <a:p>
            <a:pPr marL="0" indent="0">
              <a:buNone/>
            </a:pPr>
            <a:r>
              <a:rPr lang="en-US" sz="900" b="0" dirty="0"/>
              <a:t>                           </a:t>
            </a:r>
            <a:r>
              <a:rPr lang="en-US" sz="900" b="0" dirty="0" smtClean="0"/>
              <a:t> &lt;destinations&gt;&lt;</a:t>
            </a:r>
            <a:r>
              <a:rPr lang="en-US" sz="900" b="0" dirty="0" err="1" smtClean="0"/>
              <a:t>uri</a:t>
            </a:r>
            <a:r>
              <a:rPr lang="en-US" sz="900" b="0" dirty="0" smtClean="0"/>
              <a:t>/&gt;{0..*}&lt;/destinations&gt;</a:t>
            </a:r>
            <a:endParaRPr lang="en-US" sz="900" b="0" dirty="0"/>
          </a:p>
          <a:p>
            <a:pPr marL="0" indent="0">
              <a:buNone/>
            </a:pPr>
            <a:r>
              <a:rPr lang="en-US" sz="900" b="0" dirty="0"/>
              <a:t>	&lt;property-group</a:t>
            </a:r>
            <a:r>
              <a:rPr lang="en-US" sz="900" b="0" dirty="0" smtClean="0"/>
              <a:t>/&gt;</a:t>
            </a:r>
            <a:endParaRPr lang="en-US" sz="900" b="0" dirty="0"/>
          </a:p>
          <a:p>
            <a:pPr marL="0" indent="0">
              <a:buNone/>
            </a:pPr>
            <a:r>
              <a:rPr lang="en-US" sz="900" b="0" dirty="0"/>
              <a:t>	</a:t>
            </a:r>
            <a:r>
              <a:rPr lang="en-US" sz="900" b="0" dirty="0" smtClean="0"/>
              <a:t>&lt;</a:t>
            </a:r>
            <a:r>
              <a:rPr lang="en-US" sz="900" b="0" dirty="0"/>
              <a:t>job-manager id=“jm-01”&gt;</a:t>
            </a:r>
          </a:p>
          <a:p>
            <a:pPr marL="0" indent="0">
              <a:buNone/>
            </a:pPr>
            <a:r>
              <a:rPr lang="en-US" sz="900" b="0" dirty="0"/>
              <a:t>                          </a:t>
            </a:r>
            <a:r>
              <a:rPr lang="en-US" sz="900" b="0" dirty="0" smtClean="0"/>
              <a:t>		&lt;</a:t>
            </a:r>
            <a:r>
              <a:rPr lang="en-US" sz="900" b="0" dirty="0"/>
              <a:t>job-queue-size/&gt;</a:t>
            </a:r>
          </a:p>
          <a:p>
            <a:pPr marL="0" indent="0">
              <a:buNone/>
            </a:pPr>
            <a:r>
              <a:rPr lang="en-US" sz="900" b="0" dirty="0"/>
              <a:t>                        </a:t>
            </a:r>
            <a:r>
              <a:rPr lang="en-US" sz="900" b="0" dirty="0" smtClean="0"/>
              <a:t>		&lt;</a:t>
            </a:r>
            <a:r>
              <a:rPr lang="en-US" sz="900" b="0" dirty="0"/>
              <a:t>thread-pool size/&gt;</a:t>
            </a:r>
          </a:p>
          <a:p>
            <a:pPr marL="0" indent="0">
              <a:buNone/>
            </a:pPr>
            <a:r>
              <a:rPr lang="en-US" sz="900" b="0" dirty="0"/>
              <a:t>            </a:t>
            </a:r>
            <a:r>
              <a:rPr lang="en-US" sz="900" b="0" dirty="0" smtClean="0"/>
              <a:t>	&lt;/</a:t>
            </a:r>
            <a:r>
              <a:rPr lang="en-US" sz="900" b="0" dirty="0"/>
              <a:t>job-manager</a:t>
            </a:r>
            <a:r>
              <a:rPr lang="en-US" sz="900" b="0" dirty="0" smtClean="0"/>
              <a:t>&gt;</a:t>
            </a:r>
          </a:p>
          <a:p>
            <a:pPr marL="0" indent="0">
              <a:buNone/>
            </a:pPr>
            <a:r>
              <a:rPr lang="en-US" sz="900" b="0" dirty="0"/>
              <a:t>	&lt;inference-engine id=“ie-01”&gt;</a:t>
            </a:r>
          </a:p>
          <a:p>
            <a:pPr marL="0" indent="0">
              <a:buNone/>
            </a:pPr>
            <a:r>
              <a:rPr lang="en-US" sz="900" b="0" dirty="0"/>
              <a:t>            	</a:t>
            </a:r>
            <a:r>
              <a:rPr lang="en-US" sz="900" b="0" dirty="0" smtClean="0"/>
              <a:t>	&lt;</a:t>
            </a:r>
            <a:r>
              <a:rPr lang="en-US" sz="900" b="0" dirty="0"/>
              <a:t>local-cache&gt; &lt;eviction&gt; &lt;max-size&gt;1000&lt;/max-size&gt; &lt;max-time&gt;3600&lt;/max-time&gt;   &lt;/eviction&gt;    &lt;/local-cache&gt;</a:t>
            </a:r>
          </a:p>
          <a:p>
            <a:pPr marL="0" indent="0">
              <a:buNone/>
            </a:pPr>
            <a:r>
              <a:rPr lang="en-US" sz="900" b="0" dirty="0"/>
              <a:t>           	 </a:t>
            </a:r>
            <a:r>
              <a:rPr lang="en-US" sz="900" b="0" dirty="0" smtClean="0"/>
              <a:t>	&lt;</a:t>
            </a:r>
            <a:r>
              <a:rPr lang="en-US" sz="900" b="0" dirty="0"/>
              <a:t>shared-queue&gt; &lt;size&gt;1024&lt;/size&gt;  &lt;workers&gt;10&lt;/workers&gt;   &lt;/shared-queue&gt;</a:t>
            </a:r>
          </a:p>
          <a:p>
            <a:pPr marL="0" indent="0">
              <a:buNone/>
            </a:pPr>
            <a:r>
              <a:rPr lang="en-US" sz="900" b="0" dirty="0"/>
              <a:t>           	 	&lt;concurrent-</a:t>
            </a:r>
            <a:r>
              <a:rPr lang="en-US" sz="900" b="0" dirty="0" err="1"/>
              <a:t>rtc</a:t>
            </a:r>
            <a:r>
              <a:rPr lang="en-US" sz="900" b="0" dirty="0"/>
              <a:t>&gt;false&lt;/concurrent-</a:t>
            </a:r>
            <a:r>
              <a:rPr lang="en-US" sz="900" b="0" dirty="0" err="1"/>
              <a:t>rtc</a:t>
            </a:r>
            <a:r>
              <a:rPr lang="en-US" sz="900" b="0" dirty="0"/>
              <a:t>&gt;</a:t>
            </a:r>
          </a:p>
          <a:p>
            <a:pPr marL="0" indent="0">
              <a:buNone/>
            </a:pPr>
            <a:r>
              <a:rPr lang="en-US" sz="900" b="0" dirty="0"/>
              <a:t>            	</a:t>
            </a:r>
            <a:r>
              <a:rPr lang="en-US" sz="900" b="0" dirty="0" smtClean="0"/>
              <a:t>	&lt;</a:t>
            </a:r>
            <a:r>
              <a:rPr lang="en-US" sz="900" b="0" dirty="0"/>
              <a:t>check-for-duplicates&gt;false&lt;/check-for-duplicates</a:t>
            </a:r>
            <a:r>
              <a:rPr lang="en-US" sz="900" b="0" dirty="0" smtClean="0"/>
              <a:t>&gt;</a:t>
            </a:r>
          </a:p>
          <a:p>
            <a:pPr marL="0" indent="0">
              <a:buNone/>
            </a:pPr>
            <a:r>
              <a:rPr lang="en-US" sz="900" b="0" dirty="0"/>
              <a:t>	</a:t>
            </a:r>
            <a:r>
              <a:rPr lang="en-US" sz="900" b="0" dirty="0" smtClean="0"/>
              <a:t>	</a:t>
            </a:r>
            <a:r>
              <a:rPr lang="en-US" sz="900" b="0" dirty="0"/>
              <a:t>&lt;property-group</a:t>
            </a:r>
            <a:r>
              <a:rPr lang="en-US" sz="900" b="0" dirty="0" smtClean="0"/>
              <a:t>/&gt;</a:t>
            </a:r>
            <a:endParaRPr lang="en-US" sz="900" b="0" dirty="0"/>
          </a:p>
          <a:p>
            <a:pPr marL="0" indent="0">
              <a:buNone/>
            </a:pPr>
            <a:r>
              <a:rPr lang="en-US" sz="900" b="0" dirty="0"/>
              <a:t>            </a:t>
            </a:r>
            <a:r>
              <a:rPr lang="en-US" sz="900" b="0" dirty="0" smtClean="0"/>
              <a:t>	&lt;/</a:t>
            </a:r>
            <a:r>
              <a:rPr lang="en-US" sz="900" b="0" dirty="0"/>
              <a:t>inference-engine</a:t>
            </a:r>
            <a:r>
              <a:rPr lang="en-US" sz="900" b="0" dirty="0" smtClean="0"/>
              <a:t>&gt;</a:t>
            </a:r>
            <a:endParaRPr lang="en-US" sz="900" b="0" dirty="0"/>
          </a:p>
          <a:p>
            <a:pPr marL="0" indent="0">
              <a:buNone/>
            </a:pPr>
            <a:r>
              <a:rPr lang="en-US" sz="900" b="0" dirty="0" smtClean="0"/>
              <a:t>           &lt;/process-engine&gt;</a:t>
            </a:r>
          </a:p>
          <a:p>
            <a:pPr marL="0" indent="0">
              <a:buNone/>
            </a:pPr>
            <a:r>
              <a:rPr lang="en-US" sz="900" b="0" dirty="0" smtClean="0"/>
              <a:t>       &lt;/process-agent-class&gt;</a:t>
            </a:r>
          </a:p>
          <a:p>
            <a:pPr marL="0" indent="0">
              <a:buNone/>
            </a:pPr>
            <a:r>
              <a:rPr lang="en-US" sz="900" b="0" dirty="0" smtClean="0"/>
              <a:t>&lt;/agent-classes&gt;</a:t>
            </a:r>
            <a:endParaRPr lang="en-US" sz="900" b="0" dirty="0"/>
          </a:p>
        </p:txBody>
      </p:sp>
    </p:spTree>
    <p:extLst>
      <p:ext uri="{BB962C8B-B14F-4D97-AF65-F5344CB8AC3E}">
        <p14:creationId xmlns:p14="http://schemas.microsoft.com/office/powerpoint/2010/main" val="84345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3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4"/>
          <p:cNvSpPr>
            <a:spLocks noGrp="1" noChangeArrowheads="1"/>
          </p:cNvSpPr>
          <p:nvPr>
            <p:ph type="ctrTitle" sz="quarter"/>
          </p:nvPr>
        </p:nvSpPr>
        <p:spPr>
          <a:xfrm>
            <a:off x="1295400" y="2275820"/>
            <a:ext cx="6019800" cy="615553"/>
          </a:xfrm>
        </p:spPr>
        <p:txBody>
          <a:bodyPr/>
          <a:lstStyle/>
          <a:p>
            <a:pPr eaLnBrk="1" hangingPunct="1"/>
            <a:endParaRPr lang="en-GB" sz="4000" dirty="0" smtClean="0"/>
          </a:p>
        </p:txBody>
      </p:sp>
      <p:sp>
        <p:nvSpPr>
          <p:cNvPr id="92162" name="Rectangle 5"/>
          <p:cNvSpPr>
            <a:spLocks noGrp="1" noChangeArrowheads="1"/>
          </p:cNvSpPr>
          <p:nvPr>
            <p:ph type="subTitle" sz="quarter" idx="1"/>
          </p:nvPr>
        </p:nvSpPr>
        <p:spPr/>
        <p:txBody>
          <a:bodyPr/>
          <a:lstStyle/>
          <a:p>
            <a:pPr eaLnBrk="1" hangingPunct="1">
              <a:buFont typeface="Wingdings" pitchFamily="2" charset="2"/>
              <a:buNone/>
            </a:pPr>
            <a:r>
              <a:rPr lang="en-GB" dirty="0" smtClean="0"/>
              <a:t> </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PUBLISH_TITLE" val="TIBCOCorpPrez_121205_FromTom"/>
  <p:tag name="ARTICULATE_LOGO" val="(None selected)"/>
  <p:tag name="ARTICULATE_PRESENTER" val="(None selected)"/>
  <p:tag name="ARTICULATE_LMS" val="0"/>
  <p:tag name="ARTICULATE_TEMPLATE" val="Corporate Communications"/>
  <p:tag name="LMS_PUBLISH" val="No"/>
  <p:tag name="LAUNCHINNEWWINDOW" val="0"/>
  <p:tag name="LASTPUBLISHED" val="C:\Documents\Corporate\Presentations\Corporate Pitch May 2005\TIBCOCorpPrez_121205_FromTom\player.html"/>
  <p:tag name="MMPROD_THEME_BG_IMAGE" val=""/>
  <p:tag name="MMPROD_TAG_VCONFIG" val="PD94bWwgdmVyc2lvbj0iMS4wIiBlbmNvZGluZz0iVVRGLTgiPz4NCjxjb25maWd1cmF0aW9u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JEZW4gVGVpbG5laG1lcm4gZGllIFNlaXRlbmxlaXN0ZSBhbnplaWdlbiIvPg0KCQk8dWl0ZXh0IG5hbWU9IkRPQ1dSQVBfVElUTEUiIHZhbHVlPSJCcmVlemU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U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T1VUTElORSIgdmFsdWU9IlBsYW4iLz4NCgkJPHVpdGV4dCBuYW1lPSJUQUJfVEhVTUIiIHZhbHVlPSIgTWluaWF0dXJlIi8+DQoJCTx1aXRleHQgbmFtZT0iVEFCX05PVEVTIiB2YWx1ZT0iTm90ZXMiLz4NCgkJPHVpdGV4dCBuYW1lPSJUQUJfU0VBUkNIIiB2YWx1ZT0iIENoZXJjaGVy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k1vbnRyZXIgbCdlbmNhZHLDqSBhdXggcGFydGljaXBhbnRzIi8+DQoJCTx1aXRleHQgbmFtZT0iRE9DV1JBUF9USVRMRSIgdmFsdWU9IlBpw6hjZSBqb2ludGUgQnJlZXpl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uOCteOCpOODieODkOODvOOCkuWPguWKoOiAheOBq+imi+OBm+OCiyIvPg0KCQk8dWl0ZXh0IG5hbWU9IkRPQ1dSQVBfVElUTEUiIHZhbHVlPSJCcmVlemU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LssLjsl6zsnpDsl5Dqsowg7IS466GcIOunieuMgCDrs7TsnbTquLAiLz4NCgkJPHVpdGV4dCBuYW1lPSJET0NXUkFQX1RJVExFIiB2YWx1ZT0iQnJlZXplIO2MjOydvCDssqjrtoAiLz4NCgkJPHVpdGV4dCBuYW1lPSJET0NXUkFQX01TRyIgdmFsdWU9IuuCtCDsu7Ttk6jthLDsl5Ag7KCA7J6lIi8+DQoJCTx1aXRleHQgbmFtZT0iRE9DV1JBUF9QUk9NUFQiIHZhbHVlPSLtgbTrpq3tlZjsl6wg64uk7Jq066Gc65OcIi8+DQoJPC9sYW5ndWFnZT4NCjwvY29uZmlndXJhdGlvbj4NCg=="/>
  <p:tag name="MMPROD_UIDATA" val="&lt;database version=&quot;6.0&quot;&gt;&lt;object type=&quot;1&quot; unique_id=&quot;10001&quot;&gt;&lt;property id=&quot;20139&quot; value=&quot;%n. %s&quot;/&gt;&lt;property id=&quot;20141&quot; value=&quot;TIBCO Corp Presentation Training&quot;/&gt;&lt;property id=&quot;20142&quot; value=&quot;This tool is to help familiarize yourself with the new TIBCO corporate presentation&quot;/&gt;&lt;property id=&quot;20144&quot; value=&quot;1&quot;/&gt;&lt;property id=&quot;20146&quot; value=&quot;0&quot;/&gt;&lt;property id=&quot;20147&quot; value=&quot;0&quot;/&gt;&lt;property id=&quot;20148&quot; value=&quot;2&quot;/&gt;&lt;property id=&quot;20180&quot; value=&quot;0&quot;/&gt;&lt;property id=&quot;20181&quot; value=&quot;0&quot;/&gt;&lt;property id=&quot;20191&quot; value=&quot;tibco.breezecentral.com&quot;/&gt;&lt;property id=&quot;20192&quot; value=&quot;tibco.breezecentral.com&quot;/&gt;&lt;property id=&quot;20193&quot; value=&quot;0&quot;/&gt;&lt;property id=&quot;20224&quot; value=&quot;C:\Documents and Settings\sfingerh\My Documents\My Breeze Presentations\CorpPresTraining&quot;/&gt;&lt;property id=&quot;20250&quot; value=&quot;0&quot;/&gt;&lt;property id=&quot;20251&quot; value=&quot;0&quot;/&gt;&lt;property id=&quot;20259&quot; value=&quot;0&quot;/&gt;&lt;property id=&quot;20262&quot; value=&quot;88859897&quot;/&gt;&lt;object type=&quot;4&quot; unique_id=&quot;10002&quot;&gt;&lt;/object&gt;&lt;object type=&quot;2&quot; unique_id=&quot;10003&quot;&gt;&lt;object type=&quot;3&quot; unique_id=&quot;10004&quot;&gt;&lt;property id=&quot;20148&quot; value=&quot;5&quot;/&gt;&lt;property id=&quot;20300&quot; value=&quot;Slide 2 - &amp;quot;Corporate Overview&amp;quot;&quot;/&gt;&lt;property id=&quot;20303&quot; value=&quot;-1&quot;/&gt;&lt;property id=&quot;20307&quot; value=&quot;551&quot;/&gt;&lt;property id=&quot;20309&quot; value=&quot;-1&quot;/&gt;&lt;/object&gt;&lt;object type=&quot;3&quot; unique_id=&quot;10005&quot;&gt;&lt;property id=&quot;20148&quot; value=&quot;5&quot;/&gt;&lt;property id=&quot;20300&quot; value=&quot;Slide 3 - &amp;quot;Who We Are and What We Do&amp;quot;&quot;/&gt;&lt;property id=&quot;20303&quot; value=&quot;-1&quot;/&gt;&lt;property id=&quot;20307&quot; value=&quot;614&quot;/&gt;&lt;property id=&quot;20309&quot; value=&quot;-1&quot;/&gt;&lt;/object&gt;&lt;object type=&quot;3&quot; unique_id=&quot;10006&quot;&gt;&lt;property id=&quot;20148&quot; value=&quot;5&quot;/&gt;&lt;property id=&quot;20300&quot; value=&quot;Slide 4 - &amp;quot;Competitive Forces Driving Acceleration&amp;quot;&quot;/&gt;&lt;property id=&quot;20303&quot; value=&quot;-1&quot;/&gt;&lt;property id=&quot;20307&quot; value=&quot;601&quot;/&gt;&lt;property id=&quot;20309&quot; value=&quot;-1&quot;/&gt;&lt;/object&gt;&lt;object type=&quot;3&quot; unique_id=&quot;10007&quot;&gt;&lt;property id=&quot;20148&quot; value=&quot;5&quot;/&gt;&lt;property id=&quot;20300&quot; value=&quot;Slide 5 - &amp;quot;Trusted by Thousands of Companies&amp;quot;&quot;/&gt;&lt;property id=&quot;20303&quot; value=&quot;-1&quot;/&gt;&lt;property id=&quot;20307&quot; value=&quot;599&quot;/&gt;&lt;property id=&quot;20309&quot; value=&quot;-1&quot;/&gt;&lt;/object&gt;&lt;object type=&quot;3&quot; unique_id=&quot;10008&quot;&gt;&lt;property id=&quot;20148&quot; value=&quot;5&quot;/&gt;&lt;property id=&quot;20300&quot; value=&quot;Slide 6 - &amp;quot;Delivering Value to Top Management&amp;quot;&quot;/&gt;&lt;property id=&quot;20303&quot; value=&quot;-1&quot;/&gt;&lt;property id=&quot;20307&quot; value=&quot;610&quot;/&gt;&lt;property id=&quot;20309&quot; value=&quot;-1&quot;/&gt;&lt;/object&gt;&lt;object type=&quot;3&quot; unique_id=&quot;10009&quot;&gt;&lt;property id=&quot;20148&quot; value=&quot;5&quot;/&gt;&lt;property id=&quot;20300&quot; value=&quot;Slide 7 - &amp;quot;Leadership Recognized by Top Analysts&amp;quot;&quot;/&gt;&lt;property id=&quot;20303&quot; value=&quot;-1&quot;/&gt;&lt;property id=&quot;20307&quot; value=&quot;590&quot;/&gt;&lt;property id=&quot;20309&quot; value=&quot;-1&quot;/&gt;&lt;/object&gt;&lt;object type=&quot;3&quot; unique_id=&quot;10010&quot;&gt;&lt;property id=&quot;20148&quot; value=&quot;5&quot;/&gt;&lt;property id=&quot;20300&quot; value=&quot;Slide 8 - &amp;quot;How TIBCO Delivers for Customers&amp;quot;&quot;/&gt;&lt;property id=&quot;20303&quot; value=&quot;-1&quot;/&gt;&lt;property id=&quot;20307&quot; value=&quot;589&quot;/&gt;&lt;property id=&quot;20309&quot; value=&quot;-1&quot;/&gt;&lt;/object&gt;&lt;object type=&quot;3&quot; unique_id=&quot;10011&quot;&gt;&lt;property id=&quot;20148&quot; value=&quot;5&quot;/&gt;&lt;property id=&quot;20300&quot; value=&quot;Slide 9 - &amp;quot;How TIBCO Delivers: SOA&amp;quot;&quot;/&gt;&lt;property id=&quot;20303&quot; value=&quot;-1&quot;/&gt;&lt;property id=&quot;20307&quot; value=&quot;606&quot;/&gt;&lt;property id=&quot;20309&quot; value=&quot;-1&quot;/&gt;&lt;/object&gt;&lt;object type=&quot;3&quot; unique_id=&quot;10012&quot;&gt;&lt;property id=&quot;20148&quot; value=&quot;5&quot;/&gt;&lt;property id=&quot;20300&quot; value=&quot;Slide 10 - &amp;quot;How TIBCO Delivers: BPM&amp;quot;&quot;/&gt;&lt;property id=&quot;20303&quot; value=&quot;-1&quot;/&gt;&lt;property id=&quot;20307&quot; value=&quot;607&quot;/&gt;&lt;property id=&quot;20309&quot; value=&quot;-1&quot;/&gt;&lt;/object&gt;&lt;object type=&quot;3&quot; unique_id=&quot;10013&quot;&gt;&lt;property id=&quot;20148&quot; value=&quot;5&quot;/&gt;&lt;property id=&quot;20300&quot; value=&quot;Slide 11 - &amp;quot;How TIBCO Delivers: Business Optimization&amp;quot;&quot;/&gt;&lt;property id=&quot;20303&quot; value=&quot;-1&quot;/&gt;&lt;property id=&quot;20307&quot; value=&quot;608&quot;/&gt;&lt;property id=&quot;20309&quot; value=&quot;-1&quot;/&gt;&lt;/object&gt;&lt;object type=&quot;3&quot; unique_id=&quot;10014&quot;&gt;&lt;property id=&quot;20148&quot; value=&quot;5&quot;/&gt;&lt;property id=&quot;20300&quot; value=&quot;Slide 12 - &amp;quot;The TIBCO Advantage: Solving the Three Vs&amp;quot;&quot;/&gt;&lt;property id=&quot;20303&quot; value=&quot;-1&quot;/&gt;&lt;property id=&quot;20307&quot; value=&quot;609&quot;/&gt;&lt;property id=&quot;20309&quot; value=&quot;-1&quot;/&gt;&lt;/object&gt;&lt;object type=&quot;3&quot; unique_id=&quot;10015&quot;&gt;&lt;property id=&quot;20148&quot; value=&quot;5&quot;/&gt;&lt;property id=&quot;20300&quot; value=&quot;Slide 13 - &amp;quot;The TIBCO Advantage&amp;quot;&quot;/&gt;&lt;property id=&quot;20303&quot; value=&quot;-1&quot;/&gt;&lt;property id=&quot;20307&quot; value=&quot;585&quot;/&gt;&lt;property id=&quot;20309&quot; value=&quot;-1&quot;/&gt;&lt;/object&gt;&lt;object type=&quot;3&quot; unique_id=&quot;10016&quot;&gt;&lt;property id=&quot;20148&quot; value=&quot;5&quot;/&gt;&lt;property id=&quot;20300&quot; value=&quot;Slide 14 - &amp;quot;TIBCO’s Past, Present and Future&amp;quot;&quot;/&gt;&lt;property id=&quot;20303&quot; value=&quot;-1&quot;/&gt;&lt;property id=&quot;20307&quot; value=&quot;613&quot;/&gt;&lt;property id=&quot;20309&quot; value=&quot;-1&quot;/&gt;&lt;/object&gt;&lt;object type=&quot;3&quot; unique_id=&quot;10017&quot;&gt;&lt;property id=&quot;20148&quot; value=&quot;5&quot;/&gt;&lt;property id=&quot;20300&quot; value=&quot;Slide 15 - &amp;quot;Why TIBCO: In the Words of our Customers&amp;quot;&quot;/&gt;&lt;property id=&quot;20303&quot; value=&quot;-1&quot;/&gt;&lt;property id=&quot;20307&quot; value=&quot;612&quot;/&gt;&lt;property id=&quot;20309&quot; value=&quot;-1&quot;/&gt;&lt;/object&gt;&lt;object type=&quot;3&quot; unique_id=&quot;10018&quot;&gt;&lt;property id=&quot;20148&quot; value=&quot;5&quot;/&gt;&lt;property id=&quot;20300&quot; value=&quot;Slide 16 - &amp;quot;Thanks for Your&amp;#x0D;&amp;#x0A;Valuable Time&amp;quot;&quot;/&gt;&lt;property id=&quot;20303&quot; value=&quot;-1&quot;/&gt;&lt;property id=&quot;20307&quot; value=&quot;616&quot;/&gt;&lt;property id=&quot;20309&quot; value=&quot;-1&quot;/&gt;&lt;/object&gt;&lt;object type=&quot;3&quot; unique_id=&quot;10038&quot;&gt;&lt;property id=&quot;20148&quot; value=&quot;5&quot;/&gt;&lt;property id=&quot;20300&quot; value=&quot;Slide 1 - &amp;quot;Training on Presenting the&amp;#x0D;&amp;#x0A;TIBCO Corporate Overview&amp;quot;&quot;/&gt;&lt;property id=&quot;20307&quot; value=&quot;617&quot;/&gt;&lt;property id=&quot;20309&quot; value=&quot;-1&quot;/&gt;&lt;/object&gt;&lt;/object&gt;&lt;object type=&quot;8&quot; unique_id=&quot;10019&quot;&gt;&lt;/object&gt;&lt;/object&gt;&lt;/database&gt;"/>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VIEW_MODE" val="2"/>
  <p:tag name="PPSNARRATION" val="1,592133569,C:\presentations\Corp Pitch Work\Pitch\TIBCOCorpPres010906.ppc"/>
</p:tagLst>
</file>

<file path=ppt/theme/theme1.xml><?xml version="1.0" encoding="utf-8"?>
<a:theme xmlns:a="http://schemas.openxmlformats.org/drawingml/2006/main" name="TIBCOPowerpointTemplate_0816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BCOPowerpointTemplate_0816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sym typeface="Wingdings" pitchFamily="32"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sym typeface="Wingdings" pitchFamily="32" charset="2"/>
          </a:defRPr>
        </a:defPPr>
      </a:lstStyle>
    </a:lnDef>
  </a:objectDefaults>
  <a:extraClrSchemeLst>
    <a:extraClrScheme>
      <a:clrScheme name="TIBCOPowerpointTemplate_0816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BCOPowerpointTemplate_0816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BCOPowerpointTemplate_0816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BCOPowerpointTemplate_0816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BCOPowerpointTemplate_0816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BCOPowerpointTemplate_0816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BCOPowerpointTemplate_08160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BCOPowerpointTemplate_0816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BCOPowerpointTemplate_0816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BCOPowerpointTemplate_0816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BCOPowerpointTemplate_0816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BCOPowerpointTemplate_0816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IBCOPowerpointTemplate_081604 13">
        <a:dk1>
          <a:srgbClr val="000000"/>
        </a:dk1>
        <a:lt1>
          <a:srgbClr val="FFFFFF"/>
        </a:lt1>
        <a:dk2>
          <a:srgbClr val="000000"/>
        </a:dk2>
        <a:lt2>
          <a:srgbClr val="808080"/>
        </a:lt2>
        <a:accent1>
          <a:srgbClr val="E80000"/>
        </a:accent1>
        <a:accent2>
          <a:srgbClr val="333399"/>
        </a:accent2>
        <a:accent3>
          <a:srgbClr val="FFFFFF"/>
        </a:accent3>
        <a:accent4>
          <a:srgbClr val="000000"/>
        </a:accent4>
        <a:accent5>
          <a:srgbClr val="F2AAAA"/>
        </a:accent5>
        <a:accent6>
          <a:srgbClr val="2D2D8A"/>
        </a:accent6>
        <a:hlink>
          <a:srgbClr val="0066FF"/>
        </a:hlink>
        <a:folHlink>
          <a:srgbClr val="FFFFFF"/>
        </a:folHlink>
      </a:clrScheme>
      <a:clrMap bg1="lt1" tx1="dk1" bg2="lt2" tx2="dk2" accent1="accent1" accent2="accent2" accent3="accent3" accent4="accent4" accent5="accent5" accent6="accent6" hlink="hlink" folHlink="folHlink"/>
    </a:extraClrScheme>
    <a:extraClrScheme>
      <a:clrScheme name="TIBCOPowerpointTemplate_081604 14">
        <a:dk1>
          <a:srgbClr val="4D4D4D"/>
        </a:dk1>
        <a:lt1>
          <a:srgbClr val="FFFFFF"/>
        </a:lt1>
        <a:dk2>
          <a:srgbClr val="333399"/>
        </a:dk2>
        <a:lt2>
          <a:srgbClr val="DC8300"/>
        </a:lt2>
        <a:accent1>
          <a:srgbClr val="C80000"/>
        </a:accent1>
        <a:accent2>
          <a:srgbClr val="CDB655"/>
        </a:accent2>
        <a:accent3>
          <a:srgbClr val="FFFFFF"/>
        </a:accent3>
        <a:accent4>
          <a:srgbClr val="404040"/>
        </a:accent4>
        <a:accent5>
          <a:srgbClr val="E0AAAA"/>
        </a:accent5>
        <a:accent6>
          <a:srgbClr val="BAA54C"/>
        </a:accent6>
        <a:hlink>
          <a:srgbClr val="24AACE"/>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66149</TotalTime>
  <Words>376</Words>
  <Application>Microsoft Office PowerPoint</Application>
  <PresentationFormat>On-screen Show (4:3)</PresentationFormat>
  <Paragraphs>89</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TIBCOPowerpointTemplate_081604</vt:lpstr>
      <vt:lpstr>TIBCO BusinessEvents  BPMN Runtime</vt:lpstr>
      <vt:lpstr>Disclaimer </vt:lpstr>
      <vt:lpstr>Agent architecture</vt:lpstr>
      <vt:lpstr>Execution model</vt:lpstr>
      <vt:lpstr>Process Deployment configuration</vt:lpstr>
      <vt:lpstr>Process Deployment Config</vt:lpstr>
      <vt:lpstr>PowerPoint Presentation</vt:lpstr>
      <vt:lpstr>PowerPoint Presentation</vt:lpstr>
    </vt:vector>
  </TitlesOfParts>
  <Company>TIBCO Software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TIBCO Corporate PPT Template - July 08</dc:title>
  <dc:subject>TIBCO Corporate Presentation</dc:subject>
  <dc:creator>TIBCO</dc:creator>
  <cp:keywords>tibco, corporate overview</cp:keywords>
  <cp:lastModifiedBy>pdhar</cp:lastModifiedBy>
  <cp:revision>1155</cp:revision>
  <dcterms:created xsi:type="dcterms:W3CDTF">2005-02-14T06:59:12Z</dcterms:created>
  <dcterms:modified xsi:type="dcterms:W3CDTF">2011-04-20T18:09:04Z</dcterms:modified>
  <cp:category>Enterprise Software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TIBCOCorpPrez_121205_FromTom</vt:lpwstr>
  </property>
  <property fmtid="{D5CDD505-2E9C-101B-9397-08002B2CF9AE}" pid="3" name="des">
    <vt:lpwstr>July 2008</vt:lpwstr>
  </property>
  <property fmtid="{D5CDD505-2E9C-101B-9397-08002B2CF9AE}" pid="4" name="ContentType">
    <vt:lpwstr>Document</vt:lpwstr>
  </property>
</Properties>
</file>