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1"/>
  </p:notesMasterIdLst>
  <p:handoutMasterIdLst>
    <p:handoutMasterId r:id="rId12"/>
  </p:handoutMasterIdLst>
  <p:sldIdLst>
    <p:sldId id="551" r:id="rId2"/>
    <p:sldId id="619" r:id="rId3"/>
    <p:sldId id="657" r:id="rId4"/>
    <p:sldId id="764" r:id="rId5"/>
    <p:sldId id="760" r:id="rId6"/>
    <p:sldId id="762" r:id="rId7"/>
    <p:sldId id="761" r:id="rId8"/>
    <p:sldId id="763" r:id="rId9"/>
    <p:sldId id="727" r:id="rId10"/>
  </p:sldIdLst>
  <p:sldSz cx="9144000" cy="6858000" type="screen4x3"/>
  <p:notesSz cx="7010400" cy="9296400"/>
  <p:custDataLst>
    <p:tags r:id="rId13"/>
  </p:custDataLst>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1pPr>
    <a:lvl2pPr marL="457200"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2pPr>
    <a:lvl3pPr marL="914400"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3pPr>
    <a:lvl4pPr marL="1371600"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4pPr>
    <a:lvl5pPr marL="1828800" algn="l" rtl="0" fontAlgn="base">
      <a:spcBef>
        <a:spcPct val="0"/>
      </a:spcBef>
      <a:spcAft>
        <a:spcPct val="0"/>
      </a:spcAft>
      <a:defRPr sz="2000" b="1" kern="1200">
        <a:solidFill>
          <a:schemeClr val="tx1"/>
        </a:solidFill>
        <a:latin typeface="Arial" charset="0"/>
        <a:ea typeface="+mn-ea"/>
        <a:cs typeface="Arial" charset="0"/>
        <a:sym typeface="Wingdings" pitchFamily="2" charset="2"/>
      </a:defRPr>
    </a:lvl5pPr>
    <a:lvl6pPr marL="2286000" algn="l" defTabSz="914400" rtl="0" eaLnBrk="1" latinLnBrk="0" hangingPunct="1">
      <a:defRPr sz="2000" b="1" kern="1200">
        <a:solidFill>
          <a:schemeClr val="tx1"/>
        </a:solidFill>
        <a:latin typeface="Arial" charset="0"/>
        <a:ea typeface="+mn-ea"/>
        <a:cs typeface="Arial" charset="0"/>
        <a:sym typeface="Wingdings" pitchFamily="2" charset="2"/>
      </a:defRPr>
    </a:lvl6pPr>
    <a:lvl7pPr marL="2743200" algn="l" defTabSz="914400" rtl="0" eaLnBrk="1" latinLnBrk="0" hangingPunct="1">
      <a:defRPr sz="2000" b="1" kern="1200">
        <a:solidFill>
          <a:schemeClr val="tx1"/>
        </a:solidFill>
        <a:latin typeface="Arial" charset="0"/>
        <a:ea typeface="+mn-ea"/>
        <a:cs typeface="Arial" charset="0"/>
        <a:sym typeface="Wingdings" pitchFamily="2" charset="2"/>
      </a:defRPr>
    </a:lvl7pPr>
    <a:lvl8pPr marL="3200400" algn="l" defTabSz="914400" rtl="0" eaLnBrk="1" latinLnBrk="0" hangingPunct="1">
      <a:defRPr sz="2000" b="1" kern="1200">
        <a:solidFill>
          <a:schemeClr val="tx1"/>
        </a:solidFill>
        <a:latin typeface="Arial" charset="0"/>
        <a:ea typeface="+mn-ea"/>
        <a:cs typeface="Arial" charset="0"/>
        <a:sym typeface="Wingdings" pitchFamily="2" charset="2"/>
      </a:defRPr>
    </a:lvl8pPr>
    <a:lvl9pPr marL="3657600" algn="l" defTabSz="914400" rtl="0" eaLnBrk="1" latinLnBrk="0" hangingPunct="1">
      <a:defRPr sz="2000" b="1" kern="1200">
        <a:solidFill>
          <a:schemeClr val="tx1"/>
        </a:solidFill>
        <a:latin typeface="Arial" charset="0"/>
        <a:ea typeface="+mn-ea"/>
        <a:cs typeface="Arial" charset="0"/>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5A"/>
    <a:srgbClr val="C80000"/>
    <a:srgbClr val="EBEBF9"/>
    <a:srgbClr val="333399"/>
    <a:srgbClr val="F7F4E5"/>
    <a:srgbClr val="CDB655"/>
    <a:srgbClr val="FFF3F3"/>
    <a:srgbClr val="FF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1" autoAdjust="0"/>
    <p:restoredTop sz="93611" autoAdjust="0"/>
  </p:normalViewPr>
  <p:slideViewPr>
    <p:cSldViewPr>
      <p:cViewPr varScale="1">
        <p:scale>
          <a:sx n="130" d="100"/>
          <a:sy n="130" d="100"/>
        </p:scale>
        <p:origin x="-276" y="-90"/>
      </p:cViewPr>
      <p:guideLst>
        <p:guide orient="horz" pos="3092"/>
        <p:guide orient="horz" pos="840"/>
        <p:guide pos="170"/>
        <p:guide pos="310"/>
        <p:guide pos="5339"/>
        <p:guide pos="1728"/>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p:scale>
          <a:sx n="100" d="100"/>
          <a:sy n="100" d="100"/>
        </p:scale>
        <p:origin x="-1290" y="5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08313"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cs typeface="+mn-cs"/>
              </a:defRPr>
            </a:lvl1pPr>
          </a:lstStyle>
          <a:p>
            <a:pPr>
              <a:defRPr/>
            </a:pPr>
            <a:endParaRPr lang="en-US"/>
          </a:p>
        </p:txBody>
      </p:sp>
      <p:sp>
        <p:nvSpPr>
          <p:cNvPr id="16387" name="Rectangle 3"/>
          <p:cNvSpPr>
            <a:spLocks noGrp="1" noChangeArrowheads="1"/>
          </p:cNvSpPr>
          <p:nvPr>
            <p:ph type="dt" sz="quarter" idx="1"/>
          </p:nvPr>
        </p:nvSpPr>
        <p:spPr bwMode="auto">
          <a:xfrm>
            <a:off x="3986213" y="0"/>
            <a:ext cx="3008312"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3325"/>
            <a:ext cx="3008313"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cs typeface="+mn-cs"/>
              </a:defRPr>
            </a:lvl1pPr>
          </a:lstStyle>
          <a:p>
            <a:pPr>
              <a:defRPr/>
            </a:pPr>
            <a:endParaRPr lang="en-US"/>
          </a:p>
        </p:txBody>
      </p:sp>
      <p:sp>
        <p:nvSpPr>
          <p:cNvPr id="16389" name="Rectangle 5"/>
          <p:cNvSpPr>
            <a:spLocks noGrp="1" noChangeArrowheads="1"/>
          </p:cNvSpPr>
          <p:nvPr>
            <p:ph type="sldNum" sz="quarter" idx="3"/>
          </p:nvPr>
        </p:nvSpPr>
        <p:spPr bwMode="auto">
          <a:xfrm>
            <a:off x="3986213" y="8823325"/>
            <a:ext cx="3008312"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cs typeface="+mn-cs"/>
              </a:defRPr>
            </a:lvl1pPr>
          </a:lstStyle>
          <a:p>
            <a:pPr>
              <a:defRPr/>
            </a:pPr>
            <a:fld id="{0F96B120-CBEA-41D9-8E48-0109364D8076}" type="slidenum">
              <a:rPr lang="en-US"/>
              <a:pPr>
                <a:defRPr/>
              </a:pPr>
              <a:t>‹#›</a:t>
            </a:fld>
            <a:endParaRPr lang="en-US"/>
          </a:p>
        </p:txBody>
      </p:sp>
    </p:spTree>
    <p:extLst>
      <p:ext uri="{BB962C8B-B14F-4D97-AF65-F5344CB8AC3E}">
        <p14:creationId xmlns:p14="http://schemas.microsoft.com/office/powerpoint/2010/main" val="3606262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08313"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cs typeface="+mn-cs"/>
              </a:defRPr>
            </a:lvl1pPr>
          </a:lstStyle>
          <a:p>
            <a:pPr>
              <a:defRPr/>
            </a:pPr>
            <a:endParaRPr lang="en-US"/>
          </a:p>
        </p:txBody>
      </p:sp>
      <p:sp>
        <p:nvSpPr>
          <p:cNvPr id="25603" name="Rectangle 3"/>
          <p:cNvSpPr>
            <a:spLocks noGrp="1" noChangeArrowheads="1"/>
          </p:cNvSpPr>
          <p:nvPr>
            <p:ph type="dt" idx="1"/>
          </p:nvPr>
        </p:nvSpPr>
        <p:spPr bwMode="auto">
          <a:xfrm>
            <a:off x="3986213" y="0"/>
            <a:ext cx="3008312"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25550" y="709613"/>
            <a:ext cx="4622800" cy="3465512"/>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03288" y="4411663"/>
            <a:ext cx="5189537" cy="417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823325"/>
            <a:ext cx="3008313"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cs typeface="+mn-cs"/>
              </a:defRPr>
            </a:lvl1pPr>
          </a:lstStyle>
          <a:p>
            <a:pPr>
              <a:defRPr/>
            </a:pPr>
            <a:endParaRPr lang="en-US"/>
          </a:p>
        </p:txBody>
      </p:sp>
      <p:sp>
        <p:nvSpPr>
          <p:cNvPr id="25607" name="Rectangle 7"/>
          <p:cNvSpPr>
            <a:spLocks noGrp="1" noChangeArrowheads="1"/>
          </p:cNvSpPr>
          <p:nvPr>
            <p:ph type="sldNum" sz="quarter" idx="5"/>
          </p:nvPr>
        </p:nvSpPr>
        <p:spPr bwMode="auto">
          <a:xfrm>
            <a:off x="3986213" y="8823325"/>
            <a:ext cx="3008312"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cs typeface="+mn-cs"/>
              </a:defRPr>
            </a:lvl1pPr>
          </a:lstStyle>
          <a:p>
            <a:pPr>
              <a:defRPr/>
            </a:pPr>
            <a:fld id="{AD1A58DD-865F-4923-B120-FDC8C6394C74}" type="slidenum">
              <a:rPr lang="en-US"/>
              <a:pPr>
                <a:defRPr/>
              </a:pPr>
              <a:t>‹#›</a:t>
            </a:fld>
            <a:endParaRPr lang="en-US"/>
          </a:p>
        </p:txBody>
      </p:sp>
    </p:spTree>
    <p:extLst>
      <p:ext uri="{BB962C8B-B14F-4D97-AF65-F5344CB8AC3E}">
        <p14:creationId xmlns:p14="http://schemas.microsoft.com/office/powerpoint/2010/main" val="1003941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1806405-ED38-4EEF-84E1-D4BF3A6600DE}" type="slidenum">
              <a:rPr lang="en-US" smtClean="0">
                <a:cs typeface="Arial" charset="0"/>
              </a:rPr>
              <a:pPr/>
              <a:t>1</a:t>
            </a:fld>
            <a:endParaRPr lang="en-US" smtClean="0">
              <a:cs typeface="Arial" charset="0"/>
            </a:endParaRPr>
          </a:p>
        </p:txBody>
      </p:sp>
      <p:sp>
        <p:nvSpPr>
          <p:cNvPr id="16386" name="Rectangle 2"/>
          <p:cNvSpPr>
            <a:spLocks noGrp="1" noRot="1" noChangeAspect="1" noChangeArrowheads="1" noTextEdit="1"/>
          </p:cNvSpPr>
          <p:nvPr>
            <p:ph type="sldImg"/>
          </p:nvPr>
        </p:nvSpPr>
        <p:spPr>
          <a:xfrm>
            <a:off x="1181100" y="696913"/>
            <a:ext cx="4648200" cy="3486150"/>
          </a:xfrm>
          <a:ln/>
        </p:spPr>
      </p:sp>
      <p:sp>
        <p:nvSpPr>
          <p:cNvPr id="16387" name="Rectangle 3"/>
          <p:cNvSpPr>
            <a:spLocks noGrp="1" noChangeArrowheads="1"/>
          </p:cNvSpPr>
          <p:nvPr>
            <p:ph type="body" idx="1"/>
          </p:nvPr>
        </p:nvSpPr>
        <p:spPr>
          <a:xfrm>
            <a:off x="779463" y="4414838"/>
            <a:ext cx="5451475" cy="4184650"/>
          </a:xfrm>
          <a:noFill/>
          <a:ln/>
        </p:spPr>
        <p:txBody>
          <a:bodyPr/>
          <a:lstStyle/>
          <a:p>
            <a:pPr eaLnBrk="1" hangingPunct="1"/>
            <a:r>
              <a:rPr lang="en-US" sz="1000" smtClean="0"/>
              <a:t>Welcome. Thank you for the opportunity to tell you more about TIBCO and how we can help you. Let me introduce my team….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xfrm>
            <a:off x="1225550" y="709613"/>
            <a:ext cx="4621213" cy="3465512"/>
          </a:xfrm>
          <a:ln/>
        </p:spPr>
      </p:sp>
      <p:sp>
        <p:nvSpPr>
          <p:cNvPr id="18434" name="Rectangle 3"/>
          <p:cNvSpPr>
            <a:spLocks noGrp="1" noChangeArrowheads="1"/>
          </p:cNvSpPr>
          <p:nvPr>
            <p:ph type="body" idx="1"/>
          </p:nvPr>
        </p:nvSpPr>
        <p:spPr>
          <a:noFill/>
          <a:ln/>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p:spPr>
        <p:txBody>
          <a:bodyPr/>
          <a:lstStyle/>
          <a:p>
            <a:fld id="{F679D3BE-902B-42C1-B617-48CF6D30B7A7}" type="slidenum">
              <a:rPr lang="en-US" smtClean="0">
                <a:cs typeface="Arial" charset="0"/>
              </a:rPr>
              <a:pPr/>
              <a:t>9</a:t>
            </a:fld>
            <a:endParaRPr lang="en-US" smtClean="0">
              <a:cs typeface="Arial" charset="0"/>
            </a:endParaRPr>
          </a:p>
        </p:txBody>
      </p:sp>
      <p:sp>
        <p:nvSpPr>
          <p:cNvPr id="93186" name="Rectangle 2"/>
          <p:cNvSpPr>
            <a:spLocks noGrp="1" noRot="1" noChangeAspect="1" noChangeArrowheads="1" noTextEdit="1"/>
          </p:cNvSpPr>
          <p:nvPr>
            <p:ph type="sldImg"/>
          </p:nvPr>
        </p:nvSpPr>
        <p:spPr>
          <a:xfrm>
            <a:off x="1227138" y="709613"/>
            <a:ext cx="4619625" cy="3465512"/>
          </a:xfrm>
          <a:ln/>
        </p:spPr>
      </p:sp>
      <p:sp>
        <p:nvSpPr>
          <p:cNvPr id="931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7" descr="TIBCO_ppt_TITLE"/>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Box 88"/>
          <p:cNvSpPr txBox="1">
            <a:spLocks noChangeArrowheads="1"/>
          </p:cNvSpPr>
          <p:nvPr userDrawn="1"/>
        </p:nvSpPr>
        <p:spPr bwMode="white">
          <a:xfrm>
            <a:off x="90488" y="6702653"/>
            <a:ext cx="3140283" cy="107722"/>
          </a:xfrm>
          <a:prstGeom prst="rect">
            <a:avLst/>
          </a:prstGeom>
          <a:noFill/>
          <a:ln w="9525">
            <a:noFill/>
            <a:miter lim="800000"/>
            <a:headEnd/>
            <a:tailEnd/>
          </a:ln>
          <a:effectLst/>
        </p:spPr>
        <p:txBody>
          <a:bodyPr wrap="none" lIns="0" tIns="0" rIns="0" bIns="0" anchor="b">
            <a:spAutoFit/>
          </a:bodyPr>
          <a:lstStyle/>
          <a:p>
            <a:pPr>
              <a:spcBef>
                <a:spcPct val="50000"/>
              </a:spcBef>
              <a:defRPr/>
            </a:pPr>
            <a:r>
              <a:rPr lang="en-US" sz="700" b="0" dirty="0">
                <a:solidFill>
                  <a:srgbClr val="FFFFFF"/>
                </a:solidFill>
                <a:cs typeface="+mn-cs"/>
              </a:rPr>
              <a:t>© </a:t>
            </a:r>
            <a:r>
              <a:rPr lang="en-US" sz="700" b="0" dirty="0" smtClean="0">
                <a:solidFill>
                  <a:srgbClr val="FFFFFF"/>
                </a:solidFill>
                <a:cs typeface="+mn-cs"/>
              </a:rPr>
              <a:t>2010 </a:t>
            </a:r>
            <a:r>
              <a:rPr lang="en-US" sz="700" b="0" dirty="0">
                <a:solidFill>
                  <a:srgbClr val="FFFFFF"/>
                </a:solidFill>
                <a:cs typeface="+mn-cs"/>
              </a:rPr>
              <a:t>TIBCO Software Inc. All Rights Reserved. Confidential and Proprietary.</a:t>
            </a:r>
          </a:p>
        </p:txBody>
      </p:sp>
      <p:sp>
        <p:nvSpPr>
          <p:cNvPr id="27679" name="Rectangle 31"/>
          <p:cNvSpPr>
            <a:spLocks noGrp="1" noChangeArrowheads="1"/>
          </p:cNvSpPr>
          <p:nvPr>
            <p:ph type="ctrTitle" sz="quarter"/>
          </p:nvPr>
        </p:nvSpPr>
        <p:spPr bwMode="auto">
          <a:xfrm>
            <a:off x="914400" y="1828800"/>
            <a:ext cx="3810000" cy="1025525"/>
          </a:xfrm>
        </p:spPr>
        <p:txBody>
          <a:bodyPr>
            <a:spAutoFit/>
          </a:bodyPr>
          <a:lstStyle>
            <a:lvl1pPr>
              <a:lnSpc>
                <a:spcPct val="85000"/>
              </a:lnSpc>
              <a:defRPr sz="3600"/>
            </a:lvl1pPr>
          </a:lstStyle>
          <a:p>
            <a:r>
              <a:rPr lang="en-US"/>
              <a:t>Click to edit Master title style</a:t>
            </a:r>
          </a:p>
        </p:txBody>
      </p:sp>
      <p:sp>
        <p:nvSpPr>
          <p:cNvPr id="27680" name="Rectangle 32"/>
          <p:cNvSpPr>
            <a:spLocks noGrp="1" noChangeArrowheads="1"/>
          </p:cNvSpPr>
          <p:nvPr>
            <p:ph type="subTitle" sz="quarter" idx="1"/>
          </p:nvPr>
        </p:nvSpPr>
        <p:spPr>
          <a:xfrm>
            <a:off x="914400" y="3101975"/>
            <a:ext cx="3810000" cy="762000"/>
          </a:xfrm>
        </p:spPr>
        <p:txBody>
          <a:bodyPr/>
          <a:lstStyle>
            <a:lvl1pPr marL="0" indent="0">
              <a:buClr>
                <a:srgbClr val="5F5F5F"/>
              </a:buClr>
              <a:buFont typeface="Wingdings" pitchFamily="32" charset="2"/>
              <a:buNone/>
              <a:defRPr sz="2800" b="0">
                <a:solidFill>
                  <a:schemeClr val="bg1"/>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3" y="80963"/>
            <a:ext cx="2063750" cy="61706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050" y="80963"/>
            <a:ext cx="6043613" cy="61706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066800"/>
            <a:ext cx="3948113"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0113" y="1066800"/>
            <a:ext cx="3949700"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7626" y="84513"/>
            <a:ext cx="8229600" cy="533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0" descr="TIBCO_ppt_Content"/>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082" name="Text Box 58"/>
          <p:cNvSpPr txBox="1">
            <a:spLocks noChangeArrowheads="1"/>
          </p:cNvSpPr>
          <p:nvPr userDrawn="1"/>
        </p:nvSpPr>
        <p:spPr bwMode="white">
          <a:xfrm rot="-21600000">
            <a:off x="75303" y="6703333"/>
            <a:ext cx="3140283" cy="107722"/>
          </a:xfrm>
          <a:prstGeom prst="rect">
            <a:avLst/>
          </a:prstGeom>
          <a:noFill/>
          <a:ln w="9525">
            <a:noFill/>
            <a:miter lim="800000"/>
            <a:headEnd/>
            <a:tailEnd/>
          </a:ln>
          <a:effectLst/>
        </p:spPr>
        <p:txBody>
          <a:bodyPr wrap="none" lIns="0" tIns="0" rIns="0" bIns="0" anchor="b">
            <a:spAutoFit/>
          </a:bodyPr>
          <a:lstStyle/>
          <a:p>
            <a:pPr>
              <a:spcBef>
                <a:spcPct val="50000"/>
              </a:spcBef>
              <a:defRPr/>
            </a:pPr>
            <a:r>
              <a:rPr lang="en-US" sz="700" b="0" dirty="0">
                <a:cs typeface="+mn-cs"/>
              </a:rPr>
              <a:t>© </a:t>
            </a:r>
            <a:r>
              <a:rPr lang="en-US" sz="700" b="0" dirty="0" smtClean="0">
                <a:cs typeface="+mn-cs"/>
              </a:rPr>
              <a:t>2010 </a:t>
            </a:r>
            <a:r>
              <a:rPr lang="en-US" sz="700" b="0" dirty="0">
                <a:cs typeface="+mn-cs"/>
              </a:rPr>
              <a:t>TIBCO Software Inc. All Rights Reserved. Confidential and Proprietary.</a:t>
            </a:r>
          </a:p>
        </p:txBody>
      </p:sp>
      <p:sp>
        <p:nvSpPr>
          <p:cNvPr id="1085" name="Rectangle 61"/>
          <p:cNvSpPr>
            <a:spLocks noChangeArrowheads="1"/>
          </p:cNvSpPr>
          <p:nvPr userDrawn="1"/>
        </p:nvSpPr>
        <p:spPr bwMode="white">
          <a:xfrm>
            <a:off x="0" y="6461125"/>
            <a:ext cx="481013" cy="228600"/>
          </a:xfrm>
          <a:prstGeom prst="rect">
            <a:avLst/>
          </a:prstGeom>
          <a:noFill/>
          <a:ln w="9525">
            <a:noFill/>
            <a:miter lim="800000"/>
            <a:headEnd/>
            <a:tailEnd/>
          </a:ln>
          <a:effectLst/>
        </p:spPr>
        <p:txBody>
          <a:bodyPr/>
          <a:lstStyle/>
          <a:p>
            <a:pPr algn="ctr" eaLnBrk="0" hangingPunct="0">
              <a:defRPr/>
            </a:pPr>
            <a:fld id="{69D5B2C4-85E1-4005-A561-69BEB8D2266E}" type="slidenum">
              <a:rPr lang="en-US" sz="1000" b="0">
                <a:solidFill>
                  <a:schemeClr val="bg1"/>
                </a:solidFill>
                <a:cs typeface="+mn-cs"/>
              </a:rPr>
              <a:pPr algn="ctr" eaLnBrk="0" hangingPunct="0">
                <a:defRPr/>
              </a:pPr>
              <a:t>‹#›</a:t>
            </a:fld>
            <a:endParaRPr lang="en-US" sz="1000" b="0">
              <a:solidFill>
                <a:schemeClr val="bg1"/>
              </a:solidFill>
              <a:cs typeface="+mn-cs"/>
            </a:endParaRPr>
          </a:p>
        </p:txBody>
      </p:sp>
      <p:sp>
        <p:nvSpPr>
          <p:cNvPr id="1029" name="Rectangle 2"/>
          <p:cNvSpPr>
            <a:spLocks noGrp="1" noChangeArrowheads="1"/>
          </p:cNvSpPr>
          <p:nvPr>
            <p:ph type="title"/>
          </p:nvPr>
        </p:nvSpPr>
        <p:spPr bwMode="white">
          <a:xfrm>
            <a:off x="400050" y="80963"/>
            <a:ext cx="7812088"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609600" y="1066800"/>
            <a:ext cx="8050213" cy="5184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031" name="Picture 78" descr="TIBCOLogo_trans"/>
          <p:cNvPicPr>
            <a:picLocks noChangeAspect="1" noChangeArrowheads="1"/>
          </p:cNvPicPr>
          <p:nvPr userDrawn="1"/>
        </p:nvPicPr>
        <p:blipFill>
          <a:blip r:embed="rId14" cstate="print"/>
          <a:srcRect/>
          <a:stretch>
            <a:fillRect/>
          </a:stretch>
        </p:blipFill>
        <p:spPr bwMode="auto">
          <a:xfrm>
            <a:off x="8020050" y="6473825"/>
            <a:ext cx="1066800" cy="346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400" b="1">
          <a:solidFill>
            <a:schemeClr val="bg1"/>
          </a:solidFill>
          <a:latin typeface="+mj-lt"/>
          <a:ea typeface="+mj-ea"/>
          <a:cs typeface="+mj-cs"/>
        </a:defRPr>
      </a:lvl1pPr>
      <a:lvl2pPr algn="l" rtl="0" eaLnBrk="0" fontAlgn="base" hangingPunct="0">
        <a:lnSpc>
          <a:spcPct val="90000"/>
        </a:lnSpc>
        <a:spcBef>
          <a:spcPct val="0"/>
        </a:spcBef>
        <a:spcAft>
          <a:spcPct val="0"/>
        </a:spcAft>
        <a:defRPr sz="2400" b="1">
          <a:solidFill>
            <a:schemeClr val="bg1"/>
          </a:solidFill>
          <a:latin typeface="Arial" charset="0"/>
        </a:defRPr>
      </a:lvl2pPr>
      <a:lvl3pPr algn="l" rtl="0" eaLnBrk="0" fontAlgn="base" hangingPunct="0">
        <a:lnSpc>
          <a:spcPct val="90000"/>
        </a:lnSpc>
        <a:spcBef>
          <a:spcPct val="0"/>
        </a:spcBef>
        <a:spcAft>
          <a:spcPct val="0"/>
        </a:spcAft>
        <a:defRPr sz="2400" b="1">
          <a:solidFill>
            <a:schemeClr val="bg1"/>
          </a:solidFill>
          <a:latin typeface="Arial" charset="0"/>
        </a:defRPr>
      </a:lvl3pPr>
      <a:lvl4pPr algn="l" rtl="0" eaLnBrk="0" fontAlgn="base" hangingPunct="0">
        <a:lnSpc>
          <a:spcPct val="90000"/>
        </a:lnSpc>
        <a:spcBef>
          <a:spcPct val="0"/>
        </a:spcBef>
        <a:spcAft>
          <a:spcPct val="0"/>
        </a:spcAft>
        <a:defRPr sz="2400" b="1">
          <a:solidFill>
            <a:schemeClr val="bg1"/>
          </a:solidFill>
          <a:latin typeface="Arial" charset="0"/>
        </a:defRPr>
      </a:lvl4pPr>
      <a:lvl5pPr algn="l" rtl="0" eaLnBrk="0" fontAlgn="base" hangingPunct="0">
        <a:lnSpc>
          <a:spcPct val="90000"/>
        </a:lnSpc>
        <a:spcBef>
          <a:spcPct val="0"/>
        </a:spcBef>
        <a:spcAft>
          <a:spcPct val="0"/>
        </a:spcAft>
        <a:defRPr sz="2400" b="1">
          <a:solidFill>
            <a:schemeClr val="bg1"/>
          </a:solidFill>
          <a:latin typeface="Arial" charset="0"/>
        </a:defRPr>
      </a:lvl5pPr>
      <a:lvl6pPr marL="457200" algn="l" rtl="0" fontAlgn="base">
        <a:lnSpc>
          <a:spcPct val="90000"/>
        </a:lnSpc>
        <a:spcBef>
          <a:spcPct val="0"/>
        </a:spcBef>
        <a:spcAft>
          <a:spcPct val="0"/>
        </a:spcAft>
        <a:defRPr sz="2400" b="1">
          <a:solidFill>
            <a:schemeClr val="bg1"/>
          </a:solidFill>
          <a:latin typeface="Arial" charset="0"/>
        </a:defRPr>
      </a:lvl6pPr>
      <a:lvl7pPr marL="914400" algn="l" rtl="0" fontAlgn="base">
        <a:lnSpc>
          <a:spcPct val="90000"/>
        </a:lnSpc>
        <a:spcBef>
          <a:spcPct val="0"/>
        </a:spcBef>
        <a:spcAft>
          <a:spcPct val="0"/>
        </a:spcAft>
        <a:defRPr sz="2400" b="1">
          <a:solidFill>
            <a:schemeClr val="bg1"/>
          </a:solidFill>
          <a:latin typeface="Arial" charset="0"/>
        </a:defRPr>
      </a:lvl7pPr>
      <a:lvl8pPr marL="1371600" algn="l" rtl="0" fontAlgn="base">
        <a:lnSpc>
          <a:spcPct val="90000"/>
        </a:lnSpc>
        <a:spcBef>
          <a:spcPct val="0"/>
        </a:spcBef>
        <a:spcAft>
          <a:spcPct val="0"/>
        </a:spcAft>
        <a:defRPr sz="2400" b="1">
          <a:solidFill>
            <a:schemeClr val="bg1"/>
          </a:solidFill>
          <a:latin typeface="Arial" charset="0"/>
        </a:defRPr>
      </a:lvl8pPr>
      <a:lvl9pPr marL="1828800" algn="l" rtl="0" fontAlgn="base">
        <a:lnSpc>
          <a:spcPct val="90000"/>
        </a:lnSpc>
        <a:spcBef>
          <a:spcPct val="0"/>
        </a:spcBef>
        <a:spcAft>
          <a:spcPct val="0"/>
        </a:spcAft>
        <a:defRPr sz="2400" b="1">
          <a:solidFill>
            <a:schemeClr val="bg1"/>
          </a:solidFill>
          <a:latin typeface="Arial" charset="0"/>
        </a:defRPr>
      </a:lvl9pPr>
    </p:titleStyle>
    <p:bodyStyle>
      <a:lvl1pPr marL="285750" indent="-285750" algn="l" rtl="0" eaLnBrk="0" fontAlgn="base" hangingPunct="0">
        <a:spcBef>
          <a:spcPct val="50000"/>
        </a:spcBef>
        <a:spcAft>
          <a:spcPct val="0"/>
        </a:spcAft>
        <a:buClr>
          <a:srgbClr val="08508C"/>
        </a:buClr>
        <a:buSzPct val="80000"/>
        <a:buFont typeface="Wingdings" pitchFamily="2" charset="2"/>
        <a:buChar char="¨"/>
        <a:defRPr sz="2400" b="1">
          <a:solidFill>
            <a:schemeClr val="tx1"/>
          </a:solidFill>
          <a:latin typeface="+mn-lt"/>
          <a:ea typeface="+mn-ea"/>
          <a:cs typeface="+mn-cs"/>
        </a:defRPr>
      </a:lvl1pPr>
      <a:lvl2pPr marL="685800" indent="-228600" algn="l" rtl="0" eaLnBrk="0" fontAlgn="base" hangingPunct="0">
        <a:spcBef>
          <a:spcPct val="35000"/>
        </a:spcBef>
        <a:spcAft>
          <a:spcPct val="0"/>
        </a:spcAft>
        <a:buClr>
          <a:srgbClr val="08508C"/>
        </a:buClr>
        <a:buSzPct val="85000"/>
        <a:buFont typeface="Wingdings" pitchFamily="2" charset="2"/>
        <a:buChar char="¡"/>
        <a:defRPr sz="2800">
          <a:solidFill>
            <a:schemeClr val="tx1"/>
          </a:solidFill>
          <a:latin typeface="+mn-lt"/>
        </a:defRPr>
      </a:lvl2pPr>
      <a:lvl3pPr marL="1092200" indent="-177800" algn="l" rtl="0" eaLnBrk="0" fontAlgn="base" hangingPunct="0">
        <a:spcBef>
          <a:spcPct val="20000"/>
        </a:spcBef>
        <a:spcAft>
          <a:spcPct val="0"/>
        </a:spcAft>
        <a:buClr>
          <a:srgbClr val="08508C"/>
        </a:buClr>
        <a:buSzPct val="85000"/>
        <a:buChar char="•"/>
        <a:defRPr sz="1600">
          <a:solidFill>
            <a:schemeClr val="tx1"/>
          </a:solidFill>
          <a:latin typeface="+mn-lt"/>
        </a:defRPr>
      </a:lvl3pPr>
      <a:lvl4pPr marL="1600200" indent="-228600" algn="l" rtl="0" eaLnBrk="0" fontAlgn="base" hangingPunct="0">
        <a:spcBef>
          <a:spcPct val="20000"/>
        </a:spcBef>
        <a:spcAft>
          <a:spcPct val="0"/>
        </a:spcAft>
        <a:buClr>
          <a:srgbClr val="346CB3"/>
        </a:buClr>
        <a:buFont typeface="Wingdings" pitchFamily="2" charset="2"/>
        <a:buChar char="§"/>
        <a:defRPr sz="1400">
          <a:solidFill>
            <a:srgbClr val="4D4D4D"/>
          </a:solidFill>
          <a:latin typeface="+mn-lt"/>
        </a:defRPr>
      </a:lvl4pPr>
      <a:lvl5pPr marL="2057400" indent="-228600" algn="l" rtl="0" eaLnBrk="0" fontAlgn="base" hangingPunct="0">
        <a:spcBef>
          <a:spcPct val="20000"/>
        </a:spcBef>
        <a:spcAft>
          <a:spcPct val="0"/>
        </a:spcAft>
        <a:buClr>
          <a:srgbClr val="4459C2"/>
        </a:buClr>
        <a:buFont typeface="Wingdings" pitchFamily="2" charset="2"/>
        <a:buChar char="»"/>
        <a:defRPr sz="1400" i="1">
          <a:solidFill>
            <a:srgbClr val="4D4D4D"/>
          </a:solidFill>
          <a:latin typeface="+mn-lt"/>
        </a:defRPr>
      </a:lvl5pPr>
      <a:lvl6pPr marL="2514600" indent="-228600" algn="l" rtl="0" fontAlgn="base">
        <a:spcBef>
          <a:spcPct val="20000"/>
        </a:spcBef>
        <a:spcAft>
          <a:spcPct val="0"/>
        </a:spcAft>
        <a:buClr>
          <a:srgbClr val="4459C2"/>
        </a:buClr>
        <a:buFont typeface="Wingdings" pitchFamily="32" charset="2"/>
        <a:defRPr sz="1400" i="1">
          <a:solidFill>
            <a:srgbClr val="4D4D4D"/>
          </a:solidFill>
          <a:latin typeface="+mn-lt"/>
        </a:defRPr>
      </a:lvl6pPr>
      <a:lvl7pPr marL="2971800" indent="-228600" algn="l" rtl="0" fontAlgn="base">
        <a:spcBef>
          <a:spcPct val="20000"/>
        </a:spcBef>
        <a:spcAft>
          <a:spcPct val="0"/>
        </a:spcAft>
        <a:buClr>
          <a:srgbClr val="4459C2"/>
        </a:buClr>
        <a:buFont typeface="Wingdings" pitchFamily="32" charset="2"/>
        <a:defRPr sz="1400" i="1">
          <a:solidFill>
            <a:srgbClr val="4D4D4D"/>
          </a:solidFill>
          <a:latin typeface="+mn-lt"/>
        </a:defRPr>
      </a:lvl7pPr>
      <a:lvl8pPr marL="3429000" indent="-228600" algn="l" rtl="0" fontAlgn="base">
        <a:spcBef>
          <a:spcPct val="20000"/>
        </a:spcBef>
        <a:spcAft>
          <a:spcPct val="0"/>
        </a:spcAft>
        <a:buClr>
          <a:srgbClr val="4459C2"/>
        </a:buClr>
        <a:buFont typeface="Wingdings" pitchFamily="32" charset="2"/>
        <a:defRPr sz="1400" i="1">
          <a:solidFill>
            <a:srgbClr val="4D4D4D"/>
          </a:solidFill>
          <a:latin typeface="+mn-lt"/>
        </a:defRPr>
      </a:lvl8pPr>
      <a:lvl9pPr marL="3886200" indent="-228600" algn="l" rtl="0" fontAlgn="base">
        <a:spcBef>
          <a:spcPct val="20000"/>
        </a:spcBef>
        <a:spcAft>
          <a:spcPct val="0"/>
        </a:spcAft>
        <a:buClr>
          <a:srgbClr val="4459C2"/>
        </a:buClr>
        <a:buFont typeface="Wingdings" pitchFamily="32" charset="2"/>
        <a:defRPr sz="1400" i="1">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ctrTitle" sz="quarter"/>
          </p:nvPr>
        </p:nvSpPr>
        <p:spPr>
          <a:xfrm>
            <a:off x="685800" y="1371600"/>
            <a:ext cx="7467600" cy="1034129"/>
          </a:xfrm>
        </p:spPr>
        <p:txBody>
          <a:bodyPr/>
          <a:lstStyle/>
          <a:p>
            <a:pPr eaLnBrk="1" hangingPunct="1"/>
            <a:r>
              <a:rPr lang="en-US" dirty="0" smtClean="0"/>
              <a:t>TIBCO BusinessEvents </a:t>
            </a:r>
            <a:br>
              <a:rPr lang="en-US" dirty="0" smtClean="0"/>
            </a:br>
            <a:r>
              <a:rPr lang="en-US" dirty="0" smtClean="0"/>
              <a:t>Rule Templates</a:t>
            </a:r>
          </a:p>
        </p:txBody>
      </p:sp>
      <p:sp>
        <p:nvSpPr>
          <p:cNvPr id="3" name="TextBox 2"/>
          <p:cNvSpPr txBox="1"/>
          <p:nvPr/>
        </p:nvSpPr>
        <p:spPr>
          <a:xfrm>
            <a:off x="685800" y="3581400"/>
            <a:ext cx="3384260" cy="954107"/>
          </a:xfrm>
          <a:prstGeom prst="rect">
            <a:avLst/>
          </a:prstGeom>
          <a:noFill/>
        </p:spPr>
        <p:txBody>
          <a:bodyPr wrap="square" rtlCol="0">
            <a:spAutoFit/>
          </a:bodyPr>
          <a:lstStyle/>
          <a:p>
            <a:r>
              <a:rPr lang="en-US" sz="2800" dirty="0" smtClean="0">
                <a:solidFill>
                  <a:schemeClr val="bg1"/>
                </a:solidFill>
              </a:rPr>
              <a:t>Update – Feb 2011</a:t>
            </a:r>
          </a:p>
          <a:p>
            <a:r>
              <a:rPr lang="en-US" sz="1400" dirty="0" smtClean="0">
                <a:solidFill>
                  <a:schemeClr val="bg1"/>
                </a:solidFill>
              </a:rPr>
              <a:t>Pranab </a:t>
            </a:r>
            <a:r>
              <a:rPr lang="en-US" sz="1400" dirty="0" smtClean="0">
                <a:solidFill>
                  <a:schemeClr val="bg1"/>
                </a:solidFill>
              </a:rPr>
              <a:t>Dhar, Suresh Subramani</a:t>
            </a:r>
            <a:endParaRPr lang="en-US" sz="1400" dirty="0" smtClean="0">
              <a:solidFill>
                <a:schemeClr val="bg1"/>
              </a:solidFill>
            </a:endParaRPr>
          </a:p>
          <a:p>
            <a:r>
              <a:rPr lang="en-US" sz="1400" dirty="0" smtClean="0">
                <a:solidFill>
                  <a:schemeClr val="bg1"/>
                </a:solidFill>
              </a:rPr>
              <a:t>Quantum Leap R&amp;D</a:t>
            </a:r>
          </a:p>
        </p:txBody>
      </p:sp>
      <p:sp>
        <p:nvSpPr>
          <p:cNvPr id="4" name="Rectangle 5"/>
          <p:cNvSpPr>
            <a:spLocks noChangeArrowheads="1"/>
          </p:cNvSpPr>
          <p:nvPr/>
        </p:nvSpPr>
        <p:spPr bwMode="auto">
          <a:xfrm>
            <a:off x="4495800" y="6021388"/>
            <a:ext cx="4648200" cy="836612"/>
          </a:xfrm>
          <a:prstGeom prst="rect">
            <a:avLst/>
          </a:prstGeom>
          <a:solidFill>
            <a:srgbClr val="FFFFFF">
              <a:alpha val="59999"/>
            </a:srgbClr>
          </a:solidFill>
          <a:ln w="25400" algn="ctr">
            <a:noFill/>
            <a:miter lim="800000"/>
            <a:headEnd/>
            <a:tailEnd/>
          </a:ln>
        </p:spPr>
        <p:txBody>
          <a:bodyPr anchor="ctr">
            <a:spAutoFit/>
          </a:bodyPr>
          <a:lstStyle/>
          <a:p>
            <a:pPr eaLnBrk="0" hangingPunct="0"/>
            <a:r>
              <a:rPr lang="en-US" sz="700" b="0" dirty="0">
                <a:solidFill>
                  <a:srgbClr val="000000"/>
                </a:solidFill>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r>
              <a:rPr lang="en-US" sz="700" dirty="0">
                <a:solidFill>
                  <a:srgbClr val="000000"/>
                </a:solidFill>
              </a:rPr>
              <a:t> </a:t>
            </a:r>
          </a:p>
        </p:txBody>
      </p:sp>
    </p:spTree>
    <p:custDataLst>
      <p:tags r:id="rId1"/>
    </p:custData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TW" dirty="0" smtClean="0">
                <a:ea typeface="PMingLiU" pitchFamily="18" charset="-120"/>
              </a:rPr>
              <a:t>Disclaimer	</a:t>
            </a:r>
          </a:p>
        </p:txBody>
      </p:sp>
      <p:sp>
        <p:nvSpPr>
          <p:cNvPr id="17410" name="Rectangle 3"/>
          <p:cNvSpPr>
            <a:spLocks noGrp="1" noChangeArrowheads="1"/>
          </p:cNvSpPr>
          <p:nvPr>
            <p:ph idx="1"/>
          </p:nvPr>
        </p:nvSpPr>
        <p:spPr/>
        <p:txBody>
          <a:bodyPr/>
          <a:lstStyle/>
          <a:p>
            <a:pPr>
              <a:lnSpc>
                <a:spcPct val="90000"/>
              </a:lnSpc>
            </a:pPr>
            <a:r>
              <a:rPr lang="en-US" sz="1800" b="0" dirty="0" smtClean="0"/>
              <a:t>This presentation (including, without limitation, any product roadmap or statement of direction data) illustrates the </a:t>
            </a:r>
            <a:r>
              <a:rPr lang="en-US" sz="1800" dirty="0" smtClean="0"/>
              <a:t>planned</a:t>
            </a:r>
            <a:r>
              <a:rPr lang="en-US" sz="1800" b="0" dirty="0" smtClean="0"/>
              <a:t> testing, release and availability dates for TIBCO products and services. This document is provided for </a:t>
            </a:r>
            <a:r>
              <a:rPr lang="en-US" sz="1800" dirty="0" smtClean="0"/>
              <a:t>informational</a:t>
            </a:r>
            <a:r>
              <a:rPr lang="en-US" sz="1800" b="0" dirty="0" smtClean="0"/>
              <a:t> purposes only and its contents are </a:t>
            </a:r>
            <a:r>
              <a:rPr lang="en-US" sz="1800" dirty="0" smtClean="0"/>
              <a:t>subject to change </a:t>
            </a:r>
            <a:r>
              <a:rPr lang="en-US" sz="1800" b="0" dirty="0" smtClean="0"/>
              <a:t>without notice. TIBCO makes </a:t>
            </a:r>
            <a:r>
              <a:rPr lang="en-US" sz="1800" dirty="0" smtClean="0"/>
              <a:t>no warranties</a:t>
            </a:r>
            <a:r>
              <a:rPr lang="en-US" sz="1800" b="0" dirty="0" smtClean="0"/>
              <a:t>,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TIBCO’S prior written permission.</a:t>
            </a:r>
          </a:p>
          <a:p>
            <a:pPr>
              <a:lnSpc>
                <a:spcPct val="90000"/>
              </a:lnSpc>
            </a:pPr>
            <a:r>
              <a:rPr lang="en-US" sz="1800" b="0" dirty="0" smtClean="0"/>
              <a:t>THIS PRESENTATION CONTAINS PRIVILEGED AND CONFIDENTIAL INFORMATION PROVIDED TO OR FOR THE BENEFIT OF TIBCO SOFTWARE INC. AND ITS AFFILIATES. ANY INFORMATION CONTAINED IN THIS PRESENTATION IS FOR THE SOLE USE OF THE INTENDED RECIPIENTS. ANY REVIEW, COPYING OR DISTRIBUTION OF THIS PRESENTATION BY OTHERS IS STRICTLY PROHIBITED.</a:t>
            </a:r>
          </a:p>
          <a:p>
            <a:endParaRPr lang="en-GB" sz="2000" dirty="0" smtClean="0">
              <a:solidFill>
                <a:schemeClr val="accent2"/>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Design Elements</a:t>
            </a:r>
          </a:p>
        </p:txBody>
      </p:sp>
      <p:sp>
        <p:nvSpPr>
          <p:cNvPr id="29698" name="Rectangle 3"/>
          <p:cNvSpPr>
            <a:spLocks noGrp="1" noChangeArrowheads="1"/>
          </p:cNvSpPr>
          <p:nvPr>
            <p:ph idx="1"/>
          </p:nvPr>
        </p:nvSpPr>
        <p:spPr>
          <a:xfrm>
            <a:off x="609600" y="990600"/>
            <a:ext cx="8050213" cy="5562600"/>
          </a:xfrm>
        </p:spPr>
        <p:txBody>
          <a:bodyPr/>
          <a:lstStyle/>
          <a:p>
            <a:pPr marL="0" indent="0" eaLnBrk="1" hangingPunct="1">
              <a:buNone/>
            </a:pPr>
            <a:r>
              <a:rPr lang="en-US" sz="1600" dirty="0" smtClean="0"/>
              <a:t>BRMS Rule Template </a:t>
            </a:r>
            <a:r>
              <a:rPr lang="en-US" sz="1600" dirty="0"/>
              <a:t>is very similar to a Virtual Rule Function. In that it has the structure of the Rule but no execution logic – both in condition and action</a:t>
            </a:r>
            <a:r>
              <a:rPr lang="en-US" sz="1600" dirty="0" smtClean="0"/>
              <a:t>.</a:t>
            </a:r>
          </a:p>
          <a:p>
            <a:pPr marL="0" indent="0" eaLnBrk="1" hangingPunct="1">
              <a:buNone/>
            </a:pPr>
            <a:r>
              <a:rPr lang="en-US" sz="1600" dirty="0"/>
              <a:t>The design elements of the Rule templates revolves around the following </a:t>
            </a:r>
            <a:r>
              <a:rPr lang="en-US" sz="1600" dirty="0" smtClean="0"/>
              <a:t>concept </a:t>
            </a:r>
            <a:endParaRPr lang="en-US" sz="1600" dirty="0"/>
          </a:p>
          <a:p>
            <a:pPr lvl="0"/>
            <a:r>
              <a:rPr lang="en-US" dirty="0"/>
              <a:t>Rule Template </a:t>
            </a:r>
            <a:r>
              <a:rPr lang="en-US" dirty="0" smtClean="0"/>
              <a:t>Definition done inside </a:t>
            </a:r>
            <a:r>
              <a:rPr lang="en-US" dirty="0"/>
              <a:t>BE Studio </a:t>
            </a:r>
            <a:endParaRPr lang="en-US" sz="2000" dirty="0"/>
          </a:p>
          <a:p>
            <a:pPr lvl="0"/>
            <a:r>
              <a:rPr lang="en-US" dirty="0"/>
              <a:t>Rule Template Instance </a:t>
            </a:r>
            <a:r>
              <a:rPr lang="en-US" dirty="0" smtClean="0"/>
              <a:t>created in </a:t>
            </a:r>
            <a:r>
              <a:rPr lang="en-US" dirty="0"/>
              <a:t>Web Studio</a:t>
            </a:r>
            <a:endParaRPr lang="en-US" sz="2000" dirty="0"/>
          </a:p>
          <a:p>
            <a:pPr lvl="0"/>
            <a:r>
              <a:rPr lang="en-US" dirty="0"/>
              <a:t>Deployment Methodology</a:t>
            </a:r>
            <a:endParaRPr lang="en-US" sz="2000" dirty="0"/>
          </a:p>
          <a:p>
            <a:pPr lvl="0"/>
            <a:r>
              <a:rPr lang="en-US" dirty="0"/>
              <a:t>Execution Semantics</a:t>
            </a:r>
            <a:endParaRPr lang="en-US" sz="20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Roles and Responsibility</a:t>
            </a:r>
          </a:p>
        </p:txBody>
      </p:sp>
      <p:sp>
        <p:nvSpPr>
          <p:cNvPr id="29698" name="Rectangle 3"/>
          <p:cNvSpPr>
            <a:spLocks noGrp="1" noChangeArrowheads="1"/>
          </p:cNvSpPr>
          <p:nvPr>
            <p:ph idx="1"/>
          </p:nvPr>
        </p:nvSpPr>
        <p:spPr>
          <a:xfrm>
            <a:off x="609600" y="990600"/>
            <a:ext cx="8050213" cy="5257800"/>
          </a:xfrm>
        </p:spPr>
        <p:txBody>
          <a:bodyPr/>
          <a:lstStyle/>
          <a:p>
            <a:r>
              <a:rPr lang="en-US" b="1" dirty="0"/>
              <a:t>Developer Role :</a:t>
            </a:r>
          </a:p>
          <a:p>
            <a:pPr lvl="2"/>
            <a:r>
              <a:rPr lang="en-US" dirty="0"/>
              <a:t>Has the responsibility of defining Rules in BE Studio</a:t>
            </a:r>
            <a:endParaRPr lang="en-US" sz="1600" dirty="0"/>
          </a:p>
          <a:p>
            <a:pPr lvl="2"/>
            <a:r>
              <a:rPr lang="en-US" dirty="0"/>
              <a:t>Has the responsibility of creating the Rule Templates in BE Studio</a:t>
            </a:r>
            <a:endParaRPr lang="en-US" sz="1600" dirty="0"/>
          </a:p>
          <a:p>
            <a:pPr lvl="2"/>
            <a:r>
              <a:rPr lang="en-US" dirty="0"/>
              <a:t>Has the responsibility of providing the right functions and computed variables in Template for later use</a:t>
            </a:r>
            <a:endParaRPr lang="en-US" sz="1600" dirty="0"/>
          </a:p>
          <a:p>
            <a:r>
              <a:rPr lang="en-US" b="1" dirty="0"/>
              <a:t>Business User/Analyst Role</a:t>
            </a:r>
          </a:p>
          <a:p>
            <a:pPr lvl="2"/>
            <a:r>
              <a:rPr lang="en-US" dirty="0"/>
              <a:t>Creates a Rule Instance from the Rule Template</a:t>
            </a:r>
            <a:endParaRPr lang="en-US" sz="1600" dirty="0"/>
          </a:p>
          <a:p>
            <a:pPr lvl="2"/>
            <a:r>
              <a:rPr lang="en-US" dirty="0"/>
              <a:t>Saves it, Test it, Provides policies around its execution</a:t>
            </a:r>
            <a:endParaRPr lang="en-US" sz="1600" dirty="0"/>
          </a:p>
          <a:p>
            <a:pPr lvl="2"/>
            <a:r>
              <a:rPr lang="en-US" dirty="0"/>
              <a:t>Submit for </a:t>
            </a:r>
            <a:r>
              <a:rPr lang="en-US" dirty="0" smtClean="0"/>
              <a:t>Approval/Deployment.</a:t>
            </a:r>
          </a:p>
          <a:p>
            <a:r>
              <a:rPr lang="en-US" b="1" dirty="0"/>
              <a:t>Administrator Role</a:t>
            </a:r>
          </a:p>
          <a:p>
            <a:pPr lvl="2"/>
            <a:r>
              <a:rPr lang="en-US" dirty="0"/>
              <a:t>Verifies consistency in project</a:t>
            </a:r>
          </a:p>
          <a:p>
            <a:pPr lvl="2"/>
            <a:r>
              <a:rPr lang="en-US" dirty="0"/>
              <a:t>Build Ears, and hot deploys to </a:t>
            </a:r>
            <a:r>
              <a:rPr lang="en-US" dirty="0" smtClean="0"/>
              <a:t>engine.</a:t>
            </a:r>
            <a:endParaRPr lang="en-US" sz="26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pic>
        <p:nvPicPr>
          <p:cNvPr id="145" name="Picture 2" descr="C:\Users\pdhar.PDHAR-W510\AppData\Local\Microsoft\Windows\Temporary Internet Files\Content.IE5\MVZ1WT6P\MC900441537[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1596" y="1117471"/>
            <a:ext cx="677490" cy="6680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3" descr="C:\Users\pdhar.PDHAR-W510\AppData\Local\Microsoft\Windows\Temporary Internet Files\Content.IE5\ZTYW6DVA\MC9004415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1290" y="1122230"/>
            <a:ext cx="677333" cy="667925"/>
          </a:xfrm>
          <a:prstGeom prst="rect">
            <a:avLst/>
          </a:prstGeom>
          <a:noFill/>
          <a:extLst>
            <a:ext uri="{909E8E84-426E-40DD-AFC4-6F175D3DCCD1}">
              <a14:hiddenFill xmlns:a14="http://schemas.microsoft.com/office/drawing/2010/main">
                <a:solidFill>
                  <a:srgbClr val="FFFFFF"/>
                </a:solidFill>
              </a14:hiddenFill>
            </a:ext>
          </a:extLst>
        </p:spPr>
      </p:pic>
      <p:sp>
        <p:nvSpPr>
          <p:cNvPr id="147" name="TextBox 146"/>
          <p:cNvSpPr txBox="1"/>
          <p:nvPr/>
        </p:nvSpPr>
        <p:spPr>
          <a:xfrm>
            <a:off x="1157571" y="1655963"/>
            <a:ext cx="826829" cy="276999"/>
          </a:xfrm>
          <a:prstGeom prst="rect">
            <a:avLst/>
          </a:prstGeom>
          <a:noFill/>
        </p:spPr>
        <p:txBody>
          <a:bodyPr wrap="none" rtlCol="0">
            <a:spAutoFit/>
          </a:bodyPr>
          <a:lstStyle/>
          <a:p>
            <a:r>
              <a:rPr lang="en-US" sz="1200" dirty="0" smtClean="0"/>
              <a:t>Developer</a:t>
            </a:r>
            <a:endParaRPr lang="en-US" sz="1200" dirty="0"/>
          </a:p>
        </p:txBody>
      </p:sp>
      <p:sp>
        <p:nvSpPr>
          <p:cNvPr id="148" name="TextBox 147"/>
          <p:cNvSpPr txBox="1"/>
          <p:nvPr/>
        </p:nvSpPr>
        <p:spPr>
          <a:xfrm>
            <a:off x="4456558" y="1668333"/>
            <a:ext cx="1219199" cy="276999"/>
          </a:xfrm>
          <a:prstGeom prst="rect">
            <a:avLst/>
          </a:prstGeom>
          <a:noFill/>
        </p:spPr>
        <p:txBody>
          <a:bodyPr wrap="square" rtlCol="0">
            <a:spAutoFit/>
          </a:bodyPr>
          <a:lstStyle/>
          <a:p>
            <a:r>
              <a:rPr lang="en-US" sz="1200" dirty="0" smtClean="0"/>
              <a:t>Business Analyst</a:t>
            </a:r>
            <a:endParaRPr lang="en-US" sz="1200" dirty="0"/>
          </a:p>
        </p:txBody>
      </p:sp>
      <p:grpSp>
        <p:nvGrpSpPr>
          <p:cNvPr id="149" name="Group 148"/>
          <p:cNvGrpSpPr/>
          <p:nvPr/>
        </p:nvGrpSpPr>
        <p:grpSpPr>
          <a:xfrm>
            <a:off x="446449" y="2250227"/>
            <a:ext cx="1422243" cy="2438400"/>
            <a:chOff x="787557" y="2543096"/>
            <a:chExt cx="1422243" cy="2438400"/>
          </a:xfrm>
        </p:grpSpPr>
        <p:sp>
          <p:nvSpPr>
            <p:cNvPr id="150" name="Rectangle 149"/>
            <p:cNvSpPr/>
            <p:nvPr/>
          </p:nvSpPr>
          <p:spPr>
            <a:xfrm>
              <a:off x="787557" y="2543096"/>
              <a:ext cx="1422243" cy="24384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000" dirty="0" smtClean="0"/>
                <a:t>Rule Template</a:t>
              </a:r>
              <a:endParaRPr lang="en-US" sz="1000" dirty="0"/>
            </a:p>
          </p:txBody>
        </p:sp>
        <p:sp>
          <p:nvSpPr>
            <p:cNvPr id="151" name="Rectangle 150"/>
            <p:cNvSpPr/>
            <p:nvPr/>
          </p:nvSpPr>
          <p:spPr>
            <a:xfrm>
              <a:off x="939957" y="2847896"/>
              <a:ext cx="1066800" cy="381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Scope</a:t>
              </a:r>
              <a:endParaRPr lang="en-US" sz="1000" dirty="0"/>
            </a:p>
          </p:txBody>
        </p:sp>
        <p:sp>
          <p:nvSpPr>
            <p:cNvPr id="152" name="Rectangle 151"/>
            <p:cNvSpPr/>
            <p:nvPr/>
          </p:nvSpPr>
          <p:spPr>
            <a:xfrm>
              <a:off x="939957" y="3305096"/>
              <a:ext cx="1066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Pre-condition </a:t>
              </a:r>
              <a:r>
                <a:rPr lang="en-US" sz="1000" dirty="0" err="1" smtClean="0"/>
                <a:t>Var</a:t>
              </a:r>
              <a:r>
                <a:rPr lang="en-US" sz="1000" dirty="0" smtClean="0"/>
                <a:t> declaration</a:t>
              </a:r>
              <a:endParaRPr lang="en-US" sz="1000" dirty="0"/>
            </a:p>
          </p:txBody>
        </p:sp>
        <p:sp>
          <p:nvSpPr>
            <p:cNvPr id="153" name="Rectangle 152"/>
            <p:cNvSpPr/>
            <p:nvPr/>
          </p:nvSpPr>
          <p:spPr>
            <a:xfrm>
              <a:off x="939957" y="3841960"/>
              <a:ext cx="1066800" cy="68233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Action context</a:t>
              </a:r>
            </a:p>
            <a:p>
              <a:pPr algn="ctr"/>
              <a:r>
                <a:rPr lang="en-US" sz="1000" dirty="0" smtClean="0"/>
                <a:t>Set</a:t>
              </a:r>
            </a:p>
            <a:p>
              <a:pPr algn="ctr"/>
              <a:r>
                <a:rPr lang="en-US" sz="1000" dirty="0" smtClean="0"/>
                <a:t>Create</a:t>
              </a:r>
            </a:p>
            <a:p>
              <a:pPr algn="ctr"/>
              <a:r>
                <a:rPr lang="en-US" sz="1000" dirty="0" err="1" smtClean="0"/>
                <a:t>Rulefunctions</a:t>
              </a:r>
              <a:endParaRPr lang="en-US" sz="1000" dirty="0"/>
            </a:p>
          </p:txBody>
        </p:sp>
        <p:sp>
          <p:nvSpPr>
            <p:cNvPr id="154" name="Rectangle 153"/>
            <p:cNvSpPr/>
            <p:nvPr/>
          </p:nvSpPr>
          <p:spPr>
            <a:xfrm>
              <a:off x="939957" y="4600496"/>
              <a:ext cx="1066800" cy="304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t>Exceptions</a:t>
              </a:r>
              <a:endParaRPr lang="en-US" sz="1000" dirty="0"/>
            </a:p>
          </p:txBody>
        </p:sp>
      </p:grpSp>
      <p:cxnSp>
        <p:nvCxnSpPr>
          <p:cNvPr id="155" name="Straight Connector 154"/>
          <p:cNvCxnSpPr/>
          <p:nvPr/>
        </p:nvCxnSpPr>
        <p:spPr>
          <a:xfrm>
            <a:off x="2209800" y="1998258"/>
            <a:ext cx="0" cy="3986799"/>
          </a:xfrm>
          <a:prstGeom prst="line">
            <a:avLst/>
          </a:prstGeom>
        </p:spPr>
        <p:style>
          <a:lnRef idx="1">
            <a:schemeClr val="accent1"/>
          </a:lnRef>
          <a:fillRef idx="0">
            <a:schemeClr val="accent1"/>
          </a:fillRef>
          <a:effectRef idx="0">
            <a:schemeClr val="accent1"/>
          </a:effectRef>
          <a:fontRef idx="minor">
            <a:schemeClr val="tx1"/>
          </a:fontRef>
        </p:style>
      </p:cxnSp>
      <p:grpSp>
        <p:nvGrpSpPr>
          <p:cNvPr id="156" name="Group 155"/>
          <p:cNvGrpSpPr/>
          <p:nvPr/>
        </p:nvGrpSpPr>
        <p:grpSpPr>
          <a:xfrm>
            <a:off x="2538038" y="2223119"/>
            <a:ext cx="1296506" cy="883981"/>
            <a:chOff x="2964691" y="1233685"/>
            <a:chExt cx="1296506" cy="883981"/>
          </a:xfrm>
        </p:grpSpPr>
        <p:pic>
          <p:nvPicPr>
            <p:cNvPr id="157" name="Picture 4" descr="Q:\be\5.1\studio\plugins\com.tibco.cep.studio.application\splas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4691" y="1233685"/>
              <a:ext cx="1296506" cy="883981"/>
            </a:xfrm>
            <a:prstGeom prst="rect">
              <a:avLst/>
            </a:prstGeom>
            <a:noFill/>
            <a:extLst>
              <a:ext uri="{909E8E84-426E-40DD-AFC4-6F175D3DCCD1}">
                <a14:hiddenFill xmlns:a14="http://schemas.microsoft.com/office/drawing/2010/main">
                  <a:solidFill>
                    <a:srgbClr val="FFFFFF"/>
                  </a:solidFill>
                </a14:hiddenFill>
              </a:ext>
            </a:extLst>
          </p:spPr>
        </p:pic>
        <p:sp>
          <p:nvSpPr>
            <p:cNvPr id="158" name="TextBox 157"/>
            <p:cNvSpPr txBox="1"/>
            <p:nvPr/>
          </p:nvSpPr>
          <p:spPr>
            <a:xfrm>
              <a:off x="3353898" y="1305153"/>
              <a:ext cx="518091" cy="24622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1000" dirty="0" smtClean="0"/>
                <a:t>Studio</a:t>
              </a:r>
            </a:p>
          </p:txBody>
        </p:sp>
      </p:grpSp>
      <p:cxnSp>
        <p:nvCxnSpPr>
          <p:cNvPr id="163" name="Straight Connector 162"/>
          <p:cNvCxnSpPr/>
          <p:nvPr/>
        </p:nvCxnSpPr>
        <p:spPr>
          <a:xfrm>
            <a:off x="4114800" y="1998258"/>
            <a:ext cx="0" cy="4086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096000" y="1998258"/>
            <a:ext cx="0" cy="409496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6484948" y="3161758"/>
            <a:ext cx="1296506" cy="883981"/>
            <a:chOff x="7125253" y="1213974"/>
            <a:chExt cx="1296506" cy="883981"/>
          </a:xfrm>
        </p:grpSpPr>
        <p:pic>
          <p:nvPicPr>
            <p:cNvPr id="166" name="Picture 4" descr="Q:\be\5.1\studio\plugins\com.tibco.cep.studio.application\splas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5253" y="1213974"/>
              <a:ext cx="1296506" cy="883981"/>
            </a:xfrm>
            <a:prstGeom prst="rect">
              <a:avLst/>
            </a:prstGeom>
            <a:noFill/>
            <a:extLst>
              <a:ext uri="{909E8E84-426E-40DD-AFC4-6F175D3DCCD1}">
                <a14:hiddenFill xmlns:a14="http://schemas.microsoft.com/office/drawing/2010/main">
                  <a:solidFill>
                    <a:srgbClr val="FFFFFF"/>
                  </a:solidFill>
                </a14:hiddenFill>
              </a:ext>
            </a:extLst>
          </p:spPr>
        </p:pic>
        <p:sp>
          <p:nvSpPr>
            <p:cNvPr id="167" name="TextBox 166"/>
            <p:cNvSpPr txBox="1"/>
            <p:nvPr/>
          </p:nvSpPr>
          <p:spPr>
            <a:xfrm>
              <a:off x="7459958" y="1281647"/>
              <a:ext cx="627095" cy="24622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1000" dirty="0" smtClean="0"/>
                <a:t>Runtime</a:t>
              </a:r>
            </a:p>
          </p:txBody>
        </p:sp>
      </p:grpSp>
      <p:grpSp>
        <p:nvGrpSpPr>
          <p:cNvPr id="168" name="Group 167"/>
          <p:cNvGrpSpPr/>
          <p:nvPr/>
        </p:nvGrpSpPr>
        <p:grpSpPr>
          <a:xfrm>
            <a:off x="4304157" y="2303755"/>
            <a:ext cx="1371600" cy="1752600"/>
            <a:chOff x="4495800" y="2543096"/>
            <a:chExt cx="1371600" cy="1752600"/>
          </a:xfrm>
        </p:grpSpPr>
        <p:sp>
          <p:nvSpPr>
            <p:cNvPr id="169" name="Rectangle 168"/>
            <p:cNvSpPr/>
            <p:nvPr/>
          </p:nvSpPr>
          <p:spPr>
            <a:xfrm>
              <a:off x="4495800" y="2543096"/>
              <a:ext cx="13716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000" dirty="0" smtClean="0"/>
                <a:t>Rule Instance</a:t>
              </a:r>
              <a:endParaRPr lang="en-US" sz="1000" dirty="0"/>
            </a:p>
          </p:txBody>
        </p:sp>
        <p:sp>
          <p:nvSpPr>
            <p:cNvPr id="170" name="Rectangle 169"/>
            <p:cNvSpPr/>
            <p:nvPr/>
          </p:nvSpPr>
          <p:spPr>
            <a:xfrm>
              <a:off x="4614334" y="2804241"/>
              <a:ext cx="1134532" cy="1282884"/>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sz="1200" b="1" dirty="0" smtClean="0"/>
                <a:t>Metadata</a:t>
              </a:r>
            </a:p>
            <a:p>
              <a:pPr marL="171450" indent="-171450">
                <a:buFont typeface="Arial" pitchFamily="34" charset="0"/>
                <a:buChar char="•"/>
              </a:pPr>
              <a:r>
                <a:rPr lang="en-US" sz="1000" dirty="0" smtClean="0"/>
                <a:t>Conditions</a:t>
              </a:r>
            </a:p>
            <a:p>
              <a:pPr marL="171450" indent="-171450">
                <a:buFont typeface="Arial" pitchFamily="34" charset="0"/>
                <a:buChar char="•"/>
              </a:pPr>
              <a:r>
                <a:rPr lang="en-US" sz="1000" dirty="0" smtClean="0"/>
                <a:t>Set operations</a:t>
              </a:r>
            </a:p>
            <a:p>
              <a:pPr marL="171450" indent="-171450">
                <a:buFont typeface="Arial" pitchFamily="34" charset="0"/>
                <a:buChar char="•"/>
              </a:pPr>
              <a:r>
                <a:rPr lang="en-US" sz="1000" dirty="0" smtClean="0"/>
                <a:t>Create Operations</a:t>
              </a:r>
            </a:p>
            <a:p>
              <a:pPr marL="171450" indent="-171450">
                <a:buFont typeface="Arial" pitchFamily="34" charset="0"/>
                <a:buChar char="•"/>
              </a:pPr>
              <a:r>
                <a:rPr lang="en-US" sz="1000" dirty="0" err="1" smtClean="0"/>
                <a:t>Rulefn</a:t>
              </a:r>
              <a:r>
                <a:rPr lang="en-US" sz="1000" dirty="0" smtClean="0"/>
                <a:t> calls</a:t>
              </a:r>
              <a:endParaRPr lang="en-US" sz="1000" dirty="0"/>
            </a:p>
          </p:txBody>
        </p:sp>
      </p:grpSp>
      <p:sp>
        <p:nvSpPr>
          <p:cNvPr id="171" name="Rectangle 170"/>
          <p:cNvSpPr/>
          <p:nvPr/>
        </p:nvSpPr>
        <p:spPr>
          <a:xfrm>
            <a:off x="4304157" y="1932961"/>
            <a:ext cx="1371600" cy="2256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BRMS UI</a:t>
            </a:r>
            <a:endParaRPr lang="en-US" sz="1200" dirty="0"/>
          </a:p>
        </p:txBody>
      </p:sp>
      <p:sp>
        <p:nvSpPr>
          <p:cNvPr id="172" name="Rectangle 171"/>
          <p:cNvSpPr/>
          <p:nvPr/>
        </p:nvSpPr>
        <p:spPr>
          <a:xfrm>
            <a:off x="4321091" y="4133876"/>
            <a:ext cx="1371600" cy="2099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BRMS Check-in </a:t>
            </a:r>
            <a:endParaRPr lang="en-US" sz="1000" dirty="0"/>
          </a:p>
        </p:txBody>
      </p:sp>
      <p:pic>
        <p:nvPicPr>
          <p:cNvPr id="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7224" y="4582850"/>
            <a:ext cx="1596925" cy="1484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2" descr="C:\Users\pdhar.PDHAR-W510\AppData\Local\Microsoft\Windows\Temporary Internet Files\Content.IE5\MVZ1WT6P\MC900441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5099" y="1138753"/>
            <a:ext cx="677490" cy="668080"/>
          </a:xfrm>
          <a:prstGeom prst="rect">
            <a:avLst/>
          </a:prstGeom>
          <a:noFill/>
          <a:extLst>
            <a:ext uri="{909E8E84-426E-40DD-AFC4-6F175D3DCCD1}">
              <a14:hiddenFill xmlns:a14="http://schemas.microsoft.com/office/drawing/2010/main">
                <a:solidFill>
                  <a:srgbClr val="FFFFFF"/>
                </a:solidFill>
              </a14:hiddenFill>
            </a:ext>
          </a:extLst>
        </p:spPr>
      </p:pic>
      <p:sp>
        <p:nvSpPr>
          <p:cNvPr id="175" name="TextBox 174"/>
          <p:cNvSpPr txBox="1"/>
          <p:nvPr/>
        </p:nvSpPr>
        <p:spPr>
          <a:xfrm>
            <a:off x="2952460" y="1655964"/>
            <a:ext cx="826829" cy="276999"/>
          </a:xfrm>
          <a:prstGeom prst="rect">
            <a:avLst/>
          </a:prstGeom>
          <a:noFill/>
        </p:spPr>
        <p:txBody>
          <a:bodyPr wrap="none" rtlCol="0">
            <a:spAutoFit/>
          </a:bodyPr>
          <a:lstStyle/>
          <a:p>
            <a:r>
              <a:rPr lang="en-US" sz="1200" dirty="0" smtClean="0"/>
              <a:t>Developer</a:t>
            </a:r>
            <a:endParaRPr lang="en-US" sz="1200" dirty="0"/>
          </a:p>
        </p:txBody>
      </p:sp>
      <p:sp>
        <p:nvSpPr>
          <p:cNvPr id="176" name="Right Arrow 175"/>
          <p:cNvSpPr/>
          <p:nvPr/>
        </p:nvSpPr>
        <p:spPr>
          <a:xfrm>
            <a:off x="2057400" y="1392693"/>
            <a:ext cx="381000" cy="23775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7" name="Right Arrow 176"/>
          <p:cNvSpPr/>
          <p:nvPr/>
        </p:nvSpPr>
        <p:spPr>
          <a:xfrm>
            <a:off x="3957024" y="1392693"/>
            <a:ext cx="381000" cy="23775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78" name="Picture 2" descr="C:\Users\pdhar.PDHAR-W510\AppData\Local\Microsoft\Windows\Temporary Internet Files\Content.IE5\MVZ1WT6P\MC900441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0644" y="1169811"/>
            <a:ext cx="677490" cy="668080"/>
          </a:xfrm>
          <a:prstGeom prst="rect">
            <a:avLst/>
          </a:prstGeom>
          <a:noFill/>
          <a:extLst>
            <a:ext uri="{909E8E84-426E-40DD-AFC4-6F175D3DCCD1}">
              <a14:hiddenFill xmlns:a14="http://schemas.microsoft.com/office/drawing/2010/main">
                <a:solidFill>
                  <a:srgbClr val="FFFFFF"/>
                </a:solidFill>
              </a14:hiddenFill>
            </a:ext>
          </a:extLst>
        </p:spPr>
      </p:pic>
      <p:sp>
        <p:nvSpPr>
          <p:cNvPr id="179" name="TextBox 178"/>
          <p:cNvSpPr txBox="1"/>
          <p:nvPr/>
        </p:nvSpPr>
        <p:spPr>
          <a:xfrm>
            <a:off x="6626619" y="1708303"/>
            <a:ext cx="997389" cy="276999"/>
          </a:xfrm>
          <a:prstGeom prst="rect">
            <a:avLst/>
          </a:prstGeom>
          <a:noFill/>
        </p:spPr>
        <p:txBody>
          <a:bodyPr wrap="none" rtlCol="0">
            <a:spAutoFit/>
          </a:bodyPr>
          <a:lstStyle/>
          <a:p>
            <a:r>
              <a:rPr lang="en-US" sz="1200" dirty="0" smtClean="0"/>
              <a:t>BRMS Admin</a:t>
            </a:r>
            <a:endParaRPr lang="en-US" sz="1200" dirty="0"/>
          </a:p>
        </p:txBody>
      </p:sp>
      <p:sp>
        <p:nvSpPr>
          <p:cNvPr id="180" name="Rectangle 179"/>
          <p:cNvSpPr/>
          <p:nvPr/>
        </p:nvSpPr>
        <p:spPr>
          <a:xfrm>
            <a:off x="6486174" y="1983396"/>
            <a:ext cx="1303014" cy="3964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Approve and Deploy</a:t>
            </a:r>
            <a:endParaRPr lang="en-US" sz="1000" dirty="0"/>
          </a:p>
        </p:txBody>
      </p:sp>
      <p:sp>
        <p:nvSpPr>
          <p:cNvPr id="181" name="Rectangle 180"/>
          <p:cNvSpPr/>
          <p:nvPr/>
        </p:nvSpPr>
        <p:spPr>
          <a:xfrm>
            <a:off x="6480637" y="4133876"/>
            <a:ext cx="1318415" cy="7221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Load user’s rule template metadata and deploy rule instance</a:t>
            </a:r>
          </a:p>
          <a:p>
            <a:pPr algn="ctr"/>
            <a:endParaRPr lang="en-US" sz="1000" dirty="0"/>
          </a:p>
        </p:txBody>
      </p:sp>
      <p:grpSp>
        <p:nvGrpSpPr>
          <p:cNvPr id="182" name="Group 181"/>
          <p:cNvGrpSpPr/>
          <p:nvPr/>
        </p:nvGrpSpPr>
        <p:grpSpPr>
          <a:xfrm>
            <a:off x="6069080" y="5042459"/>
            <a:ext cx="2376190" cy="1117934"/>
            <a:chOff x="6234410" y="4867123"/>
            <a:chExt cx="2376190" cy="1117934"/>
          </a:xfrm>
        </p:grpSpPr>
        <p:grpSp>
          <p:nvGrpSpPr>
            <p:cNvPr id="183" name="Group 182"/>
            <p:cNvGrpSpPr/>
            <p:nvPr/>
          </p:nvGrpSpPr>
          <p:grpSpPr>
            <a:xfrm>
              <a:off x="7520772" y="4916236"/>
              <a:ext cx="1089828" cy="1068821"/>
              <a:chOff x="7520772" y="4916236"/>
              <a:chExt cx="918841" cy="1068821"/>
            </a:xfrm>
          </p:grpSpPr>
          <p:grpSp>
            <p:nvGrpSpPr>
              <p:cNvPr id="204" name="Group 203"/>
              <p:cNvGrpSpPr/>
              <p:nvPr/>
            </p:nvGrpSpPr>
            <p:grpSpPr>
              <a:xfrm>
                <a:off x="7555992" y="4916236"/>
                <a:ext cx="748631" cy="809431"/>
                <a:chOff x="7156996" y="4668512"/>
                <a:chExt cx="996403" cy="1047276"/>
              </a:xfrm>
            </p:grpSpPr>
            <p:sp>
              <p:nvSpPr>
                <p:cNvPr id="206" name="Cloud 205"/>
                <p:cNvSpPr/>
                <p:nvPr/>
              </p:nvSpPr>
              <p:spPr>
                <a:xfrm>
                  <a:off x="7156996" y="4668512"/>
                  <a:ext cx="996403" cy="1047276"/>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7" name="Cube 206"/>
                <p:cNvSpPr/>
                <p:nvPr/>
              </p:nvSpPr>
              <p:spPr>
                <a:xfrm>
                  <a:off x="7328134" y="4889416"/>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8" name="Cube 207"/>
                <p:cNvSpPr/>
                <p:nvPr/>
              </p:nvSpPr>
              <p:spPr>
                <a:xfrm>
                  <a:off x="7609753" y="4805784"/>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9" name="Cube 208"/>
                <p:cNvSpPr/>
                <p:nvPr/>
              </p:nvSpPr>
              <p:spPr>
                <a:xfrm>
                  <a:off x="7439975" y="5091533"/>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0" name="Cube 209"/>
                <p:cNvSpPr/>
                <p:nvPr/>
              </p:nvSpPr>
              <p:spPr>
                <a:xfrm>
                  <a:off x="7721594" y="5007901"/>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1" name="Cube 210"/>
                <p:cNvSpPr/>
                <p:nvPr/>
              </p:nvSpPr>
              <p:spPr>
                <a:xfrm>
                  <a:off x="7346780" y="5323906"/>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2" name="Cube 211"/>
                <p:cNvSpPr/>
                <p:nvPr/>
              </p:nvSpPr>
              <p:spPr>
                <a:xfrm>
                  <a:off x="7628399" y="5240274"/>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205" name="TextBox 204"/>
              <p:cNvSpPr txBox="1"/>
              <p:nvPr/>
            </p:nvSpPr>
            <p:spPr>
              <a:xfrm>
                <a:off x="7520772" y="5769613"/>
                <a:ext cx="918841" cy="215444"/>
              </a:xfrm>
              <a:prstGeom prst="rect">
                <a:avLst/>
              </a:prstGeom>
              <a:noFill/>
            </p:spPr>
            <p:txBody>
              <a:bodyPr wrap="none" rtlCol="0">
                <a:spAutoFit/>
              </a:bodyPr>
              <a:lstStyle/>
              <a:p>
                <a:r>
                  <a:rPr lang="en-US" sz="800" dirty="0" smtClean="0"/>
                  <a:t>Working Memory</a:t>
                </a:r>
                <a:endParaRPr lang="en-US" sz="800" dirty="0"/>
              </a:p>
            </p:txBody>
          </p:sp>
        </p:grpSp>
        <p:sp>
          <p:nvSpPr>
            <p:cNvPr id="184" name="Curved Down Arrow 183"/>
            <p:cNvSpPr/>
            <p:nvPr/>
          </p:nvSpPr>
          <p:spPr>
            <a:xfrm>
              <a:off x="7067504" y="4889416"/>
              <a:ext cx="446817" cy="207860"/>
            </a:xfrm>
            <a:prstGeom prst="curved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85" name="Curved Down Arrow 184"/>
            <p:cNvSpPr/>
            <p:nvPr/>
          </p:nvSpPr>
          <p:spPr>
            <a:xfrm rot="10800000">
              <a:off x="7048464" y="5221049"/>
              <a:ext cx="446817" cy="207860"/>
            </a:xfrm>
            <a:prstGeom prst="curved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grpSp>
          <p:nvGrpSpPr>
            <p:cNvPr id="186" name="Group 185"/>
            <p:cNvGrpSpPr/>
            <p:nvPr/>
          </p:nvGrpSpPr>
          <p:grpSpPr>
            <a:xfrm>
              <a:off x="6234410" y="4867123"/>
              <a:ext cx="1097847" cy="1117934"/>
              <a:chOff x="6234410" y="4867123"/>
              <a:chExt cx="1097847" cy="1117934"/>
            </a:xfrm>
          </p:grpSpPr>
          <p:grpSp>
            <p:nvGrpSpPr>
              <p:cNvPr id="187" name="Group 186"/>
              <p:cNvGrpSpPr/>
              <p:nvPr/>
            </p:nvGrpSpPr>
            <p:grpSpPr>
              <a:xfrm>
                <a:off x="6248400" y="4917198"/>
                <a:ext cx="1083857" cy="1067859"/>
                <a:chOff x="6400253" y="4903065"/>
                <a:chExt cx="1162498" cy="1181689"/>
              </a:xfrm>
            </p:grpSpPr>
            <p:sp>
              <p:nvSpPr>
                <p:cNvPr id="189" name="Oval 188"/>
                <p:cNvSpPr/>
                <p:nvPr/>
              </p:nvSpPr>
              <p:spPr>
                <a:xfrm>
                  <a:off x="6841209" y="4903065"/>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0" name="Oval 189"/>
                <p:cNvSpPr/>
                <p:nvPr/>
              </p:nvSpPr>
              <p:spPr>
                <a:xfrm>
                  <a:off x="6691589" y="5148126"/>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1" name="Oval 190"/>
                <p:cNvSpPr/>
                <p:nvPr/>
              </p:nvSpPr>
              <p:spPr>
                <a:xfrm>
                  <a:off x="6990829" y="515930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2" name="Oval 191"/>
                <p:cNvSpPr/>
                <p:nvPr/>
              </p:nvSpPr>
              <p:spPr>
                <a:xfrm>
                  <a:off x="6795384" y="5478970"/>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3" name="Oval 192"/>
                <p:cNvSpPr/>
                <p:nvPr/>
              </p:nvSpPr>
              <p:spPr>
                <a:xfrm>
                  <a:off x="7203979" y="5478328"/>
                  <a:ext cx="149620" cy="16164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800" dirty="0"/>
                </a:p>
              </p:txBody>
            </p:sp>
            <p:sp>
              <p:nvSpPr>
                <p:cNvPr id="194" name="Oval 193"/>
                <p:cNvSpPr/>
                <p:nvPr/>
              </p:nvSpPr>
              <p:spPr>
                <a:xfrm>
                  <a:off x="6522249" y="5481215"/>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95" name="Straight Connector 194"/>
                <p:cNvCxnSpPr>
                  <a:stCxn id="189" idx="4"/>
                  <a:endCxn id="191" idx="1"/>
                </p:cNvCxnSpPr>
                <p:nvPr/>
              </p:nvCxnSpPr>
              <p:spPr>
                <a:xfrm>
                  <a:off x="6916019" y="5064709"/>
                  <a:ext cx="96721" cy="11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189" idx="4"/>
                  <a:endCxn id="190" idx="7"/>
                </p:cNvCxnSpPr>
                <p:nvPr/>
              </p:nvCxnSpPr>
              <p:spPr>
                <a:xfrm flipH="1">
                  <a:off x="6819298" y="5064709"/>
                  <a:ext cx="96721" cy="107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190" idx="3"/>
                  <a:endCxn id="194" idx="0"/>
                </p:cNvCxnSpPr>
                <p:nvPr/>
              </p:nvCxnSpPr>
              <p:spPr>
                <a:xfrm flipH="1">
                  <a:off x="6597059" y="5286098"/>
                  <a:ext cx="116441" cy="195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190" idx="3"/>
                  <a:endCxn id="192" idx="1"/>
                </p:cNvCxnSpPr>
                <p:nvPr/>
              </p:nvCxnSpPr>
              <p:spPr>
                <a:xfrm>
                  <a:off x="6713500" y="5286098"/>
                  <a:ext cx="103795" cy="21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1" idx="5"/>
                  <a:endCxn id="193" idx="0"/>
                </p:cNvCxnSpPr>
                <p:nvPr/>
              </p:nvCxnSpPr>
              <p:spPr>
                <a:xfrm>
                  <a:off x="7118538" y="5297280"/>
                  <a:ext cx="160251" cy="181048"/>
                </a:xfrm>
                <a:prstGeom prst="line">
                  <a:avLst/>
                </a:prstGeom>
              </p:spPr>
              <p:style>
                <a:lnRef idx="1">
                  <a:schemeClr val="accent1"/>
                </a:lnRef>
                <a:fillRef idx="0">
                  <a:schemeClr val="accent1"/>
                </a:fillRef>
                <a:effectRef idx="0">
                  <a:schemeClr val="accent1"/>
                </a:effectRef>
                <a:fontRef idx="minor">
                  <a:schemeClr val="tx1"/>
                </a:fontRef>
              </p:style>
            </p:cxnSp>
            <p:sp>
              <p:nvSpPr>
                <p:cNvPr id="200" name="Oval 199"/>
                <p:cNvSpPr/>
                <p:nvPr/>
              </p:nvSpPr>
              <p:spPr>
                <a:xfrm>
                  <a:off x="6990829" y="547832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201" name="Straight Connector 200"/>
                <p:cNvCxnSpPr>
                  <a:stCxn id="191" idx="4"/>
                  <a:endCxn id="200" idx="0"/>
                </p:cNvCxnSpPr>
                <p:nvPr/>
              </p:nvCxnSpPr>
              <p:spPr>
                <a:xfrm>
                  <a:off x="7065639" y="5320952"/>
                  <a:ext cx="0" cy="157376"/>
                </a:xfrm>
                <a:prstGeom prst="line">
                  <a:avLst/>
                </a:prstGeom>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6400253" y="5869310"/>
                  <a:ext cx="1162498" cy="215444"/>
                </a:xfrm>
                <a:prstGeom prst="rect">
                  <a:avLst/>
                </a:prstGeom>
                <a:noFill/>
              </p:spPr>
              <p:txBody>
                <a:bodyPr wrap="none" rtlCol="0">
                  <a:spAutoFit/>
                </a:bodyPr>
                <a:lstStyle/>
                <a:p>
                  <a:r>
                    <a:rPr lang="en-US" sz="800" dirty="0" smtClean="0"/>
                    <a:t>Template Rule instance</a:t>
                  </a:r>
                  <a:endParaRPr lang="en-US" sz="800" dirty="0"/>
                </a:p>
              </p:txBody>
            </p:sp>
            <p:sp>
              <p:nvSpPr>
                <p:cNvPr id="203" name="Up Arrow 202"/>
                <p:cNvSpPr/>
                <p:nvPr/>
              </p:nvSpPr>
              <p:spPr>
                <a:xfrm>
                  <a:off x="7203979" y="5674249"/>
                  <a:ext cx="152400" cy="155179"/>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188" name="TextBox 187"/>
              <p:cNvSpPr txBox="1"/>
              <p:nvPr/>
            </p:nvSpPr>
            <p:spPr>
              <a:xfrm>
                <a:off x="6234410" y="4867123"/>
                <a:ext cx="425116" cy="246221"/>
              </a:xfrm>
              <a:prstGeom prst="rect">
                <a:avLst/>
              </a:prstGeom>
              <a:noFill/>
            </p:spPr>
            <p:txBody>
              <a:bodyPr wrap="none" rtlCol="0">
                <a:spAutoFit/>
              </a:bodyPr>
              <a:lstStyle/>
              <a:p>
                <a:r>
                  <a:rPr lang="en-US" sz="1000" dirty="0" smtClean="0"/>
                  <a:t>Rete</a:t>
                </a:r>
                <a:endParaRPr lang="en-US" sz="1000" dirty="0"/>
              </a:p>
            </p:txBody>
          </p:sp>
        </p:grpSp>
      </p:grpSp>
      <p:sp>
        <p:nvSpPr>
          <p:cNvPr id="213" name="Right Arrow 212"/>
          <p:cNvSpPr/>
          <p:nvPr/>
        </p:nvSpPr>
        <p:spPr>
          <a:xfrm>
            <a:off x="5905500" y="1392693"/>
            <a:ext cx="381000" cy="23775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4" name="Rectangle 213"/>
          <p:cNvSpPr/>
          <p:nvPr/>
        </p:nvSpPr>
        <p:spPr>
          <a:xfrm>
            <a:off x="6501641" y="2469737"/>
            <a:ext cx="1287547" cy="594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t>Build EAR</a:t>
            </a:r>
          </a:p>
          <a:p>
            <a:pPr algn="ctr"/>
            <a:r>
              <a:rPr lang="en-US" sz="1000" dirty="0" smtClean="0"/>
              <a:t>Save user RT instance metadata</a:t>
            </a:r>
          </a:p>
          <a:p>
            <a:pPr algn="ctr"/>
            <a:r>
              <a:rPr lang="en-US" sz="1000" dirty="0" smtClean="0"/>
              <a:t>Update CDD file</a:t>
            </a:r>
            <a:endParaRPr lang="en-US" sz="1000" dirty="0"/>
          </a:p>
        </p:txBody>
      </p:sp>
      <p:grpSp>
        <p:nvGrpSpPr>
          <p:cNvPr id="1024" name="Group 1023"/>
          <p:cNvGrpSpPr/>
          <p:nvPr/>
        </p:nvGrpSpPr>
        <p:grpSpPr>
          <a:xfrm>
            <a:off x="2537182" y="3344675"/>
            <a:ext cx="1192443" cy="2707995"/>
            <a:chOff x="2537182" y="3344675"/>
            <a:chExt cx="1192443" cy="2707995"/>
          </a:xfrm>
        </p:grpSpPr>
        <p:grpSp>
          <p:nvGrpSpPr>
            <p:cNvPr id="159" name="Group 158"/>
            <p:cNvGrpSpPr/>
            <p:nvPr/>
          </p:nvGrpSpPr>
          <p:grpSpPr>
            <a:xfrm>
              <a:off x="2537182" y="3344675"/>
              <a:ext cx="1192443" cy="2707995"/>
              <a:chOff x="3227157" y="3228896"/>
              <a:chExt cx="1192443" cy="1752600"/>
            </a:xfrm>
          </p:grpSpPr>
          <p:sp>
            <p:nvSpPr>
              <p:cNvPr id="160" name="Rectangle 159"/>
              <p:cNvSpPr/>
              <p:nvPr/>
            </p:nvSpPr>
            <p:spPr>
              <a:xfrm>
                <a:off x="3227157" y="3228896"/>
                <a:ext cx="1192443"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000" dirty="0" smtClean="0"/>
                  <a:t>EAR file archive</a:t>
                </a:r>
                <a:endParaRPr lang="en-US" sz="1000" dirty="0"/>
              </a:p>
            </p:txBody>
          </p:sp>
          <p:sp>
            <p:nvSpPr>
              <p:cNvPr id="161" name="Rectangle 160"/>
              <p:cNvSpPr/>
              <p:nvPr/>
            </p:nvSpPr>
            <p:spPr>
              <a:xfrm>
                <a:off x="3328078" y="3549676"/>
                <a:ext cx="990600" cy="1266904"/>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sz="1000" dirty="0" smtClean="0"/>
                  <a:t>Bar file archive</a:t>
                </a:r>
                <a:endParaRPr lang="en-US" sz="1000" dirty="0"/>
              </a:p>
            </p:txBody>
          </p:sp>
          <p:sp>
            <p:nvSpPr>
              <p:cNvPr id="162" name="Rectangle 161"/>
              <p:cNvSpPr/>
              <p:nvPr/>
            </p:nvSpPr>
            <p:spPr>
              <a:xfrm>
                <a:off x="3404278" y="3960308"/>
                <a:ext cx="838200" cy="77995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000" dirty="0" smtClean="0"/>
                  <a:t>JAR archive</a:t>
                </a:r>
                <a:endParaRPr lang="en-US" sz="1000" dirty="0"/>
              </a:p>
            </p:txBody>
          </p:sp>
        </p:grpSp>
        <p:sp>
          <p:nvSpPr>
            <p:cNvPr id="4" name="Rectangle 3"/>
            <p:cNvSpPr/>
            <p:nvPr/>
          </p:nvSpPr>
          <p:spPr bwMode="auto">
            <a:xfrm>
              <a:off x="2766851" y="4968116"/>
              <a:ext cx="733103" cy="502051"/>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bg1"/>
                  </a:solidFill>
                  <a:effectLst/>
                  <a:latin typeface="Arial" charset="0"/>
                  <a:sym typeface="Wingdings" pitchFamily="32" charset="2"/>
                </a:rPr>
                <a:t>Rule Template class</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lvl="0"/>
            <a:r>
              <a:rPr lang="en-US" dirty="0"/>
              <a:t>Template rules are implemented and instantiated by Business users.</a:t>
            </a:r>
          </a:p>
          <a:p>
            <a:pPr lvl="0"/>
            <a:r>
              <a:rPr lang="en-US" dirty="0"/>
              <a:t>Templates provide a highly constrained scope of implementation.</a:t>
            </a:r>
          </a:p>
          <a:p>
            <a:pPr lvl="0"/>
            <a:r>
              <a:rPr lang="en-US" dirty="0"/>
              <a:t>Template rules have no complex statements.</a:t>
            </a:r>
          </a:p>
          <a:p>
            <a:pPr lvl="0"/>
            <a:r>
              <a:rPr lang="en-US" dirty="0"/>
              <a:t>Template rules have no conditional branching.</a:t>
            </a:r>
          </a:p>
          <a:p>
            <a:pPr lvl="0"/>
            <a:r>
              <a:rPr lang="en-US" dirty="0"/>
              <a:t>Template rules have simple assignments.</a:t>
            </a:r>
          </a:p>
          <a:p>
            <a:pPr lvl="0"/>
            <a:r>
              <a:rPr lang="en-US" dirty="0"/>
              <a:t>Template rules have no cache statements</a:t>
            </a:r>
            <a:r>
              <a:rPr lang="en-US"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Rule Editor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143000"/>
            <a:ext cx="5257800" cy="4861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487" y="2588279"/>
            <a:ext cx="1596925" cy="1484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Runtime Semantics</a:t>
            </a:r>
            <a:endParaRPr lang="en-US" dirty="0"/>
          </a:p>
        </p:txBody>
      </p:sp>
      <p:pic>
        <p:nvPicPr>
          <p:cNvPr id="9" name="Picture 2" descr="C:\Users\pdhar.PDHAR-W510\AppData\Local\Microsoft\Windows\Temporary Internet Files\Content.IE5\MVZ1WT6P\MC900441537[1].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85644" y="1340112"/>
            <a:ext cx="572845" cy="56488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bwMode="auto">
          <a:xfrm>
            <a:off x="2887446" y="1426318"/>
            <a:ext cx="826234" cy="49754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sym typeface="Wingdings" pitchFamily="32" charset="2"/>
              </a:rPr>
              <a:t>Build EAR</a:t>
            </a:r>
          </a:p>
        </p:txBody>
      </p:sp>
      <p:grpSp>
        <p:nvGrpSpPr>
          <p:cNvPr id="25" name="Group 24"/>
          <p:cNvGrpSpPr/>
          <p:nvPr/>
        </p:nvGrpSpPr>
        <p:grpSpPr>
          <a:xfrm>
            <a:off x="3785810" y="1407452"/>
            <a:ext cx="962774" cy="1030948"/>
            <a:chOff x="2537182" y="3344676"/>
            <a:chExt cx="1192443" cy="1893503"/>
          </a:xfrm>
        </p:grpSpPr>
        <p:grpSp>
          <p:nvGrpSpPr>
            <p:cNvPr id="26" name="Group 25"/>
            <p:cNvGrpSpPr/>
            <p:nvPr/>
          </p:nvGrpSpPr>
          <p:grpSpPr>
            <a:xfrm>
              <a:off x="2537182" y="3344676"/>
              <a:ext cx="1192443" cy="1893503"/>
              <a:chOff x="3227157" y="3228896"/>
              <a:chExt cx="1192443" cy="1225465"/>
            </a:xfrm>
          </p:grpSpPr>
          <p:sp>
            <p:nvSpPr>
              <p:cNvPr id="28" name="Rectangle 27"/>
              <p:cNvSpPr/>
              <p:nvPr/>
            </p:nvSpPr>
            <p:spPr>
              <a:xfrm>
                <a:off x="3227157" y="3228896"/>
                <a:ext cx="1192443" cy="122546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600" dirty="0" smtClean="0"/>
                  <a:t>EAR file archive</a:t>
                </a:r>
                <a:endParaRPr lang="en-US" sz="600" dirty="0"/>
              </a:p>
            </p:txBody>
          </p:sp>
          <p:sp>
            <p:nvSpPr>
              <p:cNvPr id="29" name="Rectangle 28"/>
              <p:cNvSpPr/>
              <p:nvPr/>
            </p:nvSpPr>
            <p:spPr>
              <a:xfrm>
                <a:off x="3328078" y="3405675"/>
                <a:ext cx="990600" cy="904683"/>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sz="600" dirty="0" smtClean="0"/>
                  <a:t>Bar file archive</a:t>
                </a:r>
                <a:endParaRPr lang="en-US" sz="600" dirty="0"/>
              </a:p>
            </p:txBody>
          </p:sp>
          <p:sp>
            <p:nvSpPr>
              <p:cNvPr id="30" name="Rectangle 29"/>
              <p:cNvSpPr/>
              <p:nvPr/>
            </p:nvSpPr>
            <p:spPr>
              <a:xfrm>
                <a:off x="3404278" y="3571216"/>
                <a:ext cx="838201" cy="63506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600" dirty="0" smtClean="0"/>
                  <a:t>JAR archive</a:t>
                </a:r>
                <a:endParaRPr lang="en-US" sz="600" dirty="0"/>
              </a:p>
            </p:txBody>
          </p:sp>
        </p:grpSp>
        <p:sp>
          <p:nvSpPr>
            <p:cNvPr id="27" name="Rectangle 26"/>
            <p:cNvSpPr/>
            <p:nvPr/>
          </p:nvSpPr>
          <p:spPr bwMode="auto">
            <a:xfrm>
              <a:off x="2766851" y="4142095"/>
              <a:ext cx="733103" cy="6510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1" i="0" u="none" strike="noStrike" cap="none" normalizeH="0" baseline="0" dirty="0" smtClean="0">
                  <a:ln>
                    <a:noFill/>
                  </a:ln>
                  <a:solidFill>
                    <a:schemeClr val="bg1"/>
                  </a:solidFill>
                  <a:effectLst/>
                  <a:latin typeface="Arial" charset="0"/>
                  <a:sym typeface="Wingdings" pitchFamily="32" charset="2"/>
                </a:rPr>
                <a:t>Rule Template class</a:t>
              </a:r>
            </a:p>
          </p:txBody>
        </p:sp>
      </p:gr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266" y="1408545"/>
            <a:ext cx="1046534"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owchart: Predefined Process 5"/>
          <p:cNvSpPr/>
          <p:nvPr/>
        </p:nvSpPr>
        <p:spPr bwMode="auto">
          <a:xfrm>
            <a:off x="1836178" y="1407452"/>
            <a:ext cx="914400" cy="497548"/>
          </a:xfrm>
          <a:prstGeom prst="flowChartPredefined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sym typeface="Wingdings" pitchFamily="32" charset="2"/>
              </a:rPr>
              <a:t>Rule</a:t>
            </a:r>
          </a:p>
          <a:p>
            <a:pPr marL="0" marR="0" indent="0" algn="ctr" defTabSz="914400" rtl="0" eaLnBrk="0" fontAlgn="base" latinLnBrk="0" hangingPunct="0">
              <a:lnSpc>
                <a:spcPct val="100000"/>
              </a:lnSpc>
              <a:spcBef>
                <a:spcPct val="0"/>
              </a:spcBef>
              <a:spcAft>
                <a:spcPct val="0"/>
              </a:spcAft>
              <a:buClrTx/>
              <a:buSzTx/>
              <a:buFontTx/>
              <a:buNone/>
              <a:tabLst/>
            </a:pPr>
            <a:r>
              <a:rPr lang="en-US" sz="800" b="0" dirty="0" smtClean="0">
                <a:solidFill>
                  <a:schemeClr val="tx1"/>
                </a:solidFill>
                <a:latin typeface="Arial" charset="0"/>
                <a:sym typeface="Wingdings" pitchFamily="32" charset="2"/>
              </a:rPr>
              <a:t>Template</a:t>
            </a:r>
            <a:endParaRPr kumimoji="0" lang="en-US" sz="800" b="0" i="0" u="none" strike="noStrike" cap="none" normalizeH="0" baseline="0" dirty="0" smtClean="0">
              <a:ln>
                <a:noFill/>
              </a:ln>
              <a:solidFill>
                <a:schemeClr val="tx1"/>
              </a:solidFill>
              <a:effectLst/>
              <a:latin typeface="Arial" charset="0"/>
              <a:sym typeface="Wingdings" pitchFamily="32" charset="2"/>
            </a:endParaRPr>
          </a:p>
        </p:txBody>
      </p:sp>
      <p:sp>
        <p:nvSpPr>
          <p:cNvPr id="19" name="Flowchart: Multidocument 18"/>
          <p:cNvSpPr/>
          <p:nvPr/>
        </p:nvSpPr>
        <p:spPr bwMode="auto">
          <a:xfrm>
            <a:off x="1089471" y="2785635"/>
            <a:ext cx="911352" cy="585405"/>
          </a:xfrm>
          <a:prstGeom prst="flowChartMultidocumen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sym typeface="Wingdings" pitchFamily="32" charset="2"/>
              </a:rPr>
              <a:t>Create</a:t>
            </a:r>
            <a:r>
              <a:rPr kumimoji="0" lang="en-US" sz="800" b="1" i="0" u="none" strike="noStrike" cap="none" normalizeH="0" baseline="0" dirty="0" smtClean="0">
                <a:ln>
                  <a:noFill/>
                </a:ln>
                <a:solidFill>
                  <a:schemeClr val="tx1"/>
                </a:solidFill>
                <a:effectLst/>
                <a:latin typeface="Arial" charset="0"/>
                <a:sym typeface="Wingdings" pitchFamily="32" charset="2"/>
              </a:rPr>
              <a:t> </a:t>
            </a:r>
            <a:r>
              <a:rPr kumimoji="0" lang="en-US" sz="800" b="0" i="0" u="none" strike="noStrike" cap="none" normalizeH="0" baseline="0" dirty="0" smtClean="0">
                <a:ln>
                  <a:noFill/>
                </a:ln>
                <a:solidFill>
                  <a:schemeClr val="tx1"/>
                </a:solidFill>
                <a:effectLst/>
                <a:latin typeface="Arial" charset="0"/>
                <a:sym typeface="Wingdings" pitchFamily="32" charset="2"/>
              </a:rPr>
              <a:t>Rule</a:t>
            </a:r>
          </a:p>
          <a:p>
            <a:pPr marL="0" marR="0" indent="0" algn="l" defTabSz="914400" rtl="0" eaLnBrk="0" fontAlgn="base" latinLnBrk="0" hangingPunct="0">
              <a:lnSpc>
                <a:spcPct val="100000"/>
              </a:lnSpc>
              <a:spcBef>
                <a:spcPct val="0"/>
              </a:spcBef>
              <a:spcAft>
                <a:spcPct val="0"/>
              </a:spcAft>
              <a:buClrTx/>
              <a:buSzTx/>
              <a:buFontTx/>
              <a:buNone/>
              <a:tabLst/>
            </a:pPr>
            <a:r>
              <a:rPr lang="en-US" sz="800" b="0" dirty="0" smtClean="0">
                <a:solidFill>
                  <a:schemeClr val="tx1"/>
                </a:solidFill>
                <a:latin typeface="Arial" charset="0"/>
                <a:sym typeface="Wingdings" pitchFamily="32" charset="2"/>
              </a:rPr>
              <a:t>Instances</a:t>
            </a:r>
            <a:endParaRPr kumimoji="0" lang="en-US" sz="800" b="0" i="0" u="none" strike="noStrike" cap="none" normalizeH="0" baseline="0" dirty="0" smtClean="0">
              <a:ln>
                <a:noFill/>
              </a:ln>
              <a:solidFill>
                <a:schemeClr val="tx1"/>
              </a:solidFill>
              <a:effectLst/>
              <a:latin typeface="Arial" charset="0"/>
              <a:sym typeface="Wingdings" pitchFamily="32" charset="2"/>
            </a:endParaRPr>
          </a:p>
        </p:txBody>
      </p:sp>
      <p:pic>
        <p:nvPicPr>
          <p:cNvPr id="37" name="Picture 3" descr="C:\Users\pdhar.PDHAR-W510\AppData\Local\Microsoft\Windows\Temporary Internet Files\Content.IE5\ZTYW6DVA\MC90044153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2761075"/>
            <a:ext cx="601133" cy="592783"/>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bwMode="auto">
          <a:xfrm>
            <a:off x="2871739" y="2829563"/>
            <a:ext cx="826234" cy="49754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sym typeface="Wingdings" pitchFamily="32" charset="2"/>
              </a:rPr>
              <a:t>Save</a:t>
            </a:r>
          </a:p>
          <a:p>
            <a:pPr marL="0" marR="0" indent="0" algn="ctr" defTabSz="914400" rtl="0" eaLnBrk="0" fontAlgn="base" latinLnBrk="0" hangingPunct="0">
              <a:lnSpc>
                <a:spcPct val="100000"/>
              </a:lnSpc>
              <a:spcBef>
                <a:spcPct val="0"/>
              </a:spcBef>
              <a:spcAft>
                <a:spcPct val="0"/>
              </a:spcAft>
              <a:buClrTx/>
              <a:buSzTx/>
              <a:buFontTx/>
              <a:buNone/>
              <a:tabLst/>
            </a:pPr>
            <a:r>
              <a:rPr lang="en-US" sz="800" b="0" dirty="0" smtClean="0">
                <a:solidFill>
                  <a:schemeClr val="tx1"/>
                </a:solidFill>
                <a:latin typeface="Arial" charset="0"/>
                <a:sym typeface="Wingdings" pitchFamily="32" charset="2"/>
              </a:rPr>
              <a:t>Instance</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sym typeface="Wingdings" pitchFamily="32" charset="2"/>
              </a:rPr>
              <a:t>metadata</a:t>
            </a:r>
          </a:p>
        </p:txBody>
      </p:sp>
      <p:sp>
        <p:nvSpPr>
          <p:cNvPr id="40" name="Rectangle 39"/>
          <p:cNvSpPr/>
          <p:nvPr/>
        </p:nvSpPr>
        <p:spPr bwMode="auto">
          <a:xfrm>
            <a:off x="2346668" y="4342191"/>
            <a:ext cx="1081556" cy="70867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defTabSz="914400" rtl="0" eaLnBrk="0" fontAlgn="base" latinLnBrk="0" hangingPunct="0">
              <a:lnSpc>
                <a:spcPct val="100000"/>
              </a:lnSpc>
              <a:spcBef>
                <a:spcPct val="0"/>
              </a:spcBef>
              <a:spcAft>
                <a:spcPct val="0"/>
              </a:spcAft>
              <a:buClrTx/>
              <a:buSzTx/>
              <a:buFont typeface="Wingdings" pitchFamily="2" charset="2"/>
              <a:buChar char="q"/>
              <a:tabLst/>
            </a:pPr>
            <a:r>
              <a:rPr lang="en-US" sz="800" b="0" dirty="0" smtClean="0">
                <a:solidFill>
                  <a:schemeClr val="tx1"/>
                </a:solidFill>
                <a:latin typeface="Arial" charset="0"/>
                <a:sym typeface="Wingdings" pitchFamily="32" charset="2"/>
              </a:rPr>
              <a:t>Add metadata to project</a:t>
            </a:r>
            <a:endParaRPr kumimoji="0" lang="en-US" sz="800" b="0" i="0" u="none" strike="noStrike" cap="none" normalizeH="0" baseline="0" dirty="0" smtClean="0">
              <a:ln>
                <a:noFill/>
              </a:ln>
              <a:solidFill>
                <a:schemeClr val="tx1"/>
              </a:solidFill>
              <a:effectLst/>
              <a:latin typeface="Arial" charset="0"/>
              <a:sym typeface="Wingdings" pitchFamily="32" charset="2"/>
            </a:endParaRPr>
          </a:p>
          <a:p>
            <a:pPr marL="171450" marR="0" indent="-171450" defTabSz="914400" rtl="0" eaLnBrk="0" fontAlgn="base" latinLnBrk="0" hangingPunct="0">
              <a:lnSpc>
                <a:spcPct val="100000"/>
              </a:lnSpc>
              <a:spcBef>
                <a:spcPct val="0"/>
              </a:spcBef>
              <a:spcAft>
                <a:spcPct val="0"/>
              </a:spcAft>
              <a:buClrTx/>
              <a:buSzTx/>
              <a:buFont typeface="Wingdings" pitchFamily="2" charset="2"/>
              <a:buChar char="q"/>
              <a:tabLst/>
            </a:pPr>
            <a:r>
              <a:rPr lang="en-US" sz="800" b="0" dirty="0" smtClean="0">
                <a:solidFill>
                  <a:schemeClr val="tx1"/>
                </a:solidFill>
                <a:latin typeface="Arial" charset="0"/>
                <a:sym typeface="Wingdings" pitchFamily="32" charset="2"/>
              </a:rPr>
              <a:t>Add instance to CDD</a:t>
            </a:r>
          </a:p>
          <a:p>
            <a:pPr marL="171450" marR="0" indent="-171450"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800" b="0" i="0" u="none" strike="noStrike" cap="none" normalizeH="0" baseline="0" dirty="0" smtClean="0">
                <a:ln>
                  <a:noFill/>
                </a:ln>
                <a:solidFill>
                  <a:schemeClr val="tx1"/>
                </a:solidFill>
                <a:effectLst/>
                <a:latin typeface="Arial" charset="0"/>
                <a:sym typeface="Wingdings" pitchFamily="32" charset="2"/>
              </a:rPr>
              <a:t>Build EAR</a:t>
            </a:r>
          </a:p>
        </p:txBody>
      </p:sp>
      <p:pic>
        <p:nvPicPr>
          <p:cNvPr id="41" name="Picture 2" descr="C:\Users\pdhar.PDHAR-W510\AppData\Local\Microsoft\Windows\Temporary Internet Files\Content.IE5\MVZ1WT6P\MC900441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847" y="4376718"/>
            <a:ext cx="572845" cy="5648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42" name="Group 41"/>
          <p:cNvGrpSpPr/>
          <p:nvPr/>
        </p:nvGrpSpPr>
        <p:grpSpPr>
          <a:xfrm>
            <a:off x="3747021" y="3979267"/>
            <a:ext cx="1040351" cy="1179559"/>
            <a:chOff x="2444616" y="3344676"/>
            <a:chExt cx="1288526" cy="1893503"/>
          </a:xfrm>
        </p:grpSpPr>
        <p:grpSp>
          <p:nvGrpSpPr>
            <p:cNvPr id="43" name="Group 42"/>
            <p:cNvGrpSpPr/>
            <p:nvPr/>
          </p:nvGrpSpPr>
          <p:grpSpPr>
            <a:xfrm>
              <a:off x="2444616" y="3344676"/>
              <a:ext cx="1288526" cy="1893503"/>
              <a:chOff x="3134591" y="3228896"/>
              <a:chExt cx="1288526" cy="1225465"/>
            </a:xfrm>
          </p:grpSpPr>
          <p:sp>
            <p:nvSpPr>
              <p:cNvPr id="45" name="Rectangle 44"/>
              <p:cNvSpPr/>
              <p:nvPr/>
            </p:nvSpPr>
            <p:spPr>
              <a:xfrm>
                <a:off x="3134591" y="3228896"/>
                <a:ext cx="1288526" cy="1225465"/>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600" dirty="0" smtClean="0"/>
                  <a:t>Hot deploy EAR file archive</a:t>
                </a:r>
                <a:endParaRPr lang="en-US" sz="600" dirty="0"/>
              </a:p>
            </p:txBody>
          </p:sp>
          <p:sp>
            <p:nvSpPr>
              <p:cNvPr id="46" name="Rectangle 45"/>
              <p:cNvSpPr/>
              <p:nvPr/>
            </p:nvSpPr>
            <p:spPr>
              <a:xfrm>
                <a:off x="3328078" y="3504375"/>
                <a:ext cx="990600" cy="904684"/>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pPr algn="ctr"/>
                <a:r>
                  <a:rPr lang="en-US" sz="600" dirty="0" smtClean="0"/>
                  <a:t>Bar file archive</a:t>
                </a:r>
                <a:endParaRPr lang="en-US" sz="600" dirty="0"/>
              </a:p>
            </p:txBody>
          </p:sp>
          <p:sp>
            <p:nvSpPr>
              <p:cNvPr id="47" name="Rectangle 46"/>
              <p:cNvSpPr/>
              <p:nvPr/>
            </p:nvSpPr>
            <p:spPr>
              <a:xfrm>
                <a:off x="3404278" y="3669917"/>
                <a:ext cx="838201" cy="63506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600" dirty="0" smtClean="0"/>
                  <a:t>JAR archive</a:t>
                </a:r>
                <a:endParaRPr lang="en-US" sz="600" dirty="0"/>
              </a:p>
            </p:txBody>
          </p:sp>
        </p:grpSp>
        <p:sp>
          <p:nvSpPr>
            <p:cNvPr id="44" name="Rectangle 43"/>
            <p:cNvSpPr/>
            <p:nvPr/>
          </p:nvSpPr>
          <p:spPr bwMode="auto">
            <a:xfrm>
              <a:off x="2766851" y="4294600"/>
              <a:ext cx="733103" cy="6510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1" i="0" u="none" strike="noStrike" cap="none" normalizeH="0" baseline="0" dirty="0" smtClean="0">
                  <a:ln>
                    <a:noFill/>
                  </a:ln>
                  <a:solidFill>
                    <a:schemeClr val="bg1"/>
                  </a:solidFill>
                  <a:effectLst/>
                  <a:latin typeface="Arial" charset="0"/>
                  <a:sym typeface="Wingdings" pitchFamily="32" charset="2"/>
                </a:rPr>
                <a:t>Rule Template class</a:t>
              </a:r>
            </a:p>
          </p:txBody>
        </p:sp>
      </p:grpSp>
      <p:sp>
        <p:nvSpPr>
          <p:cNvPr id="48" name="Rectangle 47"/>
          <p:cNvSpPr/>
          <p:nvPr/>
        </p:nvSpPr>
        <p:spPr bwMode="auto">
          <a:xfrm>
            <a:off x="1245453" y="4410915"/>
            <a:ext cx="812537" cy="49754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sym typeface="Wingdings" pitchFamily="32" charset="2"/>
              </a:rPr>
              <a:t>Approve</a:t>
            </a:r>
          </a:p>
          <a:p>
            <a:pPr marL="0" marR="0" indent="0" algn="ctr" defTabSz="914400" rtl="0" eaLnBrk="0" fontAlgn="base" latinLnBrk="0" hangingPunct="0">
              <a:lnSpc>
                <a:spcPct val="100000"/>
              </a:lnSpc>
              <a:spcBef>
                <a:spcPct val="0"/>
              </a:spcBef>
              <a:spcAft>
                <a:spcPct val="0"/>
              </a:spcAft>
              <a:buClrTx/>
              <a:buSzTx/>
              <a:buFontTx/>
              <a:buNone/>
              <a:tabLst/>
            </a:pPr>
            <a:r>
              <a:rPr lang="en-US" sz="800" b="0" dirty="0" smtClean="0">
                <a:solidFill>
                  <a:schemeClr val="tx1"/>
                </a:solidFill>
                <a:latin typeface="Arial" charset="0"/>
                <a:sym typeface="Wingdings" pitchFamily="32" charset="2"/>
              </a:rPr>
              <a:t>&amp; Deploy</a:t>
            </a:r>
            <a:endParaRPr kumimoji="0" lang="en-US" sz="800" b="0" i="0" u="none" strike="noStrike" cap="none" normalizeH="0" baseline="0" dirty="0" smtClean="0">
              <a:ln>
                <a:noFill/>
              </a:ln>
              <a:solidFill>
                <a:schemeClr val="tx1"/>
              </a:solidFill>
              <a:effectLst/>
              <a:latin typeface="Arial" charset="0"/>
              <a:sym typeface="Wingdings" pitchFamily="32" charset="2"/>
            </a:endParaRPr>
          </a:p>
        </p:txBody>
      </p:sp>
      <p:grpSp>
        <p:nvGrpSpPr>
          <p:cNvPr id="36" name="Group 35"/>
          <p:cNvGrpSpPr/>
          <p:nvPr/>
        </p:nvGrpSpPr>
        <p:grpSpPr>
          <a:xfrm>
            <a:off x="5117442" y="1319585"/>
            <a:ext cx="3363805" cy="4724400"/>
            <a:chOff x="4865795" y="1293684"/>
            <a:chExt cx="3363805" cy="4724400"/>
          </a:xfrm>
        </p:grpSpPr>
        <p:sp>
          <p:nvSpPr>
            <p:cNvPr id="32" name="Rounded Rectangle 31"/>
            <p:cNvSpPr/>
            <p:nvPr/>
          </p:nvSpPr>
          <p:spPr bwMode="auto">
            <a:xfrm>
              <a:off x="4865795" y="1293684"/>
              <a:ext cx="3363805" cy="47244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grpSp>
          <p:nvGrpSpPr>
            <p:cNvPr id="20" name="Group 19"/>
            <p:cNvGrpSpPr/>
            <p:nvPr/>
          </p:nvGrpSpPr>
          <p:grpSpPr>
            <a:xfrm>
              <a:off x="5720181" y="1547870"/>
              <a:ext cx="1763848" cy="1213207"/>
              <a:chOff x="6830700" y="3161760"/>
              <a:chExt cx="950755" cy="648242"/>
            </a:xfrm>
          </p:grpSpPr>
          <p:pic>
            <p:nvPicPr>
              <p:cNvPr id="33" name="Picture 4" descr="Q:\be\5.1\studio\plugins\com.tibco.cep.studio.application\splash.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0700" y="3161760"/>
                <a:ext cx="950755" cy="64824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7062318" y="3240608"/>
                <a:ext cx="546196" cy="13156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000" dirty="0" smtClean="0"/>
                  <a:t>Runtime</a:t>
                </a:r>
              </a:p>
            </p:txBody>
          </p:sp>
        </p:grpSp>
        <p:sp>
          <p:nvSpPr>
            <p:cNvPr id="31" name="Rectangle 30"/>
            <p:cNvSpPr/>
            <p:nvPr/>
          </p:nvSpPr>
          <p:spPr bwMode="auto">
            <a:xfrm>
              <a:off x="6796138" y="2943298"/>
              <a:ext cx="1219200" cy="130657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algn="l" defTabSz="914400" rtl="0" eaLnBrk="0" fontAlgn="base" latinLnBrk="0" hangingPunct="0">
                <a:lnSpc>
                  <a:spcPct val="100000"/>
                </a:lnSpc>
                <a:spcBef>
                  <a:spcPct val="0"/>
                </a:spcBef>
                <a:spcAft>
                  <a:spcPct val="0"/>
                </a:spcAft>
                <a:buClrTx/>
                <a:buSzTx/>
                <a:buFont typeface="Wingdings" pitchFamily="2" charset="2"/>
                <a:buChar char="q"/>
                <a:tabLst/>
              </a:pPr>
              <a:r>
                <a:rPr lang="en-US" sz="800" b="0" dirty="0" smtClean="0">
                  <a:solidFill>
                    <a:schemeClr val="tx1"/>
                  </a:solidFill>
                  <a:latin typeface="Arial" charset="0"/>
                  <a:sym typeface="Wingdings" pitchFamily="32" charset="2"/>
                </a:rPr>
                <a:t>BE classloader l</a:t>
              </a:r>
              <a:r>
                <a:rPr kumimoji="0" lang="en-US" sz="800" b="0" i="0" u="none" strike="noStrike" cap="none" normalizeH="0" baseline="0" dirty="0" smtClean="0">
                  <a:ln>
                    <a:noFill/>
                  </a:ln>
                  <a:solidFill>
                    <a:schemeClr val="tx1"/>
                  </a:solidFill>
                  <a:effectLst/>
                  <a:latin typeface="Arial" charset="0"/>
                  <a:sym typeface="Wingdings" pitchFamily="32" charset="2"/>
                </a:rPr>
                <a:t>oads rule</a:t>
              </a:r>
              <a:r>
                <a:rPr kumimoji="0" lang="en-US" sz="800" b="0" i="0" u="none" strike="noStrike" cap="none" normalizeH="0" dirty="0" smtClean="0">
                  <a:ln>
                    <a:noFill/>
                  </a:ln>
                  <a:solidFill>
                    <a:schemeClr val="tx1"/>
                  </a:solidFill>
                  <a:effectLst/>
                  <a:latin typeface="Arial" charset="0"/>
                  <a:sym typeface="Wingdings" pitchFamily="32" charset="2"/>
                </a:rPr>
                <a:t> template class.</a:t>
              </a:r>
            </a:p>
            <a:p>
              <a:pPr marL="171450" marR="0" indent="-171450" algn="l" defTabSz="914400" rtl="0" eaLnBrk="0" fontAlgn="base" latinLnBrk="0" hangingPunct="0">
                <a:lnSpc>
                  <a:spcPct val="100000"/>
                </a:lnSpc>
                <a:spcBef>
                  <a:spcPct val="0"/>
                </a:spcBef>
                <a:spcAft>
                  <a:spcPct val="0"/>
                </a:spcAft>
                <a:buClrTx/>
                <a:buSzTx/>
                <a:buFont typeface="Wingdings" pitchFamily="2" charset="2"/>
                <a:buChar char="q"/>
                <a:tabLst/>
              </a:pPr>
              <a:r>
                <a:rPr lang="en-US" sz="800" b="0" baseline="0" dirty="0" smtClean="0">
                  <a:solidFill>
                    <a:schemeClr val="tx1"/>
                  </a:solidFill>
                  <a:latin typeface="Arial" charset="0"/>
                  <a:sym typeface="Wingdings" pitchFamily="32" charset="2"/>
                </a:rPr>
                <a:t>BE</a:t>
              </a:r>
              <a:r>
                <a:rPr lang="en-US" sz="800" b="0" dirty="0" smtClean="0">
                  <a:solidFill>
                    <a:schemeClr val="tx1"/>
                  </a:solidFill>
                  <a:latin typeface="Arial" charset="0"/>
                  <a:sym typeface="Wingdings" pitchFamily="32" charset="2"/>
                </a:rPr>
                <a:t> rule deployer ignores template rules</a:t>
              </a:r>
              <a:endParaRPr kumimoji="0" lang="en-US" sz="800" b="0" i="0" u="none" strike="noStrike" cap="none" normalizeH="0" baseline="0" dirty="0" smtClean="0">
                <a:ln>
                  <a:noFill/>
                </a:ln>
                <a:solidFill>
                  <a:schemeClr val="tx1"/>
                </a:solidFill>
                <a:effectLst/>
                <a:latin typeface="Arial" charset="0"/>
                <a:sym typeface="Wingdings" pitchFamily="32" charset="2"/>
              </a:endParaRPr>
            </a:p>
          </p:txBody>
        </p:sp>
        <p:sp>
          <p:nvSpPr>
            <p:cNvPr id="49" name="Rectangle 48"/>
            <p:cNvSpPr/>
            <p:nvPr/>
          </p:nvSpPr>
          <p:spPr bwMode="auto">
            <a:xfrm>
              <a:off x="5214940" y="3376159"/>
              <a:ext cx="1330344" cy="83175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800" b="0" i="0" u="none" strike="noStrike" cap="none" normalizeH="0" baseline="0" dirty="0" smtClean="0">
                  <a:ln>
                    <a:noFill/>
                  </a:ln>
                  <a:solidFill>
                    <a:schemeClr val="tx1"/>
                  </a:solidFill>
                  <a:effectLst/>
                  <a:latin typeface="Arial" charset="0"/>
                  <a:sym typeface="Wingdings" pitchFamily="32" charset="2"/>
                </a:rPr>
                <a:t>Rule</a:t>
              </a:r>
              <a:r>
                <a:rPr kumimoji="0" lang="en-US" sz="800" b="0" i="0" u="none" strike="noStrike" cap="none" normalizeH="0" dirty="0" smtClean="0">
                  <a:ln>
                    <a:noFill/>
                  </a:ln>
                  <a:solidFill>
                    <a:schemeClr val="tx1"/>
                  </a:solidFill>
                  <a:effectLst/>
                  <a:latin typeface="Arial" charset="0"/>
                  <a:sym typeface="Wingdings" pitchFamily="32" charset="2"/>
                </a:rPr>
                <a:t> deployer passes </a:t>
              </a:r>
              <a:r>
                <a:rPr lang="en-US" sz="800" b="0" dirty="0" smtClean="0">
                  <a:solidFill>
                    <a:schemeClr val="tx1"/>
                  </a:solidFill>
                  <a:latin typeface="Arial" charset="0"/>
                  <a:sym typeface="Wingdings" pitchFamily="32" charset="2"/>
                </a:rPr>
                <a:t>condition &amp; action </a:t>
              </a:r>
              <a:r>
                <a:rPr kumimoji="0" lang="en-US" sz="800" b="0" i="0" u="none" strike="noStrike" cap="none" normalizeH="0" dirty="0" smtClean="0">
                  <a:ln>
                    <a:noFill/>
                  </a:ln>
                  <a:solidFill>
                    <a:schemeClr val="tx1"/>
                  </a:solidFill>
                  <a:effectLst/>
                  <a:latin typeface="Arial" charset="0"/>
                  <a:sym typeface="Wingdings" pitchFamily="32" charset="2"/>
                </a:rPr>
                <a:t>metadata and instantiates a deployable rule.</a:t>
              </a:r>
              <a:endParaRPr kumimoji="0" lang="en-US" sz="800" b="0" i="0" u="none" strike="noStrike" cap="none" normalizeH="0" baseline="0" dirty="0" smtClean="0">
                <a:ln>
                  <a:noFill/>
                </a:ln>
                <a:solidFill>
                  <a:schemeClr val="tx1"/>
                </a:solidFill>
                <a:effectLst/>
                <a:latin typeface="Arial" charset="0"/>
                <a:sym typeface="Wingdings" pitchFamily="32" charset="2"/>
              </a:endParaRPr>
            </a:p>
          </p:txBody>
        </p:sp>
        <p:grpSp>
          <p:nvGrpSpPr>
            <p:cNvPr id="50" name="Group 49"/>
            <p:cNvGrpSpPr/>
            <p:nvPr/>
          </p:nvGrpSpPr>
          <p:grpSpPr>
            <a:xfrm>
              <a:off x="5258474" y="4400894"/>
              <a:ext cx="2770310" cy="1334834"/>
              <a:chOff x="6177388" y="4670978"/>
              <a:chExt cx="2770310" cy="1334834"/>
            </a:xfrm>
          </p:grpSpPr>
          <p:grpSp>
            <p:nvGrpSpPr>
              <p:cNvPr id="51" name="Group 50"/>
              <p:cNvGrpSpPr/>
              <p:nvPr/>
            </p:nvGrpSpPr>
            <p:grpSpPr>
              <a:xfrm>
                <a:off x="7520769" y="4916236"/>
                <a:ext cx="960519" cy="1068821"/>
                <a:chOff x="7520772" y="4916236"/>
                <a:chExt cx="809820" cy="1068821"/>
              </a:xfrm>
            </p:grpSpPr>
            <p:grpSp>
              <p:nvGrpSpPr>
                <p:cNvPr id="72" name="Group 71"/>
                <p:cNvGrpSpPr/>
                <p:nvPr/>
              </p:nvGrpSpPr>
              <p:grpSpPr>
                <a:xfrm>
                  <a:off x="7555992" y="4916236"/>
                  <a:ext cx="748631" cy="809431"/>
                  <a:chOff x="7156996" y="4668512"/>
                  <a:chExt cx="996403" cy="1047276"/>
                </a:xfrm>
              </p:grpSpPr>
              <p:sp>
                <p:nvSpPr>
                  <p:cNvPr id="74" name="Cloud 73"/>
                  <p:cNvSpPr/>
                  <p:nvPr/>
                </p:nvSpPr>
                <p:spPr>
                  <a:xfrm>
                    <a:off x="7156996" y="4668512"/>
                    <a:ext cx="996403" cy="1047276"/>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5" name="Cube 74"/>
                  <p:cNvSpPr/>
                  <p:nvPr/>
                </p:nvSpPr>
                <p:spPr>
                  <a:xfrm>
                    <a:off x="7328134" y="4889416"/>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6" name="Cube 75"/>
                  <p:cNvSpPr/>
                  <p:nvPr/>
                </p:nvSpPr>
                <p:spPr>
                  <a:xfrm>
                    <a:off x="7609753" y="4805784"/>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7" name="Cube 76"/>
                  <p:cNvSpPr/>
                  <p:nvPr/>
                </p:nvSpPr>
                <p:spPr>
                  <a:xfrm>
                    <a:off x="7439975" y="5091533"/>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8" name="Cube 77"/>
                  <p:cNvSpPr/>
                  <p:nvPr/>
                </p:nvSpPr>
                <p:spPr>
                  <a:xfrm>
                    <a:off x="7721594" y="5007901"/>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9" name="Cube 78"/>
                  <p:cNvSpPr/>
                  <p:nvPr/>
                </p:nvSpPr>
                <p:spPr>
                  <a:xfrm>
                    <a:off x="7346780" y="5323906"/>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0" name="Cube 79"/>
                  <p:cNvSpPr/>
                  <p:nvPr/>
                </p:nvSpPr>
                <p:spPr>
                  <a:xfrm>
                    <a:off x="7628399" y="5240274"/>
                    <a:ext cx="184033" cy="167263"/>
                  </a:xfrm>
                  <a:prstGeom prst="cub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
              <p:nvSpPr>
                <p:cNvPr id="73" name="TextBox 72"/>
                <p:cNvSpPr txBox="1"/>
                <p:nvPr/>
              </p:nvSpPr>
              <p:spPr>
                <a:xfrm>
                  <a:off x="7520772" y="5769613"/>
                  <a:ext cx="809820" cy="215444"/>
                </a:xfrm>
                <a:prstGeom prst="rect">
                  <a:avLst/>
                </a:prstGeom>
                <a:noFill/>
              </p:spPr>
              <p:txBody>
                <a:bodyPr wrap="none" rtlCol="0">
                  <a:spAutoFit/>
                </a:bodyPr>
                <a:lstStyle/>
                <a:p>
                  <a:r>
                    <a:rPr lang="en-US" sz="800" b="0" dirty="0" smtClean="0"/>
                    <a:t>Working Memory</a:t>
                  </a:r>
                  <a:endParaRPr lang="en-US" sz="800" b="0" dirty="0"/>
                </a:p>
              </p:txBody>
            </p:sp>
          </p:grpSp>
          <p:sp>
            <p:nvSpPr>
              <p:cNvPr id="52" name="Curved Down Arrow 51"/>
              <p:cNvSpPr/>
              <p:nvPr/>
            </p:nvSpPr>
            <p:spPr>
              <a:xfrm>
                <a:off x="7067504" y="4889416"/>
                <a:ext cx="446817" cy="207860"/>
              </a:xfrm>
              <a:prstGeom prst="curved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53" name="Curved Down Arrow 52"/>
              <p:cNvSpPr/>
              <p:nvPr/>
            </p:nvSpPr>
            <p:spPr>
              <a:xfrm rot="10800000">
                <a:off x="7048464" y="5221049"/>
                <a:ext cx="446817" cy="207860"/>
              </a:xfrm>
              <a:prstGeom prst="curved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grpSp>
            <p:nvGrpSpPr>
              <p:cNvPr id="54" name="Group 53"/>
              <p:cNvGrpSpPr/>
              <p:nvPr/>
            </p:nvGrpSpPr>
            <p:grpSpPr>
              <a:xfrm>
                <a:off x="6177388" y="4670978"/>
                <a:ext cx="2770310" cy="1334834"/>
                <a:chOff x="6177388" y="4670978"/>
                <a:chExt cx="2770310" cy="1334834"/>
              </a:xfrm>
            </p:grpSpPr>
            <p:grpSp>
              <p:nvGrpSpPr>
                <p:cNvPr id="55" name="Group 54"/>
                <p:cNvGrpSpPr/>
                <p:nvPr/>
              </p:nvGrpSpPr>
              <p:grpSpPr>
                <a:xfrm>
                  <a:off x="6248401" y="4917199"/>
                  <a:ext cx="1268296" cy="1088613"/>
                  <a:chOff x="6400253" y="4903065"/>
                  <a:chExt cx="1360319" cy="1204655"/>
                </a:xfrm>
              </p:grpSpPr>
              <p:sp>
                <p:nvSpPr>
                  <p:cNvPr id="57" name="Oval 56"/>
                  <p:cNvSpPr/>
                  <p:nvPr/>
                </p:nvSpPr>
                <p:spPr>
                  <a:xfrm>
                    <a:off x="6841209" y="4903065"/>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8" name="Oval 57"/>
                  <p:cNvSpPr/>
                  <p:nvPr/>
                </p:nvSpPr>
                <p:spPr>
                  <a:xfrm>
                    <a:off x="6691589" y="5148126"/>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9" name="Oval 58"/>
                  <p:cNvSpPr/>
                  <p:nvPr/>
                </p:nvSpPr>
                <p:spPr>
                  <a:xfrm>
                    <a:off x="6990829" y="515930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0" name="Oval 59"/>
                  <p:cNvSpPr/>
                  <p:nvPr/>
                </p:nvSpPr>
                <p:spPr>
                  <a:xfrm>
                    <a:off x="6795384" y="5478970"/>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1" name="Oval 60"/>
                  <p:cNvSpPr/>
                  <p:nvPr/>
                </p:nvSpPr>
                <p:spPr>
                  <a:xfrm>
                    <a:off x="7203979" y="5478328"/>
                    <a:ext cx="149620" cy="161644"/>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800" dirty="0"/>
                  </a:p>
                </p:txBody>
              </p:sp>
              <p:sp>
                <p:nvSpPr>
                  <p:cNvPr id="62" name="Oval 61"/>
                  <p:cNvSpPr/>
                  <p:nvPr/>
                </p:nvSpPr>
                <p:spPr>
                  <a:xfrm>
                    <a:off x="6522249" y="5481215"/>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63" name="Straight Connector 62"/>
                  <p:cNvCxnSpPr>
                    <a:stCxn id="57" idx="4"/>
                    <a:endCxn id="59" idx="1"/>
                  </p:cNvCxnSpPr>
                  <p:nvPr/>
                </p:nvCxnSpPr>
                <p:spPr>
                  <a:xfrm>
                    <a:off x="6916019" y="5064709"/>
                    <a:ext cx="96721" cy="11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7" idx="4"/>
                    <a:endCxn id="58" idx="7"/>
                  </p:cNvCxnSpPr>
                  <p:nvPr/>
                </p:nvCxnSpPr>
                <p:spPr>
                  <a:xfrm flipH="1">
                    <a:off x="6819298" y="5064709"/>
                    <a:ext cx="96721" cy="107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8" idx="3"/>
                    <a:endCxn id="62" idx="0"/>
                  </p:cNvCxnSpPr>
                  <p:nvPr/>
                </p:nvCxnSpPr>
                <p:spPr>
                  <a:xfrm flipH="1">
                    <a:off x="6597059" y="5286098"/>
                    <a:ext cx="116441" cy="195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8" idx="3"/>
                    <a:endCxn id="60" idx="1"/>
                  </p:cNvCxnSpPr>
                  <p:nvPr/>
                </p:nvCxnSpPr>
                <p:spPr>
                  <a:xfrm>
                    <a:off x="6713500" y="5286098"/>
                    <a:ext cx="103795" cy="21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5"/>
                    <a:endCxn id="61" idx="0"/>
                  </p:cNvCxnSpPr>
                  <p:nvPr/>
                </p:nvCxnSpPr>
                <p:spPr>
                  <a:xfrm>
                    <a:off x="7118538" y="5297280"/>
                    <a:ext cx="160251" cy="181048"/>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990829" y="5478328"/>
                    <a:ext cx="149620" cy="16164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69" name="Straight Connector 68"/>
                  <p:cNvCxnSpPr>
                    <a:stCxn id="59" idx="4"/>
                    <a:endCxn id="68" idx="0"/>
                  </p:cNvCxnSpPr>
                  <p:nvPr/>
                </p:nvCxnSpPr>
                <p:spPr>
                  <a:xfrm>
                    <a:off x="7065639" y="5320952"/>
                    <a:ext cx="0" cy="157376"/>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400253" y="5869310"/>
                    <a:ext cx="1360319" cy="238410"/>
                  </a:xfrm>
                  <a:prstGeom prst="rect">
                    <a:avLst/>
                  </a:prstGeom>
                  <a:noFill/>
                </p:spPr>
                <p:txBody>
                  <a:bodyPr wrap="none" rtlCol="0">
                    <a:spAutoFit/>
                  </a:bodyPr>
                  <a:lstStyle/>
                  <a:p>
                    <a:r>
                      <a:rPr lang="en-US" sz="800" b="0" dirty="0" smtClean="0"/>
                      <a:t>Template Rule instance</a:t>
                    </a:r>
                    <a:endParaRPr lang="en-US" sz="800" b="0" dirty="0"/>
                  </a:p>
                </p:txBody>
              </p:sp>
              <p:sp>
                <p:nvSpPr>
                  <p:cNvPr id="71" name="Up Arrow 70"/>
                  <p:cNvSpPr/>
                  <p:nvPr/>
                </p:nvSpPr>
                <p:spPr>
                  <a:xfrm>
                    <a:off x="7203979" y="5674249"/>
                    <a:ext cx="152400" cy="155179"/>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56" name="TextBox 55"/>
                <p:cNvSpPr txBox="1"/>
                <p:nvPr/>
              </p:nvSpPr>
              <p:spPr>
                <a:xfrm>
                  <a:off x="6177388" y="4670978"/>
                  <a:ext cx="2770310" cy="246221"/>
                </a:xfrm>
                <a:prstGeom prst="rect">
                  <a:avLst/>
                </a:prstGeom>
                <a:noFill/>
              </p:spPr>
              <p:txBody>
                <a:bodyPr wrap="none" rtlCol="0">
                  <a:spAutoFit/>
                </a:bodyPr>
                <a:lstStyle/>
                <a:p>
                  <a:r>
                    <a:rPr lang="en-US" sz="1000" b="0" dirty="0" smtClean="0"/>
                    <a:t>Rule instance is deployed in the Rete network</a:t>
                  </a:r>
                  <a:endParaRPr lang="en-US" sz="1000" b="0" dirty="0"/>
                </a:p>
              </p:txBody>
            </p:sp>
          </p:grpSp>
        </p:grpSp>
      </p:grpSp>
      <p:sp>
        <p:nvSpPr>
          <p:cNvPr id="81" name="Rectangle 80"/>
          <p:cNvSpPr/>
          <p:nvPr/>
        </p:nvSpPr>
        <p:spPr bwMode="auto">
          <a:xfrm>
            <a:off x="3961014" y="2847788"/>
            <a:ext cx="826234" cy="49754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sym typeface="Wingdings" pitchFamily="32" charset="2"/>
              </a:rPr>
              <a:t>Submit for Approval</a:t>
            </a:r>
          </a:p>
        </p:txBody>
      </p:sp>
      <p:sp>
        <p:nvSpPr>
          <p:cNvPr id="35" name="Right Arrow 34"/>
          <p:cNvSpPr/>
          <p:nvPr/>
        </p:nvSpPr>
        <p:spPr bwMode="auto">
          <a:xfrm>
            <a:off x="995706" y="1591085"/>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84" name="Right Arrow 83"/>
          <p:cNvSpPr/>
          <p:nvPr/>
        </p:nvSpPr>
        <p:spPr bwMode="auto">
          <a:xfrm>
            <a:off x="1586431" y="1591083"/>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85" name="Right Arrow 84"/>
          <p:cNvSpPr/>
          <p:nvPr/>
        </p:nvSpPr>
        <p:spPr bwMode="auto">
          <a:xfrm>
            <a:off x="1006692" y="1591085"/>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86" name="Right Arrow 85"/>
          <p:cNvSpPr/>
          <p:nvPr/>
        </p:nvSpPr>
        <p:spPr bwMode="auto">
          <a:xfrm>
            <a:off x="2725074" y="1591082"/>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90" name="Right Arrow 89"/>
          <p:cNvSpPr/>
          <p:nvPr/>
        </p:nvSpPr>
        <p:spPr bwMode="auto">
          <a:xfrm>
            <a:off x="3622147" y="1611375"/>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91" name="Right Arrow 90"/>
          <p:cNvSpPr/>
          <p:nvPr/>
        </p:nvSpPr>
        <p:spPr bwMode="auto">
          <a:xfrm>
            <a:off x="4793665" y="1611655"/>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92" name="Right Arrow 91"/>
          <p:cNvSpPr/>
          <p:nvPr/>
        </p:nvSpPr>
        <p:spPr bwMode="auto">
          <a:xfrm>
            <a:off x="964597" y="3019855"/>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93" name="Right Arrow 92"/>
          <p:cNvSpPr/>
          <p:nvPr/>
        </p:nvSpPr>
        <p:spPr bwMode="auto">
          <a:xfrm>
            <a:off x="1875949" y="3020908"/>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94" name="Right Arrow 93"/>
          <p:cNvSpPr/>
          <p:nvPr/>
        </p:nvSpPr>
        <p:spPr bwMode="auto">
          <a:xfrm>
            <a:off x="2518947" y="2992212"/>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95" name="Right Arrow 94"/>
          <p:cNvSpPr/>
          <p:nvPr/>
        </p:nvSpPr>
        <p:spPr bwMode="auto">
          <a:xfrm>
            <a:off x="3721497" y="3031619"/>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82" name="Down Arrow 81"/>
          <p:cNvSpPr/>
          <p:nvPr/>
        </p:nvSpPr>
        <p:spPr bwMode="auto">
          <a:xfrm>
            <a:off x="571480" y="3775049"/>
            <a:ext cx="261864" cy="381000"/>
          </a:xfrm>
          <a:prstGeom prst="down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97" name="Down Arrow 96"/>
          <p:cNvSpPr/>
          <p:nvPr/>
        </p:nvSpPr>
        <p:spPr bwMode="auto">
          <a:xfrm>
            <a:off x="589337" y="2126754"/>
            <a:ext cx="261864" cy="381000"/>
          </a:xfrm>
          <a:prstGeom prst="down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98" name="Right Arrow 97"/>
          <p:cNvSpPr/>
          <p:nvPr/>
        </p:nvSpPr>
        <p:spPr bwMode="auto">
          <a:xfrm>
            <a:off x="988527" y="4565117"/>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99" name="Right Arrow 98"/>
          <p:cNvSpPr/>
          <p:nvPr/>
        </p:nvSpPr>
        <p:spPr bwMode="auto">
          <a:xfrm>
            <a:off x="2098924" y="4593781"/>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100" name="Right Arrow 99"/>
          <p:cNvSpPr/>
          <p:nvPr/>
        </p:nvSpPr>
        <p:spPr bwMode="auto">
          <a:xfrm>
            <a:off x="3497950" y="4593781"/>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sp>
        <p:nvSpPr>
          <p:cNvPr id="103" name="Right Arrow 102"/>
          <p:cNvSpPr/>
          <p:nvPr/>
        </p:nvSpPr>
        <p:spPr bwMode="auto">
          <a:xfrm>
            <a:off x="4835832" y="4584487"/>
            <a:ext cx="249747" cy="208701"/>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Arial" charset="0"/>
              <a:sym typeface="Wingdings" pitchFamily="32" charset="2"/>
            </a:endParaRPr>
          </a:p>
        </p:txBody>
      </p:sp>
      <p:cxnSp>
        <p:nvCxnSpPr>
          <p:cNvPr id="105" name="Curved Connector 104"/>
          <p:cNvCxnSpPr>
            <a:stCxn id="103" idx="3"/>
            <a:endCxn id="49" idx="1"/>
          </p:cNvCxnSpPr>
          <p:nvPr/>
        </p:nvCxnSpPr>
        <p:spPr bwMode="auto">
          <a:xfrm flipV="1">
            <a:off x="5085579" y="3817936"/>
            <a:ext cx="381008" cy="870902"/>
          </a:xfrm>
          <a:prstGeom prst="curvedConnector3">
            <a:avLst>
              <a:gd name="adj1" fmla="val 50000"/>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08" name="Curved Connector 107"/>
          <p:cNvCxnSpPr>
            <a:stCxn id="91" idx="3"/>
          </p:cNvCxnSpPr>
          <p:nvPr/>
        </p:nvCxnSpPr>
        <p:spPr bwMode="auto">
          <a:xfrm>
            <a:off x="5043412" y="1716006"/>
            <a:ext cx="2017783" cy="1227292"/>
          </a:xfrm>
          <a:prstGeom prst="curvedConnector3">
            <a:avLst>
              <a:gd name="adj1" fmla="val 50000"/>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16" name="Curved Connector 115"/>
          <p:cNvCxnSpPr>
            <a:stCxn id="49" idx="2"/>
            <a:endCxn id="61" idx="7"/>
          </p:cNvCxnSpPr>
          <p:nvPr/>
        </p:nvCxnSpPr>
        <p:spPr bwMode="auto">
          <a:xfrm rot="16200000" flipH="1">
            <a:off x="5800435" y="4565134"/>
            <a:ext cx="980446" cy="317799"/>
          </a:xfrm>
          <a:prstGeom prst="curvedConnector3">
            <a:avLst>
              <a:gd name="adj1" fmla="val 50000"/>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125" name="TextBox 124"/>
          <p:cNvSpPr txBox="1"/>
          <p:nvPr/>
        </p:nvSpPr>
        <p:spPr>
          <a:xfrm>
            <a:off x="509601" y="1855984"/>
            <a:ext cx="683200" cy="215444"/>
          </a:xfrm>
          <a:prstGeom prst="rect">
            <a:avLst/>
          </a:prstGeom>
          <a:noFill/>
        </p:spPr>
        <p:txBody>
          <a:bodyPr wrap="none" rtlCol="0">
            <a:spAutoFit/>
          </a:bodyPr>
          <a:lstStyle/>
          <a:p>
            <a:r>
              <a:rPr lang="en-US" sz="800" dirty="0" smtClean="0"/>
              <a:t>Developer</a:t>
            </a:r>
            <a:endParaRPr lang="en-US" sz="800" dirty="0"/>
          </a:p>
        </p:txBody>
      </p:sp>
      <p:sp>
        <p:nvSpPr>
          <p:cNvPr id="129" name="TextBox 128"/>
          <p:cNvSpPr txBox="1"/>
          <p:nvPr/>
        </p:nvSpPr>
        <p:spPr>
          <a:xfrm>
            <a:off x="335656" y="3321020"/>
            <a:ext cx="901209" cy="215444"/>
          </a:xfrm>
          <a:prstGeom prst="rect">
            <a:avLst/>
          </a:prstGeom>
          <a:noFill/>
        </p:spPr>
        <p:txBody>
          <a:bodyPr wrap="none" rtlCol="0">
            <a:spAutoFit/>
          </a:bodyPr>
          <a:lstStyle/>
          <a:p>
            <a:r>
              <a:rPr lang="en-US" sz="800" dirty="0" smtClean="0"/>
              <a:t>Business User</a:t>
            </a:r>
            <a:endParaRPr lang="en-US" sz="800" dirty="0"/>
          </a:p>
        </p:txBody>
      </p:sp>
      <p:sp>
        <p:nvSpPr>
          <p:cNvPr id="130" name="TextBox 129"/>
          <p:cNvSpPr txBox="1"/>
          <p:nvPr/>
        </p:nvSpPr>
        <p:spPr>
          <a:xfrm>
            <a:off x="251807" y="4908463"/>
            <a:ext cx="920445" cy="215444"/>
          </a:xfrm>
          <a:prstGeom prst="rect">
            <a:avLst/>
          </a:prstGeom>
          <a:noFill/>
        </p:spPr>
        <p:txBody>
          <a:bodyPr wrap="none" rtlCol="0">
            <a:spAutoFit/>
          </a:bodyPr>
          <a:lstStyle/>
          <a:p>
            <a:r>
              <a:rPr lang="en-US" sz="800" dirty="0" err="1" smtClean="0"/>
              <a:t>Admininstrator</a:t>
            </a:r>
            <a:endParaRPr lang="en-US" sz="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4"/>
          <p:cNvSpPr>
            <a:spLocks noGrp="1" noChangeArrowheads="1"/>
          </p:cNvSpPr>
          <p:nvPr>
            <p:ph type="ctrTitle" sz="quarter"/>
          </p:nvPr>
        </p:nvSpPr>
        <p:spPr>
          <a:xfrm>
            <a:off x="1295400" y="2275820"/>
            <a:ext cx="6019800" cy="615553"/>
          </a:xfrm>
        </p:spPr>
        <p:txBody>
          <a:bodyPr/>
          <a:lstStyle/>
          <a:p>
            <a:pPr eaLnBrk="1" hangingPunct="1"/>
            <a:endParaRPr lang="en-GB" sz="4000" dirty="0" smtClean="0"/>
          </a:p>
        </p:txBody>
      </p:sp>
      <p:sp>
        <p:nvSpPr>
          <p:cNvPr id="92162" name="Rectangle 5"/>
          <p:cNvSpPr>
            <a:spLocks noGrp="1" noChangeArrowheads="1"/>
          </p:cNvSpPr>
          <p:nvPr>
            <p:ph type="subTitle" sz="quarter" idx="1"/>
          </p:nvPr>
        </p:nvSpPr>
        <p:spPr/>
        <p:txBody>
          <a:bodyPr/>
          <a:lstStyle/>
          <a:p>
            <a:pPr eaLnBrk="1" hangingPunct="1">
              <a:buFont typeface="Wingdings" pitchFamily="2" charset="2"/>
              <a:buNone/>
            </a:pPr>
            <a:r>
              <a:rPr lang="en-GB" dirty="0" smtClean="0"/>
              <a:t> </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PUBLISH_TITLE" val="TIBCOCorpPrez_121205_FromTom"/>
  <p:tag name="ARTICULATE_LOGO" val="(None selected)"/>
  <p:tag name="ARTICULATE_PRESENTER" val="(None selected)"/>
  <p:tag name="ARTICULATE_LMS" val="0"/>
  <p:tag name="ARTICULATE_TEMPLATE" val="Corporate Communications"/>
  <p:tag name="LMS_PUBLISH" val="No"/>
  <p:tag name="LAUNCHINNEWWINDOW" val="0"/>
  <p:tag name="LASTPUBLISHED" val="C:\Documents\Corporate\Presentations\Corporate Pitch May 2005\TIBCOCorpPrez_121205_FromTom\player.html"/>
  <p:tag name="MMPROD_THEME_BG_IMAGE" val=""/>
  <p:tag name="MMPROD_TAG_VCONFIG" val="PD94bWwgdmVyc2lvbj0iMS4wIiBlbmNvZGluZz0iVVRGLTgiPz4NCjxjb25maWd1cmF0aW9u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JEZW4gVGVpbG5laG1lcm4gZGllIFNlaXRlbmxlaXN0ZSBhbnplaWdlbiIvPg0KCQk8dWl0ZXh0IG5hbWU9IkRPQ1dSQVBfVElUTEUiIHZhbHVlPSJCcmVlemU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U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T1VUTElORSIgdmFsdWU9IlBsYW4iLz4NCgkJPHVpdGV4dCBuYW1lPSJUQUJfVEhVTUIiIHZhbHVlPSIgTWluaWF0dXJlIi8+DQoJCTx1aXRleHQgbmFtZT0iVEFCX05PVEVTIiB2YWx1ZT0iTm90ZXMiLz4NCgkJPHVpdGV4dCBuYW1lPSJUQUJfU0VBUkNIIiB2YWx1ZT0iIENoZXJjaGVy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k1vbnRyZXIgbCdlbmNhZHLDqSBhdXggcGFydGljaXBhbnRzIi8+DQoJCTx1aXRleHQgbmFtZT0iRE9DV1JBUF9USVRMRSIgdmFsdWU9IlBpw6hjZSBqb2ludGUgQnJlZXpl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uOCteOCpOODieODkOODvOOCkuWPguWKoOiAheOBq+imi+OBm+OCiyIvPg0KCQk8dWl0ZXh0IG5hbWU9IkRPQ1dSQVBfVElUTEUiIHZhbHVlPSJCcmVlemU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LssLjsl6zsnpDsl5Dqsowg7IS466GcIOunieuMgCDrs7TsnbTquLAiLz4NCgkJPHVpdGV4dCBuYW1lPSJET0NXUkFQX1RJVExFIiB2YWx1ZT0iQnJlZXplIO2MjOydvCDssqjrtoAiLz4NCgkJPHVpdGV4dCBuYW1lPSJET0NXUkFQX01TRyIgdmFsdWU9IuuCtCDsu7Ttk6jthLDsl5Ag7KCA7J6lIi8+DQoJCTx1aXRleHQgbmFtZT0iRE9DV1JBUF9QUk9NUFQiIHZhbHVlPSLtgbTrpq3tlZjsl6wg64uk7Jq066Gc65OcIi8+DQoJPC9sYW5ndWFnZT4NCjwvY29uZmlndXJhdGlvbj4NCg=="/>
  <p:tag name="MMPROD_UIDATA" val="&lt;database version=&quot;6.0&quot;&gt;&lt;object type=&quot;1&quot; unique_id=&quot;10001&quot;&gt;&lt;property id=&quot;20139&quot; value=&quot;%n. %s&quot;/&gt;&lt;property id=&quot;20141&quot; value=&quot;TIBCO Corp Presentation Training&quot;/&gt;&lt;property id=&quot;20142&quot; value=&quot;This tool is to help familiarize yourself with the new TIBCO corporate presentation&quot;/&gt;&lt;property id=&quot;20144&quot; value=&quot;1&quot;/&gt;&lt;property id=&quot;20146&quot; value=&quot;0&quot;/&gt;&lt;property id=&quot;20147&quot; value=&quot;0&quot;/&gt;&lt;property id=&quot;20148&quot; value=&quot;2&quot;/&gt;&lt;property id=&quot;20180&quot; value=&quot;0&quot;/&gt;&lt;property id=&quot;20181&quot; value=&quot;0&quot;/&gt;&lt;property id=&quot;20191&quot; value=&quot;tibco.breezecentral.com&quot;/&gt;&lt;property id=&quot;20192&quot; value=&quot;tibco.breezecentral.com&quot;/&gt;&lt;property id=&quot;20193&quot; value=&quot;0&quot;/&gt;&lt;property id=&quot;20224&quot; value=&quot;C:\Documents and Settings\sfingerh\My Documents\My Breeze Presentations\CorpPresTraining&quot;/&gt;&lt;property id=&quot;20250&quot; value=&quot;0&quot;/&gt;&lt;property id=&quot;20251&quot; value=&quot;0&quot;/&gt;&lt;property id=&quot;20259&quot; value=&quot;0&quot;/&gt;&lt;property id=&quot;20262&quot; value=&quot;88859897&quot;/&gt;&lt;object type=&quot;4&quot; unique_id=&quot;10002&quot;&gt;&lt;/object&gt;&lt;object type=&quot;2&quot; unique_id=&quot;10003&quot;&gt;&lt;object type=&quot;3&quot; unique_id=&quot;10004&quot;&gt;&lt;property id=&quot;20148&quot; value=&quot;5&quot;/&gt;&lt;property id=&quot;20300&quot; value=&quot;Slide 2 - &amp;quot;Corporate Overview&amp;quot;&quot;/&gt;&lt;property id=&quot;20303&quot; value=&quot;-1&quot;/&gt;&lt;property id=&quot;20307&quot; value=&quot;551&quot;/&gt;&lt;property id=&quot;20309&quot; value=&quot;-1&quot;/&gt;&lt;/object&gt;&lt;object type=&quot;3&quot; unique_id=&quot;10005&quot;&gt;&lt;property id=&quot;20148&quot; value=&quot;5&quot;/&gt;&lt;property id=&quot;20300&quot; value=&quot;Slide 3 - &amp;quot;Who We Are and What We Do&amp;quot;&quot;/&gt;&lt;property id=&quot;20303&quot; value=&quot;-1&quot;/&gt;&lt;property id=&quot;20307&quot; value=&quot;614&quot;/&gt;&lt;property id=&quot;20309&quot; value=&quot;-1&quot;/&gt;&lt;/object&gt;&lt;object type=&quot;3&quot; unique_id=&quot;10006&quot;&gt;&lt;property id=&quot;20148&quot; value=&quot;5&quot;/&gt;&lt;property id=&quot;20300&quot; value=&quot;Slide 4 - &amp;quot;Competitive Forces Driving Acceleration&amp;quot;&quot;/&gt;&lt;property id=&quot;20303&quot; value=&quot;-1&quot;/&gt;&lt;property id=&quot;20307&quot; value=&quot;601&quot;/&gt;&lt;property id=&quot;20309&quot; value=&quot;-1&quot;/&gt;&lt;/object&gt;&lt;object type=&quot;3&quot; unique_id=&quot;10007&quot;&gt;&lt;property id=&quot;20148&quot; value=&quot;5&quot;/&gt;&lt;property id=&quot;20300&quot; value=&quot;Slide 5 - &amp;quot;Trusted by Thousands of Companies&amp;quot;&quot;/&gt;&lt;property id=&quot;20303&quot; value=&quot;-1&quot;/&gt;&lt;property id=&quot;20307&quot; value=&quot;599&quot;/&gt;&lt;property id=&quot;20309&quot; value=&quot;-1&quot;/&gt;&lt;/object&gt;&lt;object type=&quot;3&quot; unique_id=&quot;10008&quot;&gt;&lt;property id=&quot;20148&quot; value=&quot;5&quot;/&gt;&lt;property id=&quot;20300&quot; value=&quot;Slide 6 - &amp;quot;Delivering Value to Top Management&amp;quot;&quot;/&gt;&lt;property id=&quot;20303&quot; value=&quot;-1&quot;/&gt;&lt;property id=&quot;20307&quot; value=&quot;610&quot;/&gt;&lt;property id=&quot;20309&quot; value=&quot;-1&quot;/&gt;&lt;/object&gt;&lt;object type=&quot;3&quot; unique_id=&quot;10009&quot;&gt;&lt;property id=&quot;20148&quot; value=&quot;5&quot;/&gt;&lt;property id=&quot;20300&quot; value=&quot;Slide 7 - &amp;quot;Leadership Recognized by Top Analysts&amp;quot;&quot;/&gt;&lt;property id=&quot;20303&quot; value=&quot;-1&quot;/&gt;&lt;property id=&quot;20307&quot; value=&quot;590&quot;/&gt;&lt;property id=&quot;20309&quot; value=&quot;-1&quot;/&gt;&lt;/object&gt;&lt;object type=&quot;3&quot; unique_id=&quot;10010&quot;&gt;&lt;property id=&quot;20148&quot; value=&quot;5&quot;/&gt;&lt;property id=&quot;20300&quot; value=&quot;Slide 8 - &amp;quot;How TIBCO Delivers for Customers&amp;quot;&quot;/&gt;&lt;property id=&quot;20303&quot; value=&quot;-1&quot;/&gt;&lt;property id=&quot;20307&quot; value=&quot;589&quot;/&gt;&lt;property id=&quot;20309&quot; value=&quot;-1&quot;/&gt;&lt;/object&gt;&lt;object type=&quot;3&quot; unique_id=&quot;10011&quot;&gt;&lt;property id=&quot;20148&quot; value=&quot;5&quot;/&gt;&lt;property id=&quot;20300&quot; value=&quot;Slide 9 - &amp;quot;How TIBCO Delivers: SOA&amp;quot;&quot;/&gt;&lt;property id=&quot;20303&quot; value=&quot;-1&quot;/&gt;&lt;property id=&quot;20307&quot; value=&quot;606&quot;/&gt;&lt;property id=&quot;20309&quot; value=&quot;-1&quot;/&gt;&lt;/object&gt;&lt;object type=&quot;3&quot; unique_id=&quot;10012&quot;&gt;&lt;property id=&quot;20148&quot; value=&quot;5&quot;/&gt;&lt;property id=&quot;20300&quot; value=&quot;Slide 10 - &amp;quot;How TIBCO Delivers: BPM&amp;quot;&quot;/&gt;&lt;property id=&quot;20303&quot; value=&quot;-1&quot;/&gt;&lt;property id=&quot;20307&quot; value=&quot;607&quot;/&gt;&lt;property id=&quot;20309&quot; value=&quot;-1&quot;/&gt;&lt;/object&gt;&lt;object type=&quot;3&quot; unique_id=&quot;10013&quot;&gt;&lt;property id=&quot;20148&quot; value=&quot;5&quot;/&gt;&lt;property id=&quot;20300&quot; value=&quot;Slide 11 - &amp;quot;How TIBCO Delivers: Business Optimization&amp;quot;&quot;/&gt;&lt;property id=&quot;20303&quot; value=&quot;-1&quot;/&gt;&lt;property id=&quot;20307&quot; value=&quot;608&quot;/&gt;&lt;property id=&quot;20309&quot; value=&quot;-1&quot;/&gt;&lt;/object&gt;&lt;object type=&quot;3&quot; unique_id=&quot;10014&quot;&gt;&lt;property id=&quot;20148&quot; value=&quot;5&quot;/&gt;&lt;property id=&quot;20300&quot; value=&quot;Slide 12 - &amp;quot;The TIBCO Advantage: Solving the Three Vs&amp;quot;&quot;/&gt;&lt;property id=&quot;20303&quot; value=&quot;-1&quot;/&gt;&lt;property id=&quot;20307&quot; value=&quot;609&quot;/&gt;&lt;property id=&quot;20309&quot; value=&quot;-1&quot;/&gt;&lt;/object&gt;&lt;object type=&quot;3&quot; unique_id=&quot;10015&quot;&gt;&lt;property id=&quot;20148&quot; value=&quot;5&quot;/&gt;&lt;property id=&quot;20300&quot; value=&quot;Slide 13 - &amp;quot;The TIBCO Advantage&amp;quot;&quot;/&gt;&lt;property id=&quot;20303&quot; value=&quot;-1&quot;/&gt;&lt;property id=&quot;20307&quot; value=&quot;585&quot;/&gt;&lt;property id=&quot;20309&quot; value=&quot;-1&quot;/&gt;&lt;/object&gt;&lt;object type=&quot;3&quot; unique_id=&quot;10016&quot;&gt;&lt;property id=&quot;20148&quot; value=&quot;5&quot;/&gt;&lt;property id=&quot;20300&quot; value=&quot;Slide 14 - &amp;quot;TIBCO’s Past, Present and Future&amp;quot;&quot;/&gt;&lt;property id=&quot;20303&quot; value=&quot;-1&quot;/&gt;&lt;property id=&quot;20307&quot; value=&quot;613&quot;/&gt;&lt;property id=&quot;20309&quot; value=&quot;-1&quot;/&gt;&lt;/object&gt;&lt;object type=&quot;3&quot; unique_id=&quot;10017&quot;&gt;&lt;property id=&quot;20148&quot; value=&quot;5&quot;/&gt;&lt;property id=&quot;20300&quot; value=&quot;Slide 15 - &amp;quot;Why TIBCO: In the Words of our Customers&amp;quot;&quot;/&gt;&lt;property id=&quot;20303&quot; value=&quot;-1&quot;/&gt;&lt;property id=&quot;20307&quot; value=&quot;612&quot;/&gt;&lt;property id=&quot;20309&quot; value=&quot;-1&quot;/&gt;&lt;/object&gt;&lt;object type=&quot;3&quot; unique_id=&quot;10018&quot;&gt;&lt;property id=&quot;20148&quot; value=&quot;5&quot;/&gt;&lt;property id=&quot;20300&quot; value=&quot;Slide 16 - &amp;quot;Thanks for Your&amp;#x0D;&amp;#x0A;Valuable Time&amp;quot;&quot;/&gt;&lt;property id=&quot;20303&quot; value=&quot;-1&quot;/&gt;&lt;property id=&quot;20307&quot; value=&quot;616&quot;/&gt;&lt;property id=&quot;20309&quot; value=&quot;-1&quot;/&gt;&lt;/object&gt;&lt;object type=&quot;3&quot; unique_id=&quot;10038&quot;&gt;&lt;property id=&quot;20148&quot; value=&quot;5&quot;/&gt;&lt;property id=&quot;20300&quot; value=&quot;Slide 1 - &amp;quot;Training on Presenting the&amp;#x0D;&amp;#x0A;TIBCO Corporate Overview&amp;quot;&quot;/&gt;&lt;property id=&quot;20307&quot; value=&quot;617&quot;/&gt;&lt;property id=&quot;20309&quot; value=&quot;-1&quot;/&gt;&lt;/object&gt;&lt;/object&gt;&lt;object type=&quot;8&quot; unique_id=&quot;10019&quot;&gt;&lt;/object&gt;&lt;/object&gt;&lt;/database&gt;"/>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VIEW_MODE" val="2"/>
  <p:tag name="PPSNARRATION" val="1,592133569,C:\presentations\Corp Pitch Work\Pitch\TIBCOCorpPres010906.ppc"/>
</p:tagLst>
</file>

<file path=ppt/theme/theme1.xml><?xml version="1.0" encoding="utf-8"?>
<a:theme xmlns:a="http://schemas.openxmlformats.org/drawingml/2006/main" name="TIBCOPowerpointTemplate_0816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BCOPowerpointTemplate_0816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sym typeface="Wingdings" pitchFamily="32"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sym typeface="Wingdings" pitchFamily="32" charset="2"/>
          </a:defRPr>
        </a:defPPr>
      </a:lstStyle>
    </a:lnDef>
  </a:objectDefaults>
  <a:extraClrSchemeLst>
    <a:extraClrScheme>
      <a:clrScheme name="TIBCOPowerpointTemplate_08160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BCOPowerpointTemplate_08160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BCOPowerpointTemplate_08160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BCOPowerpointTemplate_08160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BCOPowerpointTemplate_08160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BCOPowerpointTemplate_08160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BCOPowerpointTemplate_081604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BCOPowerpointTemplate_08160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BCOPowerpointTemplate_08160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BCOPowerpointTemplate_08160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BCOPowerpointTemplate_08160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BCOPowerpointTemplate_08160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IBCOPowerpointTemplate_081604 13">
        <a:dk1>
          <a:srgbClr val="000000"/>
        </a:dk1>
        <a:lt1>
          <a:srgbClr val="FFFFFF"/>
        </a:lt1>
        <a:dk2>
          <a:srgbClr val="000000"/>
        </a:dk2>
        <a:lt2>
          <a:srgbClr val="808080"/>
        </a:lt2>
        <a:accent1>
          <a:srgbClr val="E80000"/>
        </a:accent1>
        <a:accent2>
          <a:srgbClr val="333399"/>
        </a:accent2>
        <a:accent3>
          <a:srgbClr val="FFFFFF"/>
        </a:accent3>
        <a:accent4>
          <a:srgbClr val="000000"/>
        </a:accent4>
        <a:accent5>
          <a:srgbClr val="F2AAAA"/>
        </a:accent5>
        <a:accent6>
          <a:srgbClr val="2D2D8A"/>
        </a:accent6>
        <a:hlink>
          <a:srgbClr val="0066FF"/>
        </a:hlink>
        <a:folHlink>
          <a:srgbClr val="FFFFFF"/>
        </a:folHlink>
      </a:clrScheme>
      <a:clrMap bg1="lt1" tx1="dk1" bg2="lt2" tx2="dk2" accent1="accent1" accent2="accent2" accent3="accent3" accent4="accent4" accent5="accent5" accent6="accent6" hlink="hlink" folHlink="folHlink"/>
    </a:extraClrScheme>
    <a:extraClrScheme>
      <a:clrScheme name="TIBCOPowerpointTemplate_081604 14">
        <a:dk1>
          <a:srgbClr val="4D4D4D"/>
        </a:dk1>
        <a:lt1>
          <a:srgbClr val="FFFFFF"/>
        </a:lt1>
        <a:dk2>
          <a:srgbClr val="333399"/>
        </a:dk2>
        <a:lt2>
          <a:srgbClr val="DC8300"/>
        </a:lt2>
        <a:accent1>
          <a:srgbClr val="C80000"/>
        </a:accent1>
        <a:accent2>
          <a:srgbClr val="CDB655"/>
        </a:accent2>
        <a:accent3>
          <a:srgbClr val="FFFFFF"/>
        </a:accent3>
        <a:accent4>
          <a:srgbClr val="404040"/>
        </a:accent4>
        <a:accent5>
          <a:srgbClr val="E0AAAA"/>
        </a:accent5>
        <a:accent6>
          <a:srgbClr val="BAA54C"/>
        </a:accent6>
        <a:hlink>
          <a:srgbClr val="24AACE"/>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63252</TotalTime>
  <Words>618</Words>
  <Application>Microsoft Office PowerPoint</Application>
  <PresentationFormat>On-screen Show (4:3)</PresentationFormat>
  <Paragraphs>107</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TIBCOPowerpointTemplate_081604</vt:lpstr>
      <vt:lpstr>TIBCO BusinessEvents  Rule Templates</vt:lpstr>
      <vt:lpstr>Disclaimer </vt:lpstr>
      <vt:lpstr>Design Elements</vt:lpstr>
      <vt:lpstr>Roles and Responsibility</vt:lpstr>
      <vt:lpstr>Workflow</vt:lpstr>
      <vt:lpstr>Assumptions</vt:lpstr>
      <vt:lpstr>Template Rule Editor</vt:lpstr>
      <vt:lpstr>Runtime Semantics</vt:lpstr>
      <vt:lpstr>PowerPoint Presentation</vt:lpstr>
    </vt:vector>
  </TitlesOfParts>
  <Company>TIBCO Software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TIBCO Corporate PPT Template - July 08</dc:title>
  <dc:subject>TIBCO Corporate Presentation</dc:subject>
  <dc:creator>TIBCO</dc:creator>
  <cp:keywords>tibco, corporate overview</cp:keywords>
  <cp:lastModifiedBy>pdhar</cp:lastModifiedBy>
  <cp:revision>1102</cp:revision>
  <dcterms:created xsi:type="dcterms:W3CDTF">2005-02-14T06:59:12Z</dcterms:created>
  <dcterms:modified xsi:type="dcterms:W3CDTF">2011-03-24T21:02:23Z</dcterms:modified>
  <cp:category>Enterprise Software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TIBCOCorpPrez_121205_FromTom</vt:lpwstr>
  </property>
  <property fmtid="{D5CDD505-2E9C-101B-9397-08002B2CF9AE}" pid="3" name="des">
    <vt:lpwstr>July 2008</vt:lpwstr>
  </property>
  <property fmtid="{D5CDD505-2E9C-101B-9397-08002B2CF9AE}" pid="4" name="ContentType">
    <vt:lpwstr>Document</vt:lpwstr>
  </property>
</Properties>
</file>