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ms-office.legacyDiagramTex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9"/>
  </p:notesMasterIdLst>
  <p:sldIdLst>
    <p:sldId id="256" r:id="rId2"/>
    <p:sldId id="598" r:id="rId3"/>
    <p:sldId id="593" r:id="rId4"/>
    <p:sldId id="591" r:id="rId5"/>
    <p:sldId id="612" r:id="rId6"/>
    <p:sldId id="625" r:id="rId7"/>
    <p:sldId id="626" r:id="rId8"/>
    <p:sldId id="585" r:id="rId9"/>
    <p:sldId id="562" r:id="rId10"/>
    <p:sldId id="576" r:id="rId11"/>
    <p:sldId id="575" r:id="rId12"/>
    <p:sldId id="589" r:id="rId13"/>
    <p:sldId id="608" r:id="rId14"/>
    <p:sldId id="620" r:id="rId15"/>
    <p:sldId id="579" r:id="rId16"/>
    <p:sldId id="627" r:id="rId17"/>
    <p:sldId id="588" r:id="rId18"/>
    <p:sldId id="628" r:id="rId19"/>
    <p:sldId id="381" r:id="rId20"/>
    <p:sldId id="619" r:id="rId21"/>
    <p:sldId id="590" r:id="rId22"/>
    <p:sldId id="613" r:id="rId23"/>
    <p:sldId id="614" r:id="rId24"/>
    <p:sldId id="615" r:id="rId25"/>
    <p:sldId id="616" r:id="rId26"/>
    <p:sldId id="617" r:id="rId27"/>
    <p:sldId id="618" r:id="rId2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itchFamily="34" charset="0"/>
        <a:ea typeface="+mn-ea"/>
        <a:cs typeface="+mn-cs"/>
        <a:sym typeface="Wingdings" pitchFamily="2" charset="2"/>
      </a:defRPr>
    </a:lvl1pPr>
    <a:lvl2pPr marL="457200" algn="l" rtl="0" eaLnBrk="0" fontAlgn="base" hangingPunct="0">
      <a:spcBef>
        <a:spcPct val="0"/>
      </a:spcBef>
      <a:spcAft>
        <a:spcPct val="0"/>
      </a:spcAft>
      <a:defRPr sz="2000" b="1" kern="1200">
        <a:solidFill>
          <a:schemeClr val="tx1"/>
        </a:solidFill>
        <a:latin typeface="Arial" pitchFamily="34" charset="0"/>
        <a:ea typeface="+mn-ea"/>
        <a:cs typeface="+mn-cs"/>
        <a:sym typeface="Wingdings" pitchFamily="2" charset="2"/>
      </a:defRPr>
    </a:lvl2pPr>
    <a:lvl3pPr marL="914400" algn="l" rtl="0" eaLnBrk="0" fontAlgn="base" hangingPunct="0">
      <a:spcBef>
        <a:spcPct val="0"/>
      </a:spcBef>
      <a:spcAft>
        <a:spcPct val="0"/>
      </a:spcAft>
      <a:defRPr sz="2000" b="1" kern="1200">
        <a:solidFill>
          <a:schemeClr val="tx1"/>
        </a:solidFill>
        <a:latin typeface="Arial" pitchFamily="34" charset="0"/>
        <a:ea typeface="+mn-ea"/>
        <a:cs typeface="+mn-cs"/>
        <a:sym typeface="Wingdings" pitchFamily="2" charset="2"/>
      </a:defRPr>
    </a:lvl3pPr>
    <a:lvl4pPr marL="1371600" algn="l" rtl="0" eaLnBrk="0" fontAlgn="base" hangingPunct="0">
      <a:spcBef>
        <a:spcPct val="0"/>
      </a:spcBef>
      <a:spcAft>
        <a:spcPct val="0"/>
      </a:spcAft>
      <a:defRPr sz="2000" b="1" kern="1200">
        <a:solidFill>
          <a:schemeClr val="tx1"/>
        </a:solidFill>
        <a:latin typeface="Arial" pitchFamily="34" charset="0"/>
        <a:ea typeface="+mn-ea"/>
        <a:cs typeface="+mn-cs"/>
        <a:sym typeface="Wingdings" pitchFamily="2" charset="2"/>
      </a:defRPr>
    </a:lvl4pPr>
    <a:lvl5pPr marL="1828800" algn="l" rtl="0" eaLnBrk="0" fontAlgn="base" hangingPunct="0">
      <a:spcBef>
        <a:spcPct val="0"/>
      </a:spcBef>
      <a:spcAft>
        <a:spcPct val="0"/>
      </a:spcAft>
      <a:defRPr sz="2000" b="1" kern="1200">
        <a:solidFill>
          <a:schemeClr val="tx1"/>
        </a:solidFill>
        <a:latin typeface="Arial" pitchFamily="34" charset="0"/>
        <a:ea typeface="+mn-ea"/>
        <a:cs typeface="+mn-cs"/>
        <a:sym typeface="Wingdings" pitchFamily="2" charset="2"/>
      </a:defRPr>
    </a:lvl5pPr>
    <a:lvl6pPr marL="2286000" algn="l" defTabSz="914400" rtl="0" eaLnBrk="1" latinLnBrk="0" hangingPunct="1">
      <a:defRPr sz="2000" b="1" kern="1200">
        <a:solidFill>
          <a:schemeClr val="tx1"/>
        </a:solidFill>
        <a:latin typeface="Arial" pitchFamily="34" charset="0"/>
        <a:ea typeface="+mn-ea"/>
        <a:cs typeface="+mn-cs"/>
        <a:sym typeface="Wingdings" pitchFamily="2" charset="2"/>
      </a:defRPr>
    </a:lvl6pPr>
    <a:lvl7pPr marL="2743200" algn="l" defTabSz="914400" rtl="0" eaLnBrk="1" latinLnBrk="0" hangingPunct="1">
      <a:defRPr sz="2000" b="1" kern="1200">
        <a:solidFill>
          <a:schemeClr val="tx1"/>
        </a:solidFill>
        <a:latin typeface="Arial" pitchFamily="34" charset="0"/>
        <a:ea typeface="+mn-ea"/>
        <a:cs typeface="+mn-cs"/>
        <a:sym typeface="Wingdings" pitchFamily="2" charset="2"/>
      </a:defRPr>
    </a:lvl7pPr>
    <a:lvl8pPr marL="3200400" algn="l" defTabSz="914400" rtl="0" eaLnBrk="1" latinLnBrk="0" hangingPunct="1">
      <a:defRPr sz="2000" b="1" kern="1200">
        <a:solidFill>
          <a:schemeClr val="tx1"/>
        </a:solidFill>
        <a:latin typeface="Arial" pitchFamily="34" charset="0"/>
        <a:ea typeface="+mn-ea"/>
        <a:cs typeface="+mn-cs"/>
        <a:sym typeface="Wingdings" pitchFamily="2" charset="2"/>
      </a:defRPr>
    </a:lvl8pPr>
    <a:lvl9pPr marL="3657600" algn="l" defTabSz="914400" rtl="0" eaLnBrk="1" latinLnBrk="0" hangingPunct="1">
      <a:defRPr sz="2000" b="1" kern="1200">
        <a:solidFill>
          <a:schemeClr val="tx1"/>
        </a:solidFill>
        <a:latin typeface="Arial" pitchFamily="34"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8CFC97"/>
    <a:srgbClr val="99FF99"/>
    <a:srgbClr val="22A1C4"/>
    <a:srgbClr val="68F5FC"/>
    <a:srgbClr val="6666FF"/>
    <a:srgbClr val="9966FF"/>
    <a:srgbClr val="993300"/>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77" autoAdjust="0"/>
    <p:restoredTop sz="93640" autoAdjust="0"/>
  </p:normalViewPr>
  <p:slideViewPr>
    <p:cSldViewPr>
      <p:cViewPr>
        <p:scale>
          <a:sx n="98" d="100"/>
          <a:sy n="98" d="100"/>
        </p:scale>
        <p:origin x="-19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08"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06/relationships/legacyDocTextInfo" Target="legacyDocTextInfo.bin"/><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13" Type="http://schemas.microsoft.com/office/2006/relationships/legacyDiagramText" Target="legacyDiagramText13.bin"/><Relationship Id="rId3" Type="http://schemas.microsoft.com/office/2006/relationships/legacyDiagramText" Target="legacyDiagramText3.bin"/><Relationship Id="rId7" Type="http://schemas.microsoft.com/office/2006/relationships/legacyDiagramText" Target="legacyDiagramText7.bin"/><Relationship Id="rId12" Type="http://schemas.microsoft.com/office/2006/relationships/legacyDiagramText" Target="legacyDiagramText12.bin"/><Relationship Id="rId2" Type="http://schemas.microsoft.com/office/2006/relationships/legacyDiagramText" Target="legacyDiagramText2.bin"/><Relationship Id="rId16" Type="http://schemas.microsoft.com/office/2006/relationships/legacyDiagramText" Target="legacyDiagramText16.bin"/><Relationship Id="rId1" Type="http://schemas.microsoft.com/office/2006/relationships/legacyDiagramText" Target="legacyDiagramText1.bin"/><Relationship Id="rId6" Type="http://schemas.microsoft.com/office/2006/relationships/legacyDiagramText" Target="legacyDiagramText6.bin"/><Relationship Id="rId11" Type="http://schemas.microsoft.com/office/2006/relationships/legacyDiagramText" Target="legacyDiagramText11.bin"/><Relationship Id="rId5" Type="http://schemas.microsoft.com/office/2006/relationships/legacyDiagramText" Target="legacyDiagramText5.bin"/><Relationship Id="rId15" Type="http://schemas.microsoft.com/office/2006/relationships/legacyDiagramText" Target="legacyDiagramText15.bin"/><Relationship Id="rId10" Type="http://schemas.microsoft.com/office/2006/relationships/legacyDiagramText" Target="legacyDiagramText10.bin"/><Relationship Id="rId4" Type="http://schemas.microsoft.com/office/2006/relationships/legacyDiagramText" Target="legacyDiagramText4.bin"/><Relationship Id="rId9" Type="http://schemas.microsoft.com/office/2006/relationships/legacyDiagramText" Target="legacyDiagramText9.bin"/><Relationship Id="rId14" Type="http://schemas.microsoft.com/office/2006/relationships/legacyDiagramText" Target="legacyDiagramText1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FEC92528-2575-420B-9517-4EC0E56E8B1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E23724-4449-4A57-AF34-3220ED51D308}" type="slidenum">
              <a:rPr lang="en-US"/>
              <a:pPr/>
              <a:t>1</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A5195-03BD-4CD4-A912-E065CC9C4D02}" type="slidenum">
              <a:rPr lang="en-US"/>
              <a:pPr/>
              <a:t>24</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r>
              <a:rPr lang="en-GB"/>
              <a:t>Real-time operations analytics deducing rule changes on the fly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8BE2C-D0FC-4C47-88A1-A8727CA8E176}" type="slidenum">
              <a:rPr lang="en-US"/>
              <a:pPr/>
              <a:t>25</a:t>
            </a:fld>
            <a:endParaRPr 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r>
              <a:rPr lang="en-GB"/>
              <a:t>Use of S+ against the event store is proposed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6F65A-C094-4C85-A073-4C0906ECF5DF}" type="slidenum">
              <a:rPr lang="en-US"/>
              <a:pPr/>
              <a:t>26</a:t>
            </a:fld>
            <a:endParaRPr 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r>
              <a:rPr lang="en-GB"/>
              <a:t>BE can also operate with the traditional SAS / SPSS / S+ mode of operations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D904E-2FF4-4D0E-97E9-53E7BACDCF2A}" type="slidenum">
              <a:rPr lang="en-US"/>
              <a:pPr/>
              <a:t>4</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r>
              <a:rPr lang="en-GB"/>
              <a:t>Business rules themselves are viewed as some as “actionable business statements” to enact policies that in turn are driven by business goals (see OMG Business Motivation Model). BR can describe simple facts (eg every customer has a delivery address) that map to concept/object models, as well as decision rules (eg if customer address is local then delivery process is local courier), defined usually in the context of some process.</a:t>
            </a:r>
          </a:p>
          <a:p>
            <a:endParaRPr lang="en-GB"/>
          </a:p>
          <a:p>
            <a:r>
              <a:rPr lang="en-GB"/>
              <a:t>Business processes are traditional orchestrated (see BPMN flows in BusinessStudio for iProcess) – usually where manual workflow tasks are required – and continuous CEP processes.</a:t>
            </a:r>
          </a:p>
          <a:p>
            <a:r>
              <a:rPr lang="en-GB"/>
              <a:t>Note that BE can act in both (eg Enterprise edition for CEP, Inference edition for rule services under BPM)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DA6997-9979-4B07-B02F-18DDF68960DC}" type="slidenum">
              <a:rPr lang="en-US"/>
              <a:pPr/>
              <a:t>12</a:t>
            </a:fld>
            <a:endParaRPr lang="en-US"/>
          </a:p>
        </p:txBody>
      </p:sp>
      <p:sp>
        <p:nvSpPr>
          <p:cNvPr id="715778" name="Rectangle 7"/>
          <p:cNvSpPr txBox="1">
            <a:spLocks noGrp="1" noChangeArrowheads="1"/>
          </p:cNvSpPr>
          <p:nvPr/>
        </p:nvSpPr>
        <p:spPr bwMode="auto">
          <a:xfrm>
            <a:off x="3900488" y="8678863"/>
            <a:ext cx="2941637" cy="465137"/>
          </a:xfrm>
          <a:prstGeom prst="rect">
            <a:avLst/>
          </a:prstGeom>
          <a:noFill/>
          <a:ln w="9525">
            <a:noFill/>
            <a:miter lim="800000"/>
            <a:headEnd/>
            <a:tailEnd/>
          </a:ln>
        </p:spPr>
        <p:txBody>
          <a:bodyPr lIns="89712" tIns="44857" rIns="89712" bIns="44857" anchor="b"/>
          <a:lstStyle/>
          <a:p>
            <a:pPr algn="r" defTabSz="896938"/>
            <a:fld id="{709DE014-B112-433B-B01F-7153C6DC1064}" type="slidenum">
              <a:rPr lang="en-US" sz="1200" b="0"/>
              <a:pPr algn="r" defTabSz="896938"/>
              <a:t>12</a:t>
            </a:fld>
            <a:endParaRPr lang="en-US" sz="1200" b="0"/>
          </a:p>
        </p:txBody>
      </p:sp>
      <p:sp>
        <p:nvSpPr>
          <p:cNvPr id="715779" name="Rectangle 2"/>
          <p:cNvSpPr>
            <a:spLocks noGrp="1" noRot="1" noChangeAspect="1" noChangeArrowheads="1" noTextEdit="1"/>
          </p:cNvSpPr>
          <p:nvPr>
            <p:ph type="sldImg"/>
          </p:nvPr>
        </p:nvSpPr>
        <p:spPr>
          <a:xfrm>
            <a:off x="1189038" y="698500"/>
            <a:ext cx="4545012" cy="3408363"/>
          </a:xfrm>
          <a:ln/>
        </p:spPr>
      </p:sp>
      <p:sp>
        <p:nvSpPr>
          <p:cNvPr id="715780" name="Rectangle 3"/>
          <p:cNvSpPr>
            <a:spLocks noGrp="1" noChangeArrowheads="1"/>
          </p:cNvSpPr>
          <p:nvPr>
            <p:ph type="body" idx="1"/>
          </p:nvPr>
        </p:nvSpPr>
        <p:spPr>
          <a:xfrm>
            <a:off x="882650" y="4338638"/>
            <a:ext cx="5078413" cy="4106862"/>
          </a:xfrm>
        </p:spPr>
        <p:txBody>
          <a:bodyPr lIns="89712" tIns="44857" rIns="89712" bIns="44857"/>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51532-B9C5-4B61-A617-B5A511218D8F}" type="slidenum">
              <a:rPr lang="en-US"/>
              <a:pPr/>
              <a:t>15</a:t>
            </a:fld>
            <a:endParaRPr lang="en-US"/>
          </a:p>
        </p:txBody>
      </p:sp>
      <p:sp>
        <p:nvSpPr>
          <p:cNvPr id="695298" name="Rectangle 2"/>
          <p:cNvSpPr>
            <a:spLocks noGrp="1" noRot="1" noChangeAspect="1" noChangeArrowheads="1" noTextEdit="1"/>
          </p:cNvSpPr>
          <p:nvPr>
            <p:ph type="sldImg"/>
          </p:nvPr>
        </p:nvSpPr>
        <p:spPr>
          <a:xfrm>
            <a:off x="1184275" y="698500"/>
            <a:ext cx="4546600" cy="3409950"/>
          </a:xfrm>
          <a:ln/>
        </p:spPr>
      </p:sp>
      <p:sp>
        <p:nvSpPr>
          <p:cNvPr id="695299" name="Rectangle 3"/>
          <p:cNvSpPr>
            <a:spLocks noGrp="1" noChangeArrowheads="1"/>
          </p:cNvSpPr>
          <p:nvPr>
            <p:ph type="body" idx="1"/>
          </p:nvPr>
        </p:nvSpPr>
        <p:spPr>
          <a:xfrm>
            <a:off x="882650" y="4338638"/>
            <a:ext cx="5078413" cy="4106862"/>
          </a:xfrm>
        </p:spPr>
        <p:txBody>
          <a:bodyPr lIns="89712" tIns="44857" rIns="89712" bIns="44857"/>
          <a:lstStyle/>
          <a:p>
            <a:pPr marL="228600" indent="-228600"/>
            <a:r>
              <a:rPr lang="en-GB"/>
              <a:t>Dotted = roadmap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51BFD-D81E-4589-94A8-AA849B512553}" type="slidenum">
              <a:rPr lang="en-US"/>
              <a:pPr/>
              <a:t>16</a:t>
            </a:fld>
            <a:endParaRPr lang="en-US"/>
          </a:p>
        </p:txBody>
      </p:sp>
      <p:sp>
        <p:nvSpPr>
          <p:cNvPr id="774146" name="Rectangle 2"/>
          <p:cNvSpPr>
            <a:spLocks noGrp="1" noRot="1" noChangeAspect="1" noChangeArrowheads="1" noTextEdit="1"/>
          </p:cNvSpPr>
          <p:nvPr>
            <p:ph type="sldImg"/>
          </p:nvPr>
        </p:nvSpPr>
        <p:spPr>
          <a:xfrm>
            <a:off x="1184275" y="698500"/>
            <a:ext cx="4546600" cy="3409950"/>
          </a:xfrm>
          <a:ln/>
        </p:spPr>
      </p:sp>
      <p:sp>
        <p:nvSpPr>
          <p:cNvPr id="774147" name="Rectangle 3"/>
          <p:cNvSpPr>
            <a:spLocks noGrp="1" noChangeArrowheads="1"/>
          </p:cNvSpPr>
          <p:nvPr>
            <p:ph type="body" idx="1"/>
          </p:nvPr>
        </p:nvSpPr>
        <p:spPr>
          <a:xfrm>
            <a:off x="882650" y="4338638"/>
            <a:ext cx="5078413" cy="4106862"/>
          </a:xfrm>
        </p:spPr>
        <p:txBody>
          <a:bodyPr lIns="89712" tIns="44857" rIns="89712" bIns="44857"/>
          <a:lstStyle/>
          <a:p>
            <a:pPr marL="228600" indent="-228600"/>
            <a:r>
              <a:rPr lang="en-GB"/>
              <a:t>Dotted = roadmap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BEC02-B36B-4CC8-8716-AE77CB0BFB0E}" type="slidenum">
              <a:rPr lang="en-US"/>
              <a:pPr/>
              <a:t>17</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a:xfrm>
            <a:off x="914400" y="4343400"/>
            <a:ext cx="5029200" cy="4114800"/>
          </a:xfrm>
        </p:spPr>
        <p:txBody>
          <a:bodyPr/>
          <a:lstStyle/>
          <a:p>
            <a:r>
              <a:rPr lang="en-GB"/>
              <a:t>Pros/cons vs ILOG and FIC</a:t>
            </a:r>
          </a:p>
          <a:p>
            <a:r>
              <a:rPr lang="en-GB"/>
              <a:t>Integration: easier with TIBCO due to BW, and indeed historically this is a high-risk item for ILOG and FIC (ILOG used to have sever problems with proving integration); also FIC and ILOG need to specify some server eg WebSphere app server.</a:t>
            </a:r>
          </a:p>
          <a:p>
            <a:r>
              <a:rPr lang="en-GB"/>
              <a:t>Concept model: easier with ILOG and FIC as they have a large range of built-in adapters to easily read-in a DB or XML schema. We have a DBConcept idea for BE3.0 but model sharing not high on the roadmap before Eclipse / BE4 / 09 (where we’ll re-use Eclipse capabilities here at design-time). ILOG/FIC POC could easily show profiles from DB2 as data in their rule engines.</a:t>
            </a:r>
          </a:p>
          <a:p>
            <a:r>
              <a:rPr lang="en-GB"/>
              <a:t>State model: easier with BE; the other tools use a ruleflow. For AllState a ruleflow (mapping a transaction context) could be sold as easier to understand, but we could argue that a State Model is actually more powerful and adaptable to cover the same sorts of thing. Ruleflows are more akin to BE orchestrations though. They can include loops. But then, of course you can loop through a state model too.</a:t>
            </a:r>
          </a:p>
          <a:p>
            <a:r>
              <a:rPr lang="en-GB"/>
              <a:t>Rule engine: </a:t>
            </a:r>
          </a:p>
          <a:p>
            <a:pPr>
              <a:buFontTx/>
              <a:buChar char="-"/>
            </a:pPr>
            <a:r>
              <a:rPr lang="en-GB"/>
              <a:t>performance: this is probably a wash. For transactions like AllState, FIC and ILOG will quote to use code-generation (ie not a rule engine) which maps rules to Java code. A similar approach is used for BE rule functions. So FIC and ILOG will claim they are faster (as they generate Java code) but in fact we can do the same. The main difference here is they can take the same rule (actually ruleset) and flag it for inferencing or code generation, whereas we decide at design-time by using a rule fn or a rule. But the difference is slight.</a:t>
            </a:r>
          </a:p>
          <a:p>
            <a:pPr>
              <a:buFontTx/>
              <a:buChar char="-"/>
            </a:pPr>
            <a:r>
              <a:rPr lang="en-GB"/>
              <a:t>expressions: this is where we fall down, with ILOG and FIC having much richer rule languages eg quantitative expressions, re-usable declarations across rules, inner joins. We counter this with queries in BE3 and that these features are not required for Phase 1. But this is definitely a weak-point for us. Other areas are things like constraint rules (FIC and ILOG can do event-condition-action rules for events like “data changed value”), and rule inheritance (re-using rule filters in other rules by referring to a rule name)</a:t>
            </a:r>
          </a:p>
          <a:p>
            <a:r>
              <a:rPr lang="en-GB"/>
              <a:t>Rule mgmt: clearly we don’t compete today here. BE3 introduces some capabilities, but ILOG and FIC have 8 years experience in selling + many many yrs development behind their BUI + repository capabilities. Even if we piggy back on BPM developments in this area, we will have difficulty in matching these for a few yrs. However, we would certainly be competitive with someone like Pega.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See http://www.nxtbook.com/nxtbooks/ilog/extendingcrmwp/#/7/OnePage </a:t>
            </a:r>
            <a:endParaRPr lang="en-GB" dirty="0"/>
          </a:p>
        </p:txBody>
      </p:sp>
      <p:sp>
        <p:nvSpPr>
          <p:cNvPr id="4" name="Slide Number Placeholder 3"/>
          <p:cNvSpPr>
            <a:spLocks noGrp="1"/>
          </p:cNvSpPr>
          <p:nvPr>
            <p:ph type="sldNum" sz="quarter" idx="10"/>
          </p:nvPr>
        </p:nvSpPr>
        <p:spPr/>
        <p:txBody>
          <a:bodyPr/>
          <a:lstStyle/>
          <a:p>
            <a:fld id="{FEC92528-2575-420B-9517-4EC0E56E8B1D}"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7D33F-C993-45FE-B5B9-DC7751CFA130}" type="slidenum">
              <a:rPr lang="en-US"/>
              <a:pPr/>
              <a:t>19</a:t>
            </a:fld>
            <a:endParaRPr lang="en-US"/>
          </a:p>
        </p:txBody>
      </p:sp>
      <p:sp>
        <p:nvSpPr>
          <p:cNvPr id="267266" name="Rectangle 2"/>
          <p:cNvSpPr>
            <a:spLocks noGrp="1" noRot="1" noChangeAspect="1" noChangeArrowheads="1" noTextEdit="1"/>
          </p:cNvSpPr>
          <p:nvPr>
            <p:ph type="sldImg"/>
          </p:nvPr>
        </p:nvSpPr>
        <p:spPr>
          <a:xfrm>
            <a:off x="1185863" y="696913"/>
            <a:ext cx="4546600" cy="3409950"/>
          </a:xfrm>
          <a:ln/>
        </p:spPr>
      </p:sp>
      <p:sp>
        <p:nvSpPr>
          <p:cNvPr id="267267" name="Rectangle 3"/>
          <p:cNvSpPr>
            <a:spLocks noGrp="1" noChangeArrowheads="1"/>
          </p:cNvSpPr>
          <p:nvPr>
            <p:ph type="body" idx="1"/>
          </p:nvPr>
        </p:nvSpPr>
        <p:spPr>
          <a:xfrm>
            <a:off x="884238" y="4340225"/>
            <a:ext cx="5075237" cy="4106863"/>
          </a:xfrm>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CD3AB2-AFA0-4E5B-93CB-B36E168C7B91}" type="slidenum">
              <a:rPr lang="en-US"/>
              <a:pPr/>
              <a:t>21</a:t>
            </a:fld>
            <a:endParaRPr lang="en-US"/>
          </a:p>
        </p:txBody>
      </p:sp>
      <p:sp>
        <p:nvSpPr>
          <p:cNvPr id="717826" name="Rectangle 2"/>
          <p:cNvSpPr>
            <a:spLocks noGrp="1" noRot="1" noChangeAspect="1" noChangeArrowheads="1" noTextEdit="1"/>
          </p:cNvSpPr>
          <p:nvPr>
            <p:ph type="sldImg"/>
          </p:nvPr>
        </p:nvSpPr>
        <p:spPr>
          <a:xfrm>
            <a:off x="1185863" y="698500"/>
            <a:ext cx="4543425" cy="3408363"/>
          </a:xfrm>
          <a:ln/>
        </p:spPr>
      </p:sp>
      <p:sp>
        <p:nvSpPr>
          <p:cNvPr id="717827" name="Rectangle 3"/>
          <p:cNvSpPr>
            <a:spLocks noGrp="1" noChangeArrowheads="1"/>
          </p:cNvSpPr>
          <p:nvPr>
            <p:ph type="body" idx="1"/>
          </p:nvPr>
        </p:nvSpPr>
        <p:spPr>
          <a:xfrm>
            <a:off x="882650" y="4340225"/>
            <a:ext cx="5078413" cy="4105275"/>
          </a:xfrm>
        </p:spPr>
        <p:txBody>
          <a:bodyPr/>
          <a:lstStyle/>
          <a:p>
            <a:pPr marL="228600" indent="-228600">
              <a:buFontTx/>
              <a:buAutoNum type="arabicPeriod"/>
            </a:pPr>
            <a:r>
              <a:rPr lang="en-GB"/>
              <a:t>BI = Spotfire</a:t>
            </a:r>
          </a:p>
          <a:p>
            <a:pPr marL="228600" indent="-228600">
              <a:buFontTx/>
              <a:buAutoNum type="arabicPeriod"/>
            </a:pPr>
            <a:r>
              <a:rPr lang="en-GB"/>
              <a:t>Tools like constraint-based optimization (maximize load, pricing etc per some complex set of events)</a:t>
            </a:r>
          </a:p>
          <a:p>
            <a:pPr marL="228600" indent="-228600">
              <a:buFontTx/>
              <a:buAutoNum type="arabicPeriod"/>
            </a:pPr>
            <a:r>
              <a:rPr lang="en-GB"/>
              <a:t>Real time visualization eg AJAX (GI) dashboards, SL Corp fat client, …</a:t>
            </a:r>
          </a:p>
          <a:p>
            <a:pPr marL="228600" indent="-228600">
              <a:buFontTx/>
              <a:buAutoNum type="arabicPeriod"/>
            </a:pPr>
            <a:r>
              <a:rPr lang="en-GB"/>
              <a:t>ML is an increasingly interesting topic</a:t>
            </a:r>
          </a:p>
          <a:p>
            <a:pPr marL="228600" indent="-228600">
              <a:buFontTx/>
              <a:buAutoNum type="arabicPeriod"/>
            </a:pPr>
            <a:r>
              <a:rPr lang="en-GB"/>
              <a:t>Higher performance implies need for parallel / distributed agents sharing data eg Tangosol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77890" name="Picture 2" descr="TIBCO_ppt_TITL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77891" name="Rectangle 3"/>
          <p:cNvSpPr>
            <a:spLocks noGrp="1" noChangeArrowheads="1"/>
          </p:cNvSpPr>
          <p:nvPr>
            <p:ph type="ctrTitle" sz="quarter"/>
          </p:nvPr>
        </p:nvSpPr>
        <p:spPr bwMode="auto">
          <a:xfrm>
            <a:off x="914400" y="1828800"/>
            <a:ext cx="3810000" cy="1025525"/>
          </a:xfrm>
        </p:spPr>
        <p:txBody>
          <a:bodyPr>
            <a:spAutoFit/>
          </a:bodyPr>
          <a:lstStyle>
            <a:lvl1pPr>
              <a:lnSpc>
                <a:spcPct val="85000"/>
              </a:lnSpc>
              <a:defRPr sz="3600"/>
            </a:lvl1pPr>
          </a:lstStyle>
          <a:p>
            <a:r>
              <a:rPr lang="en-US"/>
              <a:t>Click to edit Master title style</a:t>
            </a:r>
          </a:p>
        </p:txBody>
      </p:sp>
      <p:sp>
        <p:nvSpPr>
          <p:cNvPr id="677892" name="Rectangle 4"/>
          <p:cNvSpPr>
            <a:spLocks noGrp="1" noChangeArrowheads="1"/>
          </p:cNvSpPr>
          <p:nvPr>
            <p:ph type="subTitle" sz="quarter" idx="1"/>
          </p:nvPr>
        </p:nvSpPr>
        <p:spPr>
          <a:xfrm>
            <a:off x="914400" y="3101975"/>
            <a:ext cx="3810000" cy="762000"/>
          </a:xfrm>
        </p:spPr>
        <p:txBody>
          <a:bodyPr/>
          <a:lstStyle>
            <a:lvl1pPr marL="0" indent="0">
              <a:buClr>
                <a:srgbClr val="5F5F5F"/>
              </a:buClr>
              <a:buFont typeface="Wingdings" pitchFamily="2" charset="2"/>
              <a:buNone/>
              <a:defRPr sz="2800" b="0">
                <a:solidFill>
                  <a:schemeClr val="bg1"/>
                </a:solidFill>
              </a:defRPr>
            </a:lvl1pPr>
          </a:lstStyle>
          <a:p>
            <a:r>
              <a:rPr lang="en-US"/>
              <a:t>Click to edit Master subtitle style</a:t>
            </a:r>
          </a:p>
        </p:txBody>
      </p:sp>
      <p:sp>
        <p:nvSpPr>
          <p:cNvPr id="677893" name="Text Box 5"/>
          <p:cNvSpPr txBox="1">
            <a:spLocks noChangeArrowheads="1"/>
          </p:cNvSpPr>
          <p:nvPr/>
        </p:nvSpPr>
        <p:spPr bwMode="white">
          <a:xfrm rot="-21600000">
            <a:off x="90488" y="6704013"/>
            <a:ext cx="3109912" cy="106362"/>
          </a:xfrm>
          <a:prstGeom prst="rect">
            <a:avLst/>
          </a:prstGeom>
          <a:noFill/>
          <a:ln w="9525">
            <a:noFill/>
            <a:miter lim="800000"/>
            <a:headEnd/>
            <a:tailEnd/>
          </a:ln>
          <a:effectLst/>
        </p:spPr>
        <p:txBody>
          <a:bodyPr wrap="none" lIns="0" tIns="0" rIns="0" bIns="0" anchor="b">
            <a:spAutoFit/>
          </a:bodyPr>
          <a:lstStyle/>
          <a:p>
            <a:pPr eaLnBrk="1" hangingPunct="1">
              <a:spcBef>
                <a:spcPct val="50000"/>
              </a:spcBef>
            </a:pPr>
            <a:r>
              <a:rPr lang="en-US" sz="700" b="0">
                <a:solidFill>
                  <a:srgbClr val="FFFFFF"/>
                </a:solidFill>
              </a:rPr>
              <a:t>© 2008 TIBCO Software Inc. All Rights Reserved. Confidential and Proprietary.</a:t>
            </a:r>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0963"/>
            <a:ext cx="2063750" cy="61706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0050" y="80963"/>
            <a:ext cx="6043613" cy="6170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80963"/>
            <a:ext cx="7812088" cy="5334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09600" y="1066800"/>
            <a:ext cx="8050213" cy="5184775"/>
          </a:xfrm>
        </p:spPr>
        <p:txBody>
          <a:bodyPr/>
          <a:lstStyle/>
          <a:p>
            <a:endParaRPr lang="en-GB"/>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00050" y="80963"/>
            <a:ext cx="7812088" cy="5334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609600" y="1066800"/>
            <a:ext cx="8050213" cy="5184775"/>
          </a:xfrm>
        </p:spPr>
        <p:txBody>
          <a:bodyPr/>
          <a:lstStyle/>
          <a:p>
            <a:endParaRPr lang="en-GB"/>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80963"/>
            <a:ext cx="7812088" cy="533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066800"/>
            <a:ext cx="3948113" cy="5184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10113" y="1066800"/>
            <a:ext cx="3949700" cy="5184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066800"/>
            <a:ext cx="394811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10113" y="1066800"/>
            <a:ext cx="39497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6866" name="Picture 2" descr="TIBCO_ppt_Content"/>
          <p:cNvPicPr>
            <a:picLocks noChangeAspect="1" noChangeArrowheads="1"/>
          </p:cNvPicPr>
          <p:nvPr/>
        </p:nvPicPr>
        <p:blipFill>
          <a:blip r:embed="rId16" cstate="print"/>
          <a:srcRect/>
          <a:stretch>
            <a:fillRect/>
          </a:stretch>
        </p:blipFill>
        <p:spPr bwMode="auto">
          <a:xfrm>
            <a:off x="0" y="0"/>
            <a:ext cx="9144000" cy="6858000"/>
          </a:xfrm>
          <a:prstGeom prst="rect">
            <a:avLst/>
          </a:prstGeom>
          <a:noFill/>
        </p:spPr>
      </p:pic>
      <p:sp>
        <p:nvSpPr>
          <p:cNvPr id="676867" name="Text Box 3"/>
          <p:cNvSpPr txBox="1">
            <a:spLocks noChangeArrowheads="1"/>
          </p:cNvSpPr>
          <p:nvPr/>
        </p:nvSpPr>
        <p:spPr bwMode="white">
          <a:xfrm rot="-21600000">
            <a:off x="4814888" y="6648450"/>
            <a:ext cx="3109912" cy="106363"/>
          </a:xfrm>
          <a:prstGeom prst="rect">
            <a:avLst/>
          </a:prstGeom>
          <a:noFill/>
          <a:ln w="9525">
            <a:noFill/>
            <a:miter lim="800000"/>
            <a:headEnd/>
            <a:tailEnd/>
          </a:ln>
          <a:effectLst/>
        </p:spPr>
        <p:txBody>
          <a:bodyPr wrap="none" lIns="0" tIns="0" rIns="0" bIns="0" anchor="b">
            <a:spAutoFit/>
          </a:bodyPr>
          <a:lstStyle/>
          <a:p>
            <a:pPr eaLnBrk="1" hangingPunct="1">
              <a:spcBef>
                <a:spcPct val="50000"/>
              </a:spcBef>
            </a:pPr>
            <a:r>
              <a:rPr lang="en-US" sz="700" b="0"/>
              <a:t>© 2008 TIBCO Software Inc. All Rights Reserved. Confidential and Proprietary.</a:t>
            </a:r>
          </a:p>
        </p:txBody>
      </p:sp>
      <p:sp>
        <p:nvSpPr>
          <p:cNvPr id="676868" name="Rectangle 4"/>
          <p:cNvSpPr>
            <a:spLocks noChangeArrowheads="1"/>
          </p:cNvSpPr>
          <p:nvPr/>
        </p:nvSpPr>
        <p:spPr bwMode="white">
          <a:xfrm>
            <a:off x="76200" y="6553200"/>
            <a:ext cx="481013" cy="228600"/>
          </a:xfrm>
          <a:prstGeom prst="rect">
            <a:avLst/>
          </a:prstGeom>
          <a:noFill/>
          <a:ln w="9525">
            <a:noFill/>
            <a:miter lim="800000"/>
            <a:headEnd/>
            <a:tailEnd/>
          </a:ln>
          <a:effectLst/>
        </p:spPr>
        <p:txBody>
          <a:bodyPr/>
          <a:lstStyle/>
          <a:p>
            <a:pPr algn="ctr"/>
            <a:fld id="{0A38E0E9-E2A8-4DF9-A5C4-4F9692E38A16}" type="slidenum">
              <a:rPr lang="en-US" sz="1000" b="0"/>
              <a:pPr algn="ctr"/>
              <a:t>‹#›</a:t>
            </a:fld>
            <a:endParaRPr lang="en-US" sz="1000" b="0"/>
          </a:p>
        </p:txBody>
      </p:sp>
      <p:sp>
        <p:nvSpPr>
          <p:cNvPr id="676869" name="Rectangle 5"/>
          <p:cNvSpPr>
            <a:spLocks noGrp="1" noChangeArrowheads="1"/>
          </p:cNvSpPr>
          <p:nvPr>
            <p:ph type="title"/>
          </p:nvPr>
        </p:nvSpPr>
        <p:spPr bwMode="white">
          <a:xfrm>
            <a:off x="400050" y="80963"/>
            <a:ext cx="781208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76870" name="Rectangle 6"/>
          <p:cNvSpPr>
            <a:spLocks noGrp="1" noChangeArrowheads="1"/>
          </p:cNvSpPr>
          <p:nvPr>
            <p:ph type="body" idx="1"/>
          </p:nvPr>
        </p:nvSpPr>
        <p:spPr bwMode="auto">
          <a:xfrm>
            <a:off x="609600" y="1066800"/>
            <a:ext cx="8050213"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676871" name="Picture 7" descr="TIBCOLogo_trans"/>
          <p:cNvPicPr>
            <a:picLocks noChangeAspect="1" noChangeArrowheads="1"/>
          </p:cNvPicPr>
          <p:nvPr/>
        </p:nvPicPr>
        <p:blipFill>
          <a:blip r:embed="rId17" cstate="print"/>
          <a:srcRect/>
          <a:stretch>
            <a:fillRect/>
          </a:stretch>
        </p:blipFill>
        <p:spPr bwMode="auto">
          <a:xfrm>
            <a:off x="8020050" y="6473825"/>
            <a:ext cx="1066800" cy="346075"/>
          </a:xfrm>
          <a:prstGeom prst="rect">
            <a:avLst/>
          </a:prstGeom>
          <a:noFill/>
        </p:spPr>
      </p:pic>
      <p:pic>
        <p:nvPicPr>
          <p:cNvPr id="676872" name="Picture 8" descr="TEMPLATE-back_96_final"/>
          <p:cNvPicPr>
            <a:picLocks noChangeAspect="1" noChangeArrowheads="1"/>
          </p:cNvPicPr>
          <p:nvPr/>
        </p:nvPicPr>
        <p:blipFill>
          <a:blip r:embed="rId18" cstate="print"/>
          <a:srcRect/>
          <a:stretch>
            <a:fillRect/>
          </a:stretch>
        </p:blipFill>
        <p:spPr bwMode="auto">
          <a:xfrm>
            <a:off x="0" y="0"/>
            <a:ext cx="9144000" cy="6858000"/>
          </a:xfrm>
          <a:prstGeom prst="rect">
            <a:avLst/>
          </a:prstGeom>
          <a:noFill/>
        </p:spPr>
      </p:pic>
      <p:sp>
        <p:nvSpPr>
          <p:cNvPr id="676873" name="Rectangle 9"/>
          <p:cNvSpPr>
            <a:spLocks noChangeArrowheads="1"/>
          </p:cNvSpPr>
          <p:nvPr/>
        </p:nvSpPr>
        <p:spPr bwMode="auto">
          <a:xfrm>
            <a:off x="0" y="0"/>
            <a:ext cx="9144000" cy="1052513"/>
          </a:xfrm>
          <a:prstGeom prst="rect">
            <a:avLst/>
          </a:prstGeom>
          <a:gradFill rotWithShape="1">
            <a:gsLst>
              <a:gs pos="0">
                <a:srgbClr val="000066"/>
              </a:gs>
              <a:gs pos="100000">
                <a:schemeClr val="hlink"/>
              </a:gs>
            </a:gsLst>
            <a:lin ang="5400000" scaled="1"/>
          </a:gradFill>
          <a:ln w="25400" algn="ctr">
            <a:noFill/>
            <a:miter lim="800000"/>
            <a:headEnd type="none" w="sm" len="sm"/>
            <a:tailEnd type="none" w="sm" len="sm"/>
          </a:ln>
          <a:effectLst/>
        </p:spPr>
        <p:txBody>
          <a:bodyPr anchor="ctr">
            <a:spAutoFit/>
          </a:bodyPr>
          <a:lstStyle/>
          <a:p>
            <a:endParaRPr lang="en-GB"/>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ransition>
    <p:wipe dir="r"/>
  </p:transition>
  <p:timing>
    <p:tnLst>
      <p:par>
        <p:cTn id="1" dur="indefinite" restart="never" nodeType="tmRoot"/>
      </p:par>
    </p:tnLst>
  </p:timing>
  <p:txStyles>
    <p:titleStyle>
      <a:lvl1pPr algn="l" rtl="0" fontAlgn="base">
        <a:lnSpc>
          <a:spcPct val="90000"/>
        </a:lnSpc>
        <a:spcBef>
          <a:spcPct val="0"/>
        </a:spcBef>
        <a:spcAft>
          <a:spcPct val="0"/>
        </a:spcAft>
        <a:defRPr sz="2400" b="1">
          <a:solidFill>
            <a:schemeClr val="bg1"/>
          </a:solidFill>
          <a:latin typeface="+mj-lt"/>
          <a:ea typeface="+mj-ea"/>
          <a:cs typeface="+mj-cs"/>
        </a:defRPr>
      </a:lvl1pPr>
      <a:lvl2pPr algn="l" rtl="0" fontAlgn="base">
        <a:lnSpc>
          <a:spcPct val="90000"/>
        </a:lnSpc>
        <a:spcBef>
          <a:spcPct val="0"/>
        </a:spcBef>
        <a:spcAft>
          <a:spcPct val="0"/>
        </a:spcAft>
        <a:defRPr sz="2400" b="1">
          <a:solidFill>
            <a:schemeClr val="bg1"/>
          </a:solidFill>
          <a:latin typeface="Arial" pitchFamily="34" charset="0"/>
        </a:defRPr>
      </a:lvl2pPr>
      <a:lvl3pPr algn="l" rtl="0" fontAlgn="base">
        <a:lnSpc>
          <a:spcPct val="90000"/>
        </a:lnSpc>
        <a:spcBef>
          <a:spcPct val="0"/>
        </a:spcBef>
        <a:spcAft>
          <a:spcPct val="0"/>
        </a:spcAft>
        <a:defRPr sz="2400" b="1">
          <a:solidFill>
            <a:schemeClr val="bg1"/>
          </a:solidFill>
          <a:latin typeface="Arial" pitchFamily="34" charset="0"/>
        </a:defRPr>
      </a:lvl3pPr>
      <a:lvl4pPr algn="l" rtl="0" fontAlgn="base">
        <a:lnSpc>
          <a:spcPct val="90000"/>
        </a:lnSpc>
        <a:spcBef>
          <a:spcPct val="0"/>
        </a:spcBef>
        <a:spcAft>
          <a:spcPct val="0"/>
        </a:spcAft>
        <a:defRPr sz="2400" b="1">
          <a:solidFill>
            <a:schemeClr val="bg1"/>
          </a:solidFill>
          <a:latin typeface="Arial" pitchFamily="34" charset="0"/>
        </a:defRPr>
      </a:lvl4pPr>
      <a:lvl5pPr algn="l" rtl="0" fontAlgn="base">
        <a:lnSpc>
          <a:spcPct val="90000"/>
        </a:lnSpc>
        <a:spcBef>
          <a:spcPct val="0"/>
        </a:spcBef>
        <a:spcAft>
          <a:spcPct val="0"/>
        </a:spcAft>
        <a:defRPr sz="2400" b="1">
          <a:solidFill>
            <a:schemeClr val="bg1"/>
          </a:solidFill>
          <a:latin typeface="Arial" pitchFamily="34" charset="0"/>
        </a:defRPr>
      </a:lvl5pPr>
      <a:lvl6pPr marL="457200" algn="l" rtl="0" fontAlgn="base">
        <a:lnSpc>
          <a:spcPct val="90000"/>
        </a:lnSpc>
        <a:spcBef>
          <a:spcPct val="0"/>
        </a:spcBef>
        <a:spcAft>
          <a:spcPct val="0"/>
        </a:spcAft>
        <a:defRPr sz="2400" b="1">
          <a:solidFill>
            <a:schemeClr val="bg1"/>
          </a:solidFill>
          <a:latin typeface="Arial" pitchFamily="34" charset="0"/>
        </a:defRPr>
      </a:lvl6pPr>
      <a:lvl7pPr marL="914400" algn="l" rtl="0" fontAlgn="base">
        <a:lnSpc>
          <a:spcPct val="90000"/>
        </a:lnSpc>
        <a:spcBef>
          <a:spcPct val="0"/>
        </a:spcBef>
        <a:spcAft>
          <a:spcPct val="0"/>
        </a:spcAft>
        <a:defRPr sz="2400" b="1">
          <a:solidFill>
            <a:schemeClr val="bg1"/>
          </a:solidFill>
          <a:latin typeface="Arial" pitchFamily="34" charset="0"/>
        </a:defRPr>
      </a:lvl7pPr>
      <a:lvl8pPr marL="1371600" algn="l" rtl="0" fontAlgn="base">
        <a:lnSpc>
          <a:spcPct val="90000"/>
        </a:lnSpc>
        <a:spcBef>
          <a:spcPct val="0"/>
        </a:spcBef>
        <a:spcAft>
          <a:spcPct val="0"/>
        </a:spcAft>
        <a:defRPr sz="2400" b="1">
          <a:solidFill>
            <a:schemeClr val="bg1"/>
          </a:solidFill>
          <a:latin typeface="Arial" pitchFamily="34" charset="0"/>
        </a:defRPr>
      </a:lvl8pPr>
      <a:lvl9pPr marL="1828800" algn="l" rtl="0" fontAlgn="base">
        <a:lnSpc>
          <a:spcPct val="90000"/>
        </a:lnSpc>
        <a:spcBef>
          <a:spcPct val="0"/>
        </a:spcBef>
        <a:spcAft>
          <a:spcPct val="0"/>
        </a:spcAft>
        <a:defRPr sz="2400" b="1">
          <a:solidFill>
            <a:schemeClr val="bg1"/>
          </a:solidFill>
          <a:latin typeface="Arial" pitchFamily="34" charset="0"/>
        </a:defRPr>
      </a:lvl9pPr>
    </p:titleStyle>
    <p:bodyStyle>
      <a:lvl1pPr marL="285750" indent="-285750" algn="l" rtl="0" fontAlgn="base">
        <a:spcBef>
          <a:spcPct val="50000"/>
        </a:spcBef>
        <a:spcAft>
          <a:spcPct val="0"/>
        </a:spcAft>
        <a:buClr>
          <a:srgbClr val="08508C"/>
        </a:buClr>
        <a:buSzPct val="80000"/>
        <a:buFont typeface="Wingdings" pitchFamily="2" charset="2"/>
        <a:buChar char="¨"/>
        <a:defRPr sz="2400" b="1">
          <a:solidFill>
            <a:schemeClr val="tx1"/>
          </a:solidFill>
          <a:latin typeface="+mn-lt"/>
          <a:ea typeface="+mn-ea"/>
          <a:cs typeface="+mn-cs"/>
        </a:defRPr>
      </a:lvl1pPr>
      <a:lvl2pPr marL="685800" indent="-228600" algn="l" rtl="0" fontAlgn="base">
        <a:spcBef>
          <a:spcPct val="35000"/>
        </a:spcBef>
        <a:spcAft>
          <a:spcPct val="0"/>
        </a:spcAft>
        <a:buClr>
          <a:srgbClr val="08508C"/>
        </a:buClr>
        <a:buSzPct val="85000"/>
        <a:buFont typeface="Wingdings" pitchFamily="2" charset="2"/>
        <a:buChar char="¡"/>
        <a:defRPr>
          <a:solidFill>
            <a:schemeClr val="tx1"/>
          </a:solidFill>
          <a:latin typeface="+mn-lt"/>
        </a:defRPr>
      </a:lvl2pPr>
      <a:lvl3pPr marL="1092200" indent="-177800" algn="l" rtl="0" fontAlgn="base">
        <a:spcBef>
          <a:spcPct val="20000"/>
        </a:spcBef>
        <a:spcAft>
          <a:spcPct val="0"/>
        </a:spcAft>
        <a:buClr>
          <a:srgbClr val="08508C"/>
        </a:buClr>
        <a:buSzPct val="85000"/>
        <a:buChar char="•"/>
        <a:defRPr sz="1600">
          <a:solidFill>
            <a:schemeClr val="tx1"/>
          </a:solidFill>
          <a:latin typeface="+mn-lt"/>
        </a:defRPr>
      </a:lvl3pPr>
      <a:lvl4pPr marL="1600200" indent="-228600" algn="l" rtl="0" fontAlgn="base">
        <a:spcBef>
          <a:spcPct val="20000"/>
        </a:spcBef>
        <a:spcAft>
          <a:spcPct val="0"/>
        </a:spcAft>
        <a:buClr>
          <a:srgbClr val="346CB3"/>
        </a:buClr>
        <a:buFont typeface="Wingdings" pitchFamily="2" charset="2"/>
        <a:buChar char="§"/>
        <a:defRPr sz="1400">
          <a:solidFill>
            <a:srgbClr val="4D4D4D"/>
          </a:solidFill>
          <a:latin typeface="+mn-lt"/>
        </a:defRPr>
      </a:lvl4pPr>
      <a:lvl5pPr marL="2057400" indent="-228600" algn="l" rtl="0" fontAlgn="base">
        <a:spcBef>
          <a:spcPct val="20000"/>
        </a:spcBef>
        <a:spcAft>
          <a:spcPct val="0"/>
        </a:spcAft>
        <a:buClr>
          <a:srgbClr val="4459C2"/>
        </a:buClr>
        <a:buFont typeface="Wingdings" pitchFamily="2" charset="2"/>
        <a:defRPr sz="1400" i="1">
          <a:solidFill>
            <a:srgbClr val="4D4D4D"/>
          </a:solidFill>
          <a:latin typeface="+mn-lt"/>
        </a:defRPr>
      </a:lvl5pPr>
      <a:lvl6pPr marL="2514600" indent="-228600" algn="l" rtl="0" fontAlgn="base">
        <a:spcBef>
          <a:spcPct val="20000"/>
        </a:spcBef>
        <a:spcAft>
          <a:spcPct val="0"/>
        </a:spcAft>
        <a:buClr>
          <a:srgbClr val="4459C2"/>
        </a:buClr>
        <a:buFont typeface="Wingdings" pitchFamily="2" charset="2"/>
        <a:defRPr sz="1400" i="1">
          <a:solidFill>
            <a:srgbClr val="4D4D4D"/>
          </a:solidFill>
          <a:latin typeface="+mn-lt"/>
        </a:defRPr>
      </a:lvl6pPr>
      <a:lvl7pPr marL="2971800" indent="-228600" algn="l" rtl="0" fontAlgn="base">
        <a:spcBef>
          <a:spcPct val="20000"/>
        </a:spcBef>
        <a:spcAft>
          <a:spcPct val="0"/>
        </a:spcAft>
        <a:buClr>
          <a:srgbClr val="4459C2"/>
        </a:buClr>
        <a:buFont typeface="Wingdings" pitchFamily="2" charset="2"/>
        <a:defRPr sz="1400" i="1">
          <a:solidFill>
            <a:srgbClr val="4D4D4D"/>
          </a:solidFill>
          <a:latin typeface="+mn-lt"/>
        </a:defRPr>
      </a:lvl7pPr>
      <a:lvl8pPr marL="3429000" indent="-228600" algn="l" rtl="0" fontAlgn="base">
        <a:spcBef>
          <a:spcPct val="20000"/>
        </a:spcBef>
        <a:spcAft>
          <a:spcPct val="0"/>
        </a:spcAft>
        <a:buClr>
          <a:srgbClr val="4459C2"/>
        </a:buClr>
        <a:buFont typeface="Wingdings" pitchFamily="2" charset="2"/>
        <a:defRPr sz="1400" i="1">
          <a:solidFill>
            <a:srgbClr val="4D4D4D"/>
          </a:solidFill>
          <a:latin typeface="+mn-lt"/>
        </a:defRPr>
      </a:lvl8pPr>
      <a:lvl9pPr marL="3886200" indent="-228600" algn="l" rtl="0" fontAlgn="base">
        <a:spcBef>
          <a:spcPct val="20000"/>
        </a:spcBef>
        <a:spcAft>
          <a:spcPct val="0"/>
        </a:spcAft>
        <a:buClr>
          <a:srgbClr val="4459C2"/>
        </a:buClr>
        <a:buFont typeface="Wingdings" pitchFamily="2" charset="2"/>
        <a:defRPr sz="1400" i="1">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784350"/>
            <a:ext cx="8458200" cy="1492250"/>
          </a:xfrm>
        </p:spPr>
        <p:txBody>
          <a:bodyPr/>
          <a:lstStyle/>
          <a:p>
            <a:r>
              <a:rPr lang="en-US"/>
              <a:t/>
            </a:r>
            <a:br>
              <a:rPr lang="en-US"/>
            </a:br>
            <a:r>
              <a:rPr lang="en-US"/>
              <a:t>TIBCO BusinessEvents™</a:t>
            </a:r>
            <a:br>
              <a:rPr lang="en-US"/>
            </a:br>
            <a:r>
              <a:rPr lang="en-US"/>
              <a:t>for Event-Driven Decisions</a:t>
            </a:r>
            <a:endParaRPr lang="en-US" sz="2400" baseline="60000"/>
          </a:p>
        </p:txBody>
      </p:sp>
      <p:sp>
        <p:nvSpPr>
          <p:cNvPr id="2051" name="Rectangle 3"/>
          <p:cNvSpPr>
            <a:spLocks noGrp="1" noChangeArrowheads="1"/>
          </p:cNvSpPr>
          <p:nvPr>
            <p:ph type="subTitle" idx="1"/>
          </p:nvPr>
        </p:nvSpPr>
        <p:spPr>
          <a:xfrm>
            <a:off x="762000" y="3352800"/>
            <a:ext cx="7924800" cy="2438400"/>
          </a:xfrm>
        </p:spPr>
        <p:txBody>
          <a:bodyPr/>
          <a:lstStyle/>
          <a:p>
            <a:r>
              <a:rPr lang="en-US" sz="2000"/>
              <a:t>27 Nov 2008</a:t>
            </a:r>
          </a:p>
          <a:p>
            <a:r>
              <a:rPr lang="en-US" sz="2000"/>
              <a:t>Paul Vincent                              </a:t>
            </a:r>
            <a:br>
              <a:rPr lang="en-US" sz="2000"/>
            </a:br>
            <a:endParaRPr lang="en-US" sz="200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GB"/>
              <a:t>Real world: All Decisions are Event-Driven</a:t>
            </a:r>
          </a:p>
        </p:txBody>
      </p:sp>
      <p:sp>
        <p:nvSpPr>
          <p:cNvPr id="691203" name="Rectangle 3"/>
          <p:cNvSpPr>
            <a:spLocks noGrp="1" noChangeArrowheads="1"/>
          </p:cNvSpPr>
          <p:nvPr>
            <p:ph type="body" idx="1"/>
          </p:nvPr>
        </p:nvSpPr>
        <p:spPr/>
        <p:txBody>
          <a:bodyPr/>
          <a:lstStyle/>
          <a:p>
            <a:r>
              <a:rPr lang="en-GB"/>
              <a:t>Explicit, simple events</a:t>
            </a:r>
          </a:p>
          <a:p>
            <a:pPr lvl="1"/>
            <a:r>
              <a:rPr lang="en-GB"/>
              <a:t>Credit Card application</a:t>
            </a:r>
          </a:p>
          <a:p>
            <a:pPr lvl="1"/>
            <a:r>
              <a:rPr lang="en-GB"/>
              <a:t>Loan Request</a:t>
            </a:r>
          </a:p>
          <a:p>
            <a:pPr lvl="1"/>
            <a:r>
              <a:rPr lang="en-GB"/>
              <a:t>Credit Increase Request</a:t>
            </a:r>
          </a:p>
          <a:p>
            <a:r>
              <a:rPr lang="en-GB"/>
              <a:t>Derived, complex events</a:t>
            </a:r>
          </a:p>
          <a:p>
            <a:pPr lvl="1"/>
            <a:r>
              <a:rPr lang="en-GB"/>
              <a:t>Consumer Fraud possibility</a:t>
            </a:r>
          </a:p>
          <a:p>
            <a:pPr lvl="1"/>
            <a:r>
              <a:rPr lang="en-GB"/>
              <a:t>Merchant Fraud possibility</a:t>
            </a:r>
          </a:p>
          <a:p>
            <a:pPr lvl="1"/>
            <a:r>
              <a:rPr lang="en-GB"/>
              <a:t>Third Party Fraud possibility</a:t>
            </a:r>
          </a:p>
          <a:p>
            <a:pPr lvl="1"/>
            <a:r>
              <a:rPr lang="en-GB"/>
              <a:t>Employee Fraud possibility</a:t>
            </a:r>
          </a:p>
          <a:p>
            <a:pPr lvl="1"/>
            <a:r>
              <a:rPr lang="en-GB"/>
              <a:t>Potential Customer Loss</a:t>
            </a:r>
          </a:p>
          <a:p>
            <a:pPr lvl="1"/>
            <a:r>
              <a:rPr lang="en-GB"/>
              <a:t>Potential Customer for other product</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GB"/>
              <a:t>Complex Decisions are Event Driven</a:t>
            </a:r>
          </a:p>
        </p:txBody>
      </p:sp>
      <p:sp>
        <p:nvSpPr>
          <p:cNvPr id="690179" name="Rectangle 3"/>
          <p:cNvSpPr>
            <a:spLocks noGrp="1" noChangeArrowheads="1"/>
          </p:cNvSpPr>
          <p:nvPr>
            <p:ph type="body" idx="1"/>
          </p:nvPr>
        </p:nvSpPr>
        <p:spPr/>
        <p:txBody>
          <a:bodyPr/>
          <a:lstStyle/>
          <a:p>
            <a:r>
              <a:rPr lang="en-GB"/>
              <a:t>Complex events require monitoring the simple</a:t>
            </a:r>
            <a:br>
              <a:rPr lang="en-GB"/>
            </a:br>
            <a:r>
              <a:rPr lang="en-GB"/>
              <a:t>events and decisions</a:t>
            </a:r>
          </a:p>
          <a:p>
            <a:pPr lvl="1"/>
            <a:r>
              <a:rPr lang="en-GB"/>
              <a:t>Identify patterns</a:t>
            </a:r>
          </a:p>
          <a:p>
            <a:pPr lvl="1"/>
            <a:r>
              <a:rPr lang="en-GB"/>
              <a:t>In real-time</a:t>
            </a:r>
          </a:p>
          <a:p>
            <a:r>
              <a:rPr lang="en-GB"/>
              <a:t>The decisions share events, data</a:t>
            </a:r>
          </a:p>
          <a:p>
            <a:pPr lvl="1"/>
            <a:r>
              <a:rPr lang="en-GB"/>
              <a:t>Credit Card application patterns </a:t>
            </a:r>
            <a:r>
              <a:rPr lang="en-GB">
                <a:sym typeface="Wingdings" pitchFamily="2" charset="2"/>
              </a:rPr>
              <a:t> Consumer Fraud possibility</a:t>
            </a:r>
          </a:p>
          <a:p>
            <a:pPr lvl="1"/>
            <a:r>
              <a:rPr lang="en-GB">
                <a:sym typeface="Wingdings" pitchFamily="2" charset="2"/>
              </a:rPr>
              <a:t>All about Situation Awareness: business monitoring and insight</a:t>
            </a:r>
          </a:p>
          <a:p>
            <a:r>
              <a:rPr lang="en-GB"/>
              <a:t>So why keep the data in a separate system?</a:t>
            </a:r>
          </a:p>
          <a:p>
            <a:pPr lvl="1"/>
            <a:r>
              <a:rPr lang="en-GB"/>
              <a:t>Traditional answer: too complex for IT to design and manage </a:t>
            </a:r>
            <a:br>
              <a:rPr lang="en-GB"/>
            </a:br>
            <a:r>
              <a:rPr lang="en-GB"/>
              <a:t>decisions and data models in the same system</a:t>
            </a:r>
          </a:p>
          <a:p>
            <a:pPr lvl="1"/>
            <a:r>
              <a:rPr lang="en-GB"/>
              <a:t>Current solution: CEP technologies combining rules, events and real-time data stores</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4754" name="Picture 2" descr="BOdiagram_1"/>
          <p:cNvPicPr>
            <a:picLocks noChangeAspect="1" noChangeArrowheads="1"/>
          </p:cNvPicPr>
          <p:nvPr/>
        </p:nvPicPr>
        <p:blipFill>
          <a:blip r:embed="rId3" cstate="print"/>
          <a:srcRect/>
          <a:stretch>
            <a:fillRect/>
          </a:stretch>
        </p:blipFill>
        <p:spPr bwMode="auto">
          <a:xfrm>
            <a:off x="2362200" y="1123950"/>
            <a:ext cx="4800600" cy="5200650"/>
          </a:xfrm>
          <a:prstGeom prst="rect">
            <a:avLst/>
          </a:prstGeom>
          <a:noFill/>
          <a:ln w="9525">
            <a:noFill/>
            <a:miter lim="800000"/>
            <a:headEnd/>
            <a:tailEnd/>
          </a:ln>
        </p:spPr>
      </p:pic>
      <p:sp>
        <p:nvSpPr>
          <p:cNvPr id="714755" name="Rectangle 3"/>
          <p:cNvSpPr>
            <a:spLocks noGrp="1" noChangeArrowheads="1"/>
          </p:cNvSpPr>
          <p:nvPr>
            <p:ph type="title" idx="4294967295"/>
          </p:nvPr>
        </p:nvSpPr>
        <p:spPr>
          <a:xfrm>
            <a:off x="457200" y="457200"/>
            <a:ext cx="8382000" cy="533400"/>
          </a:xfrm>
        </p:spPr>
        <p:txBody>
          <a:bodyPr/>
          <a:lstStyle/>
          <a:p>
            <a:r>
              <a:rPr lang="en-US"/>
              <a:t>Needed: the Event-Decision Architecture (E-DA)</a:t>
            </a:r>
            <a:br>
              <a:rPr lang="en-US"/>
            </a:br>
            <a:endParaRPr lang="en-US" sz="1800"/>
          </a:p>
        </p:txBody>
      </p:sp>
      <p:pic>
        <p:nvPicPr>
          <p:cNvPr id="700420" name="Picture 4" descr="BOdiagram_2a"/>
          <p:cNvPicPr>
            <a:picLocks noChangeAspect="1" noChangeArrowheads="1"/>
          </p:cNvPicPr>
          <p:nvPr/>
        </p:nvPicPr>
        <p:blipFill>
          <a:blip r:embed="rId4" cstate="print"/>
          <a:srcRect/>
          <a:stretch>
            <a:fillRect/>
          </a:stretch>
        </p:blipFill>
        <p:spPr bwMode="auto">
          <a:xfrm>
            <a:off x="2362200" y="1123950"/>
            <a:ext cx="4800600" cy="5200650"/>
          </a:xfrm>
          <a:prstGeom prst="rect">
            <a:avLst/>
          </a:prstGeom>
          <a:noFill/>
          <a:ln w="9525">
            <a:noFill/>
            <a:miter lim="800000"/>
            <a:headEnd/>
            <a:tailEnd/>
          </a:ln>
        </p:spPr>
      </p:pic>
      <p:pic>
        <p:nvPicPr>
          <p:cNvPr id="700421" name="Picture 5" descr="BOdiagram_2b"/>
          <p:cNvPicPr>
            <a:picLocks noChangeAspect="1" noChangeArrowheads="1"/>
          </p:cNvPicPr>
          <p:nvPr/>
        </p:nvPicPr>
        <p:blipFill>
          <a:blip r:embed="rId5" cstate="print"/>
          <a:srcRect/>
          <a:stretch>
            <a:fillRect/>
          </a:stretch>
        </p:blipFill>
        <p:spPr bwMode="auto">
          <a:xfrm>
            <a:off x="2362200" y="1123950"/>
            <a:ext cx="4800600" cy="5200650"/>
          </a:xfrm>
          <a:prstGeom prst="rect">
            <a:avLst/>
          </a:prstGeom>
          <a:noFill/>
          <a:ln w="9525">
            <a:noFill/>
            <a:miter lim="800000"/>
            <a:headEnd/>
            <a:tailEnd/>
          </a:ln>
        </p:spPr>
      </p:pic>
      <p:pic>
        <p:nvPicPr>
          <p:cNvPr id="700422" name="Picture 6" descr="BOdiagram_2c"/>
          <p:cNvPicPr>
            <a:picLocks noChangeAspect="1" noChangeArrowheads="1"/>
          </p:cNvPicPr>
          <p:nvPr/>
        </p:nvPicPr>
        <p:blipFill>
          <a:blip r:embed="rId6" cstate="print"/>
          <a:srcRect/>
          <a:stretch>
            <a:fillRect/>
          </a:stretch>
        </p:blipFill>
        <p:spPr bwMode="auto">
          <a:xfrm>
            <a:off x="2362200" y="1123950"/>
            <a:ext cx="4800600" cy="5200650"/>
          </a:xfrm>
          <a:prstGeom prst="rect">
            <a:avLst/>
          </a:prstGeom>
          <a:noFill/>
          <a:ln w="9525">
            <a:noFill/>
            <a:miter lim="800000"/>
            <a:headEnd/>
            <a:tailEnd/>
          </a:ln>
        </p:spPr>
      </p:pic>
      <p:pic>
        <p:nvPicPr>
          <p:cNvPr id="700423" name="Picture 7" descr="BOdiagram_2d"/>
          <p:cNvPicPr>
            <a:picLocks noChangeAspect="1" noChangeArrowheads="1"/>
          </p:cNvPicPr>
          <p:nvPr/>
        </p:nvPicPr>
        <p:blipFill>
          <a:blip r:embed="rId7" cstate="print"/>
          <a:srcRect/>
          <a:stretch>
            <a:fillRect/>
          </a:stretch>
        </p:blipFill>
        <p:spPr bwMode="auto">
          <a:xfrm>
            <a:off x="2362200" y="1123950"/>
            <a:ext cx="4800600" cy="5200650"/>
          </a:xfrm>
          <a:prstGeom prst="rect">
            <a:avLst/>
          </a:prstGeom>
          <a:noFill/>
          <a:ln w="9525">
            <a:noFill/>
            <a:miter lim="800000"/>
            <a:headEnd/>
            <a:tailEnd/>
          </a:ln>
        </p:spPr>
      </p:pic>
      <p:pic>
        <p:nvPicPr>
          <p:cNvPr id="700424" name="Picture 8" descr="BOdiagram_3"/>
          <p:cNvPicPr>
            <a:picLocks noChangeAspect="1" noChangeArrowheads="1"/>
          </p:cNvPicPr>
          <p:nvPr/>
        </p:nvPicPr>
        <p:blipFill>
          <a:blip r:embed="rId8" cstate="print"/>
          <a:srcRect/>
          <a:stretch>
            <a:fillRect/>
          </a:stretch>
        </p:blipFill>
        <p:spPr bwMode="auto">
          <a:xfrm>
            <a:off x="2362200" y="1123950"/>
            <a:ext cx="4800600" cy="5200650"/>
          </a:xfrm>
          <a:prstGeom prst="rect">
            <a:avLst/>
          </a:prstGeom>
          <a:noFill/>
          <a:ln w="9525">
            <a:noFill/>
            <a:miter lim="800000"/>
            <a:headEnd/>
            <a:tailEnd/>
          </a:ln>
        </p:spPr>
      </p:pic>
      <p:pic>
        <p:nvPicPr>
          <p:cNvPr id="700425" name="Picture 9" descr="BOdiagram_4"/>
          <p:cNvPicPr>
            <a:picLocks noChangeAspect="1" noChangeArrowheads="1"/>
          </p:cNvPicPr>
          <p:nvPr/>
        </p:nvPicPr>
        <p:blipFill>
          <a:blip r:embed="rId9" cstate="print"/>
          <a:srcRect/>
          <a:stretch>
            <a:fillRect/>
          </a:stretch>
        </p:blipFill>
        <p:spPr bwMode="auto">
          <a:xfrm>
            <a:off x="2362200" y="1123950"/>
            <a:ext cx="4800600" cy="5200650"/>
          </a:xfrm>
          <a:prstGeom prst="rect">
            <a:avLst/>
          </a:prstGeom>
          <a:noFill/>
          <a:ln w="9525">
            <a:noFill/>
            <a:miter lim="800000"/>
            <a:headEnd/>
            <a:tailEnd/>
          </a:ln>
        </p:spPr>
      </p:pic>
      <p:pic>
        <p:nvPicPr>
          <p:cNvPr id="700426" name="Picture 10" descr="BOdiagram_5"/>
          <p:cNvPicPr>
            <a:picLocks noChangeAspect="1" noChangeArrowheads="1"/>
          </p:cNvPicPr>
          <p:nvPr/>
        </p:nvPicPr>
        <p:blipFill>
          <a:blip r:embed="rId10" cstate="print"/>
          <a:srcRect/>
          <a:stretch>
            <a:fillRect/>
          </a:stretch>
        </p:blipFill>
        <p:spPr bwMode="auto">
          <a:xfrm>
            <a:off x="2362200" y="1123950"/>
            <a:ext cx="4800600" cy="5200650"/>
          </a:xfrm>
          <a:prstGeom prst="rect">
            <a:avLst/>
          </a:prstGeom>
          <a:noFill/>
          <a:ln w="9525">
            <a:noFill/>
            <a:miter lim="800000"/>
            <a:headEnd/>
            <a:tailEnd/>
          </a:ln>
        </p:spPr>
      </p:pic>
      <p:sp>
        <p:nvSpPr>
          <p:cNvPr id="714763" name="Rectangle 11"/>
          <p:cNvSpPr>
            <a:spLocks noChangeArrowheads="1"/>
          </p:cNvSpPr>
          <p:nvPr/>
        </p:nvSpPr>
        <p:spPr bwMode="auto">
          <a:xfrm>
            <a:off x="3810000" y="5410200"/>
            <a:ext cx="2590800" cy="152400"/>
          </a:xfrm>
          <a:prstGeom prst="rect">
            <a:avLst/>
          </a:prstGeom>
          <a:solidFill>
            <a:schemeClr val="bg1"/>
          </a:solidFill>
          <a:ln w="25400" algn="ctr">
            <a:noFill/>
            <a:miter lim="800000"/>
            <a:headEnd/>
            <a:tailEnd/>
          </a:ln>
        </p:spPr>
        <p:txBody>
          <a:bodyPr wrap="none" anchor="ctr"/>
          <a:lstStyle/>
          <a:p>
            <a:pPr eaLnBrk="1" hangingPunct="1"/>
            <a:r>
              <a:rPr lang="en-US" sz="1000">
                <a:solidFill>
                  <a:srgbClr val="000000"/>
                </a:solidFill>
              </a:rPr>
              <a:t>Flexible SOA and Event-Driven Architecture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0420"/>
                                        </p:tgtEl>
                                        <p:attrNameLst>
                                          <p:attrName>style.visibility</p:attrName>
                                        </p:attrNameLst>
                                      </p:cBhvr>
                                      <p:to>
                                        <p:strVal val="visible"/>
                                      </p:to>
                                    </p:set>
                                    <p:animEffect transition="in" filter="wipe(down)">
                                      <p:cBhvr>
                                        <p:cTn id="7" dur="500"/>
                                        <p:tgtEl>
                                          <p:spTgt spid="7004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0421"/>
                                        </p:tgtEl>
                                        <p:attrNameLst>
                                          <p:attrName>style.visibility</p:attrName>
                                        </p:attrNameLst>
                                      </p:cBhvr>
                                      <p:to>
                                        <p:strVal val="visible"/>
                                      </p:to>
                                    </p:set>
                                    <p:animEffect transition="in" filter="wipe(down)">
                                      <p:cBhvr>
                                        <p:cTn id="12" dur="500"/>
                                        <p:tgtEl>
                                          <p:spTgt spid="7004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0422"/>
                                        </p:tgtEl>
                                        <p:attrNameLst>
                                          <p:attrName>style.visibility</p:attrName>
                                        </p:attrNameLst>
                                      </p:cBhvr>
                                      <p:to>
                                        <p:strVal val="visible"/>
                                      </p:to>
                                    </p:set>
                                    <p:animEffect transition="in" filter="wipe(down)">
                                      <p:cBhvr>
                                        <p:cTn id="17" dur="500"/>
                                        <p:tgtEl>
                                          <p:spTgt spid="7004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00423"/>
                                        </p:tgtEl>
                                        <p:attrNameLst>
                                          <p:attrName>style.visibility</p:attrName>
                                        </p:attrNameLst>
                                      </p:cBhvr>
                                      <p:to>
                                        <p:strVal val="visible"/>
                                      </p:to>
                                    </p:set>
                                    <p:animEffect transition="in" filter="wipe(down)">
                                      <p:cBhvr>
                                        <p:cTn id="22" dur="500"/>
                                        <p:tgtEl>
                                          <p:spTgt spid="7004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0424"/>
                                        </p:tgtEl>
                                        <p:attrNameLst>
                                          <p:attrName>style.visibility</p:attrName>
                                        </p:attrNameLst>
                                      </p:cBhvr>
                                      <p:to>
                                        <p:strVal val="visible"/>
                                      </p:to>
                                    </p:set>
                                    <p:animEffect transition="in" filter="wipe(down)">
                                      <p:cBhvr>
                                        <p:cTn id="27" dur="500"/>
                                        <p:tgtEl>
                                          <p:spTgt spid="7004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00425"/>
                                        </p:tgtEl>
                                        <p:attrNameLst>
                                          <p:attrName>style.visibility</p:attrName>
                                        </p:attrNameLst>
                                      </p:cBhvr>
                                      <p:to>
                                        <p:strVal val="visible"/>
                                      </p:to>
                                    </p:set>
                                    <p:animEffect transition="in" filter="wipe(down)">
                                      <p:cBhvr>
                                        <p:cTn id="32" dur="500"/>
                                        <p:tgtEl>
                                          <p:spTgt spid="7004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00426"/>
                                        </p:tgtEl>
                                        <p:attrNameLst>
                                          <p:attrName>style.visibility</p:attrName>
                                        </p:attrNameLst>
                                      </p:cBhvr>
                                      <p:to>
                                        <p:strVal val="visible"/>
                                      </p:to>
                                    </p:set>
                                    <p:animEffect transition="in" filter="wipe(up)">
                                      <p:cBhvr>
                                        <p:cTn id="37" dur="500"/>
                                        <p:tgtEl>
                                          <p:spTgt spid="70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de-DE"/>
              <a:t>BusinessEvents – Rules Engine</a:t>
            </a:r>
            <a:endParaRPr lang="en-GB"/>
          </a:p>
        </p:txBody>
      </p:sp>
      <p:sp>
        <p:nvSpPr>
          <p:cNvPr id="744451" name="Rectangle 3"/>
          <p:cNvSpPr>
            <a:spLocks noGrp="1" noChangeArrowheads="1"/>
          </p:cNvSpPr>
          <p:nvPr>
            <p:ph type="body" idx="1"/>
          </p:nvPr>
        </p:nvSpPr>
        <p:spPr>
          <a:xfrm>
            <a:off x="609600" y="1752600"/>
            <a:ext cx="8050213" cy="4498975"/>
          </a:xfrm>
        </p:spPr>
        <p:txBody>
          <a:bodyPr/>
          <a:lstStyle/>
          <a:p>
            <a:pPr>
              <a:buFont typeface="Wingdings" pitchFamily="2" charset="2"/>
              <a:buNone/>
            </a:pPr>
            <a:r>
              <a:rPr lang="en-GB" sz="2000"/>
              <a:t>At its core, BE is a Rules Inference Engine:</a:t>
            </a:r>
          </a:p>
          <a:p>
            <a:pPr lvl="1"/>
            <a:r>
              <a:rPr lang="en-GB" sz="1600"/>
              <a:t>Receives events</a:t>
            </a:r>
          </a:p>
          <a:p>
            <a:pPr lvl="1"/>
            <a:r>
              <a:rPr lang="en-GB" sz="1600"/>
              <a:t>Correlates events</a:t>
            </a:r>
          </a:p>
          <a:p>
            <a:pPr lvl="1"/>
            <a:r>
              <a:rPr lang="en-GB" sz="1600"/>
              <a:t>Applies rules</a:t>
            </a:r>
          </a:p>
          <a:p>
            <a:pPr lvl="1"/>
            <a:r>
              <a:rPr lang="en-GB" sz="1600"/>
              <a:t>Can generate internal events (which could trigger more rules)</a:t>
            </a:r>
          </a:p>
          <a:p>
            <a:pPr lvl="1"/>
            <a:r>
              <a:rPr lang="en-GB" sz="1600"/>
              <a:t>Can send events out</a:t>
            </a:r>
          </a:p>
          <a:p>
            <a:pPr>
              <a:buFont typeface="Wingdings" pitchFamily="2" charset="2"/>
              <a:buNone/>
            </a:pPr>
            <a:r>
              <a:rPr lang="en-GB" sz="2000"/>
              <a:t>Also includes </a:t>
            </a:r>
          </a:p>
          <a:p>
            <a:pPr lvl="1"/>
            <a:r>
              <a:rPr lang="en-GB" sz="1600"/>
              <a:t>State Machine</a:t>
            </a:r>
          </a:p>
          <a:p>
            <a:pPr lvl="1"/>
            <a:r>
              <a:rPr lang="en-GB" sz="1600"/>
              <a:t>Conceptual Model</a:t>
            </a:r>
          </a:p>
          <a:p>
            <a:pPr lvl="1"/>
            <a:r>
              <a:rPr lang="en-GB" sz="1600"/>
              <a:t>Queries</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AutoShape 2" descr="Small checker board"/>
          <p:cNvSpPr>
            <a:spLocks noChangeArrowheads="1"/>
          </p:cNvSpPr>
          <p:nvPr/>
        </p:nvSpPr>
        <p:spPr bwMode="auto">
          <a:xfrm rot="16200000">
            <a:off x="6394450" y="282575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62883" name="Rectangle 3"/>
          <p:cNvSpPr>
            <a:spLocks noGrp="1" noChangeArrowheads="1"/>
          </p:cNvSpPr>
          <p:nvPr>
            <p:ph type="title"/>
          </p:nvPr>
        </p:nvSpPr>
        <p:spPr/>
        <p:txBody>
          <a:bodyPr/>
          <a:lstStyle/>
          <a:p>
            <a:r>
              <a:rPr lang="en-GB"/>
              <a:t>Enhanced Business Decisions Process</a:t>
            </a:r>
          </a:p>
        </p:txBody>
      </p:sp>
      <p:sp>
        <p:nvSpPr>
          <p:cNvPr id="762884" name="AutoShape 4"/>
          <p:cNvSpPr>
            <a:spLocks noChangeArrowheads="1"/>
          </p:cNvSpPr>
          <p:nvPr/>
        </p:nvSpPr>
        <p:spPr bwMode="auto">
          <a:xfrm rot="10800000">
            <a:off x="4562475" y="1447800"/>
            <a:ext cx="473075" cy="504825"/>
          </a:xfrm>
          <a:prstGeom prst="rightArrow">
            <a:avLst>
              <a:gd name="adj1" fmla="val 55981"/>
              <a:gd name="adj2" fmla="val 59736"/>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62885" name="AutoShape 5"/>
          <p:cNvSpPr>
            <a:spLocks noChangeArrowheads="1"/>
          </p:cNvSpPr>
          <p:nvPr/>
        </p:nvSpPr>
        <p:spPr bwMode="auto">
          <a:xfrm>
            <a:off x="107950" y="1341438"/>
            <a:ext cx="1008063" cy="935037"/>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Customer</a:t>
            </a:r>
            <a:br>
              <a:rPr lang="en-GB" sz="1200">
                <a:solidFill>
                  <a:schemeClr val="bg1"/>
                </a:solidFill>
              </a:rPr>
            </a:br>
            <a:r>
              <a:rPr lang="en-GB" sz="1200">
                <a:solidFill>
                  <a:schemeClr val="bg1"/>
                </a:solidFill>
              </a:rPr>
              <a:t>Events</a:t>
            </a:r>
            <a:br>
              <a:rPr lang="en-GB" sz="1200">
                <a:solidFill>
                  <a:schemeClr val="bg1"/>
                </a:solidFill>
              </a:rPr>
            </a:br>
            <a:r>
              <a:rPr lang="en-GB" sz="1200">
                <a:solidFill>
                  <a:schemeClr val="bg1"/>
                </a:solidFill>
              </a:rPr>
              <a:t>etc</a:t>
            </a:r>
          </a:p>
        </p:txBody>
      </p:sp>
      <p:sp>
        <p:nvSpPr>
          <p:cNvPr id="762886" name="AutoShape 6"/>
          <p:cNvSpPr>
            <a:spLocks noChangeArrowheads="1"/>
          </p:cNvSpPr>
          <p:nvPr/>
        </p:nvSpPr>
        <p:spPr bwMode="auto">
          <a:xfrm>
            <a:off x="4791075" y="1447800"/>
            <a:ext cx="695325" cy="504825"/>
          </a:xfrm>
          <a:prstGeom prst="rightArrow">
            <a:avLst>
              <a:gd name="adj1" fmla="val 56602"/>
              <a:gd name="adj2" fmla="val 48431"/>
            </a:avLst>
          </a:prstGeom>
          <a:solidFill>
            <a:schemeClr val="accent1"/>
          </a:solidFill>
          <a:ln w="25400" algn="ctr">
            <a:noFill/>
            <a:miter lim="800000"/>
            <a:headEnd/>
            <a:tailEnd/>
          </a:ln>
          <a:effectLst/>
        </p:spPr>
        <p:txBody>
          <a:bodyPr wrap="none" anchor="ctr"/>
          <a:lstStyle/>
          <a:p>
            <a:endParaRPr lang="en-GB"/>
          </a:p>
        </p:txBody>
      </p:sp>
      <p:sp>
        <p:nvSpPr>
          <p:cNvPr id="762887" name="AutoShape 7"/>
          <p:cNvSpPr>
            <a:spLocks noChangeArrowheads="1"/>
          </p:cNvSpPr>
          <p:nvPr/>
        </p:nvSpPr>
        <p:spPr bwMode="auto">
          <a:xfrm>
            <a:off x="1114425" y="1484313"/>
            <a:ext cx="431800" cy="504825"/>
          </a:xfrm>
          <a:prstGeom prst="rightArrow">
            <a:avLst>
              <a:gd name="adj1" fmla="val 56602"/>
              <a:gd name="adj2" fmla="val 48528"/>
            </a:avLst>
          </a:prstGeom>
          <a:solidFill>
            <a:schemeClr val="accent1"/>
          </a:solidFill>
          <a:ln w="25400" algn="ctr">
            <a:noFill/>
            <a:miter lim="800000"/>
            <a:headEnd/>
            <a:tailEnd/>
          </a:ln>
          <a:effectLst/>
        </p:spPr>
        <p:txBody>
          <a:bodyPr wrap="none" anchor="ctr"/>
          <a:lstStyle/>
          <a:p>
            <a:endParaRPr lang="en-GB"/>
          </a:p>
        </p:txBody>
      </p:sp>
      <p:sp>
        <p:nvSpPr>
          <p:cNvPr id="762888" name="AutoShape 8"/>
          <p:cNvSpPr>
            <a:spLocks noChangeArrowheads="1"/>
          </p:cNvSpPr>
          <p:nvPr/>
        </p:nvSpPr>
        <p:spPr bwMode="auto">
          <a:xfrm>
            <a:off x="1524000" y="1143000"/>
            <a:ext cx="720725" cy="5180013"/>
          </a:xfrm>
          <a:prstGeom prst="can">
            <a:avLst>
              <a:gd name="adj" fmla="val 37966"/>
            </a:avLst>
          </a:prstGeom>
          <a:solidFill>
            <a:schemeClr val="accent1"/>
          </a:solidFill>
          <a:ln w="25400">
            <a:noFill/>
            <a:round/>
            <a:headEnd/>
            <a:tailEnd/>
          </a:ln>
          <a:effectLst/>
        </p:spPr>
        <p:txBody>
          <a:bodyPr wrap="none" anchor="ctr"/>
          <a:lstStyle/>
          <a:p>
            <a:pPr algn="ctr"/>
            <a:r>
              <a:rPr lang="en-GB" sz="1200">
                <a:solidFill>
                  <a:schemeClr val="bg1"/>
                </a:solidFill>
              </a:rPr>
              <a:t>Event</a:t>
            </a:r>
            <a:br>
              <a:rPr lang="en-GB" sz="1200">
                <a:solidFill>
                  <a:schemeClr val="bg1"/>
                </a:solidFill>
              </a:rPr>
            </a:br>
            <a:r>
              <a:rPr lang="en-GB" sz="1200">
                <a:solidFill>
                  <a:schemeClr val="bg1"/>
                </a:solidFill>
              </a:rPr>
              <a:t>Bus</a:t>
            </a:r>
          </a:p>
        </p:txBody>
      </p:sp>
      <p:sp>
        <p:nvSpPr>
          <p:cNvPr id="762889" name="Text Box 9"/>
          <p:cNvSpPr txBox="1">
            <a:spLocks noChangeArrowheads="1"/>
          </p:cNvSpPr>
          <p:nvPr/>
        </p:nvSpPr>
        <p:spPr bwMode="auto">
          <a:xfrm rot="16200000">
            <a:off x="1077119" y="3647281"/>
            <a:ext cx="1550988" cy="504825"/>
          </a:xfrm>
          <a:prstGeom prst="rect">
            <a:avLst/>
          </a:prstGeom>
          <a:solidFill>
            <a:schemeClr val="accent1"/>
          </a:solidFill>
          <a:ln w="25400" algn="ctr">
            <a:noFill/>
            <a:miter lim="800000"/>
            <a:headEnd/>
            <a:tailEnd/>
          </a:ln>
          <a:effectLst/>
        </p:spPr>
        <p:txBody>
          <a:bodyPr anchor="ctr"/>
          <a:lstStyle/>
          <a:p>
            <a:pPr algn="ctr"/>
            <a:r>
              <a:rPr lang="en-GB" sz="1200">
                <a:solidFill>
                  <a:schemeClr val="bg1"/>
                </a:solidFill>
              </a:rPr>
              <a:t>Event Bus</a:t>
            </a:r>
          </a:p>
        </p:txBody>
      </p:sp>
      <p:sp>
        <p:nvSpPr>
          <p:cNvPr id="762890" name="Rectangle 10"/>
          <p:cNvSpPr>
            <a:spLocks noChangeArrowheads="1"/>
          </p:cNvSpPr>
          <p:nvPr/>
        </p:nvSpPr>
        <p:spPr bwMode="auto">
          <a:xfrm>
            <a:off x="2733675" y="1371600"/>
            <a:ext cx="1676400" cy="13716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Processes</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BPM</a:t>
            </a:r>
            <a:r>
              <a:rPr lang="en-GB" sz="1200" b="0">
                <a:solidFill>
                  <a:schemeClr val="bg1"/>
                </a:solidFill>
              </a:rPr>
              <a:t> </a:t>
            </a:r>
            <a:br>
              <a:rPr lang="en-GB" sz="1200" b="0">
                <a:solidFill>
                  <a:schemeClr val="bg1"/>
                </a:solidFill>
              </a:rPr>
            </a:br>
            <a:r>
              <a:rPr lang="en-GB" sz="1200" b="0">
                <a:solidFill>
                  <a:schemeClr val="bg1"/>
                </a:solidFill>
              </a:rPr>
              <a:t>e.g. TIBCO iProcess</a:t>
            </a:r>
          </a:p>
        </p:txBody>
      </p:sp>
      <p:sp>
        <p:nvSpPr>
          <p:cNvPr id="762891" name="Rectangle 11"/>
          <p:cNvSpPr>
            <a:spLocks noChangeArrowheads="1"/>
          </p:cNvSpPr>
          <p:nvPr/>
        </p:nvSpPr>
        <p:spPr bwMode="auto">
          <a:xfrm>
            <a:off x="6477000" y="3048000"/>
            <a:ext cx="2209800" cy="14478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Predictive Analytics</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Technology:</a:t>
            </a:r>
            <a:r>
              <a:rPr lang="en-GB" sz="1200">
                <a:solidFill>
                  <a:schemeClr val="bg1"/>
                </a:solidFill>
              </a:rPr>
              <a:t> Analytic Models</a:t>
            </a:r>
          </a:p>
          <a:p>
            <a:pPr algn="r"/>
            <a:r>
              <a:rPr lang="en-GB" sz="1200" b="0">
                <a:solidFill>
                  <a:schemeClr val="bg1"/>
                </a:solidFill>
              </a:rPr>
              <a:t>e.g. TIBCO Spotfire S+</a:t>
            </a:r>
            <a:br>
              <a:rPr lang="en-GB" sz="1200" b="0">
                <a:solidFill>
                  <a:schemeClr val="bg1"/>
                </a:solidFill>
              </a:rPr>
            </a:br>
            <a:r>
              <a:rPr lang="en-GB" sz="1200" b="0">
                <a:solidFill>
                  <a:schemeClr val="bg1"/>
                </a:solidFill>
              </a:rPr>
              <a:t>e.g. SPSS</a:t>
            </a:r>
          </a:p>
          <a:p>
            <a:pPr algn="r"/>
            <a:r>
              <a:rPr lang="en-GB" sz="1200" b="0">
                <a:solidFill>
                  <a:schemeClr val="bg1"/>
                </a:solidFill>
              </a:rPr>
              <a:t>e.g. SAS</a:t>
            </a:r>
          </a:p>
        </p:txBody>
      </p:sp>
      <p:sp>
        <p:nvSpPr>
          <p:cNvPr id="762892" name="Rectangle 12"/>
          <p:cNvSpPr>
            <a:spLocks noChangeArrowheads="1"/>
          </p:cNvSpPr>
          <p:nvPr/>
        </p:nvSpPr>
        <p:spPr bwMode="auto">
          <a:xfrm>
            <a:off x="2743200" y="3025775"/>
            <a:ext cx="3124200" cy="1698625"/>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Event Decision Engine</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CEP+Rules Engine</a:t>
            </a:r>
            <a:r>
              <a:rPr lang="en-GB" sz="1200" b="0">
                <a:solidFill>
                  <a:schemeClr val="bg1"/>
                </a:solidFill>
              </a:rPr>
              <a:t/>
            </a:r>
            <a:br>
              <a:rPr lang="en-GB" sz="1200" b="0">
                <a:solidFill>
                  <a:schemeClr val="bg1"/>
                </a:solidFill>
              </a:rPr>
            </a:br>
            <a:r>
              <a:rPr lang="en-GB" sz="1200" b="0">
                <a:solidFill>
                  <a:schemeClr val="bg1"/>
                </a:solidFill>
              </a:rPr>
              <a:t>e.g. TIBCO BusinessEvents</a:t>
            </a:r>
            <a:endParaRPr lang="en-GB" sz="1200">
              <a:solidFill>
                <a:schemeClr val="bg1"/>
              </a:solidFill>
            </a:endParaRPr>
          </a:p>
          <a:p>
            <a:pPr algn="r"/>
            <a:endParaRPr lang="en-GB" sz="1200">
              <a:solidFill>
                <a:schemeClr val="bg1"/>
              </a:solidFill>
            </a:endParaRPr>
          </a:p>
          <a:p>
            <a:pPr algn="r"/>
            <a:r>
              <a:rPr lang="en-GB" sz="1200" b="0">
                <a:solidFill>
                  <a:schemeClr val="bg1"/>
                </a:solidFill>
              </a:rPr>
              <a:t>Standard Process Rules</a:t>
            </a:r>
            <a:r>
              <a:rPr lang="en-GB" sz="1200">
                <a:solidFill>
                  <a:schemeClr val="bg1"/>
                </a:solidFill>
              </a:rPr>
              <a:t/>
            </a:r>
            <a:br>
              <a:rPr lang="en-GB" sz="1200">
                <a:solidFill>
                  <a:schemeClr val="bg1"/>
                </a:solidFill>
              </a:rPr>
            </a:br>
            <a:r>
              <a:rPr lang="en-GB" sz="1200" b="0">
                <a:solidFill>
                  <a:schemeClr val="bg1"/>
                </a:solidFill>
              </a:rPr>
              <a:t>+ Rules from Decision Models</a:t>
            </a:r>
            <a:r>
              <a:rPr lang="en-GB" sz="1200">
                <a:solidFill>
                  <a:schemeClr val="bg1"/>
                </a:solidFill>
              </a:rPr>
              <a:t> </a:t>
            </a:r>
            <a:br>
              <a:rPr lang="en-GB" sz="1200">
                <a:solidFill>
                  <a:schemeClr val="bg1"/>
                </a:solidFill>
              </a:rPr>
            </a:br>
            <a:r>
              <a:rPr lang="en-GB" sz="1200">
                <a:solidFill>
                  <a:schemeClr val="bg1"/>
                </a:solidFill>
              </a:rPr>
              <a:t>+ Rules Across Processes / Events</a:t>
            </a:r>
          </a:p>
        </p:txBody>
      </p:sp>
      <p:sp>
        <p:nvSpPr>
          <p:cNvPr id="762893" name="AutoShape 13"/>
          <p:cNvSpPr>
            <a:spLocks noChangeArrowheads="1"/>
          </p:cNvSpPr>
          <p:nvPr/>
        </p:nvSpPr>
        <p:spPr bwMode="auto">
          <a:xfrm>
            <a:off x="2195513" y="5260975"/>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grpSp>
        <p:nvGrpSpPr>
          <p:cNvPr id="762894" name="Group 14"/>
          <p:cNvGrpSpPr>
            <a:grpSpLocks/>
          </p:cNvGrpSpPr>
          <p:nvPr/>
        </p:nvGrpSpPr>
        <p:grpSpPr bwMode="auto">
          <a:xfrm flipV="1">
            <a:off x="4572000" y="2286000"/>
            <a:ext cx="649288" cy="574675"/>
            <a:chOff x="4195" y="1979"/>
            <a:chExt cx="409" cy="362"/>
          </a:xfrm>
        </p:grpSpPr>
        <p:sp>
          <p:nvSpPr>
            <p:cNvPr id="762895" name="AutoShape 15"/>
            <p:cNvSpPr>
              <a:spLocks noChangeArrowheads="1"/>
            </p:cNvSpPr>
            <p:nvPr/>
          </p:nvSpPr>
          <p:spPr bwMode="auto">
            <a:xfrm>
              <a:off x="4356" y="1979"/>
              <a:ext cx="248" cy="362"/>
            </a:xfrm>
            <a:prstGeom prst="upArrow">
              <a:avLst>
                <a:gd name="adj1" fmla="val 39519"/>
                <a:gd name="adj2" fmla="val 600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62896" name="AutoShape 16"/>
            <p:cNvSpPr>
              <a:spLocks noChangeArrowheads="1"/>
            </p:cNvSpPr>
            <p:nvPr/>
          </p:nvSpPr>
          <p:spPr bwMode="auto">
            <a:xfrm rot="5400000">
              <a:off x="4298" y="2126"/>
              <a:ext cx="112" cy="317"/>
            </a:xfrm>
            <a:prstGeom prst="upArrow">
              <a:avLst>
                <a:gd name="adj1" fmla="val 98222"/>
                <a:gd name="adj2" fmla="val 142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grpSp>
      <p:sp>
        <p:nvSpPr>
          <p:cNvPr id="762897" name="AutoShape 17"/>
          <p:cNvSpPr>
            <a:spLocks noChangeArrowheads="1"/>
          </p:cNvSpPr>
          <p:nvPr/>
        </p:nvSpPr>
        <p:spPr bwMode="auto">
          <a:xfrm>
            <a:off x="2209800" y="1447800"/>
            <a:ext cx="503238"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62898" name="AutoShape 18"/>
          <p:cNvSpPr>
            <a:spLocks noChangeArrowheads="1"/>
          </p:cNvSpPr>
          <p:nvPr/>
        </p:nvSpPr>
        <p:spPr bwMode="auto">
          <a:xfrm>
            <a:off x="2239963" y="3048000"/>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62899" name="AutoShape 19"/>
          <p:cNvSpPr>
            <a:spLocks noChangeArrowheads="1"/>
          </p:cNvSpPr>
          <p:nvPr/>
        </p:nvSpPr>
        <p:spPr bwMode="auto">
          <a:xfrm>
            <a:off x="6670675" y="1295400"/>
            <a:ext cx="949325" cy="838200"/>
          </a:xfrm>
          <a:prstGeom prst="can">
            <a:avLst>
              <a:gd name="adj" fmla="val 15532"/>
            </a:avLst>
          </a:prstGeom>
          <a:solidFill>
            <a:schemeClr val="accent1"/>
          </a:solidFill>
          <a:ln w="25400">
            <a:noFill/>
            <a:round/>
            <a:headEnd/>
            <a:tailEnd/>
          </a:ln>
          <a:effectLst/>
        </p:spPr>
        <p:txBody>
          <a:bodyPr wrap="none" anchor="ctr"/>
          <a:lstStyle/>
          <a:p>
            <a:pPr algn="ctr"/>
            <a:r>
              <a:rPr lang="en-GB" sz="1200">
                <a:solidFill>
                  <a:schemeClr val="bg1"/>
                </a:solidFill>
              </a:rPr>
              <a:t>Data</a:t>
            </a:r>
            <a:br>
              <a:rPr lang="en-GB" sz="1200">
                <a:solidFill>
                  <a:schemeClr val="bg1"/>
                </a:solidFill>
              </a:rPr>
            </a:br>
            <a:r>
              <a:rPr lang="en-GB" sz="1200">
                <a:solidFill>
                  <a:schemeClr val="bg1"/>
                </a:solidFill>
              </a:rPr>
              <a:t>Warehouse</a:t>
            </a:r>
          </a:p>
        </p:txBody>
      </p:sp>
      <p:sp>
        <p:nvSpPr>
          <p:cNvPr id="762900" name="AutoShape 20"/>
          <p:cNvSpPr>
            <a:spLocks noChangeArrowheads="1"/>
          </p:cNvSpPr>
          <p:nvPr/>
        </p:nvSpPr>
        <p:spPr bwMode="auto">
          <a:xfrm>
            <a:off x="6172200" y="1447800"/>
            <a:ext cx="503238" cy="504825"/>
          </a:xfrm>
          <a:prstGeom prst="rightArrow">
            <a:avLst>
              <a:gd name="adj1" fmla="val 56602"/>
              <a:gd name="adj2" fmla="val 47005"/>
            </a:avLst>
          </a:prstGeom>
          <a:solidFill>
            <a:schemeClr val="accent1"/>
          </a:solidFill>
          <a:ln w="25400" algn="ctr">
            <a:noFill/>
            <a:miter lim="800000"/>
            <a:headEnd/>
            <a:tailEnd/>
          </a:ln>
          <a:effectLst/>
        </p:spPr>
        <p:txBody>
          <a:bodyPr wrap="none" anchor="ctr"/>
          <a:lstStyle/>
          <a:p>
            <a:endParaRPr lang="en-GB"/>
          </a:p>
        </p:txBody>
      </p:sp>
      <p:sp>
        <p:nvSpPr>
          <p:cNvPr id="762901" name="AutoShape 21"/>
          <p:cNvSpPr>
            <a:spLocks noChangeArrowheads="1"/>
          </p:cNvSpPr>
          <p:nvPr/>
        </p:nvSpPr>
        <p:spPr bwMode="auto">
          <a:xfrm>
            <a:off x="5486400" y="1295400"/>
            <a:ext cx="720725" cy="838200"/>
          </a:xfrm>
          <a:prstGeom prst="can">
            <a:avLst>
              <a:gd name="adj" fmla="val 18064"/>
            </a:avLst>
          </a:prstGeom>
          <a:solidFill>
            <a:schemeClr val="accent1"/>
          </a:solidFill>
          <a:ln w="25400">
            <a:noFill/>
            <a:round/>
            <a:headEnd/>
            <a:tailEnd/>
          </a:ln>
          <a:effectLst/>
        </p:spPr>
        <p:txBody>
          <a:bodyPr wrap="none" anchor="ctr"/>
          <a:lstStyle/>
          <a:p>
            <a:pPr algn="ctr"/>
            <a:r>
              <a:rPr lang="en-GB" sz="1200">
                <a:solidFill>
                  <a:schemeClr val="bg1"/>
                </a:solidFill>
              </a:rPr>
              <a:t>Database</a:t>
            </a:r>
          </a:p>
        </p:txBody>
      </p:sp>
      <p:sp>
        <p:nvSpPr>
          <p:cNvPr id="762902" name="AutoShape 22"/>
          <p:cNvSpPr>
            <a:spLocks noChangeArrowheads="1"/>
          </p:cNvSpPr>
          <p:nvPr/>
        </p:nvSpPr>
        <p:spPr bwMode="auto">
          <a:xfrm rot="5400000">
            <a:off x="6729413" y="2262187"/>
            <a:ext cx="762000" cy="504825"/>
          </a:xfrm>
          <a:prstGeom prst="rightArrow">
            <a:avLst>
              <a:gd name="adj1" fmla="val 56602"/>
              <a:gd name="adj2" fmla="val 53809"/>
            </a:avLst>
          </a:prstGeom>
          <a:solidFill>
            <a:schemeClr val="accent1"/>
          </a:solidFill>
          <a:ln w="25400" algn="ctr">
            <a:noFill/>
            <a:miter lim="800000"/>
            <a:headEnd/>
            <a:tailEnd/>
          </a:ln>
          <a:effectLst/>
        </p:spPr>
        <p:txBody>
          <a:bodyPr wrap="none" anchor="ctr"/>
          <a:lstStyle/>
          <a:p>
            <a:endParaRPr lang="en-GB"/>
          </a:p>
        </p:txBody>
      </p:sp>
      <p:sp>
        <p:nvSpPr>
          <p:cNvPr id="762903" name="AutoShape 23"/>
          <p:cNvSpPr>
            <a:spLocks noChangeArrowheads="1"/>
          </p:cNvSpPr>
          <p:nvPr/>
        </p:nvSpPr>
        <p:spPr bwMode="auto">
          <a:xfrm rot="16200000">
            <a:off x="2514600" y="3505200"/>
            <a:ext cx="1219200" cy="457200"/>
          </a:xfrm>
          <a:prstGeom prst="can">
            <a:avLst>
              <a:gd name="adj" fmla="val 23958"/>
            </a:avLst>
          </a:prstGeom>
          <a:solidFill>
            <a:schemeClr val="accent1"/>
          </a:solidFill>
          <a:ln w="25400">
            <a:noFill/>
            <a:round/>
            <a:headEnd/>
            <a:tailEnd/>
          </a:ln>
          <a:effectLst/>
        </p:spPr>
        <p:txBody>
          <a:bodyPr wrap="none" anchor="ctr"/>
          <a:lstStyle/>
          <a:p>
            <a:pPr algn="ctr"/>
            <a:r>
              <a:rPr lang="en-GB" sz="1200">
                <a:solidFill>
                  <a:schemeClr val="bg1"/>
                </a:solidFill>
              </a:rPr>
              <a:t>Event Store</a:t>
            </a:r>
          </a:p>
        </p:txBody>
      </p:sp>
      <p:sp>
        <p:nvSpPr>
          <p:cNvPr id="762904" name="AutoShape 24" descr="Small checker board"/>
          <p:cNvSpPr>
            <a:spLocks noChangeArrowheads="1"/>
          </p:cNvSpPr>
          <p:nvPr/>
        </p:nvSpPr>
        <p:spPr bwMode="auto">
          <a:xfrm>
            <a:off x="4343400" y="472440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62905" name="Rectangle 25"/>
          <p:cNvSpPr>
            <a:spLocks noChangeArrowheads="1"/>
          </p:cNvSpPr>
          <p:nvPr/>
        </p:nvSpPr>
        <p:spPr bwMode="auto">
          <a:xfrm>
            <a:off x="2700338" y="5189538"/>
            <a:ext cx="2024062" cy="1135062"/>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Dashboard / Reporting</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Technology: </a:t>
            </a:r>
            <a:r>
              <a:rPr lang="en-GB" sz="1200">
                <a:solidFill>
                  <a:schemeClr val="bg1"/>
                </a:solidFill>
              </a:rPr>
              <a:t>BI or BAM</a:t>
            </a:r>
            <a:br>
              <a:rPr lang="en-GB" sz="1200">
                <a:solidFill>
                  <a:schemeClr val="bg1"/>
                </a:solidFill>
              </a:rPr>
            </a:br>
            <a:r>
              <a:rPr lang="en-GB" sz="1200" b="0">
                <a:solidFill>
                  <a:schemeClr val="bg1"/>
                </a:solidFill>
              </a:rPr>
              <a:t>e.g. TIBCO Syndera</a:t>
            </a:r>
            <a:br>
              <a:rPr lang="en-GB" sz="1200" b="0">
                <a:solidFill>
                  <a:schemeClr val="bg1"/>
                </a:solidFill>
              </a:rPr>
            </a:br>
            <a:r>
              <a:rPr lang="en-GB" sz="1200" b="0">
                <a:solidFill>
                  <a:schemeClr val="bg1"/>
                </a:solidFill>
              </a:rPr>
              <a:t>e.g. SAP BusinessObjects</a:t>
            </a:r>
            <a:endParaRPr lang="en-GB" sz="1200">
              <a:solidFill>
                <a:schemeClr val="bg1"/>
              </a:solidFill>
            </a:endParaRPr>
          </a:p>
        </p:txBody>
      </p:sp>
      <p:sp>
        <p:nvSpPr>
          <p:cNvPr id="762906" name="AutoShape 26" descr="Small checker board"/>
          <p:cNvSpPr>
            <a:spLocks noChangeArrowheads="1"/>
          </p:cNvSpPr>
          <p:nvPr/>
        </p:nvSpPr>
        <p:spPr bwMode="auto">
          <a:xfrm>
            <a:off x="5168900" y="472440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62907" name="Rectangle 27"/>
          <p:cNvSpPr>
            <a:spLocks noChangeArrowheads="1"/>
          </p:cNvSpPr>
          <p:nvPr/>
        </p:nvSpPr>
        <p:spPr bwMode="auto">
          <a:xfrm>
            <a:off x="4986338" y="5189538"/>
            <a:ext cx="2024062" cy="1135062"/>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Experts</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Creating rules</a:t>
            </a:r>
            <a:br>
              <a:rPr lang="en-GB" sz="1200" b="0">
                <a:solidFill>
                  <a:schemeClr val="bg1"/>
                </a:solidFill>
              </a:rPr>
            </a:br>
            <a:r>
              <a:rPr lang="en-GB" sz="1200" b="0">
                <a:solidFill>
                  <a:schemeClr val="bg1"/>
                </a:solidFill>
              </a:rPr>
              <a:t>Interpreting Regulations</a:t>
            </a:r>
            <a:br>
              <a:rPr lang="en-GB" sz="1200" b="0">
                <a:solidFill>
                  <a:schemeClr val="bg1"/>
                </a:solidFill>
              </a:rPr>
            </a:br>
            <a:r>
              <a:rPr lang="en-GB" sz="1200" b="0">
                <a:solidFill>
                  <a:schemeClr val="bg1"/>
                </a:solidFill>
              </a:rPr>
              <a:t>Mapping tactics</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ChangeArrowheads="1"/>
          </p:cNvSpPr>
          <p:nvPr/>
        </p:nvSpPr>
        <p:spPr bwMode="auto">
          <a:xfrm>
            <a:off x="250825" y="4652963"/>
            <a:ext cx="7561263" cy="17287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Distributed CEP Framework</a:t>
            </a:r>
          </a:p>
        </p:txBody>
      </p:sp>
      <p:sp>
        <p:nvSpPr>
          <p:cNvPr id="694275" name="Rectangle 3"/>
          <p:cNvSpPr>
            <a:spLocks noGrp="1" noChangeArrowheads="1"/>
          </p:cNvSpPr>
          <p:nvPr>
            <p:ph type="title" idx="4294967295"/>
          </p:nvPr>
        </p:nvSpPr>
        <p:spPr/>
        <p:txBody>
          <a:bodyPr/>
          <a:lstStyle/>
          <a:p>
            <a:r>
              <a:rPr lang="en-GB"/>
              <a:t>TIBCO &amp; Real-time Decisions</a:t>
            </a:r>
          </a:p>
        </p:txBody>
      </p:sp>
      <p:grpSp>
        <p:nvGrpSpPr>
          <p:cNvPr id="694276" name="Group 4"/>
          <p:cNvGrpSpPr>
            <a:grpSpLocks/>
          </p:cNvGrpSpPr>
          <p:nvPr/>
        </p:nvGrpSpPr>
        <p:grpSpPr bwMode="auto">
          <a:xfrm>
            <a:off x="8027988" y="4221163"/>
            <a:ext cx="531812" cy="1655762"/>
            <a:chOff x="5057" y="2659"/>
            <a:chExt cx="335" cy="1043"/>
          </a:xfrm>
        </p:grpSpPr>
        <p:sp>
          <p:nvSpPr>
            <p:cNvPr id="694277" name="AutoShape 5"/>
            <p:cNvSpPr>
              <a:spLocks noChangeArrowheads="1"/>
            </p:cNvSpPr>
            <p:nvPr/>
          </p:nvSpPr>
          <p:spPr bwMode="auto">
            <a:xfrm rot="5400000">
              <a:off x="5080" y="3407"/>
              <a:ext cx="272" cy="318"/>
            </a:xfrm>
            <a:prstGeom prst="rightArrow">
              <a:avLst>
                <a:gd name="adj1" fmla="val 56602"/>
                <a:gd name="adj2" fmla="val 48528"/>
              </a:avLst>
            </a:prstGeom>
            <a:solidFill>
              <a:schemeClr val="accent1"/>
            </a:solidFill>
            <a:ln w="25400" algn="ctr">
              <a:noFill/>
              <a:miter lim="800000"/>
              <a:headEnd/>
              <a:tailEnd/>
            </a:ln>
          </p:spPr>
          <p:txBody>
            <a:bodyPr wrap="none" anchor="ctr"/>
            <a:lstStyle/>
            <a:p>
              <a:pPr eaLnBrk="1" hangingPunct="1"/>
              <a:endParaRPr lang="en-GB"/>
            </a:p>
          </p:txBody>
        </p:sp>
        <p:sp>
          <p:nvSpPr>
            <p:cNvPr id="694278" name="AutoShape 6"/>
            <p:cNvSpPr>
              <a:spLocks noChangeArrowheads="1"/>
            </p:cNvSpPr>
            <p:nvPr/>
          </p:nvSpPr>
          <p:spPr bwMode="auto">
            <a:xfrm rot="-5400000">
              <a:off x="4817" y="2945"/>
              <a:ext cx="862" cy="289"/>
            </a:xfrm>
            <a:prstGeom prst="flowChartMultidocument">
              <a:avLst/>
            </a:prstGeom>
            <a:solidFill>
              <a:srgbClr val="990000"/>
            </a:solidFill>
            <a:ln w="25400">
              <a:noFill/>
              <a:miter lim="800000"/>
              <a:headEnd/>
              <a:tailEnd/>
            </a:ln>
          </p:spPr>
          <p:txBody>
            <a:bodyPr wrap="none" anchor="ctr"/>
            <a:lstStyle/>
            <a:p>
              <a:pPr algn="ctr"/>
              <a:r>
                <a:rPr lang="en-GB" sz="1200">
                  <a:solidFill>
                    <a:schemeClr val="bg1"/>
                  </a:solidFill>
                </a:rPr>
                <a:t>Event Sources</a:t>
              </a:r>
            </a:p>
          </p:txBody>
        </p:sp>
      </p:grpSp>
      <p:sp>
        <p:nvSpPr>
          <p:cNvPr id="694279" name="AutoShape 7"/>
          <p:cNvSpPr>
            <a:spLocks noChangeArrowheads="1"/>
          </p:cNvSpPr>
          <p:nvPr/>
        </p:nvSpPr>
        <p:spPr bwMode="auto">
          <a:xfrm rot="5400000">
            <a:off x="4356100" y="1628775"/>
            <a:ext cx="431800" cy="8928100"/>
          </a:xfrm>
          <a:prstGeom prst="can">
            <a:avLst>
              <a:gd name="adj" fmla="val 41066"/>
            </a:avLst>
          </a:prstGeom>
          <a:solidFill>
            <a:schemeClr val="accent1"/>
          </a:solidFill>
          <a:ln w="25400">
            <a:noFill/>
            <a:round/>
            <a:headEnd/>
            <a:tailEnd/>
          </a:ln>
        </p:spPr>
        <p:txBody>
          <a:bodyPr rot="10800000" vert="eaVert" wrap="none" anchor="ctr"/>
          <a:lstStyle/>
          <a:p>
            <a:pPr algn="ctr"/>
            <a:endParaRPr lang="en-GB" sz="1200">
              <a:solidFill>
                <a:schemeClr val="bg1"/>
              </a:solidFill>
            </a:endParaRPr>
          </a:p>
        </p:txBody>
      </p:sp>
      <p:sp>
        <p:nvSpPr>
          <p:cNvPr id="694280" name="Text Box 8"/>
          <p:cNvSpPr txBox="1">
            <a:spLocks noChangeArrowheads="1"/>
          </p:cNvSpPr>
          <p:nvPr/>
        </p:nvSpPr>
        <p:spPr bwMode="auto">
          <a:xfrm>
            <a:off x="3136900" y="5905500"/>
            <a:ext cx="2587625" cy="403225"/>
          </a:xfrm>
          <a:prstGeom prst="rect">
            <a:avLst/>
          </a:prstGeom>
          <a:solidFill>
            <a:schemeClr val="accent1"/>
          </a:solidFill>
          <a:ln w="25400" algn="ctr">
            <a:noFill/>
            <a:miter lim="800000"/>
            <a:headEnd/>
            <a:tailEnd/>
          </a:ln>
        </p:spPr>
        <p:txBody>
          <a:bodyPr anchor="ctr"/>
          <a:lstStyle/>
          <a:p>
            <a:pPr algn="ctr"/>
            <a:r>
              <a:rPr lang="en-GB" sz="1200">
                <a:solidFill>
                  <a:schemeClr val="bg1"/>
                </a:solidFill>
              </a:rPr>
              <a:t>Event Bus</a:t>
            </a:r>
            <a:br>
              <a:rPr lang="en-GB" sz="1200">
                <a:solidFill>
                  <a:schemeClr val="bg1"/>
                </a:solidFill>
              </a:rPr>
            </a:br>
            <a:endParaRPr lang="en-GB" sz="800">
              <a:solidFill>
                <a:schemeClr val="bg1"/>
              </a:solidFill>
            </a:endParaRPr>
          </a:p>
        </p:txBody>
      </p:sp>
      <p:grpSp>
        <p:nvGrpSpPr>
          <p:cNvPr id="694281" name="Group 9"/>
          <p:cNvGrpSpPr>
            <a:grpSpLocks/>
          </p:cNvGrpSpPr>
          <p:nvPr/>
        </p:nvGrpSpPr>
        <p:grpSpPr bwMode="auto">
          <a:xfrm>
            <a:off x="179388" y="2133600"/>
            <a:ext cx="1944687" cy="1943100"/>
            <a:chOff x="158" y="1480"/>
            <a:chExt cx="1225" cy="1224"/>
          </a:xfrm>
        </p:grpSpPr>
        <p:sp>
          <p:nvSpPr>
            <p:cNvPr id="694282" name="Rectangle 10"/>
            <p:cNvSpPr>
              <a:spLocks noChangeArrowheads="1"/>
            </p:cNvSpPr>
            <p:nvPr/>
          </p:nvSpPr>
          <p:spPr bwMode="auto">
            <a:xfrm>
              <a:off x="158" y="1480"/>
              <a:ext cx="1225" cy="122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CEP Rule Agent</a:t>
              </a:r>
            </a:p>
          </p:txBody>
        </p:sp>
        <p:sp>
          <p:nvSpPr>
            <p:cNvPr id="694283" name="AutoShape 11"/>
            <p:cNvSpPr>
              <a:spLocks noChangeArrowheads="1"/>
            </p:cNvSpPr>
            <p:nvPr/>
          </p:nvSpPr>
          <p:spPr bwMode="auto">
            <a:xfrm>
              <a:off x="204" y="1661"/>
              <a:ext cx="272" cy="272"/>
            </a:xfrm>
            <a:prstGeom prst="flowChartSummingJunction">
              <a:avLst/>
            </a:prstGeom>
            <a:solidFill>
              <a:srgbClr val="FF9933"/>
            </a:solidFill>
            <a:ln w="25400">
              <a:solidFill>
                <a:schemeClr val="tx1"/>
              </a:solidFill>
              <a:round/>
              <a:headEnd/>
              <a:tailEnd/>
            </a:ln>
          </p:spPr>
          <p:txBody>
            <a:bodyPr wrap="none" anchor="ctr"/>
            <a:lstStyle/>
            <a:p>
              <a:pPr eaLnBrk="1" hangingPunct="1"/>
              <a:endParaRPr lang="en-GB"/>
            </a:p>
          </p:txBody>
        </p:sp>
        <p:sp>
          <p:nvSpPr>
            <p:cNvPr id="694284" name="AutoShape 12"/>
            <p:cNvSpPr>
              <a:spLocks noChangeArrowheads="1"/>
            </p:cNvSpPr>
            <p:nvPr/>
          </p:nvSpPr>
          <p:spPr bwMode="auto">
            <a:xfrm>
              <a:off x="204" y="2160"/>
              <a:ext cx="272" cy="272"/>
            </a:xfrm>
            <a:prstGeom prst="flowChartOr">
              <a:avLst/>
            </a:prstGeom>
            <a:solidFill>
              <a:srgbClr val="FF9933"/>
            </a:solidFill>
            <a:ln w="25400">
              <a:solidFill>
                <a:schemeClr val="tx1"/>
              </a:solidFill>
              <a:round/>
              <a:headEnd/>
              <a:tailEnd/>
            </a:ln>
          </p:spPr>
          <p:txBody>
            <a:bodyPr wrap="none" anchor="ctr"/>
            <a:lstStyle/>
            <a:p>
              <a:pPr eaLnBrk="1" hangingPunct="1"/>
              <a:endParaRPr lang="en-GB"/>
            </a:p>
          </p:txBody>
        </p:sp>
        <p:sp>
          <p:nvSpPr>
            <p:cNvPr id="694285" name="AutoShape 13"/>
            <p:cNvSpPr>
              <a:spLocks noChangeArrowheads="1"/>
            </p:cNvSpPr>
            <p:nvPr/>
          </p:nvSpPr>
          <p:spPr bwMode="auto">
            <a:xfrm>
              <a:off x="566" y="1690"/>
              <a:ext cx="668" cy="198"/>
            </a:xfrm>
            <a:prstGeom prst="wedgeRoundRectCallout">
              <a:avLst>
                <a:gd name="adj1" fmla="val -65120"/>
                <a:gd name="adj2" fmla="val 10606"/>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State Engine</a:t>
              </a:r>
            </a:p>
          </p:txBody>
        </p:sp>
        <p:sp>
          <p:nvSpPr>
            <p:cNvPr id="694286" name="AutoShape 14"/>
            <p:cNvSpPr>
              <a:spLocks noChangeArrowheads="1"/>
            </p:cNvSpPr>
            <p:nvPr/>
          </p:nvSpPr>
          <p:spPr bwMode="auto">
            <a:xfrm>
              <a:off x="566" y="2160"/>
              <a:ext cx="668" cy="272"/>
            </a:xfrm>
            <a:prstGeom prst="wedgeRoundRectCallout">
              <a:avLst>
                <a:gd name="adj1" fmla="val -64370"/>
                <a:gd name="adj2" fmla="val -1472"/>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Inference</a:t>
              </a:r>
              <a:br>
                <a:rPr lang="en-GB" sz="1000" b="0">
                  <a:solidFill>
                    <a:schemeClr val="bg1"/>
                  </a:solidFill>
                </a:rPr>
              </a:br>
              <a:r>
                <a:rPr lang="en-GB" sz="1000" b="0">
                  <a:solidFill>
                    <a:schemeClr val="bg1"/>
                  </a:solidFill>
                </a:rPr>
                <a:t>Rule Engine</a:t>
              </a:r>
            </a:p>
          </p:txBody>
        </p:sp>
        <p:sp>
          <p:nvSpPr>
            <p:cNvPr id="694287" name="AutoShape 15"/>
            <p:cNvSpPr>
              <a:spLocks noChangeArrowheads="1"/>
            </p:cNvSpPr>
            <p:nvPr/>
          </p:nvSpPr>
          <p:spPr bwMode="auto">
            <a:xfrm>
              <a:off x="748" y="1842"/>
              <a:ext cx="545" cy="256"/>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State Model</a:t>
              </a:r>
            </a:p>
          </p:txBody>
        </p:sp>
        <p:sp>
          <p:nvSpPr>
            <p:cNvPr id="694288" name="AutoShape 16"/>
            <p:cNvSpPr>
              <a:spLocks noChangeArrowheads="1"/>
            </p:cNvSpPr>
            <p:nvPr/>
          </p:nvSpPr>
          <p:spPr bwMode="auto">
            <a:xfrm>
              <a:off x="748" y="2403"/>
              <a:ext cx="545" cy="256"/>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Rulebase</a:t>
              </a:r>
            </a:p>
          </p:txBody>
        </p:sp>
      </p:grpSp>
      <p:grpSp>
        <p:nvGrpSpPr>
          <p:cNvPr id="694289" name="Group 17"/>
          <p:cNvGrpSpPr>
            <a:grpSpLocks/>
          </p:cNvGrpSpPr>
          <p:nvPr/>
        </p:nvGrpSpPr>
        <p:grpSpPr bwMode="auto">
          <a:xfrm rot="-5400000">
            <a:off x="766763" y="4065587"/>
            <a:ext cx="482600" cy="504825"/>
            <a:chOff x="2416" y="1632"/>
            <a:chExt cx="304" cy="318"/>
          </a:xfrm>
        </p:grpSpPr>
        <p:sp>
          <p:nvSpPr>
            <p:cNvPr id="694290" name="AutoShape 18"/>
            <p:cNvSpPr>
              <a:spLocks noChangeArrowheads="1"/>
            </p:cNvSpPr>
            <p:nvPr/>
          </p:nvSpPr>
          <p:spPr bwMode="auto">
            <a:xfrm>
              <a:off x="2544" y="1632"/>
              <a:ext cx="176" cy="318"/>
            </a:xfrm>
            <a:prstGeom prst="rightArrow">
              <a:avLst>
                <a:gd name="adj1" fmla="val 56602"/>
                <a:gd name="adj2" fmla="val 75000"/>
              </a:avLst>
            </a:prstGeom>
            <a:solidFill>
              <a:srgbClr val="FF9900"/>
            </a:solidFill>
            <a:ln w="25400" algn="ctr">
              <a:noFill/>
              <a:miter lim="800000"/>
              <a:headEnd/>
              <a:tailEnd/>
            </a:ln>
          </p:spPr>
          <p:txBody>
            <a:bodyPr wrap="none" anchor="ctr"/>
            <a:lstStyle/>
            <a:p>
              <a:pPr eaLnBrk="1" hangingPunct="1"/>
              <a:endParaRPr lang="en-GB"/>
            </a:p>
          </p:txBody>
        </p:sp>
        <p:sp>
          <p:nvSpPr>
            <p:cNvPr id="694291" name="AutoShape 19"/>
            <p:cNvSpPr>
              <a:spLocks noChangeArrowheads="1"/>
            </p:cNvSpPr>
            <p:nvPr/>
          </p:nvSpPr>
          <p:spPr bwMode="auto">
            <a:xfrm rot="10800000">
              <a:off x="2416" y="1632"/>
              <a:ext cx="176" cy="318"/>
            </a:xfrm>
            <a:prstGeom prst="rightArrow">
              <a:avLst>
                <a:gd name="adj1" fmla="val 56602"/>
                <a:gd name="adj2" fmla="val 75000"/>
              </a:avLst>
            </a:prstGeom>
            <a:solidFill>
              <a:srgbClr val="FF9900"/>
            </a:solidFill>
            <a:ln w="25400" algn="ctr">
              <a:noFill/>
              <a:miter lim="800000"/>
              <a:headEnd/>
              <a:tailEnd/>
            </a:ln>
          </p:spPr>
          <p:txBody>
            <a:bodyPr wrap="none" anchor="ctr"/>
            <a:lstStyle/>
            <a:p>
              <a:pPr eaLnBrk="1" hangingPunct="1"/>
              <a:endParaRPr lang="en-GB"/>
            </a:p>
          </p:txBody>
        </p:sp>
      </p:grpSp>
      <p:sp>
        <p:nvSpPr>
          <p:cNvPr id="694292" name="AutoShape 20"/>
          <p:cNvSpPr>
            <a:spLocks noChangeArrowheads="1"/>
          </p:cNvSpPr>
          <p:nvPr/>
        </p:nvSpPr>
        <p:spPr bwMode="auto">
          <a:xfrm rot="5400000">
            <a:off x="3779838" y="1844675"/>
            <a:ext cx="503238" cy="7272337"/>
          </a:xfrm>
          <a:prstGeom prst="can">
            <a:avLst>
              <a:gd name="adj" fmla="val 35592"/>
            </a:avLst>
          </a:prstGeom>
          <a:solidFill>
            <a:srgbClr val="FF9933"/>
          </a:solidFill>
          <a:ln w="25400">
            <a:noFill/>
            <a:round/>
            <a:headEnd/>
            <a:tailEnd/>
          </a:ln>
        </p:spPr>
        <p:txBody>
          <a:bodyPr wrap="none" anchor="ctr"/>
          <a:lstStyle/>
          <a:p>
            <a:pPr algn="ctr"/>
            <a:endParaRPr lang="en-GB" sz="1200">
              <a:solidFill>
                <a:schemeClr val="bg1"/>
              </a:solidFill>
            </a:endParaRPr>
          </a:p>
          <a:p>
            <a:pPr algn="ctr"/>
            <a:endParaRPr lang="en-GB" sz="1200">
              <a:solidFill>
                <a:schemeClr val="bg1"/>
              </a:solidFill>
            </a:endParaRPr>
          </a:p>
          <a:p>
            <a:pPr algn="ctr"/>
            <a:endParaRPr lang="en-GB" sz="1200">
              <a:solidFill>
                <a:schemeClr val="bg1"/>
              </a:solidFill>
            </a:endParaRPr>
          </a:p>
          <a:p>
            <a:pPr algn="ctr"/>
            <a:endParaRPr lang="en-GB" sz="1200">
              <a:solidFill>
                <a:schemeClr val="bg1"/>
              </a:solidFill>
            </a:endParaRPr>
          </a:p>
        </p:txBody>
      </p:sp>
      <p:sp>
        <p:nvSpPr>
          <p:cNvPr id="694293" name="Text Box 21"/>
          <p:cNvSpPr txBox="1">
            <a:spLocks noChangeArrowheads="1"/>
          </p:cNvSpPr>
          <p:nvPr/>
        </p:nvSpPr>
        <p:spPr bwMode="auto">
          <a:xfrm>
            <a:off x="3995738" y="5338763"/>
            <a:ext cx="869950" cy="274637"/>
          </a:xfrm>
          <a:prstGeom prst="rect">
            <a:avLst/>
          </a:prstGeom>
          <a:noFill/>
          <a:ln w="25400" algn="ctr">
            <a:noFill/>
            <a:miter lim="800000"/>
            <a:headEnd/>
            <a:tailEnd/>
          </a:ln>
        </p:spPr>
        <p:txBody>
          <a:bodyPr wrap="none">
            <a:spAutoFit/>
          </a:bodyPr>
          <a:lstStyle/>
          <a:p>
            <a:pPr algn="ctr"/>
            <a:r>
              <a:rPr lang="en-GB" sz="1200">
                <a:solidFill>
                  <a:schemeClr val="bg1"/>
                </a:solidFill>
              </a:rPr>
              <a:t>Data Grid</a:t>
            </a:r>
            <a:endParaRPr lang="en-GB" sz="800">
              <a:solidFill>
                <a:schemeClr val="bg1"/>
              </a:solidFill>
            </a:endParaRPr>
          </a:p>
        </p:txBody>
      </p:sp>
      <p:grpSp>
        <p:nvGrpSpPr>
          <p:cNvPr id="694294" name="Group 22"/>
          <p:cNvGrpSpPr>
            <a:grpSpLocks/>
          </p:cNvGrpSpPr>
          <p:nvPr/>
        </p:nvGrpSpPr>
        <p:grpSpPr bwMode="auto">
          <a:xfrm>
            <a:off x="8531225" y="4221163"/>
            <a:ext cx="541338" cy="1800225"/>
            <a:chOff x="5374" y="2659"/>
            <a:chExt cx="341" cy="1134"/>
          </a:xfrm>
        </p:grpSpPr>
        <p:sp>
          <p:nvSpPr>
            <p:cNvPr id="694295" name="AutoShape 23"/>
            <p:cNvSpPr>
              <a:spLocks noChangeArrowheads="1"/>
            </p:cNvSpPr>
            <p:nvPr/>
          </p:nvSpPr>
          <p:spPr bwMode="auto">
            <a:xfrm rot="-5400000">
              <a:off x="5397" y="3498"/>
              <a:ext cx="272" cy="318"/>
            </a:xfrm>
            <a:prstGeom prst="rightArrow">
              <a:avLst>
                <a:gd name="adj1" fmla="val 56602"/>
                <a:gd name="adj2" fmla="val 48528"/>
              </a:avLst>
            </a:prstGeom>
            <a:solidFill>
              <a:schemeClr val="accent1"/>
            </a:solidFill>
            <a:ln w="25400" algn="ctr">
              <a:noFill/>
              <a:miter lim="800000"/>
              <a:headEnd/>
              <a:tailEnd/>
            </a:ln>
          </p:spPr>
          <p:txBody>
            <a:bodyPr wrap="none" anchor="ctr"/>
            <a:lstStyle/>
            <a:p>
              <a:pPr eaLnBrk="1" hangingPunct="1"/>
              <a:endParaRPr lang="en-GB"/>
            </a:p>
          </p:txBody>
        </p:sp>
        <p:sp>
          <p:nvSpPr>
            <p:cNvPr id="694296" name="AutoShape 24"/>
            <p:cNvSpPr>
              <a:spLocks noChangeArrowheads="1"/>
            </p:cNvSpPr>
            <p:nvPr/>
          </p:nvSpPr>
          <p:spPr bwMode="auto">
            <a:xfrm rot="-5400000">
              <a:off x="5140" y="2945"/>
              <a:ext cx="862" cy="289"/>
            </a:xfrm>
            <a:prstGeom prst="flowChartMultidocument">
              <a:avLst/>
            </a:prstGeom>
            <a:solidFill>
              <a:srgbClr val="990000"/>
            </a:solidFill>
            <a:ln w="25400">
              <a:noFill/>
              <a:miter lim="800000"/>
              <a:headEnd/>
              <a:tailEnd/>
            </a:ln>
          </p:spPr>
          <p:txBody>
            <a:bodyPr wrap="none" anchor="ctr"/>
            <a:lstStyle/>
            <a:p>
              <a:pPr algn="ctr"/>
              <a:r>
                <a:rPr lang="en-GB" sz="1200">
                  <a:solidFill>
                    <a:schemeClr val="bg1"/>
                  </a:solidFill>
                </a:rPr>
                <a:t>Event Sinks</a:t>
              </a:r>
            </a:p>
          </p:txBody>
        </p:sp>
      </p:grpSp>
      <p:grpSp>
        <p:nvGrpSpPr>
          <p:cNvPr id="694297" name="Group 25"/>
          <p:cNvGrpSpPr>
            <a:grpSpLocks/>
          </p:cNvGrpSpPr>
          <p:nvPr/>
        </p:nvGrpSpPr>
        <p:grpSpPr bwMode="auto">
          <a:xfrm rot="-5400000">
            <a:off x="261938" y="4065587"/>
            <a:ext cx="482600" cy="504825"/>
            <a:chOff x="2416" y="1632"/>
            <a:chExt cx="304" cy="318"/>
          </a:xfrm>
        </p:grpSpPr>
        <p:sp>
          <p:nvSpPr>
            <p:cNvPr id="694298" name="AutoShape 26"/>
            <p:cNvSpPr>
              <a:spLocks noChangeArrowheads="1"/>
            </p:cNvSpPr>
            <p:nvPr/>
          </p:nvSpPr>
          <p:spPr bwMode="auto">
            <a:xfrm>
              <a:off x="2544" y="1632"/>
              <a:ext cx="176" cy="318"/>
            </a:xfrm>
            <a:prstGeom prst="rightArrow">
              <a:avLst>
                <a:gd name="adj1" fmla="val 56602"/>
                <a:gd name="adj2" fmla="val 75000"/>
              </a:avLst>
            </a:prstGeom>
            <a:solidFill>
              <a:schemeClr val="accent1"/>
            </a:solidFill>
            <a:ln w="25400" algn="ctr">
              <a:noFill/>
              <a:miter lim="800000"/>
              <a:headEnd/>
              <a:tailEnd/>
            </a:ln>
          </p:spPr>
          <p:txBody>
            <a:bodyPr wrap="none" anchor="ctr"/>
            <a:lstStyle/>
            <a:p>
              <a:pPr eaLnBrk="1" hangingPunct="1"/>
              <a:endParaRPr lang="en-GB"/>
            </a:p>
          </p:txBody>
        </p:sp>
        <p:sp>
          <p:nvSpPr>
            <p:cNvPr id="694299" name="AutoShape 27"/>
            <p:cNvSpPr>
              <a:spLocks noChangeArrowheads="1"/>
            </p:cNvSpPr>
            <p:nvPr/>
          </p:nvSpPr>
          <p:spPr bwMode="auto">
            <a:xfrm rot="10800000">
              <a:off x="2416" y="1632"/>
              <a:ext cx="176" cy="318"/>
            </a:xfrm>
            <a:prstGeom prst="rightArrow">
              <a:avLst>
                <a:gd name="adj1" fmla="val 56602"/>
                <a:gd name="adj2" fmla="val 75000"/>
              </a:avLst>
            </a:prstGeom>
            <a:solidFill>
              <a:schemeClr val="accent1"/>
            </a:solidFill>
            <a:ln w="25400" algn="ctr">
              <a:noFill/>
              <a:miter lim="800000"/>
              <a:headEnd/>
              <a:tailEnd/>
            </a:ln>
          </p:spPr>
          <p:txBody>
            <a:bodyPr wrap="none" anchor="ctr"/>
            <a:lstStyle/>
            <a:p>
              <a:pPr eaLnBrk="1" hangingPunct="1"/>
              <a:endParaRPr lang="en-GB"/>
            </a:p>
          </p:txBody>
        </p:sp>
      </p:grpSp>
      <p:grpSp>
        <p:nvGrpSpPr>
          <p:cNvPr id="694300" name="Group 59"/>
          <p:cNvGrpSpPr>
            <a:grpSpLocks/>
          </p:cNvGrpSpPr>
          <p:nvPr/>
        </p:nvGrpSpPr>
        <p:grpSpPr bwMode="auto">
          <a:xfrm>
            <a:off x="2195513" y="2971800"/>
            <a:ext cx="1873250" cy="1585913"/>
            <a:chOff x="1383" y="1872"/>
            <a:chExt cx="1180" cy="999"/>
          </a:xfrm>
        </p:grpSpPr>
        <p:grpSp>
          <p:nvGrpSpPr>
            <p:cNvPr id="694301" name="Group 58"/>
            <p:cNvGrpSpPr>
              <a:grpSpLocks/>
            </p:cNvGrpSpPr>
            <p:nvPr/>
          </p:nvGrpSpPr>
          <p:grpSpPr bwMode="auto">
            <a:xfrm>
              <a:off x="1383" y="1872"/>
              <a:ext cx="1180" cy="680"/>
              <a:chOff x="1383" y="1872"/>
              <a:chExt cx="1180" cy="680"/>
            </a:xfrm>
          </p:grpSpPr>
          <p:sp>
            <p:nvSpPr>
              <p:cNvPr id="694302" name="Rectangle 30"/>
              <p:cNvSpPr>
                <a:spLocks noChangeArrowheads="1"/>
              </p:cNvSpPr>
              <p:nvPr/>
            </p:nvSpPr>
            <p:spPr bwMode="auto">
              <a:xfrm>
                <a:off x="1383" y="1872"/>
                <a:ext cx="1180" cy="68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CEP  Query Agent</a:t>
                </a:r>
              </a:p>
            </p:txBody>
          </p:sp>
          <p:grpSp>
            <p:nvGrpSpPr>
              <p:cNvPr id="694303" name="Group 57"/>
              <p:cNvGrpSpPr>
                <a:grpSpLocks/>
              </p:cNvGrpSpPr>
              <p:nvPr/>
            </p:nvGrpSpPr>
            <p:grpSpPr bwMode="auto">
              <a:xfrm>
                <a:off x="1449" y="2097"/>
                <a:ext cx="231" cy="295"/>
                <a:chOff x="1449" y="2097"/>
                <a:chExt cx="231" cy="295"/>
              </a:xfrm>
            </p:grpSpPr>
            <p:sp>
              <p:nvSpPr>
                <p:cNvPr id="694304" name="AutoShape 32"/>
                <p:cNvSpPr>
                  <a:spLocks noChangeArrowheads="1"/>
                </p:cNvSpPr>
                <p:nvPr/>
              </p:nvSpPr>
              <p:spPr bwMode="auto">
                <a:xfrm>
                  <a:off x="1449" y="2097"/>
                  <a:ext cx="231" cy="295"/>
                </a:xfrm>
                <a:prstGeom prst="octagon">
                  <a:avLst>
                    <a:gd name="adj" fmla="val 29287"/>
                  </a:avLst>
                </a:prstGeom>
                <a:solidFill>
                  <a:srgbClr val="FF9900"/>
                </a:solidFill>
                <a:ln w="25400" algn="ctr">
                  <a:solidFill>
                    <a:schemeClr val="tx1"/>
                  </a:solidFill>
                  <a:miter lim="800000"/>
                  <a:headEnd type="none" w="sm" len="sm"/>
                  <a:tailEnd type="none" w="sm" len="sm"/>
                </a:ln>
              </p:spPr>
              <p:txBody>
                <a:bodyPr anchor="ctr">
                  <a:spAutoFit/>
                </a:bodyPr>
                <a:lstStyle/>
                <a:p>
                  <a:pPr eaLnBrk="1" hangingPunct="1"/>
                  <a:endParaRPr lang="en-GB"/>
                </a:p>
              </p:txBody>
            </p:sp>
            <p:sp>
              <p:nvSpPr>
                <p:cNvPr id="694305" name="AutoShape 33"/>
                <p:cNvSpPr>
                  <a:spLocks noChangeArrowheads="1"/>
                </p:cNvSpPr>
                <p:nvPr/>
              </p:nvSpPr>
              <p:spPr bwMode="auto">
                <a:xfrm>
                  <a:off x="1522" y="2099"/>
                  <a:ext cx="87" cy="280"/>
                </a:xfrm>
                <a:prstGeom prst="flowChartCollate">
                  <a:avLst/>
                </a:prstGeom>
                <a:solidFill>
                  <a:srgbClr val="FF9900"/>
                </a:solidFill>
                <a:ln w="25400">
                  <a:solidFill>
                    <a:schemeClr val="tx1"/>
                  </a:solidFill>
                  <a:miter lim="800000"/>
                  <a:headEnd type="none" w="sm" len="sm"/>
                  <a:tailEnd type="none" w="sm" len="sm"/>
                </a:ln>
              </p:spPr>
              <p:txBody>
                <a:bodyPr wrap="none" lIns="0" tIns="0" rIns="0" bIns="0" anchor="ctr"/>
                <a:lstStyle/>
                <a:p>
                  <a:pPr algn="ctr"/>
                  <a:endParaRPr lang="en-GB" sz="1200">
                    <a:solidFill>
                      <a:schemeClr val="bg1"/>
                    </a:solidFill>
                  </a:endParaRPr>
                </a:p>
              </p:txBody>
            </p:sp>
          </p:grpSp>
          <p:sp>
            <p:nvSpPr>
              <p:cNvPr id="694306" name="AutoShape 34"/>
              <p:cNvSpPr>
                <a:spLocks noChangeArrowheads="1"/>
              </p:cNvSpPr>
              <p:nvPr/>
            </p:nvSpPr>
            <p:spPr bwMode="auto">
              <a:xfrm>
                <a:off x="1791" y="2108"/>
                <a:ext cx="668" cy="198"/>
              </a:xfrm>
              <a:prstGeom prst="wedgeRoundRectCallout">
                <a:avLst>
                  <a:gd name="adj1" fmla="val -64523"/>
                  <a:gd name="adj2" fmla="val 21718"/>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Query Engine</a:t>
                </a:r>
              </a:p>
            </p:txBody>
          </p:sp>
          <p:sp>
            <p:nvSpPr>
              <p:cNvPr id="694307" name="AutoShape 35"/>
              <p:cNvSpPr>
                <a:spLocks noChangeArrowheads="1"/>
              </p:cNvSpPr>
              <p:nvPr/>
            </p:nvSpPr>
            <p:spPr bwMode="auto">
              <a:xfrm>
                <a:off x="1973" y="2280"/>
                <a:ext cx="543" cy="227"/>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Query List</a:t>
                </a:r>
              </a:p>
            </p:txBody>
          </p:sp>
        </p:grpSp>
        <p:grpSp>
          <p:nvGrpSpPr>
            <p:cNvPr id="694308" name="Group 36"/>
            <p:cNvGrpSpPr>
              <a:grpSpLocks/>
            </p:cNvGrpSpPr>
            <p:nvPr/>
          </p:nvGrpSpPr>
          <p:grpSpPr bwMode="auto">
            <a:xfrm rot="-5400000">
              <a:off x="1436" y="2545"/>
              <a:ext cx="304" cy="318"/>
              <a:chOff x="2416" y="1632"/>
              <a:chExt cx="304" cy="318"/>
            </a:xfrm>
          </p:grpSpPr>
          <p:sp>
            <p:nvSpPr>
              <p:cNvPr id="694309" name="AutoShape 37"/>
              <p:cNvSpPr>
                <a:spLocks noChangeArrowheads="1"/>
              </p:cNvSpPr>
              <p:nvPr/>
            </p:nvSpPr>
            <p:spPr bwMode="auto">
              <a:xfrm>
                <a:off x="2544" y="1632"/>
                <a:ext cx="176" cy="318"/>
              </a:xfrm>
              <a:prstGeom prst="rightArrow">
                <a:avLst>
                  <a:gd name="adj1" fmla="val 56602"/>
                  <a:gd name="adj2" fmla="val 75000"/>
                </a:avLst>
              </a:prstGeom>
              <a:solidFill>
                <a:schemeClr val="accent1"/>
              </a:solidFill>
              <a:ln w="25400" algn="ctr">
                <a:noFill/>
                <a:miter lim="800000"/>
                <a:headEnd/>
                <a:tailEnd/>
              </a:ln>
            </p:spPr>
            <p:txBody>
              <a:bodyPr vert="eaVert" wrap="none" anchor="ctr"/>
              <a:lstStyle/>
              <a:p>
                <a:pPr eaLnBrk="1" hangingPunct="1"/>
                <a:endParaRPr lang="en-GB"/>
              </a:p>
            </p:txBody>
          </p:sp>
          <p:sp>
            <p:nvSpPr>
              <p:cNvPr id="694310" name="AutoShape 38"/>
              <p:cNvSpPr>
                <a:spLocks noChangeArrowheads="1"/>
              </p:cNvSpPr>
              <p:nvPr/>
            </p:nvSpPr>
            <p:spPr bwMode="auto">
              <a:xfrm rot="10800000">
                <a:off x="2416" y="1632"/>
                <a:ext cx="176" cy="318"/>
              </a:xfrm>
              <a:prstGeom prst="rightArrow">
                <a:avLst>
                  <a:gd name="adj1" fmla="val 56602"/>
                  <a:gd name="adj2" fmla="val 75000"/>
                </a:avLst>
              </a:prstGeom>
              <a:solidFill>
                <a:schemeClr val="accent1"/>
              </a:solidFill>
              <a:ln w="25400" algn="ctr">
                <a:noFill/>
                <a:miter lim="800000"/>
                <a:headEnd/>
                <a:tailEnd/>
              </a:ln>
            </p:spPr>
            <p:txBody>
              <a:bodyPr rot="10800000" vert="eaVert" wrap="none" anchor="ctr"/>
              <a:lstStyle/>
              <a:p>
                <a:pPr eaLnBrk="1" hangingPunct="1"/>
                <a:endParaRPr lang="en-GB"/>
              </a:p>
            </p:txBody>
          </p:sp>
        </p:grpSp>
        <p:sp>
          <p:nvSpPr>
            <p:cNvPr id="694311" name="AutoShape 39"/>
            <p:cNvSpPr>
              <a:spLocks noChangeArrowheads="1"/>
            </p:cNvSpPr>
            <p:nvPr/>
          </p:nvSpPr>
          <p:spPr bwMode="auto">
            <a:xfrm rot="-5400000">
              <a:off x="1745" y="2553"/>
              <a:ext cx="319" cy="318"/>
            </a:xfrm>
            <a:prstGeom prst="rightArrow">
              <a:avLst>
                <a:gd name="adj1" fmla="val 59750"/>
                <a:gd name="adj2" fmla="val 39308"/>
              </a:avLst>
            </a:prstGeom>
            <a:solidFill>
              <a:srgbClr val="FF9900"/>
            </a:solidFill>
            <a:ln w="25400" algn="ctr">
              <a:noFill/>
              <a:miter lim="800000"/>
              <a:headEnd/>
              <a:tailEnd/>
            </a:ln>
          </p:spPr>
          <p:txBody>
            <a:bodyPr vert="eaVert" wrap="none" anchor="ctr"/>
            <a:lstStyle/>
            <a:p>
              <a:pPr eaLnBrk="1" hangingPunct="1"/>
              <a:endParaRPr lang="en-GB"/>
            </a:p>
          </p:txBody>
        </p:sp>
      </p:grpSp>
      <p:grpSp>
        <p:nvGrpSpPr>
          <p:cNvPr id="694312" name="Group 40"/>
          <p:cNvGrpSpPr>
            <a:grpSpLocks/>
          </p:cNvGrpSpPr>
          <p:nvPr/>
        </p:nvGrpSpPr>
        <p:grpSpPr bwMode="auto">
          <a:xfrm>
            <a:off x="179388" y="1196975"/>
            <a:ext cx="4679950" cy="936625"/>
            <a:chOff x="113" y="754"/>
            <a:chExt cx="2948" cy="590"/>
          </a:xfrm>
        </p:grpSpPr>
        <p:grpSp>
          <p:nvGrpSpPr>
            <p:cNvPr id="694313" name="Group 41"/>
            <p:cNvGrpSpPr>
              <a:grpSpLocks/>
            </p:cNvGrpSpPr>
            <p:nvPr/>
          </p:nvGrpSpPr>
          <p:grpSpPr bwMode="auto">
            <a:xfrm>
              <a:off x="113" y="754"/>
              <a:ext cx="2948" cy="317"/>
              <a:chOff x="113" y="754"/>
              <a:chExt cx="2948" cy="317"/>
            </a:xfrm>
          </p:grpSpPr>
          <p:sp>
            <p:nvSpPr>
              <p:cNvPr id="694314" name="Rectangle 42"/>
              <p:cNvSpPr>
                <a:spLocks noChangeArrowheads="1"/>
              </p:cNvSpPr>
              <p:nvPr/>
            </p:nvSpPr>
            <p:spPr bwMode="auto">
              <a:xfrm>
                <a:off x="113" y="754"/>
                <a:ext cx="2948" cy="31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Decision</a:t>
                </a:r>
                <a:br>
                  <a:rPr lang="en-GB" sz="1200">
                    <a:solidFill>
                      <a:schemeClr val="bg1"/>
                    </a:solidFill>
                  </a:rPr>
                </a:br>
                <a:r>
                  <a:rPr lang="en-GB" sz="1200">
                    <a:solidFill>
                      <a:schemeClr val="bg1"/>
                    </a:solidFill>
                  </a:rPr>
                  <a:t>Management</a:t>
                </a:r>
              </a:p>
            </p:txBody>
          </p:sp>
          <p:sp>
            <p:nvSpPr>
              <p:cNvPr id="694315" name="AutoShape 43"/>
              <p:cNvSpPr>
                <a:spLocks noChangeArrowheads="1"/>
              </p:cNvSpPr>
              <p:nvPr/>
            </p:nvSpPr>
            <p:spPr bwMode="auto">
              <a:xfrm>
                <a:off x="615" y="799"/>
                <a:ext cx="632" cy="182"/>
              </a:xfrm>
              <a:prstGeom prst="wedgeRoundRectCallout">
                <a:avLst>
                  <a:gd name="adj1" fmla="val 15981"/>
                  <a:gd name="adj2" fmla="val 40657"/>
                  <a:gd name="adj3" fmla="val 16667"/>
                </a:avLst>
              </a:prstGeom>
              <a:noFill/>
              <a:ln w="25400" algn="ctr">
                <a:solidFill>
                  <a:schemeClr val="tx1"/>
                </a:solidFill>
                <a:miter lim="800000"/>
                <a:headEnd/>
                <a:tailEnd/>
              </a:ln>
            </p:spPr>
            <p:txBody>
              <a:bodyPr/>
              <a:lstStyle/>
              <a:p>
                <a:pPr algn="ctr"/>
                <a:r>
                  <a:rPr lang="en-GB" sz="1000" b="0">
                    <a:solidFill>
                      <a:schemeClr val="bg1"/>
                    </a:solidFill>
                  </a:rPr>
                  <a:t>CEP Editors</a:t>
                </a:r>
              </a:p>
            </p:txBody>
          </p:sp>
          <p:sp>
            <p:nvSpPr>
              <p:cNvPr id="694316" name="AutoShape 44"/>
              <p:cNvSpPr>
                <a:spLocks noChangeArrowheads="1"/>
              </p:cNvSpPr>
              <p:nvPr/>
            </p:nvSpPr>
            <p:spPr bwMode="auto">
              <a:xfrm>
                <a:off x="181" y="798"/>
                <a:ext cx="385" cy="228"/>
              </a:xfrm>
              <a:prstGeom prst="flowChartPunchedTape">
                <a:avLst/>
              </a:prstGeom>
              <a:solidFill>
                <a:srgbClr val="FF9900"/>
              </a:solidFill>
              <a:ln w="25400" algn="ctr">
                <a:solidFill>
                  <a:schemeClr val="tx1"/>
                </a:solidFill>
                <a:miter lim="800000"/>
                <a:headEnd type="none" w="sm" len="sm"/>
                <a:tailEnd type="none" w="sm" len="sm"/>
              </a:ln>
            </p:spPr>
            <p:txBody>
              <a:bodyPr anchor="ctr">
                <a:spAutoFit/>
              </a:bodyPr>
              <a:lstStyle/>
              <a:p>
                <a:pPr eaLnBrk="1" hangingPunct="1"/>
                <a:endParaRPr lang="en-GB"/>
              </a:p>
            </p:txBody>
          </p:sp>
          <p:sp>
            <p:nvSpPr>
              <p:cNvPr id="694317" name="AutoShape 45"/>
              <p:cNvSpPr>
                <a:spLocks noChangeArrowheads="1"/>
              </p:cNvSpPr>
              <p:nvPr/>
            </p:nvSpPr>
            <p:spPr bwMode="auto">
              <a:xfrm>
                <a:off x="1292" y="799"/>
                <a:ext cx="816" cy="212"/>
              </a:xfrm>
              <a:prstGeom prst="can">
                <a:avLst>
                  <a:gd name="adj" fmla="val 25000"/>
                </a:avLst>
              </a:prstGeom>
              <a:solidFill>
                <a:schemeClr val="accent1"/>
              </a:solidFill>
              <a:ln w="25400">
                <a:noFill/>
                <a:miter lim="800000"/>
                <a:headEnd type="none" w="sm" len="sm"/>
                <a:tailEnd type="none" w="sm" len="sm"/>
              </a:ln>
            </p:spPr>
            <p:txBody>
              <a:bodyPr anchor="ctr">
                <a:spAutoFit/>
              </a:bodyPr>
              <a:lstStyle/>
              <a:p>
                <a:pPr algn="ctr"/>
                <a:r>
                  <a:rPr lang="en-GB" sz="1000">
                    <a:solidFill>
                      <a:schemeClr val="bg1"/>
                    </a:solidFill>
                  </a:rPr>
                  <a:t>Managed Entities</a:t>
                </a:r>
              </a:p>
            </p:txBody>
          </p:sp>
        </p:grpSp>
        <p:sp>
          <p:nvSpPr>
            <p:cNvPr id="694318" name="AutoShape 46"/>
            <p:cNvSpPr>
              <a:spLocks noChangeArrowheads="1"/>
            </p:cNvSpPr>
            <p:nvPr/>
          </p:nvSpPr>
          <p:spPr bwMode="auto">
            <a:xfrm>
              <a:off x="1111" y="1071"/>
              <a:ext cx="227" cy="273"/>
            </a:xfrm>
            <a:prstGeom prst="downArrow">
              <a:avLst>
                <a:gd name="adj1" fmla="val 31278"/>
                <a:gd name="adj2" fmla="val 68723"/>
              </a:avLst>
            </a:prstGeom>
            <a:solidFill>
              <a:srgbClr val="CC0000"/>
            </a:solidFill>
            <a:ln w="25400" algn="ctr">
              <a:noFill/>
              <a:miter lim="800000"/>
              <a:headEnd type="none" w="sm" len="sm"/>
              <a:tailEnd type="none" w="sm" len="sm"/>
            </a:ln>
          </p:spPr>
          <p:txBody>
            <a:bodyPr anchor="ctr">
              <a:spAutoFit/>
            </a:bodyPr>
            <a:lstStyle/>
            <a:p>
              <a:pPr eaLnBrk="1" hangingPunct="1"/>
              <a:endParaRPr lang="en-GB"/>
            </a:p>
          </p:txBody>
        </p:sp>
      </p:grpSp>
      <p:sp>
        <p:nvSpPr>
          <p:cNvPr id="694319" name="AutoShape 47"/>
          <p:cNvSpPr>
            <a:spLocks noChangeArrowheads="1"/>
          </p:cNvSpPr>
          <p:nvPr/>
        </p:nvSpPr>
        <p:spPr bwMode="auto">
          <a:xfrm>
            <a:off x="836613" y="4770438"/>
            <a:ext cx="930275"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Event Model</a:t>
            </a:r>
          </a:p>
        </p:txBody>
      </p:sp>
      <p:sp>
        <p:nvSpPr>
          <p:cNvPr id="694320" name="AutoShape 14"/>
          <p:cNvSpPr>
            <a:spLocks noChangeArrowheads="1"/>
          </p:cNvSpPr>
          <p:nvPr/>
        </p:nvSpPr>
        <p:spPr bwMode="auto">
          <a:xfrm>
            <a:off x="1985963" y="4770438"/>
            <a:ext cx="922337"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Class Model</a:t>
            </a:r>
          </a:p>
        </p:txBody>
      </p:sp>
      <p:sp>
        <p:nvSpPr>
          <p:cNvPr id="694321" name="AutoShape 15"/>
          <p:cNvSpPr>
            <a:spLocks noChangeArrowheads="1"/>
          </p:cNvSpPr>
          <p:nvPr/>
        </p:nvSpPr>
        <p:spPr bwMode="auto">
          <a:xfrm>
            <a:off x="3313113" y="4770438"/>
            <a:ext cx="717550"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Libraries</a:t>
            </a:r>
          </a:p>
        </p:txBody>
      </p:sp>
    </p:spTree>
  </p:cSld>
  <p:clrMapOvr>
    <a:masterClrMapping/>
  </p:clrMapOvr>
  <p:transition advTm="10000">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250825" y="4652963"/>
            <a:ext cx="7561263" cy="17287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Distributed CEP Framework</a:t>
            </a:r>
          </a:p>
        </p:txBody>
      </p:sp>
      <p:sp>
        <p:nvSpPr>
          <p:cNvPr id="773123" name="Rectangle 3"/>
          <p:cNvSpPr>
            <a:spLocks noGrp="1" noChangeArrowheads="1"/>
          </p:cNvSpPr>
          <p:nvPr>
            <p:ph type="title" idx="4294967295"/>
          </p:nvPr>
        </p:nvSpPr>
        <p:spPr/>
        <p:txBody>
          <a:bodyPr/>
          <a:lstStyle/>
          <a:p>
            <a:r>
              <a:rPr lang="en-GB"/>
              <a:t>TIBCO &amp; Real-time Decisions</a:t>
            </a:r>
          </a:p>
        </p:txBody>
      </p:sp>
      <p:grpSp>
        <p:nvGrpSpPr>
          <p:cNvPr id="773124" name="Group 4"/>
          <p:cNvGrpSpPr>
            <a:grpSpLocks/>
          </p:cNvGrpSpPr>
          <p:nvPr/>
        </p:nvGrpSpPr>
        <p:grpSpPr bwMode="auto">
          <a:xfrm>
            <a:off x="8027988" y="4221163"/>
            <a:ext cx="531812" cy="1655762"/>
            <a:chOff x="5057" y="2659"/>
            <a:chExt cx="335" cy="1043"/>
          </a:xfrm>
        </p:grpSpPr>
        <p:sp>
          <p:nvSpPr>
            <p:cNvPr id="773125" name="AutoShape 5"/>
            <p:cNvSpPr>
              <a:spLocks noChangeArrowheads="1"/>
            </p:cNvSpPr>
            <p:nvPr/>
          </p:nvSpPr>
          <p:spPr bwMode="auto">
            <a:xfrm rot="5400000">
              <a:off x="5080" y="3407"/>
              <a:ext cx="272" cy="318"/>
            </a:xfrm>
            <a:prstGeom prst="rightArrow">
              <a:avLst>
                <a:gd name="adj1" fmla="val 56602"/>
                <a:gd name="adj2" fmla="val 48528"/>
              </a:avLst>
            </a:prstGeom>
            <a:solidFill>
              <a:schemeClr val="accent1"/>
            </a:solidFill>
            <a:ln w="25400" algn="ctr">
              <a:noFill/>
              <a:miter lim="800000"/>
              <a:headEnd/>
              <a:tailEnd/>
            </a:ln>
          </p:spPr>
          <p:txBody>
            <a:bodyPr wrap="none" anchor="ctr"/>
            <a:lstStyle/>
            <a:p>
              <a:pPr eaLnBrk="1" hangingPunct="1"/>
              <a:endParaRPr lang="en-GB"/>
            </a:p>
          </p:txBody>
        </p:sp>
        <p:sp>
          <p:nvSpPr>
            <p:cNvPr id="773126" name="AutoShape 6"/>
            <p:cNvSpPr>
              <a:spLocks noChangeArrowheads="1"/>
            </p:cNvSpPr>
            <p:nvPr/>
          </p:nvSpPr>
          <p:spPr bwMode="auto">
            <a:xfrm rot="-5400000">
              <a:off x="4817" y="2945"/>
              <a:ext cx="862" cy="289"/>
            </a:xfrm>
            <a:prstGeom prst="flowChartMultidocument">
              <a:avLst/>
            </a:prstGeom>
            <a:solidFill>
              <a:srgbClr val="990000"/>
            </a:solidFill>
            <a:ln w="25400">
              <a:noFill/>
              <a:miter lim="800000"/>
              <a:headEnd/>
              <a:tailEnd/>
            </a:ln>
          </p:spPr>
          <p:txBody>
            <a:bodyPr wrap="none" anchor="ctr"/>
            <a:lstStyle/>
            <a:p>
              <a:pPr algn="ctr"/>
              <a:r>
                <a:rPr lang="en-GB" sz="1200">
                  <a:solidFill>
                    <a:schemeClr val="bg1"/>
                  </a:solidFill>
                </a:rPr>
                <a:t>Event Sources</a:t>
              </a:r>
            </a:p>
          </p:txBody>
        </p:sp>
      </p:grpSp>
      <p:sp>
        <p:nvSpPr>
          <p:cNvPr id="773127" name="AutoShape 7"/>
          <p:cNvSpPr>
            <a:spLocks noChangeArrowheads="1"/>
          </p:cNvSpPr>
          <p:nvPr/>
        </p:nvSpPr>
        <p:spPr bwMode="auto">
          <a:xfrm rot="5400000">
            <a:off x="4356100" y="1628775"/>
            <a:ext cx="431800" cy="8928100"/>
          </a:xfrm>
          <a:prstGeom prst="can">
            <a:avLst>
              <a:gd name="adj" fmla="val 41066"/>
            </a:avLst>
          </a:prstGeom>
          <a:solidFill>
            <a:schemeClr val="accent1"/>
          </a:solidFill>
          <a:ln w="25400">
            <a:noFill/>
            <a:round/>
            <a:headEnd/>
            <a:tailEnd/>
          </a:ln>
        </p:spPr>
        <p:txBody>
          <a:bodyPr rot="10800000" vert="eaVert" wrap="none" anchor="ctr"/>
          <a:lstStyle/>
          <a:p>
            <a:pPr algn="ctr"/>
            <a:endParaRPr lang="en-GB" sz="1200">
              <a:solidFill>
                <a:schemeClr val="bg1"/>
              </a:solidFill>
            </a:endParaRPr>
          </a:p>
        </p:txBody>
      </p:sp>
      <p:sp>
        <p:nvSpPr>
          <p:cNvPr id="773128" name="Text Box 8"/>
          <p:cNvSpPr txBox="1">
            <a:spLocks noChangeArrowheads="1"/>
          </p:cNvSpPr>
          <p:nvPr/>
        </p:nvSpPr>
        <p:spPr bwMode="auto">
          <a:xfrm>
            <a:off x="3136900" y="5905500"/>
            <a:ext cx="2587625" cy="403225"/>
          </a:xfrm>
          <a:prstGeom prst="rect">
            <a:avLst/>
          </a:prstGeom>
          <a:solidFill>
            <a:schemeClr val="accent1"/>
          </a:solidFill>
          <a:ln w="25400" algn="ctr">
            <a:noFill/>
            <a:miter lim="800000"/>
            <a:headEnd/>
            <a:tailEnd/>
          </a:ln>
        </p:spPr>
        <p:txBody>
          <a:bodyPr anchor="ctr"/>
          <a:lstStyle/>
          <a:p>
            <a:pPr algn="ctr"/>
            <a:r>
              <a:rPr lang="en-GB" sz="1200">
                <a:solidFill>
                  <a:schemeClr val="bg1"/>
                </a:solidFill>
              </a:rPr>
              <a:t>Event Bus</a:t>
            </a:r>
            <a:br>
              <a:rPr lang="en-GB" sz="1200">
                <a:solidFill>
                  <a:schemeClr val="bg1"/>
                </a:solidFill>
              </a:rPr>
            </a:br>
            <a:endParaRPr lang="en-GB" sz="800">
              <a:solidFill>
                <a:schemeClr val="bg1"/>
              </a:solidFill>
            </a:endParaRPr>
          </a:p>
        </p:txBody>
      </p:sp>
      <p:grpSp>
        <p:nvGrpSpPr>
          <p:cNvPr id="773129" name="Group 9"/>
          <p:cNvGrpSpPr>
            <a:grpSpLocks/>
          </p:cNvGrpSpPr>
          <p:nvPr/>
        </p:nvGrpSpPr>
        <p:grpSpPr bwMode="auto">
          <a:xfrm>
            <a:off x="179388" y="2133600"/>
            <a:ext cx="1944687" cy="1943100"/>
            <a:chOff x="158" y="1480"/>
            <a:chExt cx="1225" cy="1224"/>
          </a:xfrm>
        </p:grpSpPr>
        <p:sp>
          <p:nvSpPr>
            <p:cNvPr id="773130" name="Rectangle 10"/>
            <p:cNvSpPr>
              <a:spLocks noChangeArrowheads="1"/>
            </p:cNvSpPr>
            <p:nvPr/>
          </p:nvSpPr>
          <p:spPr bwMode="auto">
            <a:xfrm>
              <a:off x="158" y="1480"/>
              <a:ext cx="1225" cy="122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CEP Rule Agent</a:t>
              </a:r>
            </a:p>
          </p:txBody>
        </p:sp>
        <p:sp>
          <p:nvSpPr>
            <p:cNvPr id="773131" name="AutoShape 11"/>
            <p:cNvSpPr>
              <a:spLocks noChangeArrowheads="1"/>
            </p:cNvSpPr>
            <p:nvPr/>
          </p:nvSpPr>
          <p:spPr bwMode="auto">
            <a:xfrm>
              <a:off x="204" y="1661"/>
              <a:ext cx="272" cy="272"/>
            </a:xfrm>
            <a:prstGeom prst="flowChartSummingJunction">
              <a:avLst/>
            </a:prstGeom>
            <a:solidFill>
              <a:srgbClr val="FF9933"/>
            </a:solidFill>
            <a:ln w="25400">
              <a:solidFill>
                <a:schemeClr val="tx1"/>
              </a:solidFill>
              <a:round/>
              <a:headEnd/>
              <a:tailEnd/>
            </a:ln>
          </p:spPr>
          <p:txBody>
            <a:bodyPr wrap="none" anchor="ctr"/>
            <a:lstStyle/>
            <a:p>
              <a:pPr eaLnBrk="1" hangingPunct="1"/>
              <a:endParaRPr lang="en-GB"/>
            </a:p>
          </p:txBody>
        </p:sp>
        <p:sp>
          <p:nvSpPr>
            <p:cNvPr id="773132" name="AutoShape 12"/>
            <p:cNvSpPr>
              <a:spLocks noChangeArrowheads="1"/>
            </p:cNvSpPr>
            <p:nvPr/>
          </p:nvSpPr>
          <p:spPr bwMode="auto">
            <a:xfrm>
              <a:off x="204" y="2160"/>
              <a:ext cx="272" cy="272"/>
            </a:xfrm>
            <a:prstGeom prst="flowChartOr">
              <a:avLst/>
            </a:prstGeom>
            <a:solidFill>
              <a:srgbClr val="FF9933"/>
            </a:solidFill>
            <a:ln w="25400">
              <a:solidFill>
                <a:schemeClr val="tx1"/>
              </a:solidFill>
              <a:round/>
              <a:headEnd/>
              <a:tailEnd/>
            </a:ln>
          </p:spPr>
          <p:txBody>
            <a:bodyPr wrap="none" anchor="ctr"/>
            <a:lstStyle/>
            <a:p>
              <a:pPr eaLnBrk="1" hangingPunct="1"/>
              <a:endParaRPr lang="en-GB"/>
            </a:p>
          </p:txBody>
        </p:sp>
        <p:sp>
          <p:nvSpPr>
            <p:cNvPr id="773133" name="AutoShape 13"/>
            <p:cNvSpPr>
              <a:spLocks noChangeArrowheads="1"/>
            </p:cNvSpPr>
            <p:nvPr/>
          </p:nvSpPr>
          <p:spPr bwMode="auto">
            <a:xfrm>
              <a:off x="566" y="1690"/>
              <a:ext cx="668" cy="198"/>
            </a:xfrm>
            <a:prstGeom prst="wedgeRoundRectCallout">
              <a:avLst>
                <a:gd name="adj1" fmla="val -65120"/>
                <a:gd name="adj2" fmla="val 10606"/>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State Engine</a:t>
              </a:r>
            </a:p>
          </p:txBody>
        </p:sp>
        <p:sp>
          <p:nvSpPr>
            <p:cNvPr id="773134" name="AutoShape 14"/>
            <p:cNvSpPr>
              <a:spLocks noChangeArrowheads="1"/>
            </p:cNvSpPr>
            <p:nvPr/>
          </p:nvSpPr>
          <p:spPr bwMode="auto">
            <a:xfrm>
              <a:off x="566" y="2160"/>
              <a:ext cx="668" cy="272"/>
            </a:xfrm>
            <a:prstGeom prst="wedgeRoundRectCallout">
              <a:avLst>
                <a:gd name="adj1" fmla="val -64370"/>
                <a:gd name="adj2" fmla="val -1472"/>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Inference</a:t>
              </a:r>
              <a:br>
                <a:rPr lang="en-GB" sz="1000" b="0">
                  <a:solidFill>
                    <a:schemeClr val="bg1"/>
                  </a:solidFill>
                </a:rPr>
              </a:br>
              <a:r>
                <a:rPr lang="en-GB" sz="1000" b="0">
                  <a:solidFill>
                    <a:schemeClr val="bg1"/>
                  </a:solidFill>
                </a:rPr>
                <a:t>Rule Engine</a:t>
              </a:r>
            </a:p>
          </p:txBody>
        </p:sp>
        <p:sp>
          <p:nvSpPr>
            <p:cNvPr id="773135" name="AutoShape 15"/>
            <p:cNvSpPr>
              <a:spLocks noChangeArrowheads="1"/>
            </p:cNvSpPr>
            <p:nvPr/>
          </p:nvSpPr>
          <p:spPr bwMode="auto">
            <a:xfrm>
              <a:off x="748" y="1842"/>
              <a:ext cx="545" cy="256"/>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State Model</a:t>
              </a:r>
            </a:p>
          </p:txBody>
        </p:sp>
        <p:sp>
          <p:nvSpPr>
            <p:cNvPr id="773136" name="AutoShape 16"/>
            <p:cNvSpPr>
              <a:spLocks noChangeArrowheads="1"/>
            </p:cNvSpPr>
            <p:nvPr/>
          </p:nvSpPr>
          <p:spPr bwMode="auto">
            <a:xfrm>
              <a:off x="748" y="2403"/>
              <a:ext cx="545" cy="256"/>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Rulebase</a:t>
              </a:r>
            </a:p>
          </p:txBody>
        </p:sp>
      </p:grpSp>
      <p:grpSp>
        <p:nvGrpSpPr>
          <p:cNvPr id="773137" name="Group 17"/>
          <p:cNvGrpSpPr>
            <a:grpSpLocks/>
          </p:cNvGrpSpPr>
          <p:nvPr/>
        </p:nvGrpSpPr>
        <p:grpSpPr bwMode="auto">
          <a:xfrm rot="-5400000">
            <a:off x="766763" y="4065587"/>
            <a:ext cx="482600" cy="504825"/>
            <a:chOff x="2416" y="1632"/>
            <a:chExt cx="304" cy="318"/>
          </a:xfrm>
        </p:grpSpPr>
        <p:sp>
          <p:nvSpPr>
            <p:cNvPr id="773138" name="AutoShape 18"/>
            <p:cNvSpPr>
              <a:spLocks noChangeArrowheads="1"/>
            </p:cNvSpPr>
            <p:nvPr/>
          </p:nvSpPr>
          <p:spPr bwMode="auto">
            <a:xfrm>
              <a:off x="2544" y="1632"/>
              <a:ext cx="176" cy="318"/>
            </a:xfrm>
            <a:prstGeom prst="rightArrow">
              <a:avLst>
                <a:gd name="adj1" fmla="val 56602"/>
                <a:gd name="adj2" fmla="val 75000"/>
              </a:avLst>
            </a:prstGeom>
            <a:solidFill>
              <a:srgbClr val="FF9900"/>
            </a:solidFill>
            <a:ln w="25400" algn="ctr">
              <a:noFill/>
              <a:miter lim="800000"/>
              <a:headEnd/>
              <a:tailEnd/>
            </a:ln>
          </p:spPr>
          <p:txBody>
            <a:bodyPr wrap="none" anchor="ctr"/>
            <a:lstStyle/>
            <a:p>
              <a:pPr eaLnBrk="1" hangingPunct="1"/>
              <a:endParaRPr lang="en-GB"/>
            </a:p>
          </p:txBody>
        </p:sp>
        <p:sp>
          <p:nvSpPr>
            <p:cNvPr id="773139" name="AutoShape 19"/>
            <p:cNvSpPr>
              <a:spLocks noChangeArrowheads="1"/>
            </p:cNvSpPr>
            <p:nvPr/>
          </p:nvSpPr>
          <p:spPr bwMode="auto">
            <a:xfrm rot="10800000">
              <a:off x="2416" y="1632"/>
              <a:ext cx="176" cy="318"/>
            </a:xfrm>
            <a:prstGeom prst="rightArrow">
              <a:avLst>
                <a:gd name="adj1" fmla="val 56602"/>
                <a:gd name="adj2" fmla="val 75000"/>
              </a:avLst>
            </a:prstGeom>
            <a:solidFill>
              <a:srgbClr val="FF9900"/>
            </a:solidFill>
            <a:ln w="25400" algn="ctr">
              <a:noFill/>
              <a:miter lim="800000"/>
              <a:headEnd/>
              <a:tailEnd/>
            </a:ln>
          </p:spPr>
          <p:txBody>
            <a:bodyPr wrap="none" anchor="ctr"/>
            <a:lstStyle/>
            <a:p>
              <a:pPr eaLnBrk="1" hangingPunct="1"/>
              <a:endParaRPr lang="en-GB"/>
            </a:p>
          </p:txBody>
        </p:sp>
      </p:grpSp>
      <p:sp>
        <p:nvSpPr>
          <p:cNvPr id="773140" name="AutoShape 20"/>
          <p:cNvSpPr>
            <a:spLocks noChangeArrowheads="1"/>
          </p:cNvSpPr>
          <p:nvPr/>
        </p:nvSpPr>
        <p:spPr bwMode="auto">
          <a:xfrm rot="5400000">
            <a:off x="3779838" y="1844675"/>
            <a:ext cx="503238" cy="7272337"/>
          </a:xfrm>
          <a:prstGeom prst="can">
            <a:avLst>
              <a:gd name="adj" fmla="val 35592"/>
            </a:avLst>
          </a:prstGeom>
          <a:solidFill>
            <a:srgbClr val="FF9933"/>
          </a:solidFill>
          <a:ln w="25400">
            <a:noFill/>
            <a:round/>
            <a:headEnd/>
            <a:tailEnd/>
          </a:ln>
        </p:spPr>
        <p:txBody>
          <a:bodyPr wrap="none" anchor="ctr"/>
          <a:lstStyle/>
          <a:p>
            <a:pPr algn="ctr"/>
            <a:endParaRPr lang="en-GB" sz="1200">
              <a:solidFill>
                <a:schemeClr val="bg1"/>
              </a:solidFill>
            </a:endParaRPr>
          </a:p>
          <a:p>
            <a:pPr algn="ctr"/>
            <a:endParaRPr lang="en-GB" sz="1200">
              <a:solidFill>
                <a:schemeClr val="bg1"/>
              </a:solidFill>
            </a:endParaRPr>
          </a:p>
          <a:p>
            <a:pPr algn="ctr"/>
            <a:endParaRPr lang="en-GB" sz="1200">
              <a:solidFill>
                <a:schemeClr val="bg1"/>
              </a:solidFill>
            </a:endParaRPr>
          </a:p>
          <a:p>
            <a:pPr algn="ctr"/>
            <a:endParaRPr lang="en-GB" sz="1200">
              <a:solidFill>
                <a:schemeClr val="bg1"/>
              </a:solidFill>
            </a:endParaRPr>
          </a:p>
        </p:txBody>
      </p:sp>
      <p:sp>
        <p:nvSpPr>
          <p:cNvPr id="773141" name="Text Box 21"/>
          <p:cNvSpPr txBox="1">
            <a:spLocks noChangeArrowheads="1"/>
          </p:cNvSpPr>
          <p:nvPr/>
        </p:nvSpPr>
        <p:spPr bwMode="auto">
          <a:xfrm>
            <a:off x="3995738" y="5338763"/>
            <a:ext cx="869950" cy="274637"/>
          </a:xfrm>
          <a:prstGeom prst="rect">
            <a:avLst/>
          </a:prstGeom>
          <a:noFill/>
          <a:ln w="25400" algn="ctr">
            <a:noFill/>
            <a:miter lim="800000"/>
            <a:headEnd/>
            <a:tailEnd/>
          </a:ln>
        </p:spPr>
        <p:txBody>
          <a:bodyPr wrap="none">
            <a:spAutoFit/>
          </a:bodyPr>
          <a:lstStyle/>
          <a:p>
            <a:pPr algn="ctr"/>
            <a:r>
              <a:rPr lang="en-GB" sz="1200">
                <a:solidFill>
                  <a:schemeClr val="bg1"/>
                </a:solidFill>
              </a:rPr>
              <a:t>Data Grid</a:t>
            </a:r>
            <a:endParaRPr lang="en-GB" sz="800">
              <a:solidFill>
                <a:schemeClr val="bg1"/>
              </a:solidFill>
            </a:endParaRPr>
          </a:p>
        </p:txBody>
      </p:sp>
      <p:grpSp>
        <p:nvGrpSpPr>
          <p:cNvPr id="773142" name="Group 22"/>
          <p:cNvGrpSpPr>
            <a:grpSpLocks/>
          </p:cNvGrpSpPr>
          <p:nvPr/>
        </p:nvGrpSpPr>
        <p:grpSpPr bwMode="auto">
          <a:xfrm>
            <a:off x="8531225" y="4221163"/>
            <a:ext cx="541338" cy="1800225"/>
            <a:chOff x="5374" y="2659"/>
            <a:chExt cx="341" cy="1134"/>
          </a:xfrm>
        </p:grpSpPr>
        <p:sp>
          <p:nvSpPr>
            <p:cNvPr id="773143" name="AutoShape 23"/>
            <p:cNvSpPr>
              <a:spLocks noChangeArrowheads="1"/>
            </p:cNvSpPr>
            <p:nvPr/>
          </p:nvSpPr>
          <p:spPr bwMode="auto">
            <a:xfrm rot="-5400000">
              <a:off x="5397" y="3498"/>
              <a:ext cx="272" cy="318"/>
            </a:xfrm>
            <a:prstGeom prst="rightArrow">
              <a:avLst>
                <a:gd name="adj1" fmla="val 56602"/>
                <a:gd name="adj2" fmla="val 48528"/>
              </a:avLst>
            </a:prstGeom>
            <a:solidFill>
              <a:schemeClr val="accent1"/>
            </a:solidFill>
            <a:ln w="25400" algn="ctr">
              <a:noFill/>
              <a:miter lim="800000"/>
              <a:headEnd/>
              <a:tailEnd/>
            </a:ln>
          </p:spPr>
          <p:txBody>
            <a:bodyPr wrap="none" anchor="ctr"/>
            <a:lstStyle/>
            <a:p>
              <a:pPr eaLnBrk="1" hangingPunct="1"/>
              <a:endParaRPr lang="en-GB"/>
            </a:p>
          </p:txBody>
        </p:sp>
        <p:sp>
          <p:nvSpPr>
            <p:cNvPr id="773144" name="AutoShape 24"/>
            <p:cNvSpPr>
              <a:spLocks noChangeArrowheads="1"/>
            </p:cNvSpPr>
            <p:nvPr/>
          </p:nvSpPr>
          <p:spPr bwMode="auto">
            <a:xfrm rot="-5400000">
              <a:off x="5140" y="2945"/>
              <a:ext cx="862" cy="289"/>
            </a:xfrm>
            <a:prstGeom prst="flowChartMultidocument">
              <a:avLst/>
            </a:prstGeom>
            <a:solidFill>
              <a:srgbClr val="990000"/>
            </a:solidFill>
            <a:ln w="25400">
              <a:noFill/>
              <a:miter lim="800000"/>
              <a:headEnd/>
              <a:tailEnd/>
            </a:ln>
          </p:spPr>
          <p:txBody>
            <a:bodyPr wrap="none" anchor="ctr"/>
            <a:lstStyle/>
            <a:p>
              <a:pPr algn="ctr"/>
              <a:r>
                <a:rPr lang="en-GB" sz="1200">
                  <a:solidFill>
                    <a:schemeClr val="bg1"/>
                  </a:solidFill>
                </a:rPr>
                <a:t>Event Sinks</a:t>
              </a:r>
            </a:p>
          </p:txBody>
        </p:sp>
      </p:grpSp>
      <p:grpSp>
        <p:nvGrpSpPr>
          <p:cNvPr id="773145" name="Group 25"/>
          <p:cNvGrpSpPr>
            <a:grpSpLocks/>
          </p:cNvGrpSpPr>
          <p:nvPr/>
        </p:nvGrpSpPr>
        <p:grpSpPr bwMode="auto">
          <a:xfrm rot="-5400000">
            <a:off x="261938" y="4065587"/>
            <a:ext cx="482600" cy="504825"/>
            <a:chOff x="2416" y="1632"/>
            <a:chExt cx="304" cy="318"/>
          </a:xfrm>
        </p:grpSpPr>
        <p:sp>
          <p:nvSpPr>
            <p:cNvPr id="773146" name="AutoShape 26"/>
            <p:cNvSpPr>
              <a:spLocks noChangeArrowheads="1"/>
            </p:cNvSpPr>
            <p:nvPr/>
          </p:nvSpPr>
          <p:spPr bwMode="auto">
            <a:xfrm>
              <a:off x="2544" y="1632"/>
              <a:ext cx="176" cy="318"/>
            </a:xfrm>
            <a:prstGeom prst="rightArrow">
              <a:avLst>
                <a:gd name="adj1" fmla="val 56602"/>
                <a:gd name="adj2" fmla="val 75000"/>
              </a:avLst>
            </a:prstGeom>
            <a:solidFill>
              <a:schemeClr val="accent1"/>
            </a:solidFill>
            <a:ln w="25400" algn="ctr">
              <a:noFill/>
              <a:miter lim="800000"/>
              <a:headEnd/>
              <a:tailEnd/>
            </a:ln>
          </p:spPr>
          <p:txBody>
            <a:bodyPr wrap="none" anchor="ctr"/>
            <a:lstStyle/>
            <a:p>
              <a:pPr eaLnBrk="1" hangingPunct="1"/>
              <a:endParaRPr lang="en-GB"/>
            </a:p>
          </p:txBody>
        </p:sp>
        <p:sp>
          <p:nvSpPr>
            <p:cNvPr id="773147" name="AutoShape 27"/>
            <p:cNvSpPr>
              <a:spLocks noChangeArrowheads="1"/>
            </p:cNvSpPr>
            <p:nvPr/>
          </p:nvSpPr>
          <p:spPr bwMode="auto">
            <a:xfrm rot="10800000">
              <a:off x="2416" y="1632"/>
              <a:ext cx="176" cy="318"/>
            </a:xfrm>
            <a:prstGeom prst="rightArrow">
              <a:avLst>
                <a:gd name="adj1" fmla="val 56602"/>
                <a:gd name="adj2" fmla="val 75000"/>
              </a:avLst>
            </a:prstGeom>
            <a:solidFill>
              <a:schemeClr val="accent1"/>
            </a:solidFill>
            <a:ln w="25400" algn="ctr">
              <a:noFill/>
              <a:miter lim="800000"/>
              <a:headEnd/>
              <a:tailEnd/>
            </a:ln>
          </p:spPr>
          <p:txBody>
            <a:bodyPr wrap="none" anchor="ctr"/>
            <a:lstStyle/>
            <a:p>
              <a:pPr eaLnBrk="1" hangingPunct="1"/>
              <a:endParaRPr lang="en-GB"/>
            </a:p>
          </p:txBody>
        </p:sp>
      </p:grpSp>
      <p:grpSp>
        <p:nvGrpSpPr>
          <p:cNvPr id="773148" name="Group 59"/>
          <p:cNvGrpSpPr>
            <a:grpSpLocks/>
          </p:cNvGrpSpPr>
          <p:nvPr/>
        </p:nvGrpSpPr>
        <p:grpSpPr bwMode="auto">
          <a:xfrm>
            <a:off x="2195513" y="2971800"/>
            <a:ext cx="1873250" cy="1585913"/>
            <a:chOff x="1383" y="1872"/>
            <a:chExt cx="1180" cy="999"/>
          </a:xfrm>
        </p:grpSpPr>
        <p:grpSp>
          <p:nvGrpSpPr>
            <p:cNvPr id="773149" name="Group 58"/>
            <p:cNvGrpSpPr>
              <a:grpSpLocks/>
            </p:cNvGrpSpPr>
            <p:nvPr/>
          </p:nvGrpSpPr>
          <p:grpSpPr bwMode="auto">
            <a:xfrm>
              <a:off x="1383" y="1872"/>
              <a:ext cx="1180" cy="680"/>
              <a:chOff x="1383" y="1872"/>
              <a:chExt cx="1180" cy="680"/>
            </a:xfrm>
          </p:grpSpPr>
          <p:sp>
            <p:nvSpPr>
              <p:cNvPr id="773150" name="Rectangle 30"/>
              <p:cNvSpPr>
                <a:spLocks noChangeArrowheads="1"/>
              </p:cNvSpPr>
              <p:nvPr/>
            </p:nvSpPr>
            <p:spPr bwMode="auto">
              <a:xfrm>
                <a:off x="1383" y="1872"/>
                <a:ext cx="1180" cy="68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CEP  Query Agent</a:t>
                </a:r>
              </a:p>
            </p:txBody>
          </p:sp>
          <p:grpSp>
            <p:nvGrpSpPr>
              <p:cNvPr id="773151" name="Group 57"/>
              <p:cNvGrpSpPr>
                <a:grpSpLocks/>
              </p:cNvGrpSpPr>
              <p:nvPr/>
            </p:nvGrpSpPr>
            <p:grpSpPr bwMode="auto">
              <a:xfrm>
                <a:off x="1449" y="2097"/>
                <a:ext cx="231" cy="295"/>
                <a:chOff x="1449" y="2097"/>
                <a:chExt cx="231" cy="295"/>
              </a:xfrm>
            </p:grpSpPr>
            <p:sp>
              <p:nvSpPr>
                <p:cNvPr id="773152" name="AutoShape 32"/>
                <p:cNvSpPr>
                  <a:spLocks noChangeArrowheads="1"/>
                </p:cNvSpPr>
                <p:nvPr/>
              </p:nvSpPr>
              <p:spPr bwMode="auto">
                <a:xfrm>
                  <a:off x="1449" y="2097"/>
                  <a:ext cx="231" cy="295"/>
                </a:xfrm>
                <a:prstGeom prst="octagon">
                  <a:avLst>
                    <a:gd name="adj" fmla="val 29287"/>
                  </a:avLst>
                </a:prstGeom>
                <a:solidFill>
                  <a:srgbClr val="FF9900"/>
                </a:solidFill>
                <a:ln w="25400" algn="ctr">
                  <a:solidFill>
                    <a:schemeClr val="tx1"/>
                  </a:solidFill>
                  <a:miter lim="800000"/>
                  <a:headEnd type="none" w="sm" len="sm"/>
                  <a:tailEnd type="none" w="sm" len="sm"/>
                </a:ln>
              </p:spPr>
              <p:txBody>
                <a:bodyPr anchor="ctr">
                  <a:spAutoFit/>
                </a:bodyPr>
                <a:lstStyle/>
                <a:p>
                  <a:pPr eaLnBrk="1" hangingPunct="1"/>
                  <a:endParaRPr lang="en-GB"/>
                </a:p>
              </p:txBody>
            </p:sp>
            <p:sp>
              <p:nvSpPr>
                <p:cNvPr id="773153" name="AutoShape 33"/>
                <p:cNvSpPr>
                  <a:spLocks noChangeArrowheads="1"/>
                </p:cNvSpPr>
                <p:nvPr/>
              </p:nvSpPr>
              <p:spPr bwMode="auto">
                <a:xfrm>
                  <a:off x="1522" y="2099"/>
                  <a:ext cx="87" cy="280"/>
                </a:xfrm>
                <a:prstGeom prst="flowChartCollate">
                  <a:avLst/>
                </a:prstGeom>
                <a:solidFill>
                  <a:srgbClr val="FF9900"/>
                </a:solidFill>
                <a:ln w="25400">
                  <a:solidFill>
                    <a:schemeClr val="tx1"/>
                  </a:solidFill>
                  <a:miter lim="800000"/>
                  <a:headEnd type="none" w="sm" len="sm"/>
                  <a:tailEnd type="none" w="sm" len="sm"/>
                </a:ln>
              </p:spPr>
              <p:txBody>
                <a:bodyPr wrap="none" lIns="0" tIns="0" rIns="0" bIns="0" anchor="ctr"/>
                <a:lstStyle/>
                <a:p>
                  <a:pPr algn="ctr"/>
                  <a:endParaRPr lang="en-GB" sz="1200">
                    <a:solidFill>
                      <a:schemeClr val="bg1"/>
                    </a:solidFill>
                  </a:endParaRPr>
                </a:p>
              </p:txBody>
            </p:sp>
          </p:grpSp>
          <p:sp>
            <p:nvSpPr>
              <p:cNvPr id="773154" name="AutoShape 34"/>
              <p:cNvSpPr>
                <a:spLocks noChangeArrowheads="1"/>
              </p:cNvSpPr>
              <p:nvPr/>
            </p:nvSpPr>
            <p:spPr bwMode="auto">
              <a:xfrm>
                <a:off x="1791" y="2108"/>
                <a:ext cx="668" cy="198"/>
              </a:xfrm>
              <a:prstGeom prst="wedgeRoundRectCallout">
                <a:avLst>
                  <a:gd name="adj1" fmla="val -64523"/>
                  <a:gd name="adj2" fmla="val 21718"/>
                  <a:gd name="adj3" fmla="val 16667"/>
                </a:avLst>
              </a:prstGeom>
              <a:solidFill>
                <a:srgbClr val="FF9933"/>
              </a:solidFill>
              <a:ln w="25400" algn="ctr">
                <a:solidFill>
                  <a:schemeClr val="tx1"/>
                </a:solidFill>
                <a:miter lim="800000"/>
                <a:headEnd/>
                <a:tailEnd/>
              </a:ln>
            </p:spPr>
            <p:txBody>
              <a:bodyPr/>
              <a:lstStyle/>
              <a:p>
                <a:pPr algn="ctr"/>
                <a:r>
                  <a:rPr lang="en-GB" sz="1000" b="0">
                    <a:solidFill>
                      <a:schemeClr val="bg1"/>
                    </a:solidFill>
                  </a:rPr>
                  <a:t>Query Engine</a:t>
                </a:r>
              </a:p>
            </p:txBody>
          </p:sp>
          <p:sp>
            <p:nvSpPr>
              <p:cNvPr id="773155" name="AutoShape 35"/>
              <p:cNvSpPr>
                <a:spLocks noChangeArrowheads="1"/>
              </p:cNvSpPr>
              <p:nvPr/>
            </p:nvSpPr>
            <p:spPr bwMode="auto">
              <a:xfrm>
                <a:off x="1973" y="2280"/>
                <a:ext cx="543" cy="227"/>
              </a:xfrm>
              <a:prstGeom prst="can">
                <a:avLst>
                  <a:gd name="adj" fmla="val 24528"/>
                </a:avLst>
              </a:prstGeom>
              <a:solidFill>
                <a:srgbClr val="CC3300"/>
              </a:solidFill>
              <a:ln w="25400">
                <a:noFill/>
                <a:round/>
                <a:headEnd/>
                <a:tailEnd/>
              </a:ln>
            </p:spPr>
            <p:txBody>
              <a:bodyPr wrap="none" anchor="ctr"/>
              <a:lstStyle/>
              <a:p>
                <a:pPr algn="ctr"/>
                <a:r>
                  <a:rPr lang="en-GB" sz="1000">
                    <a:solidFill>
                      <a:schemeClr val="bg1"/>
                    </a:solidFill>
                  </a:rPr>
                  <a:t>Query List</a:t>
                </a:r>
              </a:p>
            </p:txBody>
          </p:sp>
        </p:grpSp>
        <p:grpSp>
          <p:nvGrpSpPr>
            <p:cNvPr id="773156" name="Group 36"/>
            <p:cNvGrpSpPr>
              <a:grpSpLocks/>
            </p:cNvGrpSpPr>
            <p:nvPr/>
          </p:nvGrpSpPr>
          <p:grpSpPr bwMode="auto">
            <a:xfrm rot="-5400000">
              <a:off x="1436" y="2545"/>
              <a:ext cx="304" cy="318"/>
              <a:chOff x="2416" y="1632"/>
              <a:chExt cx="304" cy="318"/>
            </a:xfrm>
          </p:grpSpPr>
          <p:sp>
            <p:nvSpPr>
              <p:cNvPr id="773157" name="AutoShape 37"/>
              <p:cNvSpPr>
                <a:spLocks noChangeArrowheads="1"/>
              </p:cNvSpPr>
              <p:nvPr/>
            </p:nvSpPr>
            <p:spPr bwMode="auto">
              <a:xfrm>
                <a:off x="2544" y="1632"/>
                <a:ext cx="176" cy="318"/>
              </a:xfrm>
              <a:prstGeom prst="rightArrow">
                <a:avLst>
                  <a:gd name="adj1" fmla="val 56602"/>
                  <a:gd name="adj2" fmla="val 75000"/>
                </a:avLst>
              </a:prstGeom>
              <a:solidFill>
                <a:schemeClr val="accent1"/>
              </a:solidFill>
              <a:ln w="25400" algn="ctr">
                <a:noFill/>
                <a:miter lim="800000"/>
                <a:headEnd/>
                <a:tailEnd/>
              </a:ln>
            </p:spPr>
            <p:txBody>
              <a:bodyPr vert="eaVert" wrap="none" anchor="ctr"/>
              <a:lstStyle/>
              <a:p>
                <a:pPr eaLnBrk="1" hangingPunct="1"/>
                <a:endParaRPr lang="en-GB"/>
              </a:p>
            </p:txBody>
          </p:sp>
          <p:sp>
            <p:nvSpPr>
              <p:cNvPr id="773158" name="AutoShape 38"/>
              <p:cNvSpPr>
                <a:spLocks noChangeArrowheads="1"/>
              </p:cNvSpPr>
              <p:nvPr/>
            </p:nvSpPr>
            <p:spPr bwMode="auto">
              <a:xfrm rot="10800000">
                <a:off x="2416" y="1632"/>
                <a:ext cx="176" cy="318"/>
              </a:xfrm>
              <a:prstGeom prst="rightArrow">
                <a:avLst>
                  <a:gd name="adj1" fmla="val 56602"/>
                  <a:gd name="adj2" fmla="val 75000"/>
                </a:avLst>
              </a:prstGeom>
              <a:solidFill>
                <a:schemeClr val="accent1"/>
              </a:solidFill>
              <a:ln w="25400" algn="ctr">
                <a:noFill/>
                <a:miter lim="800000"/>
                <a:headEnd/>
                <a:tailEnd/>
              </a:ln>
            </p:spPr>
            <p:txBody>
              <a:bodyPr rot="10800000" vert="eaVert" wrap="none" anchor="ctr"/>
              <a:lstStyle/>
              <a:p>
                <a:pPr eaLnBrk="1" hangingPunct="1"/>
                <a:endParaRPr lang="en-GB"/>
              </a:p>
            </p:txBody>
          </p:sp>
        </p:grpSp>
        <p:sp>
          <p:nvSpPr>
            <p:cNvPr id="773159" name="AutoShape 39"/>
            <p:cNvSpPr>
              <a:spLocks noChangeArrowheads="1"/>
            </p:cNvSpPr>
            <p:nvPr/>
          </p:nvSpPr>
          <p:spPr bwMode="auto">
            <a:xfrm rot="-5400000">
              <a:off x="1745" y="2553"/>
              <a:ext cx="319" cy="318"/>
            </a:xfrm>
            <a:prstGeom prst="rightArrow">
              <a:avLst>
                <a:gd name="adj1" fmla="val 59750"/>
                <a:gd name="adj2" fmla="val 39308"/>
              </a:avLst>
            </a:prstGeom>
            <a:solidFill>
              <a:srgbClr val="FF9900"/>
            </a:solidFill>
            <a:ln w="25400" algn="ctr">
              <a:noFill/>
              <a:miter lim="800000"/>
              <a:headEnd/>
              <a:tailEnd/>
            </a:ln>
          </p:spPr>
          <p:txBody>
            <a:bodyPr vert="eaVert" wrap="none" anchor="ctr"/>
            <a:lstStyle/>
            <a:p>
              <a:pPr eaLnBrk="1" hangingPunct="1"/>
              <a:endParaRPr lang="en-GB"/>
            </a:p>
          </p:txBody>
        </p:sp>
      </p:grpSp>
      <p:grpSp>
        <p:nvGrpSpPr>
          <p:cNvPr id="773160" name="Group 40"/>
          <p:cNvGrpSpPr>
            <a:grpSpLocks/>
          </p:cNvGrpSpPr>
          <p:nvPr/>
        </p:nvGrpSpPr>
        <p:grpSpPr bwMode="auto">
          <a:xfrm>
            <a:off x="179388" y="1196975"/>
            <a:ext cx="4679950" cy="936625"/>
            <a:chOff x="113" y="754"/>
            <a:chExt cx="2948" cy="590"/>
          </a:xfrm>
        </p:grpSpPr>
        <p:grpSp>
          <p:nvGrpSpPr>
            <p:cNvPr id="773161" name="Group 41"/>
            <p:cNvGrpSpPr>
              <a:grpSpLocks/>
            </p:cNvGrpSpPr>
            <p:nvPr/>
          </p:nvGrpSpPr>
          <p:grpSpPr bwMode="auto">
            <a:xfrm>
              <a:off x="113" y="754"/>
              <a:ext cx="2948" cy="317"/>
              <a:chOff x="113" y="754"/>
              <a:chExt cx="2948" cy="317"/>
            </a:xfrm>
          </p:grpSpPr>
          <p:sp>
            <p:nvSpPr>
              <p:cNvPr id="773162" name="Rectangle 42"/>
              <p:cNvSpPr>
                <a:spLocks noChangeArrowheads="1"/>
              </p:cNvSpPr>
              <p:nvPr/>
            </p:nvSpPr>
            <p:spPr bwMode="auto">
              <a:xfrm>
                <a:off x="113" y="754"/>
                <a:ext cx="2948" cy="31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Decision</a:t>
                </a:r>
                <a:br>
                  <a:rPr lang="en-GB" sz="1200">
                    <a:solidFill>
                      <a:schemeClr val="bg1"/>
                    </a:solidFill>
                  </a:rPr>
                </a:br>
                <a:r>
                  <a:rPr lang="en-GB" sz="1200">
                    <a:solidFill>
                      <a:schemeClr val="bg1"/>
                    </a:solidFill>
                  </a:rPr>
                  <a:t>Management</a:t>
                </a:r>
              </a:p>
            </p:txBody>
          </p:sp>
          <p:sp>
            <p:nvSpPr>
              <p:cNvPr id="773163" name="AutoShape 43"/>
              <p:cNvSpPr>
                <a:spLocks noChangeArrowheads="1"/>
              </p:cNvSpPr>
              <p:nvPr/>
            </p:nvSpPr>
            <p:spPr bwMode="auto">
              <a:xfrm>
                <a:off x="615" y="799"/>
                <a:ext cx="632" cy="182"/>
              </a:xfrm>
              <a:prstGeom prst="wedgeRoundRectCallout">
                <a:avLst>
                  <a:gd name="adj1" fmla="val 15981"/>
                  <a:gd name="adj2" fmla="val 40657"/>
                  <a:gd name="adj3" fmla="val 16667"/>
                </a:avLst>
              </a:prstGeom>
              <a:noFill/>
              <a:ln w="25400" algn="ctr">
                <a:solidFill>
                  <a:schemeClr val="tx1"/>
                </a:solidFill>
                <a:miter lim="800000"/>
                <a:headEnd/>
                <a:tailEnd/>
              </a:ln>
            </p:spPr>
            <p:txBody>
              <a:bodyPr/>
              <a:lstStyle/>
              <a:p>
                <a:pPr algn="ctr"/>
                <a:r>
                  <a:rPr lang="en-GB" sz="1000" b="0">
                    <a:solidFill>
                      <a:schemeClr val="bg1"/>
                    </a:solidFill>
                  </a:rPr>
                  <a:t>CEP Editors</a:t>
                </a:r>
              </a:p>
            </p:txBody>
          </p:sp>
          <p:sp>
            <p:nvSpPr>
              <p:cNvPr id="773164" name="AutoShape 44"/>
              <p:cNvSpPr>
                <a:spLocks noChangeArrowheads="1"/>
              </p:cNvSpPr>
              <p:nvPr/>
            </p:nvSpPr>
            <p:spPr bwMode="auto">
              <a:xfrm>
                <a:off x="181" y="798"/>
                <a:ext cx="385" cy="228"/>
              </a:xfrm>
              <a:prstGeom prst="flowChartPunchedTape">
                <a:avLst/>
              </a:prstGeom>
              <a:solidFill>
                <a:srgbClr val="FF9900"/>
              </a:solidFill>
              <a:ln w="25400" algn="ctr">
                <a:solidFill>
                  <a:schemeClr val="tx1"/>
                </a:solidFill>
                <a:miter lim="800000"/>
                <a:headEnd type="none" w="sm" len="sm"/>
                <a:tailEnd type="none" w="sm" len="sm"/>
              </a:ln>
            </p:spPr>
            <p:txBody>
              <a:bodyPr anchor="ctr">
                <a:spAutoFit/>
              </a:bodyPr>
              <a:lstStyle/>
              <a:p>
                <a:pPr eaLnBrk="1" hangingPunct="1"/>
                <a:endParaRPr lang="en-GB"/>
              </a:p>
            </p:txBody>
          </p:sp>
          <p:sp>
            <p:nvSpPr>
              <p:cNvPr id="773165" name="AutoShape 45"/>
              <p:cNvSpPr>
                <a:spLocks noChangeArrowheads="1"/>
              </p:cNvSpPr>
              <p:nvPr/>
            </p:nvSpPr>
            <p:spPr bwMode="auto">
              <a:xfrm>
                <a:off x="1292" y="799"/>
                <a:ext cx="816" cy="212"/>
              </a:xfrm>
              <a:prstGeom prst="can">
                <a:avLst>
                  <a:gd name="adj" fmla="val 25000"/>
                </a:avLst>
              </a:prstGeom>
              <a:solidFill>
                <a:schemeClr val="accent1"/>
              </a:solidFill>
              <a:ln w="25400">
                <a:noFill/>
                <a:miter lim="800000"/>
                <a:headEnd type="none" w="sm" len="sm"/>
                <a:tailEnd type="none" w="sm" len="sm"/>
              </a:ln>
            </p:spPr>
            <p:txBody>
              <a:bodyPr anchor="ctr">
                <a:spAutoFit/>
              </a:bodyPr>
              <a:lstStyle/>
              <a:p>
                <a:pPr algn="ctr"/>
                <a:r>
                  <a:rPr lang="en-GB" sz="1000">
                    <a:solidFill>
                      <a:schemeClr val="bg1"/>
                    </a:solidFill>
                  </a:rPr>
                  <a:t>Managed Entities</a:t>
                </a:r>
              </a:p>
            </p:txBody>
          </p:sp>
        </p:grpSp>
        <p:sp>
          <p:nvSpPr>
            <p:cNvPr id="773166" name="AutoShape 46"/>
            <p:cNvSpPr>
              <a:spLocks noChangeArrowheads="1"/>
            </p:cNvSpPr>
            <p:nvPr/>
          </p:nvSpPr>
          <p:spPr bwMode="auto">
            <a:xfrm>
              <a:off x="1111" y="1071"/>
              <a:ext cx="227" cy="273"/>
            </a:xfrm>
            <a:prstGeom prst="downArrow">
              <a:avLst>
                <a:gd name="adj1" fmla="val 31278"/>
                <a:gd name="adj2" fmla="val 68723"/>
              </a:avLst>
            </a:prstGeom>
            <a:solidFill>
              <a:srgbClr val="CC0000"/>
            </a:solidFill>
            <a:ln w="25400" algn="ctr">
              <a:noFill/>
              <a:miter lim="800000"/>
              <a:headEnd type="none" w="sm" len="sm"/>
              <a:tailEnd type="none" w="sm" len="sm"/>
            </a:ln>
          </p:spPr>
          <p:txBody>
            <a:bodyPr anchor="ctr">
              <a:spAutoFit/>
            </a:bodyPr>
            <a:lstStyle/>
            <a:p>
              <a:pPr eaLnBrk="1" hangingPunct="1"/>
              <a:endParaRPr lang="en-GB"/>
            </a:p>
          </p:txBody>
        </p:sp>
      </p:grpSp>
      <p:sp>
        <p:nvSpPr>
          <p:cNvPr id="773167" name="AutoShape 47"/>
          <p:cNvSpPr>
            <a:spLocks noChangeArrowheads="1"/>
          </p:cNvSpPr>
          <p:nvPr/>
        </p:nvSpPr>
        <p:spPr bwMode="auto">
          <a:xfrm>
            <a:off x="836613" y="4770438"/>
            <a:ext cx="930275"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Event Model</a:t>
            </a:r>
          </a:p>
        </p:txBody>
      </p:sp>
      <p:sp>
        <p:nvSpPr>
          <p:cNvPr id="773168" name="AutoShape 14"/>
          <p:cNvSpPr>
            <a:spLocks noChangeArrowheads="1"/>
          </p:cNvSpPr>
          <p:nvPr/>
        </p:nvSpPr>
        <p:spPr bwMode="auto">
          <a:xfrm>
            <a:off x="1985963" y="4770438"/>
            <a:ext cx="922337"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Class Model</a:t>
            </a:r>
          </a:p>
        </p:txBody>
      </p:sp>
      <p:sp>
        <p:nvSpPr>
          <p:cNvPr id="773169" name="AutoShape 15"/>
          <p:cNvSpPr>
            <a:spLocks noChangeArrowheads="1"/>
          </p:cNvSpPr>
          <p:nvPr/>
        </p:nvSpPr>
        <p:spPr bwMode="auto">
          <a:xfrm>
            <a:off x="3313113" y="4770438"/>
            <a:ext cx="717550" cy="336550"/>
          </a:xfrm>
          <a:prstGeom prst="can">
            <a:avLst>
              <a:gd name="adj" fmla="val 25000"/>
            </a:avLst>
          </a:prstGeom>
          <a:solidFill>
            <a:schemeClr val="accent1"/>
          </a:solidFill>
          <a:ln w="25400">
            <a:noFill/>
            <a:miter lim="800000"/>
            <a:headEnd type="none" w="sm" len="sm"/>
            <a:tailEnd type="none" w="sm" len="sm"/>
          </a:ln>
        </p:spPr>
        <p:txBody>
          <a:bodyPr wrap="none" anchor="ctr">
            <a:spAutoFit/>
          </a:bodyPr>
          <a:lstStyle/>
          <a:p>
            <a:pPr algn="ctr"/>
            <a:r>
              <a:rPr lang="en-GB" sz="1000">
                <a:solidFill>
                  <a:schemeClr val="bg1"/>
                </a:solidFill>
              </a:rPr>
              <a:t>Libraries</a:t>
            </a:r>
          </a:p>
        </p:txBody>
      </p:sp>
      <p:sp>
        <p:nvSpPr>
          <p:cNvPr id="80951" name="AutoShape 55"/>
          <p:cNvSpPr>
            <a:spLocks noChangeArrowheads="1"/>
          </p:cNvSpPr>
          <p:nvPr/>
        </p:nvSpPr>
        <p:spPr bwMode="auto">
          <a:xfrm>
            <a:off x="381000" y="5334000"/>
            <a:ext cx="3276600" cy="1066800"/>
          </a:xfrm>
          <a:prstGeom prst="wedgeRoundRectCallout">
            <a:avLst>
              <a:gd name="adj1" fmla="val -15940"/>
              <a:gd name="adj2" fmla="val -176935"/>
              <a:gd name="adj3" fmla="val 16667"/>
            </a:avLst>
          </a:prstGeom>
          <a:solidFill>
            <a:schemeClr val="bg1"/>
          </a:solidFill>
          <a:ln w="25400" algn="ctr">
            <a:solidFill>
              <a:schemeClr val="tx1"/>
            </a:solidFill>
            <a:miter lim="800000"/>
            <a:headEnd type="none" w="sm" len="sm"/>
            <a:tailEnd type="none" w="sm" len="sm"/>
          </a:ln>
        </p:spPr>
        <p:txBody>
          <a:bodyPr/>
          <a:lstStyle/>
          <a:p>
            <a:pPr indent="1588"/>
            <a:r>
              <a:rPr lang="en-GB" sz="1800"/>
              <a:t>Champion Challenger </a:t>
            </a:r>
            <a:r>
              <a:rPr lang="en-GB" sz="1800" b="0"/>
              <a:t>thru multiple ruleset control / multiple decision agents</a:t>
            </a:r>
          </a:p>
        </p:txBody>
      </p:sp>
      <p:sp>
        <p:nvSpPr>
          <p:cNvPr id="80949" name="AutoShape 53"/>
          <p:cNvSpPr>
            <a:spLocks noChangeArrowheads="1"/>
          </p:cNvSpPr>
          <p:nvPr/>
        </p:nvSpPr>
        <p:spPr bwMode="auto">
          <a:xfrm>
            <a:off x="5334000" y="304800"/>
            <a:ext cx="3563938" cy="762000"/>
          </a:xfrm>
          <a:prstGeom prst="wedgeRoundRectCallout">
            <a:avLst>
              <a:gd name="adj1" fmla="val 23542"/>
              <a:gd name="adj2" fmla="val 679792"/>
              <a:gd name="adj3" fmla="val 16667"/>
            </a:avLst>
          </a:prstGeom>
          <a:solidFill>
            <a:schemeClr val="bg1"/>
          </a:solidFill>
          <a:ln w="25400" algn="ctr">
            <a:solidFill>
              <a:schemeClr val="tx1"/>
            </a:solidFill>
            <a:miter lim="800000"/>
            <a:headEnd type="none" w="sm" len="sm"/>
            <a:tailEnd type="none" w="sm" len="sm"/>
          </a:ln>
        </p:spPr>
        <p:txBody>
          <a:bodyPr/>
          <a:lstStyle/>
          <a:p>
            <a:pPr indent="1588"/>
            <a:r>
              <a:rPr lang="en-GB" sz="1800"/>
              <a:t>Business Events </a:t>
            </a:r>
            <a:r>
              <a:rPr lang="en-GB" sz="1800" b="0"/>
              <a:t>drive business rule execution</a:t>
            </a:r>
          </a:p>
        </p:txBody>
      </p:sp>
      <p:sp>
        <p:nvSpPr>
          <p:cNvPr id="2" name="AutoShape 53"/>
          <p:cNvSpPr>
            <a:spLocks noChangeArrowheads="1"/>
          </p:cNvSpPr>
          <p:nvPr/>
        </p:nvSpPr>
        <p:spPr bwMode="auto">
          <a:xfrm>
            <a:off x="5334000" y="1066800"/>
            <a:ext cx="3563938" cy="1066800"/>
          </a:xfrm>
          <a:prstGeom prst="wedgeRoundRectCallout">
            <a:avLst>
              <a:gd name="adj1" fmla="val -137662"/>
              <a:gd name="adj2" fmla="val 25296"/>
              <a:gd name="adj3" fmla="val 16667"/>
            </a:avLst>
          </a:prstGeom>
          <a:solidFill>
            <a:schemeClr val="bg1"/>
          </a:solidFill>
          <a:ln w="25400" algn="ctr">
            <a:solidFill>
              <a:schemeClr val="tx1"/>
            </a:solidFill>
            <a:miter lim="800000"/>
            <a:headEnd type="none" w="sm" len="sm"/>
            <a:tailEnd type="none" w="sm" len="sm"/>
          </a:ln>
        </p:spPr>
        <p:txBody>
          <a:bodyPr/>
          <a:lstStyle/>
          <a:p>
            <a:pPr indent="1588"/>
            <a:r>
              <a:rPr lang="en-GB" sz="1800"/>
              <a:t>Rule management &amp; control </a:t>
            </a:r>
            <a:r>
              <a:rPr lang="en-GB" sz="1800" b="0"/>
              <a:t>using decision tables, decision workflow</a:t>
            </a:r>
          </a:p>
        </p:txBody>
      </p:sp>
      <p:sp>
        <p:nvSpPr>
          <p:cNvPr id="80950" name="AutoShape 54"/>
          <p:cNvSpPr>
            <a:spLocks noChangeArrowheads="1"/>
          </p:cNvSpPr>
          <p:nvPr/>
        </p:nvSpPr>
        <p:spPr bwMode="auto">
          <a:xfrm>
            <a:off x="5334000" y="2133600"/>
            <a:ext cx="3563938" cy="1600200"/>
          </a:xfrm>
          <a:prstGeom prst="wedgeRoundRectCallout">
            <a:avLst>
              <a:gd name="adj1" fmla="val -130269"/>
              <a:gd name="adj2" fmla="val -13194"/>
              <a:gd name="adj3" fmla="val 16667"/>
            </a:avLst>
          </a:prstGeom>
          <a:solidFill>
            <a:schemeClr val="bg1"/>
          </a:solidFill>
          <a:ln w="25400" algn="ctr">
            <a:solidFill>
              <a:schemeClr val="tx1"/>
            </a:solidFill>
            <a:miter lim="800000"/>
            <a:headEnd type="none" w="sm" len="sm"/>
            <a:tailEnd type="none" w="sm" len="sm"/>
          </a:ln>
        </p:spPr>
        <p:txBody>
          <a:bodyPr/>
          <a:lstStyle/>
          <a:p>
            <a:pPr indent="1588"/>
            <a:r>
              <a:rPr lang="en-GB" sz="1800"/>
              <a:t>Real-time rule engine </a:t>
            </a:r>
            <a:r>
              <a:rPr lang="en-GB" sz="1800" b="0"/>
              <a:t>using real-time event monitoring </a:t>
            </a:r>
            <a:br>
              <a:rPr lang="en-GB" sz="1800" b="0"/>
            </a:br>
            <a:r>
              <a:rPr lang="en-GB" sz="1800" b="0"/>
              <a:t>+ storage, queries, statistical functions etc that can drive rule / score changes on-the-fly</a:t>
            </a:r>
            <a:endParaRPr lang="en-GB" sz="1800"/>
          </a:p>
        </p:txBody>
      </p:sp>
      <p:sp>
        <p:nvSpPr>
          <p:cNvPr id="3" name="AutoShape 55"/>
          <p:cNvSpPr>
            <a:spLocks noChangeArrowheads="1"/>
          </p:cNvSpPr>
          <p:nvPr/>
        </p:nvSpPr>
        <p:spPr bwMode="auto">
          <a:xfrm>
            <a:off x="5351463" y="3733800"/>
            <a:ext cx="3563937" cy="1295400"/>
          </a:xfrm>
          <a:prstGeom prst="wedgeRoundRectCallout">
            <a:avLst>
              <a:gd name="adj1" fmla="val -22426"/>
              <a:gd name="adj2" fmla="val 96690"/>
              <a:gd name="adj3" fmla="val 16667"/>
            </a:avLst>
          </a:prstGeom>
          <a:solidFill>
            <a:schemeClr val="bg1"/>
          </a:solidFill>
          <a:ln w="25400" algn="ctr">
            <a:solidFill>
              <a:schemeClr val="tx1"/>
            </a:solidFill>
            <a:miter lim="800000"/>
            <a:headEnd type="none" w="sm" len="sm"/>
            <a:tailEnd type="none" w="sm" len="sm"/>
          </a:ln>
        </p:spPr>
        <p:txBody>
          <a:bodyPr/>
          <a:lstStyle/>
          <a:p>
            <a:r>
              <a:rPr lang="en-GB" sz="1800"/>
              <a:t>Operational event store </a:t>
            </a:r>
            <a:r>
              <a:rPr lang="en-GB" sz="1800" b="0"/>
              <a:t>provides event warehouse for real-time historic pattern detection</a:t>
            </a:r>
          </a:p>
        </p:txBody>
      </p:sp>
      <p:sp>
        <p:nvSpPr>
          <p:cNvPr id="4" name="AutoShape 55"/>
          <p:cNvSpPr>
            <a:spLocks noChangeArrowheads="1"/>
          </p:cNvSpPr>
          <p:nvPr/>
        </p:nvSpPr>
        <p:spPr bwMode="auto">
          <a:xfrm>
            <a:off x="381000" y="4038600"/>
            <a:ext cx="3276600" cy="1295400"/>
          </a:xfrm>
          <a:prstGeom prst="wedgeRoundRectCallout">
            <a:avLst>
              <a:gd name="adj1" fmla="val 4750"/>
              <a:gd name="adj2" fmla="val -79532"/>
              <a:gd name="adj3" fmla="val 16667"/>
            </a:avLst>
          </a:prstGeom>
          <a:solidFill>
            <a:schemeClr val="bg1"/>
          </a:solidFill>
          <a:ln w="25400" algn="ctr">
            <a:solidFill>
              <a:schemeClr val="tx1"/>
            </a:solidFill>
            <a:miter lim="800000"/>
            <a:headEnd type="none" w="sm" len="sm"/>
            <a:tailEnd type="none" w="sm" len="sm"/>
          </a:ln>
        </p:spPr>
        <p:txBody>
          <a:bodyPr/>
          <a:lstStyle/>
          <a:p>
            <a:pPr indent="1588"/>
            <a:r>
              <a:rPr lang="en-GB" sz="1800"/>
              <a:t>IT-friendly </a:t>
            </a:r>
            <a:r>
              <a:rPr lang="en-GB" sz="1800" b="0"/>
              <a:t>model-driven engineering via easy-to-understand state, query, rules, concepts, …</a:t>
            </a:r>
          </a:p>
        </p:txBody>
      </p:sp>
    </p:spTree>
  </p:cSld>
  <p:clrMapOvr>
    <a:masterClrMapping/>
  </p:clrMapOvr>
  <p:transition advTm="10000">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t>TIBCO BusinessEvents in detail</a:t>
            </a:r>
          </a:p>
        </p:txBody>
      </p:sp>
      <p:sp>
        <p:nvSpPr>
          <p:cNvPr id="712707" name="Rectangle 3"/>
          <p:cNvSpPr>
            <a:spLocks noChangeArrowheads="1"/>
          </p:cNvSpPr>
          <p:nvPr/>
        </p:nvSpPr>
        <p:spPr bwMode="auto">
          <a:xfrm>
            <a:off x="4953000" y="2667000"/>
            <a:ext cx="3886200" cy="3810000"/>
          </a:xfrm>
          <a:prstGeom prst="rect">
            <a:avLst/>
          </a:prstGeom>
          <a:solidFill>
            <a:srgbClr val="990000"/>
          </a:solidFill>
          <a:ln w="25400" algn="ctr">
            <a:noFill/>
            <a:miter lim="800000"/>
            <a:headEnd/>
            <a:tailEnd/>
          </a:ln>
          <a:effectLst/>
        </p:spPr>
        <p:txBody>
          <a:bodyPr wrap="none" anchor="ctr"/>
          <a:lstStyle/>
          <a:p>
            <a:pPr algn="ctr"/>
            <a:endParaRPr lang="en-GB" sz="1200">
              <a:solidFill>
                <a:schemeClr val="bg1"/>
              </a:solidFill>
            </a:endParaRPr>
          </a:p>
        </p:txBody>
      </p:sp>
      <p:sp>
        <p:nvSpPr>
          <p:cNvPr id="712708" name="Text Box 4"/>
          <p:cNvSpPr txBox="1">
            <a:spLocks noChangeArrowheads="1"/>
          </p:cNvSpPr>
          <p:nvPr/>
        </p:nvSpPr>
        <p:spPr bwMode="auto">
          <a:xfrm rot="16200000">
            <a:off x="4228306" y="3620294"/>
            <a:ext cx="1876425" cy="274638"/>
          </a:xfrm>
          <a:prstGeom prst="rect">
            <a:avLst/>
          </a:prstGeom>
          <a:noFill/>
          <a:ln w="25400" algn="ctr">
            <a:noFill/>
            <a:miter lim="800000"/>
            <a:headEnd/>
            <a:tailEnd/>
          </a:ln>
          <a:effectLst/>
        </p:spPr>
        <p:txBody>
          <a:bodyPr wrap="none">
            <a:spAutoFit/>
          </a:bodyPr>
          <a:lstStyle/>
          <a:p>
            <a:pPr algn="ctr"/>
            <a:r>
              <a:rPr lang="en-GB" sz="1200">
                <a:solidFill>
                  <a:schemeClr val="bg1"/>
                </a:solidFill>
              </a:rPr>
              <a:t>TIBCO BusinessEvents</a:t>
            </a:r>
          </a:p>
        </p:txBody>
      </p:sp>
      <p:sp>
        <p:nvSpPr>
          <p:cNvPr id="712709" name="AutoShape 5"/>
          <p:cNvSpPr>
            <a:spLocks noChangeArrowheads="1"/>
          </p:cNvSpPr>
          <p:nvPr/>
        </p:nvSpPr>
        <p:spPr bwMode="auto">
          <a:xfrm rot="5400000">
            <a:off x="6210300" y="-266700"/>
            <a:ext cx="1447800" cy="4114800"/>
          </a:xfrm>
          <a:prstGeom prst="can">
            <a:avLst>
              <a:gd name="adj" fmla="val 18382"/>
            </a:avLst>
          </a:prstGeom>
          <a:solidFill>
            <a:srgbClr val="990000"/>
          </a:solidFill>
          <a:ln w="25400">
            <a:noFill/>
            <a:round/>
            <a:headEnd/>
            <a:tailEnd/>
          </a:ln>
          <a:effectLst/>
        </p:spPr>
        <p:txBody>
          <a:bodyPr rot="10800000" vert="eaVert" wrap="none"/>
          <a:lstStyle/>
          <a:p>
            <a:pPr algn="r"/>
            <a:r>
              <a:rPr lang="en-GB" sz="1200">
                <a:solidFill>
                  <a:schemeClr val="bg1"/>
                </a:solidFill>
              </a:rPr>
              <a:t>TIBCO EMS, RV, BusinessWorks</a:t>
            </a:r>
          </a:p>
        </p:txBody>
      </p:sp>
      <p:sp>
        <p:nvSpPr>
          <p:cNvPr id="712710" name="AutoShape 6"/>
          <p:cNvSpPr>
            <a:spLocks noChangeArrowheads="1"/>
          </p:cNvSpPr>
          <p:nvPr/>
        </p:nvSpPr>
        <p:spPr bwMode="auto">
          <a:xfrm>
            <a:off x="5410200" y="5880100"/>
            <a:ext cx="3200400" cy="533400"/>
          </a:xfrm>
          <a:prstGeom prst="can">
            <a:avLst>
              <a:gd name="adj" fmla="val 36310"/>
            </a:avLst>
          </a:prstGeom>
          <a:solidFill>
            <a:srgbClr val="969696"/>
          </a:solidFill>
          <a:ln w="25400">
            <a:noFill/>
            <a:round/>
            <a:headEnd/>
            <a:tailEnd/>
          </a:ln>
          <a:effectLst/>
        </p:spPr>
        <p:txBody>
          <a:bodyPr wrap="none" anchor="ctr"/>
          <a:lstStyle/>
          <a:p>
            <a:pPr algn="ctr"/>
            <a:r>
              <a:rPr lang="en-GB" sz="1200">
                <a:solidFill>
                  <a:schemeClr val="bg1"/>
                </a:solidFill>
              </a:rPr>
              <a:t>History and Cache</a:t>
            </a:r>
          </a:p>
        </p:txBody>
      </p:sp>
      <p:sp>
        <p:nvSpPr>
          <p:cNvPr id="712711" name="Rectangle 7"/>
          <p:cNvSpPr>
            <a:spLocks noChangeArrowheads="1"/>
          </p:cNvSpPr>
          <p:nvPr/>
        </p:nvSpPr>
        <p:spPr bwMode="auto">
          <a:xfrm>
            <a:off x="5419725" y="4724400"/>
            <a:ext cx="2047875" cy="1187450"/>
          </a:xfrm>
          <a:prstGeom prst="rect">
            <a:avLst/>
          </a:prstGeom>
          <a:solidFill>
            <a:srgbClr val="003399"/>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3399"/>
            </a:extrusionClr>
          </a:sp3d>
        </p:spPr>
        <p:txBody>
          <a:bodyPr wrap="none" anchor="ctr">
            <a:flatTx/>
          </a:bodyPr>
          <a:lstStyle/>
          <a:p>
            <a:pPr algn="ctr"/>
            <a:r>
              <a:rPr lang="en-GB" sz="1200">
                <a:solidFill>
                  <a:schemeClr val="bg1"/>
                </a:solidFill>
              </a:rPr>
              <a:t>Rule Model</a:t>
            </a:r>
            <a:br>
              <a:rPr lang="en-GB" sz="1200">
                <a:solidFill>
                  <a:schemeClr val="bg1"/>
                </a:solidFill>
              </a:rPr>
            </a:br>
            <a:r>
              <a:rPr lang="en-GB" sz="1200" b="0">
                <a:solidFill>
                  <a:schemeClr val="bg1"/>
                </a:solidFill>
              </a:rPr>
              <a:t/>
            </a:r>
            <a:br>
              <a:rPr lang="en-GB" sz="1200" b="0">
                <a:solidFill>
                  <a:schemeClr val="bg1"/>
                </a:solidFill>
              </a:rPr>
            </a:br>
            <a:r>
              <a:rPr lang="en-GB" sz="1200" b="0">
                <a:solidFill>
                  <a:schemeClr val="bg1"/>
                </a:solidFill>
              </a:rPr>
              <a:t>for recognizing patterns,</a:t>
            </a:r>
            <a:br>
              <a:rPr lang="en-GB" sz="1200" b="0">
                <a:solidFill>
                  <a:schemeClr val="bg1"/>
                </a:solidFill>
              </a:rPr>
            </a:br>
            <a:r>
              <a:rPr lang="en-GB" sz="1200" b="0">
                <a:solidFill>
                  <a:schemeClr val="bg1"/>
                </a:solidFill>
              </a:rPr>
              <a:t>defining actions</a:t>
            </a:r>
          </a:p>
        </p:txBody>
      </p:sp>
      <p:sp>
        <p:nvSpPr>
          <p:cNvPr id="712715" name="AutoShape 11"/>
          <p:cNvSpPr>
            <a:spLocks noChangeArrowheads="1"/>
          </p:cNvSpPr>
          <p:nvPr/>
        </p:nvSpPr>
        <p:spPr bwMode="auto">
          <a:xfrm>
            <a:off x="381000" y="1250950"/>
            <a:ext cx="3079750" cy="693738"/>
          </a:xfrm>
          <a:prstGeom prst="wedgeRoundRectCallout">
            <a:avLst>
              <a:gd name="adj1" fmla="val 101546"/>
              <a:gd name="adj2" fmla="val 42907"/>
              <a:gd name="adj3" fmla="val 16667"/>
            </a:avLst>
          </a:prstGeom>
          <a:solidFill>
            <a:schemeClr val="bg1"/>
          </a:solidFill>
          <a:ln w="25400" algn="ctr">
            <a:solidFill>
              <a:schemeClr val="tx1"/>
            </a:solidFill>
            <a:miter lim="800000"/>
            <a:headEnd/>
            <a:tailEnd/>
          </a:ln>
          <a:effectLst/>
        </p:spPr>
        <p:txBody>
          <a:bodyPr/>
          <a:lstStyle/>
          <a:p>
            <a:pPr algn="ctr"/>
            <a:r>
              <a:rPr lang="en-GB" sz="1200" dirty="0"/>
              <a:t>Orchestration/</a:t>
            </a:r>
            <a:r>
              <a:rPr lang="en-GB" sz="1200" dirty="0" err="1"/>
              <a:t>ruleflow</a:t>
            </a:r>
            <a:r>
              <a:rPr lang="en-GB" sz="1200" dirty="0"/>
              <a:t> via </a:t>
            </a:r>
            <a:r>
              <a:rPr lang="en-GB" sz="1200" dirty="0" err="1"/>
              <a:t>BusinessWorks</a:t>
            </a:r>
            <a:r>
              <a:rPr lang="en-GB" sz="1200" dirty="0"/>
              <a:t> integration</a:t>
            </a:r>
          </a:p>
        </p:txBody>
      </p:sp>
      <p:sp>
        <p:nvSpPr>
          <p:cNvPr id="712716" name="AutoShape 12"/>
          <p:cNvSpPr>
            <a:spLocks noChangeArrowheads="1"/>
          </p:cNvSpPr>
          <p:nvPr/>
        </p:nvSpPr>
        <p:spPr bwMode="auto">
          <a:xfrm>
            <a:off x="381000" y="2041525"/>
            <a:ext cx="3079750" cy="347663"/>
          </a:xfrm>
          <a:prstGeom prst="wedgeRoundRectCallout">
            <a:avLst>
              <a:gd name="adj1" fmla="val 111546"/>
              <a:gd name="adj2" fmla="val 226713"/>
              <a:gd name="adj3" fmla="val 16667"/>
            </a:avLst>
          </a:prstGeom>
          <a:solidFill>
            <a:schemeClr val="bg1"/>
          </a:solidFill>
          <a:ln w="25400" algn="ctr">
            <a:solidFill>
              <a:schemeClr val="tx1"/>
            </a:solidFill>
            <a:miter lim="800000"/>
            <a:headEnd/>
            <a:tailEnd/>
          </a:ln>
          <a:effectLst/>
        </p:spPr>
        <p:txBody>
          <a:bodyPr/>
          <a:lstStyle/>
          <a:p>
            <a:pPr algn="ctr"/>
            <a:r>
              <a:rPr lang="en-GB" sz="1200"/>
              <a:t>Standard UML Class Model</a:t>
            </a:r>
            <a:br>
              <a:rPr lang="en-GB" sz="1200"/>
            </a:br>
            <a:endParaRPr lang="en-GB" sz="1200"/>
          </a:p>
        </p:txBody>
      </p:sp>
      <p:sp>
        <p:nvSpPr>
          <p:cNvPr id="712717" name="AutoShape 13"/>
          <p:cNvSpPr>
            <a:spLocks noChangeArrowheads="1"/>
          </p:cNvSpPr>
          <p:nvPr/>
        </p:nvSpPr>
        <p:spPr bwMode="auto">
          <a:xfrm>
            <a:off x="381000" y="2590800"/>
            <a:ext cx="3079750" cy="1143000"/>
          </a:xfrm>
          <a:prstGeom prst="wedgeRoundRectCallout">
            <a:avLst>
              <a:gd name="adj1" fmla="val 121134"/>
              <a:gd name="adj2" fmla="val 75556"/>
              <a:gd name="adj3" fmla="val 16667"/>
            </a:avLst>
          </a:prstGeom>
          <a:solidFill>
            <a:schemeClr val="bg1"/>
          </a:solidFill>
          <a:ln w="25400" algn="ctr">
            <a:solidFill>
              <a:schemeClr val="tx1"/>
            </a:solidFill>
            <a:miter lim="800000"/>
            <a:headEnd/>
            <a:tailEnd/>
          </a:ln>
          <a:effectLst/>
        </p:spPr>
        <p:txBody>
          <a:bodyPr/>
          <a:lstStyle/>
          <a:p>
            <a:pPr algn="ctr"/>
            <a:r>
              <a:rPr lang="en-GB" sz="1200"/>
              <a:t>Standard UML State Model</a:t>
            </a:r>
            <a:br>
              <a:rPr lang="en-GB" sz="1200"/>
            </a:br>
            <a:r>
              <a:rPr lang="en-GB" sz="1200"/>
              <a:t>for lifecycle of transaction components </a:t>
            </a:r>
            <a:br>
              <a:rPr lang="en-GB" sz="1200"/>
            </a:br>
            <a:r>
              <a:rPr lang="en-GB" sz="1200"/>
              <a:t>including monitoring rules </a:t>
            </a:r>
            <a:br>
              <a:rPr lang="en-GB" sz="1200"/>
            </a:br>
            <a:r>
              <a:rPr lang="en-GB" sz="1200"/>
              <a:t>and Operational Intelligence</a:t>
            </a:r>
          </a:p>
        </p:txBody>
      </p:sp>
      <p:sp>
        <p:nvSpPr>
          <p:cNvPr id="712718" name="AutoShape 14"/>
          <p:cNvSpPr>
            <a:spLocks noChangeArrowheads="1"/>
          </p:cNvSpPr>
          <p:nvPr/>
        </p:nvSpPr>
        <p:spPr bwMode="auto">
          <a:xfrm>
            <a:off x="381000" y="3908425"/>
            <a:ext cx="3079750" cy="892175"/>
          </a:xfrm>
          <a:prstGeom prst="wedgeRoundRectCallout">
            <a:avLst>
              <a:gd name="adj1" fmla="val 123764"/>
              <a:gd name="adj2" fmla="val 51421"/>
              <a:gd name="adj3" fmla="val 16667"/>
            </a:avLst>
          </a:prstGeom>
          <a:solidFill>
            <a:schemeClr val="bg1"/>
          </a:solidFill>
          <a:ln w="25400" algn="ctr">
            <a:solidFill>
              <a:schemeClr val="tx1"/>
            </a:solidFill>
            <a:miter lim="800000"/>
            <a:headEnd/>
            <a:tailEnd/>
          </a:ln>
          <a:effectLst/>
        </p:spPr>
        <p:txBody>
          <a:bodyPr/>
          <a:lstStyle/>
          <a:p>
            <a:pPr algn="ctr"/>
            <a:r>
              <a:rPr lang="en-GB" sz="1200"/>
              <a:t>High performance </a:t>
            </a:r>
            <a:br>
              <a:rPr lang="en-GB" sz="1200"/>
            </a:br>
            <a:r>
              <a:rPr lang="en-GB" sz="1200"/>
              <a:t>(real-time optimized) inference engine with code-generation performance + inference capabilities</a:t>
            </a:r>
          </a:p>
        </p:txBody>
      </p:sp>
      <p:sp>
        <p:nvSpPr>
          <p:cNvPr id="712719" name="AutoShape 15"/>
          <p:cNvSpPr>
            <a:spLocks noChangeArrowheads="1"/>
          </p:cNvSpPr>
          <p:nvPr/>
        </p:nvSpPr>
        <p:spPr bwMode="auto">
          <a:xfrm>
            <a:off x="381000" y="5745163"/>
            <a:ext cx="3079750" cy="665162"/>
          </a:xfrm>
          <a:prstGeom prst="wedgeRoundRectCallout">
            <a:avLst>
              <a:gd name="adj1" fmla="val 122218"/>
              <a:gd name="adj2" fmla="val 9426"/>
              <a:gd name="adj3" fmla="val 16667"/>
            </a:avLst>
          </a:prstGeom>
          <a:solidFill>
            <a:schemeClr val="bg1"/>
          </a:solidFill>
          <a:ln w="25400" algn="ctr">
            <a:solidFill>
              <a:schemeClr val="tx1"/>
            </a:solidFill>
            <a:miter lim="800000"/>
            <a:headEnd/>
            <a:tailEnd/>
          </a:ln>
          <a:effectLst/>
        </p:spPr>
        <p:txBody>
          <a:bodyPr/>
          <a:lstStyle/>
          <a:p>
            <a:pPr algn="ctr"/>
            <a:r>
              <a:rPr lang="en-GB" sz="1200"/>
              <a:t>High performance store for</a:t>
            </a:r>
            <a:br>
              <a:rPr lang="en-GB" sz="1200"/>
            </a:br>
            <a:r>
              <a:rPr lang="en-GB" sz="1200"/>
              <a:t>persistent transactions (eg portfolio views) and rule metadata updates</a:t>
            </a:r>
          </a:p>
        </p:txBody>
      </p:sp>
      <p:sp>
        <p:nvSpPr>
          <p:cNvPr id="712712" name="Rectangle 8"/>
          <p:cNvSpPr>
            <a:spLocks noChangeArrowheads="1"/>
          </p:cNvSpPr>
          <p:nvPr/>
        </p:nvSpPr>
        <p:spPr bwMode="auto">
          <a:xfrm>
            <a:off x="5434013" y="3810000"/>
            <a:ext cx="2033587" cy="822325"/>
          </a:xfrm>
          <a:prstGeom prst="rect">
            <a:avLst/>
          </a:prstGeom>
          <a:solidFill>
            <a:srgbClr val="22A1C4"/>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22A1C4"/>
            </a:extrusionClr>
          </a:sp3d>
        </p:spPr>
        <p:txBody>
          <a:bodyPr wrap="none" anchor="ctr">
            <a:flatTx/>
          </a:bodyPr>
          <a:lstStyle/>
          <a:p>
            <a:pPr algn="ctr"/>
            <a:r>
              <a:rPr lang="en-GB" sz="1200">
                <a:solidFill>
                  <a:schemeClr val="bg1"/>
                </a:solidFill>
              </a:rPr>
              <a:t>State Model</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for determining </a:t>
            </a:r>
            <a:br>
              <a:rPr lang="en-GB" sz="1200" b="0">
                <a:solidFill>
                  <a:schemeClr val="bg1"/>
                </a:solidFill>
              </a:rPr>
            </a:br>
            <a:r>
              <a:rPr lang="en-GB" sz="1200" b="0">
                <a:solidFill>
                  <a:schemeClr val="bg1"/>
                </a:solidFill>
              </a:rPr>
              <a:t>time-dependent info</a:t>
            </a:r>
          </a:p>
        </p:txBody>
      </p:sp>
      <p:sp>
        <p:nvSpPr>
          <p:cNvPr id="712721" name="AutoShape 17"/>
          <p:cNvSpPr>
            <a:spLocks noChangeArrowheads="1"/>
          </p:cNvSpPr>
          <p:nvPr/>
        </p:nvSpPr>
        <p:spPr bwMode="auto">
          <a:xfrm>
            <a:off x="381000" y="4953000"/>
            <a:ext cx="3079750" cy="685800"/>
          </a:xfrm>
          <a:prstGeom prst="wedgeRoundRectCallout">
            <a:avLst>
              <a:gd name="adj1" fmla="val 182528"/>
              <a:gd name="adj2" fmla="val 64352"/>
              <a:gd name="adj3" fmla="val 16667"/>
            </a:avLst>
          </a:prstGeom>
          <a:solidFill>
            <a:schemeClr val="bg1"/>
          </a:solidFill>
          <a:ln w="25400" algn="ctr">
            <a:solidFill>
              <a:schemeClr val="tx1"/>
            </a:solidFill>
            <a:miter lim="800000"/>
            <a:headEnd/>
            <a:tailEnd/>
          </a:ln>
          <a:effectLst/>
        </p:spPr>
        <p:txBody>
          <a:bodyPr/>
          <a:lstStyle/>
          <a:p>
            <a:pPr algn="ctr"/>
            <a:r>
              <a:rPr lang="en-GB" sz="1200"/>
              <a:t>OQL/SQL based queries</a:t>
            </a:r>
            <a:br>
              <a:rPr lang="en-GB" sz="1200"/>
            </a:br>
            <a:r>
              <a:rPr lang="en-GB" sz="1200"/>
              <a:t>that can be generated on the fly</a:t>
            </a:r>
            <a:br>
              <a:rPr lang="en-GB" sz="1200"/>
            </a:br>
            <a:r>
              <a:rPr lang="en-GB" sz="1200"/>
              <a:t>for manipulating data sets</a:t>
            </a:r>
          </a:p>
        </p:txBody>
      </p:sp>
      <p:sp>
        <p:nvSpPr>
          <p:cNvPr id="712720" name="Rectangle 16"/>
          <p:cNvSpPr>
            <a:spLocks noChangeArrowheads="1"/>
          </p:cNvSpPr>
          <p:nvPr/>
        </p:nvSpPr>
        <p:spPr bwMode="auto">
          <a:xfrm>
            <a:off x="7543800" y="3810000"/>
            <a:ext cx="1066800" cy="2101850"/>
          </a:xfrm>
          <a:prstGeom prst="rect">
            <a:avLst/>
          </a:prstGeom>
          <a:solidFill>
            <a:srgbClr val="6666FF"/>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66FF"/>
            </a:extrusionClr>
          </a:sp3d>
        </p:spPr>
        <p:txBody>
          <a:bodyPr wrap="none" anchor="ctr">
            <a:flatTx/>
          </a:bodyPr>
          <a:lstStyle/>
          <a:p>
            <a:pPr algn="ctr"/>
            <a:r>
              <a:rPr lang="en-GB" sz="1200">
                <a:solidFill>
                  <a:schemeClr val="bg1"/>
                </a:solidFill>
              </a:rPr>
              <a:t>Queries</a:t>
            </a:r>
            <a:br>
              <a:rPr lang="en-GB" sz="1200">
                <a:solidFill>
                  <a:schemeClr val="bg1"/>
                </a:solidFill>
              </a:rPr>
            </a:br>
            <a:r>
              <a:rPr lang="en-GB" sz="1200" b="0">
                <a:solidFill>
                  <a:schemeClr val="bg1"/>
                </a:solidFill>
              </a:rPr>
              <a:t/>
            </a:r>
            <a:br>
              <a:rPr lang="en-GB" sz="1200" b="0">
                <a:solidFill>
                  <a:schemeClr val="bg1"/>
                </a:solidFill>
              </a:rPr>
            </a:br>
            <a:r>
              <a:rPr lang="en-GB" sz="1200" b="0">
                <a:solidFill>
                  <a:schemeClr val="bg1"/>
                </a:solidFill>
              </a:rPr>
              <a:t>for set-based</a:t>
            </a:r>
            <a:br>
              <a:rPr lang="en-GB" sz="1200" b="0">
                <a:solidFill>
                  <a:schemeClr val="bg1"/>
                </a:solidFill>
              </a:rPr>
            </a:br>
            <a:r>
              <a:rPr lang="en-GB" sz="1200" b="0">
                <a:solidFill>
                  <a:schemeClr val="bg1"/>
                </a:solidFill>
              </a:rPr>
              <a:t>patterns</a:t>
            </a:r>
          </a:p>
        </p:txBody>
      </p:sp>
      <p:sp>
        <p:nvSpPr>
          <p:cNvPr id="712713" name="Rectangle 9"/>
          <p:cNvSpPr>
            <a:spLocks noChangeArrowheads="1"/>
          </p:cNvSpPr>
          <p:nvPr/>
        </p:nvSpPr>
        <p:spPr bwMode="auto">
          <a:xfrm>
            <a:off x="5416550" y="2882900"/>
            <a:ext cx="3194050" cy="822325"/>
          </a:xfrm>
          <a:prstGeom prst="rect">
            <a:avLst/>
          </a:prstGeom>
          <a:solidFill>
            <a:srgbClr val="969696"/>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pPr algn="ctr"/>
            <a:r>
              <a:rPr lang="en-GB" sz="1200">
                <a:solidFill>
                  <a:schemeClr val="bg1"/>
                </a:solidFill>
              </a:rPr>
              <a:t>Concept Model</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for mapping events </a:t>
            </a:r>
            <a:br>
              <a:rPr lang="en-GB" sz="1200" b="0">
                <a:solidFill>
                  <a:schemeClr val="bg1"/>
                </a:solidFill>
              </a:rPr>
            </a:br>
            <a:r>
              <a:rPr lang="en-GB" sz="1200" b="0">
                <a:solidFill>
                  <a:schemeClr val="bg1"/>
                </a:solidFill>
              </a:rPr>
              <a:t>to facts and data</a:t>
            </a:r>
          </a:p>
        </p:txBody>
      </p:sp>
      <p:sp>
        <p:nvSpPr>
          <p:cNvPr id="712714" name="AutoShape 10"/>
          <p:cNvSpPr>
            <a:spLocks noChangeArrowheads="1"/>
          </p:cNvSpPr>
          <p:nvPr/>
        </p:nvSpPr>
        <p:spPr bwMode="auto">
          <a:xfrm>
            <a:off x="5334000" y="1600200"/>
            <a:ext cx="2286000" cy="1219200"/>
          </a:xfrm>
          <a:prstGeom prst="downArrowCallout">
            <a:avLst>
              <a:gd name="adj1" fmla="val 46875"/>
              <a:gd name="adj2" fmla="val 46875"/>
              <a:gd name="adj3" fmla="val 16667"/>
              <a:gd name="adj4" fmla="val 66667"/>
            </a:avLst>
          </a:prstGeom>
          <a:solidFill>
            <a:srgbClr val="993300"/>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993300"/>
            </a:extrusionClr>
          </a:sp3d>
        </p:spPr>
        <p:txBody>
          <a:bodyPr wrap="none" anchor="ctr">
            <a:flatTx/>
          </a:bodyPr>
          <a:lstStyle/>
          <a:p>
            <a:pPr algn="ctr"/>
            <a:r>
              <a:rPr lang="en-GB" sz="1200">
                <a:solidFill>
                  <a:schemeClr val="bg1"/>
                </a:solidFill>
              </a:rPr>
              <a:t>Event Bus</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Low-latency reliable </a:t>
            </a:r>
            <a:br>
              <a:rPr lang="en-GB" sz="1200" b="0">
                <a:solidFill>
                  <a:schemeClr val="bg1"/>
                </a:solidFill>
              </a:rPr>
            </a:br>
            <a:r>
              <a:rPr lang="en-GB" sz="1200" b="0">
                <a:solidFill>
                  <a:schemeClr val="bg1"/>
                </a:solidFill>
              </a:rPr>
              <a:t>message delivery</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304800"/>
            <a:ext cx="7812088" cy="533400"/>
          </a:xfrm>
        </p:spPr>
        <p:txBody>
          <a:bodyPr/>
          <a:lstStyle/>
          <a:p>
            <a:r>
              <a:rPr lang="en-GB" dirty="0" smtClean="0"/>
              <a:t>BE versus conventional BREs</a:t>
            </a:r>
            <a:endParaRPr lang="en-GB" dirty="0"/>
          </a:p>
        </p:txBody>
      </p:sp>
      <p:pic>
        <p:nvPicPr>
          <p:cNvPr id="731138" name="Picture 2"/>
          <p:cNvPicPr>
            <a:picLocks noGrp="1" noChangeAspect="1" noChangeArrowheads="1"/>
          </p:cNvPicPr>
          <p:nvPr>
            <p:ph idx="1"/>
          </p:nvPr>
        </p:nvPicPr>
        <p:blipFill>
          <a:blip r:embed="rId3" cstate="print"/>
          <a:srcRect/>
          <a:stretch>
            <a:fillRect/>
          </a:stretch>
        </p:blipFill>
        <p:spPr bwMode="auto">
          <a:xfrm>
            <a:off x="2604870" y="2286000"/>
            <a:ext cx="5861886" cy="3965575"/>
          </a:xfrm>
          <a:prstGeom prst="rect">
            <a:avLst/>
          </a:prstGeom>
          <a:noFill/>
          <a:ln w="9525">
            <a:noFill/>
            <a:miter lim="800000"/>
            <a:headEnd/>
            <a:tailEnd/>
          </a:ln>
        </p:spPr>
      </p:pic>
      <p:sp>
        <p:nvSpPr>
          <p:cNvPr id="5" name="AutoShape 11"/>
          <p:cNvSpPr>
            <a:spLocks noChangeArrowheads="1"/>
          </p:cNvSpPr>
          <p:nvPr/>
        </p:nvSpPr>
        <p:spPr bwMode="auto">
          <a:xfrm>
            <a:off x="5105400" y="1143000"/>
            <a:ext cx="3079750" cy="693738"/>
          </a:xfrm>
          <a:prstGeom prst="wedgeRoundRectCallout">
            <a:avLst>
              <a:gd name="adj1" fmla="val -722"/>
              <a:gd name="adj2" fmla="val 306522"/>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accent1"/>
                </a:solidFill>
              </a:rPr>
              <a:t>Conventional BREs work as a predefined decision service for particular tasks</a:t>
            </a:r>
            <a:endParaRPr lang="en-GB" sz="1200" dirty="0">
              <a:solidFill>
                <a:schemeClr val="accent1"/>
              </a:solidFill>
            </a:endParaRPr>
          </a:p>
        </p:txBody>
      </p:sp>
      <p:sp>
        <p:nvSpPr>
          <p:cNvPr id="6" name="AutoShape 11"/>
          <p:cNvSpPr>
            <a:spLocks noChangeArrowheads="1"/>
          </p:cNvSpPr>
          <p:nvPr/>
        </p:nvSpPr>
        <p:spPr bwMode="auto">
          <a:xfrm>
            <a:off x="228600" y="1524000"/>
            <a:ext cx="1981200" cy="693738"/>
          </a:xfrm>
          <a:prstGeom prst="wedgeRoundRectCallout">
            <a:avLst>
              <a:gd name="adj1" fmla="val 194150"/>
              <a:gd name="adj2" fmla="val 106980"/>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tx2"/>
                </a:solidFill>
              </a:rPr>
              <a:t>BE includes persistence</a:t>
            </a:r>
            <a:endParaRPr lang="en-GB" sz="1200" dirty="0">
              <a:solidFill>
                <a:schemeClr val="tx2"/>
              </a:solidFill>
            </a:endParaRPr>
          </a:p>
        </p:txBody>
      </p:sp>
      <p:sp>
        <p:nvSpPr>
          <p:cNvPr id="7" name="AutoShape 11"/>
          <p:cNvSpPr>
            <a:spLocks noChangeArrowheads="1"/>
          </p:cNvSpPr>
          <p:nvPr/>
        </p:nvSpPr>
        <p:spPr bwMode="auto">
          <a:xfrm>
            <a:off x="228600" y="2430462"/>
            <a:ext cx="1981200" cy="693738"/>
          </a:xfrm>
          <a:prstGeom prst="wedgeRoundRectCallout">
            <a:avLst>
              <a:gd name="adj1" fmla="val 194150"/>
              <a:gd name="adj2" fmla="val 106980"/>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tx2"/>
                </a:solidFill>
              </a:rPr>
              <a:t>BE handles decision services “tasks”</a:t>
            </a:r>
            <a:endParaRPr lang="en-GB" sz="1200" dirty="0">
              <a:solidFill>
                <a:schemeClr val="tx2"/>
              </a:solidFill>
            </a:endParaRPr>
          </a:p>
        </p:txBody>
      </p:sp>
      <p:sp>
        <p:nvSpPr>
          <p:cNvPr id="8" name="AutoShape 11"/>
          <p:cNvSpPr>
            <a:spLocks noChangeArrowheads="1"/>
          </p:cNvSpPr>
          <p:nvPr/>
        </p:nvSpPr>
        <p:spPr bwMode="auto">
          <a:xfrm>
            <a:off x="228600" y="4259262"/>
            <a:ext cx="1981200" cy="693738"/>
          </a:xfrm>
          <a:prstGeom prst="wedgeRoundRectCallout">
            <a:avLst>
              <a:gd name="adj1" fmla="val 194150"/>
              <a:gd name="adj2" fmla="val 106980"/>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tx2"/>
                </a:solidFill>
              </a:rPr>
              <a:t>BE includes KPI handling and cross-service monitoring</a:t>
            </a:r>
            <a:endParaRPr lang="en-GB" sz="1200" dirty="0">
              <a:solidFill>
                <a:schemeClr val="tx2"/>
              </a:solidFill>
            </a:endParaRPr>
          </a:p>
        </p:txBody>
      </p:sp>
      <p:sp>
        <p:nvSpPr>
          <p:cNvPr id="9" name="AutoShape 11"/>
          <p:cNvSpPr>
            <a:spLocks noChangeArrowheads="1"/>
          </p:cNvSpPr>
          <p:nvPr/>
        </p:nvSpPr>
        <p:spPr bwMode="auto">
          <a:xfrm>
            <a:off x="228600" y="3344862"/>
            <a:ext cx="1981200" cy="693738"/>
          </a:xfrm>
          <a:prstGeom prst="wedgeRoundRectCallout">
            <a:avLst>
              <a:gd name="adj1" fmla="val 194150"/>
              <a:gd name="adj2" fmla="val 106980"/>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tx2"/>
                </a:solidFill>
              </a:rPr>
              <a:t>BE output events represent  real-time reports</a:t>
            </a:r>
            <a:endParaRPr lang="en-GB" sz="1200" dirty="0">
              <a:solidFill>
                <a:schemeClr val="tx2"/>
              </a:solidFill>
            </a:endParaRPr>
          </a:p>
        </p:txBody>
      </p:sp>
      <p:sp>
        <p:nvSpPr>
          <p:cNvPr id="10" name="AutoShape 11"/>
          <p:cNvSpPr>
            <a:spLocks noChangeArrowheads="1"/>
          </p:cNvSpPr>
          <p:nvPr/>
        </p:nvSpPr>
        <p:spPr bwMode="auto">
          <a:xfrm>
            <a:off x="8001000" y="2057400"/>
            <a:ext cx="990600" cy="693738"/>
          </a:xfrm>
          <a:prstGeom prst="wedgeRoundRectCallout">
            <a:avLst>
              <a:gd name="adj1" fmla="val -68671"/>
              <a:gd name="adj2" fmla="val 39245"/>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accent1"/>
                </a:solidFill>
              </a:rPr>
              <a:t>Graphic courtesy of IBM</a:t>
            </a:r>
            <a:endParaRPr lang="en-GB" sz="1200" dirty="0">
              <a:solidFill>
                <a:schemeClr val="accent1"/>
              </a:solidFill>
            </a:endParaRPr>
          </a:p>
        </p:txBody>
      </p:sp>
      <p:sp>
        <p:nvSpPr>
          <p:cNvPr id="11" name="AutoShape 11"/>
          <p:cNvSpPr>
            <a:spLocks noChangeArrowheads="1"/>
          </p:cNvSpPr>
          <p:nvPr/>
        </p:nvSpPr>
        <p:spPr bwMode="auto">
          <a:xfrm>
            <a:off x="228600" y="5173662"/>
            <a:ext cx="1981200" cy="693738"/>
          </a:xfrm>
          <a:prstGeom prst="wedgeRoundRectCallout">
            <a:avLst>
              <a:gd name="adj1" fmla="val 159289"/>
              <a:gd name="adj2" fmla="val 10228"/>
              <a:gd name="adj3" fmla="val 16667"/>
            </a:avLst>
          </a:prstGeom>
          <a:solidFill>
            <a:schemeClr val="bg1"/>
          </a:solidFill>
          <a:ln w="25400" algn="ctr">
            <a:solidFill>
              <a:schemeClr val="tx1"/>
            </a:solidFill>
            <a:miter lim="800000"/>
            <a:headEnd/>
            <a:tailEnd/>
          </a:ln>
          <a:effectLst/>
        </p:spPr>
        <p:txBody>
          <a:bodyPr/>
          <a:lstStyle/>
          <a:p>
            <a:pPr algn="ctr"/>
            <a:r>
              <a:rPr lang="en-GB" sz="1200" dirty="0" smtClean="0">
                <a:solidFill>
                  <a:schemeClr val="tx2"/>
                </a:solidFill>
              </a:rPr>
              <a:t>Inter-service messages / latency reduced as services all in BE</a:t>
            </a:r>
            <a:endParaRPr lang="en-GB" sz="1200" dirty="0">
              <a:solidFill>
                <a:schemeClr val="tx2"/>
              </a:solidFill>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GB"/>
              <a:t>Agenda</a:t>
            </a:r>
          </a:p>
        </p:txBody>
      </p:sp>
      <p:sp>
        <p:nvSpPr>
          <p:cNvPr id="729091" name="Rectangle 3"/>
          <p:cNvSpPr>
            <a:spLocks noGrp="1" noChangeArrowheads="1"/>
          </p:cNvSpPr>
          <p:nvPr>
            <p:ph type="body" idx="1"/>
          </p:nvPr>
        </p:nvSpPr>
        <p:spPr/>
        <p:txBody>
          <a:bodyPr/>
          <a:lstStyle/>
          <a:p>
            <a:r>
              <a:rPr lang="en-GB"/>
              <a:t>Agenda</a:t>
            </a:r>
          </a:p>
          <a:p>
            <a:pPr lvl="1"/>
            <a:r>
              <a:rPr lang="en-GB"/>
              <a:t>Approaches to Rules &amp; Decisions</a:t>
            </a:r>
          </a:p>
          <a:p>
            <a:pPr lvl="1"/>
            <a:r>
              <a:rPr lang="en-GB"/>
              <a:t>The Event Decision Architecture</a:t>
            </a:r>
          </a:p>
          <a:p>
            <a:pPr lvl="1"/>
            <a:r>
              <a:rPr lang="en-GB"/>
              <a:t>BusinessEvents capabilities</a:t>
            </a:r>
          </a:p>
          <a:p>
            <a:pPr lvl="1"/>
            <a:endParaRPr lang="en-GB"/>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400050" y="80963"/>
            <a:ext cx="8362950" cy="533400"/>
          </a:xfrm>
        </p:spPr>
        <p:txBody>
          <a:bodyPr/>
          <a:lstStyle/>
          <a:p>
            <a:r>
              <a:rPr lang="en-GB"/>
              <a:t>APPENDIX Technical Considerations for E-DA vs BRE</a:t>
            </a:r>
          </a:p>
        </p:txBody>
      </p:sp>
      <p:sp>
        <p:nvSpPr>
          <p:cNvPr id="761859" name="Rectangle 3"/>
          <p:cNvSpPr>
            <a:spLocks noGrp="1" noChangeArrowheads="1"/>
          </p:cNvSpPr>
          <p:nvPr>
            <p:ph type="body" idx="1"/>
          </p:nvPr>
        </p:nvSpPr>
        <p:spPr/>
        <p:txBody>
          <a:bodyPr/>
          <a:lstStyle/>
          <a:p>
            <a:r>
              <a:rPr lang="en-GB"/>
              <a:t>The following illustrate some of the advantages of </a:t>
            </a:r>
            <a:br>
              <a:rPr lang="en-GB"/>
            </a:br>
            <a:r>
              <a:rPr lang="en-GB"/>
              <a:t/>
            </a:r>
            <a:br>
              <a:rPr lang="en-GB"/>
            </a:br>
            <a:r>
              <a:rPr lang="en-GB"/>
              <a:t>Event-Decision Architecture</a:t>
            </a:r>
            <a:br>
              <a:rPr lang="en-GB"/>
            </a:br>
            <a:r>
              <a:rPr lang="en-GB"/>
              <a:t>vs</a:t>
            </a:r>
            <a:br>
              <a:rPr lang="en-GB"/>
            </a:br>
            <a:r>
              <a:rPr lang="en-GB"/>
              <a:t>Conventional Rule Engines</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AutoShape 2" descr="80%"/>
          <p:cNvSpPr>
            <a:spLocks noChangeArrowheads="1"/>
          </p:cNvSpPr>
          <p:nvPr/>
        </p:nvSpPr>
        <p:spPr bwMode="auto">
          <a:xfrm rot="10800000">
            <a:off x="2230438" y="2752725"/>
            <a:ext cx="473075" cy="504825"/>
          </a:xfrm>
          <a:prstGeom prst="rightArrow">
            <a:avLst>
              <a:gd name="adj1" fmla="val 55981"/>
              <a:gd name="adj2" fmla="val 43653"/>
            </a:avLst>
          </a:prstGeom>
          <a:pattFill prst="pct80">
            <a:fgClr>
              <a:schemeClr val="accent1"/>
            </a:fgClr>
            <a:bgClr>
              <a:schemeClr val="bg1"/>
            </a:bgClr>
          </a:pattFill>
          <a:ln w="25400" algn="ctr">
            <a:noFill/>
            <a:miter lim="800000"/>
            <a:headEnd/>
            <a:tailEnd/>
          </a:ln>
          <a:effectLst/>
        </p:spPr>
        <p:txBody>
          <a:bodyPr wrap="none" anchor="ctr"/>
          <a:lstStyle/>
          <a:p>
            <a:endParaRPr lang="en-GB"/>
          </a:p>
        </p:txBody>
      </p:sp>
      <p:sp>
        <p:nvSpPr>
          <p:cNvPr id="716803" name="Rectangle 3"/>
          <p:cNvSpPr>
            <a:spLocks noGrp="1" noChangeArrowheads="1"/>
          </p:cNvSpPr>
          <p:nvPr>
            <p:ph type="title"/>
          </p:nvPr>
        </p:nvSpPr>
        <p:spPr/>
        <p:txBody>
          <a:bodyPr/>
          <a:lstStyle/>
          <a:p>
            <a:r>
              <a:rPr lang="en-GB"/>
              <a:t>Business Control of Decisions</a:t>
            </a:r>
          </a:p>
        </p:txBody>
      </p:sp>
      <p:sp>
        <p:nvSpPr>
          <p:cNvPr id="716804" name="AutoShape 4"/>
          <p:cNvSpPr>
            <a:spLocks noChangeArrowheads="1"/>
          </p:cNvSpPr>
          <p:nvPr/>
        </p:nvSpPr>
        <p:spPr bwMode="auto">
          <a:xfrm>
            <a:off x="107950" y="1341438"/>
            <a:ext cx="1008063" cy="935037"/>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Event </a:t>
            </a:r>
            <a:br>
              <a:rPr lang="en-GB" sz="1200">
                <a:solidFill>
                  <a:schemeClr val="bg1"/>
                </a:solidFill>
              </a:rPr>
            </a:br>
            <a:r>
              <a:rPr lang="en-GB" sz="1200">
                <a:solidFill>
                  <a:schemeClr val="bg1"/>
                </a:solidFill>
              </a:rPr>
              <a:t>Sources</a:t>
            </a:r>
          </a:p>
        </p:txBody>
      </p:sp>
      <p:sp>
        <p:nvSpPr>
          <p:cNvPr id="716805" name="AutoShape 5"/>
          <p:cNvSpPr>
            <a:spLocks noChangeArrowheads="1"/>
          </p:cNvSpPr>
          <p:nvPr/>
        </p:nvSpPr>
        <p:spPr bwMode="auto">
          <a:xfrm>
            <a:off x="107950" y="2349500"/>
            <a:ext cx="1008063" cy="935038"/>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Event </a:t>
            </a:r>
            <a:br>
              <a:rPr lang="en-GB" sz="1200">
                <a:solidFill>
                  <a:schemeClr val="bg1"/>
                </a:solidFill>
              </a:rPr>
            </a:br>
            <a:r>
              <a:rPr lang="en-GB" sz="1200">
                <a:solidFill>
                  <a:schemeClr val="bg1"/>
                </a:solidFill>
              </a:rPr>
              <a:t>Consumers</a:t>
            </a:r>
          </a:p>
        </p:txBody>
      </p:sp>
      <p:sp>
        <p:nvSpPr>
          <p:cNvPr id="716806" name="AutoShape 6"/>
          <p:cNvSpPr>
            <a:spLocks noChangeArrowheads="1"/>
          </p:cNvSpPr>
          <p:nvPr/>
        </p:nvSpPr>
        <p:spPr bwMode="auto">
          <a:xfrm>
            <a:off x="2230438" y="2249488"/>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16807" name="AutoShape 7"/>
          <p:cNvSpPr>
            <a:spLocks noChangeArrowheads="1"/>
          </p:cNvSpPr>
          <p:nvPr/>
        </p:nvSpPr>
        <p:spPr bwMode="auto">
          <a:xfrm>
            <a:off x="1114425" y="1484313"/>
            <a:ext cx="431800" cy="504825"/>
          </a:xfrm>
          <a:prstGeom prst="rightArrow">
            <a:avLst>
              <a:gd name="adj1" fmla="val 56602"/>
              <a:gd name="adj2" fmla="val 48528"/>
            </a:avLst>
          </a:prstGeom>
          <a:solidFill>
            <a:schemeClr val="accent1"/>
          </a:solidFill>
          <a:ln w="25400" algn="ctr">
            <a:noFill/>
            <a:miter lim="800000"/>
            <a:headEnd/>
            <a:tailEnd/>
          </a:ln>
          <a:effectLst/>
        </p:spPr>
        <p:txBody>
          <a:bodyPr wrap="none" anchor="ctr"/>
          <a:lstStyle/>
          <a:p>
            <a:endParaRPr lang="en-GB"/>
          </a:p>
        </p:txBody>
      </p:sp>
      <p:sp>
        <p:nvSpPr>
          <p:cNvPr id="716808" name="AutoShape 8" descr="80%"/>
          <p:cNvSpPr>
            <a:spLocks noChangeArrowheads="1"/>
          </p:cNvSpPr>
          <p:nvPr/>
        </p:nvSpPr>
        <p:spPr bwMode="auto">
          <a:xfrm rot="10800000">
            <a:off x="1116013" y="2492375"/>
            <a:ext cx="431800" cy="504825"/>
          </a:xfrm>
          <a:prstGeom prst="rightArrow">
            <a:avLst>
              <a:gd name="adj1" fmla="val 56602"/>
              <a:gd name="adj2" fmla="val 48528"/>
            </a:avLst>
          </a:prstGeom>
          <a:pattFill prst="pct80">
            <a:fgClr>
              <a:schemeClr val="accent1"/>
            </a:fgClr>
            <a:bgClr>
              <a:schemeClr val="bg1"/>
            </a:bgClr>
          </a:pattFill>
          <a:ln w="25400" algn="ctr">
            <a:noFill/>
            <a:miter lim="800000"/>
            <a:headEnd/>
            <a:tailEnd/>
          </a:ln>
          <a:effectLst/>
        </p:spPr>
        <p:txBody>
          <a:bodyPr wrap="none" anchor="ctr"/>
          <a:lstStyle/>
          <a:p>
            <a:endParaRPr lang="en-GB"/>
          </a:p>
        </p:txBody>
      </p:sp>
      <p:sp>
        <p:nvSpPr>
          <p:cNvPr id="716809" name="AutoShape 9"/>
          <p:cNvSpPr>
            <a:spLocks noChangeArrowheads="1"/>
          </p:cNvSpPr>
          <p:nvPr/>
        </p:nvSpPr>
        <p:spPr bwMode="auto">
          <a:xfrm>
            <a:off x="1546225" y="1196975"/>
            <a:ext cx="720725" cy="5180013"/>
          </a:xfrm>
          <a:prstGeom prst="can">
            <a:avLst>
              <a:gd name="adj" fmla="val 37966"/>
            </a:avLst>
          </a:prstGeom>
          <a:solidFill>
            <a:schemeClr val="accent1"/>
          </a:solidFill>
          <a:ln w="25400">
            <a:noFill/>
            <a:round/>
            <a:headEnd/>
            <a:tailEnd/>
          </a:ln>
          <a:effectLst/>
        </p:spPr>
        <p:txBody>
          <a:bodyPr wrap="none" anchor="ctr"/>
          <a:lstStyle/>
          <a:p>
            <a:pPr algn="ctr"/>
            <a:r>
              <a:rPr lang="en-GB" sz="1200">
                <a:solidFill>
                  <a:schemeClr val="bg1"/>
                </a:solidFill>
              </a:rPr>
              <a:t>Event</a:t>
            </a:r>
            <a:br>
              <a:rPr lang="en-GB" sz="1200">
                <a:solidFill>
                  <a:schemeClr val="bg1"/>
                </a:solidFill>
              </a:rPr>
            </a:br>
            <a:r>
              <a:rPr lang="en-GB" sz="1200">
                <a:solidFill>
                  <a:schemeClr val="bg1"/>
                </a:solidFill>
              </a:rPr>
              <a:t>Bus</a:t>
            </a:r>
          </a:p>
        </p:txBody>
      </p:sp>
      <p:sp>
        <p:nvSpPr>
          <p:cNvPr id="716810" name="Text Box 10"/>
          <p:cNvSpPr txBox="1">
            <a:spLocks noChangeArrowheads="1"/>
          </p:cNvSpPr>
          <p:nvPr/>
        </p:nvSpPr>
        <p:spPr bwMode="auto">
          <a:xfrm rot="16200000">
            <a:off x="1134269" y="3548856"/>
            <a:ext cx="1550988" cy="504825"/>
          </a:xfrm>
          <a:prstGeom prst="rect">
            <a:avLst/>
          </a:prstGeom>
          <a:solidFill>
            <a:schemeClr val="accent1"/>
          </a:solidFill>
          <a:ln w="25400" algn="ctr">
            <a:noFill/>
            <a:miter lim="800000"/>
            <a:headEnd/>
            <a:tailEnd/>
          </a:ln>
          <a:effectLst/>
        </p:spPr>
        <p:txBody>
          <a:bodyPr anchor="ctr"/>
          <a:lstStyle/>
          <a:p>
            <a:pPr algn="ctr"/>
            <a:r>
              <a:rPr lang="en-GB" sz="1200">
                <a:solidFill>
                  <a:schemeClr val="bg1"/>
                </a:solidFill>
              </a:rPr>
              <a:t>Event Bus / Store</a:t>
            </a:r>
          </a:p>
        </p:txBody>
      </p:sp>
      <p:sp>
        <p:nvSpPr>
          <p:cNvPr id="716811" name="Rectangle 11"/>
          <p:cNvSpPr>
            <a:spLocks noChangeArrowheads="1"/>
          </p:cNvSpPr>
          <p:nvPr/>
        </p:nvSpPr>
        <p:spPr bwMode="auto">
          <a:xfrm>
            <a:off x="2703513" y="2133600"/>
            <a:ext cx="5900737" cy="1773238"/>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TIBCO BusinessEvents</a:t>
            </a:r>
            <a:br>
              <a:rPr lang="en-GB" sz="1200">
                <a:solidFill>
                  <a:schemeClr val="bg1"/>
                </a:solidFill>
              </a:rPr>
            </a:br>
            <a:r>
              <a:rPr lang="en-GB" sz="1200">
                <a:solidFill>
                  <a:schemeClr val="bg1"/>
                </a:solidFill>
              </a:rPr>
              <a:t/>
            </a:r>
            <a:br>
              <a:rPr lang="en-GB" sz="1200">
                <a:solidFill>
                  <a:schemeClr val="bg1"/>
                </a:solidFill>
              </a:rPr>
            </a:br>
            <a:r>
              <a:rPr lang="en-GB" sz="1200">
                <a:solidFill>
                  <a:schemeClr val="bg1"/>
                </a:solidFill>
              </a:rPr>
              <a:t>Event-Driven Rules Engine</a:t>
            </a:r>
          </a:p>
        </p:txBody>
      </p:sp>
      <p:sp>
        <p:nvSpPr>
          <p:cNvPr id="716812" name="AutoShape 12"/>
          <p:cNvSpPr>
            <a:spLocks noChangeArrowheads="1"/>
          </p:cNvSpPr>
          <p:nvPr/>
        </p:nvSpPr>
        <p:spPr bwMode="auto">
          <a:xfrm>
            <a:off x="2919413" y="2393950"/>
            <a:ext cx="431800" cy="431800"/>
          </a:xfrm>
          <a:prstGeom prst="flowChartSummingJunction">
            <a:avLst/>
          </a:prstGeom>
          <a:solidFill>
            <a:srgbClr val="FF9933"/>
          </a:solidFill>
          <a:ln w="25400">
            <a:solidFill>
              <a:schemeClr val="tx1"/>
            </a:solidFill>
            <a:round/>
            <a:headEnd/>
            <a:tailEnd/>
          </a:ln>
          <a:effectLst/>
        </p:spPr>
        <p:txBody>
          <a:bodyPr wrap="none" anchor="ctr"/>
          <a:lstStyle/>
          <a:p>
            <a:endParaRPr lang="en-GB"/>
          </a:p>
        </p:txBody>
      </p:sp>
      <p:sp>
        <p:nvSpPr>
          <p:cNvPr id="716813" name="AutoShape 13"/>
          <p:cNvSpPr>
            <a:spLocks noChangeArrowheads="1"/>
          </p:cNvSpPr>
          <p:nvPr/>
        </p:nvSpPr>
        <p:spPr bwMode="auto">
          <a:xfrm>
            <a:off x="2919413" y="2898775"/>
            <a:ext cx="431800" cy="431800"/>
          </a:xfrm>
          <a:prstGeom prst="flowChartOr">
            <a:avLst/>
          </a:prstGeom>
          <a:solidFill>
            <a:srgbClr val="FF9933"/>
          </a:solidFill>
          <a:ln w="25400">
            <a:solidFill>
              <a:schemeClr val="tx1"/>
            </a:solidFill>
            <a:round/>
            <a:headEnd/>
            <a:tailEnd/>
          </a:ln>
          <a:effectLst/>
        </p:spPr>
        <p:txBody>
          <a:bodyPr wrap="none" anchor="ctr"/>
          <a:lstStyle/>
          <a:p>
            <a:endParaRPr lang="en-GB"/>
          </a:p>
        </p:txBody>
      </p:sp>
      <p:sp>
        <p:nvSpPr>
          <p:cNvPr id="716814" name="AutoShape 14"/>
          <p:cNvSpPr>
            <a:spLocks noChangeArrowheads="1"/>
          </p:cNvSpPr>
          <p:nvPr/>
        </p:nvSpPr>
        <p:spPr bwMode="auto">
          <a:xfrm>
            <a:off x="3690938" y="2465388"/>
            <a:ext cx="1223962" cy="287337"/>
          </a:xfrm>
          <a:prstGeom prst="wedgeRoundRectCallout">
            <a:avLst>
              <a:gd name="adj1" fmla="val -28986"/>
              <a:gd name="adj2" fmla="val 32319"/>
              <a:gd name="adj3" fmla="val 16667"/>
            </a:avLst>
          </a:prstGeom>
          <a:solidFill>
            <a:srgbClr val="FF9933"/>
          </a:solidFill>
          <a:ln w="25400" algn="ctr">
            <a:solidFill>
              <a:schemeClr val="tx1"/>
            </a:solidFill>
            <a:miter lim="800000"/>
            <a:headEnd/>
            <a:tailEnd/>
          </a:ln>
          <a:effectLst/>
        </p:spPr>
        <p:txBody>
          <a:bodyPr/>
          <a:lstStyle/>
          <a:p>
            <a:pPr algn="ctr"/>
            <a:r>
              <a:rPr lang="en-GB" sz="1000" b="0">
                <a:solidFill>
                  <a:schemeClr val="bg1"/>
                </a:solidFill>
              </a:rPr>
              <a:t>State Engine</a:t>
            </a:r>
          </a:p>
        </p:txBody>
      </p:sp>
      <p:sp>
        <p:nvSpPr>
          <p:cNvPr id="716815" name="AutoShape 15"/>
          <p:cNvSpPr>
            <a:spLocks noChangeArrowheads="1"/>
          </p:cNvSpPr>
          <p:nvPr/>
        </p:nvSpPr>
        <p:spPr bwMode="auto">
          <a:xfrm>
            <a:off x="3690938" y="2898775"/>
            <a:ext cx="1223962" cy="431800"/>
          </a:xfrm>
          <a:prstGeom prst="wedgeRoundRectCallout">
            <a:avLst>
              <a:gd name="adj1" fmla="val -32620"/>
              <a:gd name="adj2" fmla="val -9926"/>
              <a:gd name="adj3" fmla="val 16667"/>
            </a:avLst>
          </a:prstGeom>
          <a:solidFill>
            <a:srgbClr val="FF9933"/>
          </a:solidFill>
          <a:ln w="25400" algn="ctr">
            <a:solidFill>
              <a:schemeClr val="tx1"/>
            </a:solidFill>
            <a:miter lim="800000"/>
            <a:headEnd/>
            <a:tailEnd/>
          </a:ln>
          <a:effectLst/>
        </p:spPr>
        <p:txBody>
          <a:bodyPr/>
          <a:lstStyle/>
          <a:p>
            <a:pPr algn="ctr"/>
            <a:r>
              <a:rPr lang="en-GB" sz="1000" b="0">
                <a:solidFill>
                  <a:schemeClr val="bg1"/>
                </a:solidFill>
              </a:rPr>
              <a:t>Inference</a:t>
            </a:r>
            <a:br>
              <a:rPr lang="en-GB" sz="1000" b="0">
                <a:solidFill>
                  <a:schemeClr val="bg1"/>
                </a:solidFill>
              </a:rPr>
            </a:br>
            <a:r>
              <a:rPr lang="en-GB" sz="1000" b="0">
                <a:solidFill>
                  <a:schemeClr val="bg1"/>
                </a:solidFill>
              </a:rPr>
              <a:t>Rule Engine</a:t>
            </a:r>
          </a:p>
        </p:txBody>
      </p:sp>
      <p:sp>
        <p:nvSpPr>
          <p:cNvPr id="716816" name="AutoShape 16"/>
          <p:cNvSpPr>
            <a:spLocks noChangeArrowheads="1"/>
          </p:cNvSpPr>
          <p:nvPr/>
        </p:nvSpPr>
        <p:spPr bwMode="auto">
          <a:xfrm>
            <a:off x="5080000" y="2439988"/>
            <a:ext cx="1079500" cy="360362"/>
          </a:xfrm>
          <a:prstGeom prst="can">
            <a:avLst>
              <a:gd name="adj" fmla="val 24528"/>
            </a:avLst>
          </a:prstGeom>
          <a:solidFill>
            <a:srgbClr val="CC3300"/>
          </a:solidFill>
          <a:ln w="25400">
            <a:noFill/>
            <a:round/>
            <a:headEnd/>
            <a:tailEnd/>
          </a:ln>
          <a:effectLst/>
        </p:spPr>
        <p:txBody>
          <a:bodyPr wrap="none" anchor="ctr"/>
          <a:lstStyle/>
          <a:p>
            <a:pPr algn="ctr"/>
            <a:r>
              <a:rPr lang="en-GB" sz="1200">
                <a:solidFill>
                  <a:schemeClr val="bg1"/>
                </a:solidFill>
              </a:rPr>
              <a:t>State Model</a:t>
            </a:r>
          </a:p>
        </p:txBody>
      </p:sp>
      <p:sp>
        <p:nvSpPr>
          <p:cNvPr id="716817" name="AutoShape 17"/>
          <p:cNvSpPr>
            <a:spLocks noChangeArrowheads="1"/>
          </p:cNvSpPr>
          <p:nvPr/>
        </p:nvSpPr>
        <p:spPr bwMode="auto">
          <a:xfrm>
            <a:off x="5080000" y="2955925"/>
            <a:ext cx="1079500" cy="360363"/>
          </a:xfrm>
          <a:prstGeom prst="can">
            <a:avLst>
              <a:gd name="adj" fmla="val 24528"/>
            </a:avLst>
          </a:prstGeom>
          <a:solidFill>
            <a:srgbClr val="CC3300"/>
          </a:solidFill>
          <a:ln w="25400">
            <a:noFill/>
            <a:round/>
            <a:headEnd/>
            <a:tailEnd/>
          </a:ln>
          <a:effectLst/>
        </p:spPr>
        <p:txBody>
          <a:bodyPr wrap="none" anchor="ctr"/>
          <a:lstStyle/>
          <a:p>
            <a:pPr algn="ctr"/>
            <a:r>
              <a:rPr lang="en-GB" sz="1200">
                <a:solidFill>
                  <a:schemeClr val="bg1"/>
                </a:solidFill>
              </a:rPr>
              <a:t>Rulebase</a:t>
            </a:r>
          </a:p>
        </p:txBody>
      </p:sp>
      <p:sp>
        <p:nvSpPr>
          <p:cNvPr id="716818" name="Rectangle 18"/>
          <p:cNvSpPr>
            <a:spLocks noChangeArrowheads="1"/>
          </p:cNvSpPr>
          <p:nvPr/>
        </p:nvSpPr>
        <p:spPr bwMode="auto">
          <a:xfrm>
            <a:off x="2700338" y="5235575"/>
            <a:ext cx="4895850" cy="569913"/>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BI </a:t>
            </a:r>
            <a:br>
              <a:rPr lang="en-GB" sz="1200">
                <a:solidFill>
                  <a:schemeClr val="bg1"/>
                </a:solidFill>
              </a:rPr>
            </a:br>
            <a:r>
              <a:rPr lang="en-GB" sz="1200">
                <a:solidFill>
                  <a:schemeClr val="bg1"/>
                </a:solidFill>
              </a:rPr>
              <a:t>&amp; Analytics</a:t>
            </a:r>
          </a:p>
        </p:txBody>
      </p:sp>
      <p:sp>
        <p:nvSpPr>
          <p:cNvPr id="716819" name="AutoShape 19"/>
          <p:cNvSpPr>
            <a:spLocks noChangeArrowheads="1"/>
          </p:cNvSpPr>
          <p:nvPr/>
        </p:nvSpPr>
        <p:spPr bwMode="auto">
          <a:xfrm>
            <a:off x="5003800" y="5302250"/>
            <a:ext cx="1395413" cy="431800"/>
          </a:xfrm>
          <a:prstGeom prst="wedgeRoundRectCallout">
            <a:avLst>
              <a:gd name="adj1" fmla="val -16324"/>
              <a:gd name="adj2" fmla="val -5148"/>
              <a:gd name="adj3" fmla="val 16667"/>
            </a:avLst>
          </a:prstGeom>
          <a:solidFill>
            <a:srgbClr val="FF9933"/>
          </a:solidFill>
          <a:ln w="25400" algn="ctr">
            <a:solidFill>
              <a:schemeClr val="tx1"/>
            </a:solidFill>
            <a:miter lim="800000"/>
            <a:headEnd/>
            <a:tailEnd/>
          </a:ln>
          <a:effectLst/>
        </p:spPr>
        <p:txBody>
          <a:bodyPr/>
          <a:lstStyle/>
          <a:p>
            <a:pPr algn="ctr"/>
            <a:r>
              <a:rPr lang="en-GB" sz="1000" b="0">
                <a:solidFill>
                  <a:schemeClr val="bg1"/>
                </a:solidFill>
              </a:rPr>
              <a:t>Graphical</a:t>
            </a:r>
            <a:br>
              <a:rPr lang="en-GB" sz="1000" b="0">
                <a:solidFill>
                  <a:schemeClr val="bg1"/>
                </a:solidFill>
              </a:rPr>
            </a:br>
            <a:r>
              <a:rPr lang="en-GB" sz="1000" b="0">
                <a:solidFill>
                  <a:schemeClr val="bg1"/>
                </a:solidFill>
              </a:rPr>
              <a:t>Pattern Detection</a:t>
            </a:r>
          </a:p>
        </p:txBody>
      </p:sp>
      <p:sp>
        <p:nvSpPr>
          <p:cNvPr id="716820" name="Rectangle 20"/>
          <p:cNvSpPr>
            <a:spLocks noChangeArrowheads="1"/>
          </p:cNvSpPr>
          <p:nvPr/>
        </p:nvSpPr>
        <p:spPr bwMode="auto">
          <a:xfrm>
            <a:off x="2700338" y="4122738"/>
            <a:ext cx="1806575" cy="860425"/>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Dashboard </a:t>
            </a:r>
          </a:p>
        </p:txBody>
      </p:sp>
      <p:sp>
        <p:nvSpPr>
          <p:cNvPr id="716821" name="AutoShape 21"/>
          <p:cNvSpPr>
            <a:spLocks noChangeArrowheads="1"/>
          </p:cNvSpPr>
          <p:nvPr/>
        </p:nvSpPr>
        <p:spPr bwMode="auto">
          <a:xfrm>
            <a:off x="2916238" y="4437063"/>
            <a:ext cx="423862" cy="414337"/>
          </a:xfrm>
          <a:prstGeom prst="flowChartMerge">
            <a:avLst/>
          </a:prstGeom>
          <a:solidFill>
            <a:srgbClr val="FF9933"/>
          </a:solidFill>
          <a:ln w="25400" algn="ctr">
            <a:solidFill>
              <a:schemeClr val="tx1"/>
            </a:solidFill>
            <a:miter lim="800000"/>
            <a:headEnd/>
            <a:tailEnd/>
          </a:ln>
          <a:effectLst/>
        </p:spPr>
        <p:txBody>
          <a:bodyPr wrap="none" anchor="ctr"/>
          <a:lstStyle/>
          <a:p>
            <a:endParaRPr lang="en-GB"/>
          </a:p>
        </p:txBody>
      </p:sp>
      <p:sp>
        <p:nvSpPr>
          <p:cNvPr id="716822" name="AutoShape 22"/>
          <p:cNvSpPr>
            <a:spLocks noChangeArrowheads="1"/>
          </p:cNvSpPr>
          <p:nvPr/>
        </p:nvSpPr>
        <p:spPr bwMode="auto">
          <a:xfrm>
            <a:off x="3492500" y="4437063"/>
            <a:ext cx="858838" cy="431800"/>
          </a:xfrm>
          <a:prstGeom prst="wedgeRoundRectCallout">
            <a:avLst>
              <a:gd name="adj1" fmla="val 27079"/>
              <a:gd name="adj2" fmla="val 10662"/>
              <a:gd name="adj3" fmla="val 16667"/>
            </a:avLst>
          </a:prstGeom>
          <a:noFill/>
          <a:ln w="25400" algn="ctr">
            <a:solidFill>
              <a:schemeClr val="tx1"/>
            </a:solidFill>
            <a:miter lim="800000"/>
            <a:headEnd/>
            <a:tailEnd/>
          </a:ln>
          <a:effectLst/>
        </p:spPr>
        <p:txBody>
          <a:bodyPr/>
          <a:lstStyle/>
          <a:p>
            <a:pPr algn="ctr"/>
            <a:r>
              <a:rPr lang="en-GB" sz="1000" b="0">
                <a:solidFill>
                  <a:schemeClr val="bg1"/>
                </a:solidFill>
              </a:rPr>
              <a:t>Graphical</a:t>
            </a:r>
            <a:br>
              <a:rPr lang="en-GB" sz="1000" b="0">
                <a:solidFill>
                  <a:schemeClr val="bg1"/>
                </a:solidFill>
              </a:rPr>
            </a:br>
            <a:r>
              <a:rPr lang="en-GB" sz="1000" b="0">
                <a:solidFill>
                  <a:schemeClr val="bg1"/>
                </a:solidFill>
              </a:rPr>
              <a:t>Reports</a:t>
            </a:r>
          </a:p>
        </p:txBody>
      </p:sp>
      <p:sp>
        <p:nvSpPr>
          <p:cNvPr id="716829" name="Rectangle 29"/>
          <p:cNvSpPr>
            <a:spLocks noChangeArrowheads="1"/>
          </p:cNvSpPr>
          <p:nvPr/>
        </p:nvSpPr>
        <p:spPr bwMode="auto">
          <a:xfrm>
            <a:off x="2705100" y="1484313"/>
            <a:ext cx="1795463" cy="331787"/>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BPM / SOA</a:t>
            </a:r>
          </a:p>
        </p:txBody>
      </p:sp>
      <p:grpSp>
        <p:nvGrpSpPr>
          <p:cNvPr id="716830" name="Group 30"/>
          <p:cNvGrpSpPr>
            <a:grpSpLocks/>
          </p:cNvGrpSpPr>
          <p:nvPr/>
        </p:nvGrpSpPr>
        <p:grpSpPr bwMode="auto">
          <a:xfrm>
            <a:off x="2249488" y="1412875"/>
            <a:ext cx="482600" cy="504825"/>
            <a:chOff x="2416" y="1632"/>
            <a:chExt cx="304" cy="318"/>
          </a:xfrm>
        </p:grpSpPr>
        <p:sp>
          <p:nvSpPr>
            <p:cNvPr id="716831" name="AutoShape 31"/>
            <p:cNvSpPr>
              <a:spLocks noChangeArrowheads="1"/>
            </p:cNvSpPr>
            <p:nvPr/>
          </p:nvSpPr>
          <p:spPr bwMode="auto">
            <a:xfrm>
              <a:off x="2544" y="1632"/>
              <a:ext cx="176" cy="318"/>
            </a:xfrm>
            <a:prstGeom prst="rightArrow">
              <a:avLst>
                <a:gd name="adj1" fmla="val 56602"/>
                <a:gd name="adj2" fmla="val 75000"/>
              </a:avLst>
            </a:prstGeom>
            <a:solidFill>
              <a:schemeClr val="accent1"/>
            </a:solidFill>
            <a:ln w="25400" algn="ctr">
              <a:noFill/>
              <a:miter lim="800000"/>
              <a:headEnd/>
              <a:tailEnd/>
            </a:ln>
            <a:effectLst/>
          </p:spPr>
          <p:txBody>
            <a:bodyPr wrap="none" anchor="ctr"/>
            <a:lstStyle/>
            <a:p>
              <a:endParaRPr lang="en-GB"/>
            </a:p>
          </p:txBody>
        </p:sp>
        <p:sp>
          <p:nvSpPr>
            <p:cNvPr id="716832" name="AutoShape 32"/>
            <p:cNvSpPr>
              <a:spLocks noChangeArrowheads="1"/>
            </p:cNvSpPr>
            <p:nvPr/>
          </p:nvSpPr>
          <p:spPr bwMode="auto">
            <a:xfrm rot="10800000">
              <a:off x="2416" y="1632"/>
              <a:ext cx="176" cy="318"/>
            </a:xfrm>
            <a:prstGeom prst="rightArrow">
              <a:avLst>
                <a:gd name="adj1" fmla="val 56602"/>
                <a:gd name="adj2" fmla="val 75000"/>
              </a:avLst>
            </a:prstGeom>
            <a:solidFill>
              <a:schemeClr val="accent1"/>
            </a:solidFill>
            <a:ln w="25400" algn="ctr">
              <a:noFill/>
              <a:miter lim="800000"/>
              <a:headEnd/>
              <a:tailEnd/>
            </a:ln>
            <a:effectLst/>
          </p:spPr>
          <p:txBody>
            <a:bodyPr wrap="none" anchor="ctr"/>
            <a:lstStyle/>
            <a:p>
              <a:endParaRPr lang="en-GB"/>
            </a:p>
          </p:txBody>
        </p:sp>
      </p:grpSp>
      <p:sp>
        <p:nvSpPr>
          <p:cNvPr id="716833" name="Rectangle 33"/>
          <p:cNvSpPr>
            <a:spLocks noChangeArrowheads="1"/>
          </p:cNvSpPr>
          <p:nvPr/>
        </p:nvSpPr>
        <p:spPr bwMode="auto">
          <a:xfrm>
            <a:off x="4572000" y="4122738"/>
            <a:ext cx="1871663" cy="860425"/>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Decision Manager </a:t>
            </a:r>
          </a:p>
        </p:txBody>
      </p:sp>
      <p:sp>
        <p:nvSpPr>
          <p:cNvPr id="716834" name="AutoShape 34"/>
          <p:cNvSpPr>
            <a:spLocks noChangeArrowheads="1"/>
          </p:cNvSpPr>
          <p:nvPr/>
        </p:nvSpPr>
        <p:spPr bwMode="auto">
          <a:xfrm>
            <a:off x="4721225" y="4430713"/>
            <a:ext cx="423863" cy="414337"/>
          </a:xfrm>
          <a:prstGeom prst="flowChartMerge">
            <a:avLst/>
          </a:prstGeom>
          <a:solidFill>
            <a:srgbClr val="FF9933"/>
          </a:solidFill>
          <a:ln w="25400" algn="ctr">
            <a:solidFill>
              <a:schemeClr val="tx1"/>
            </a:solidFill>
            <a:miter lim="800000"/>
            <a:headEnd/>
            <a:tailEnd/>
          </a:ln>
          <a:effectLst/>
        </p:spPr>
        <p:txBody>
          <a:bodyPr wrap="none" anchor="ctr"/>
          <a:lstStyle/>
          <a:p>
            <a:endParaRPr lang="en-GB"/>
          </a:p>
        </p:txBody>
      </p:sp>
      <p:sp>
        <p:nvSpPr>
          <p:cNvPr id="716835" name="AutoShape 35"/>
          <p:cNvSpPr>
            <a:spLocks noChangeArrowheads="1"/>
          </p:cNvSpPr>
          <p:nvPr/>
        </p:nvSpPr>
        <p:spPr bwMode="auto">
          <a:xfrm>
            <a:off x="5441950" y="4411663"/>
            <a:ext cx="858838" cy="431800"/>
          </a:xfrm>
          <a:prstGeom prst="wedgeRoundRectCallout">
            <a:avLst>
              <a:gd name="adj1" fmla="val 22829"/>
              <a:gd name="adj2" fmla="val 36398"/>
              <a:gd name="adj3" fmla="val 16667"/>
            </a:avLst>
          </a:prstGeom>
          <a:noFill/>
          <a:ln w="25400" algn="ctr">
            <a:solidFill>
              <a:schemeClr val="tx1"/>
            </a:solidFill>
            <a:miter lim="800000"/>
            <a:headEnd/>
            <a:tailEnd/>
          </a:ln>
          <a:effectLst/>
        </p:spPr>
        <p:txBody>
          <a:bodyPr/>
          <a:lstStyle/>
          <a:p>
            <a:pPr algn="ctr"/>
            <a:r>
              <a:rPr lang="en-GB" sz="1000" b="0">
                <a:solidFill>
                  <a:schemeClr val="bg1"/>
                </a:solidFill>
              </a:rPr>
              <a:t>CEP</a:t>
            </a:r>
            <a:br>
              <a:rPr lang="en-GB" sz="1000" b="0">
                <a:solidFill>
                  <a:schemeClr val="bg1"/>
                </a:solidFill>
              </a:rPr>
            </a:br>
            <a:r>
              <a:rPr lang="en-GB" sz="1000" b="0">
                <a:solidFill>
                  <a:schemeClr val="bg1"/>
                </a:solidFill>
              </a:rPr>
              <a:t>Editors</a:t>
            </a:r>
          </a:p>
        </p:txBody>
      </p:sp>
      <p:sp>
        <p:nvSpPr>
          <p:cNvPr id="716836" name="AutoShape 36"/>
          <p:cNvSpPr>
            <a:spLocks noChangeArrowheads="1"/>
          </p:cNvSpPr>
          <p:nvPr/>
        </p:nvSpPr>
        <p:spPr bwMode="auto">
          <a:xfrm>
            <a:off x="5080000" y="3473450"/>
            <a:ext cx="1079500" cy="360363"/>
          </a:xfrm>
          <a:prstGeom prst="can">
            <a:avLst>
              <a:gd name="adj" fmla="val 24528"/>
            </a:avLst>
          </a:prstGeom>
          <a:solidFill>
            <a:srgbClr val="CC3300"/>
          </a:solidFill>
          <a:ln w="25400">
            <a:noFill/>
            <a:round/>
            <a:headEnd/>
            <a:tailEnd/>
          </a:ln>
          <a:effectLst/>
        </p:spPr>
        <p:txBody>
          <a:bodyPr wrap="none" anchor="ctr"/>
          <a:lstStyle/>
          <a:p>
            <a:pPr algn="ctr"/>
            <a:r>
              <a:rPr lang="en-GB" sz="1200">
                <a:solidFill>
                  <a:schemeClr val="bg1"/>
                </a:solidFill>
              </a:rPr>
              <a:t>Queries</a:t>
            </a:r>
          </a:p>
        </p:txBody>
      </p:sp>
      <p:sp>
        <p:nvSpPr>
          <p:cNvPr id="716837" name="AutoShape 37"/>
          <p:cNvSpPr>
            <a:spLocks noChangeArrowheads="1"/>
          </p:cNvSpPr>
          <p:nvPr/>
        </p:nvSpPr>
        <p:spPr bwMode="auto">
          <a:xfrm>
            <a:off x="3690938" y="3402013"/>
            <a:ext cx="1223962" cy="431800"/>
          </a:xfrm>
          <a:prstGeom prst="wedgeRoundRectCallout">
            <a:avLst>
              <a:gd name="adj1" fmla="val -32620"/>
              <a:gd name="adj2" fmla="val -9926"/>
              <a:gd name="adj3" fmla="val 16667"/>
            </a:avLst>
          </a:prstGeom>
          <a:solidFill>
            <a:srgbClr val="FF9933"/>
          </a:solidFill>
          <a:ln w="25400" algn="ctr">
            <a:solidFill>
              <a:schemeClr val="tx1"/>
            </a:solidFill>
            <a:miter lim="800000"/>
            <a:headEnd/>
            <a:tailEnd/>
          </a:ln>
          <a:effectLst/>
        </p:spPr>
        <p:txBody>
          <a:bodyPr/>
          <a:lstStyle/>
          <a:p>
            <a:pPr algn="ctr"/>
            <a:r>
              <a:rPr lang="en-GB" sz="1000" b="0">
                <a:solidFill>
                  <a:schemeClr val="bg1"/>
                </a:solidFill>
              </a:rPr>
              <a:t>Streaming Query Engine</a:t>
            </a:r>
          </a:p>
        </p:txBody>
      </p:sp>
      <p:sp>
        <p:nvSpPr>
          <p:cNvPr id="716838" name="AutoShape 38"/>
          <p:cNvSpPr>
            <a:spLocks noChangeArrowheads="1"/>
          </p:cNvSpPr>
          <p:nvPr/>
        </p:nvSpPr>
        <p:spPr bwMode="auto">
          <a:xfrm rot="16200000">
            <a:off x="2926556" y="3402807"/>
            <a:ext cx="422275" cy="414338"/>
          </a:xfrm>
          <a:prstGeom prst="flowChartExtract">
            <a:avLst/>
          </a:prstGeom>
          <a:solidFill>
            <a:srgbClr val="FF9933"/>
          </a:solidFill>
          <a:ln w="25400" algn="ctr">
            <a:solidFill>
              <a:schemeClr val="tx1"/>
            </a:solidFill>
            <a:miter lim="800000"/>
            <a:headEnd/>
            <a:tailEnd/>
          </a:ln>
          <a:effectLst/>
        </p:spPr>
        <p:txBody>
          <a:bodyPr wrap="none" anchor="ctr"/>
          <a:lstStyle/>
          <a:p>
            <a:endParaRPr lang="en-GB"/>
          </a:p>
        </p:txBody>
      </p:sp>
      <p:sp>
        <p:nvSpPr>
          <p:cNvPr id="716839" name="AutoShape 39" descr="Small checker board"/>
          <p:cNvSpPr>
            <a:spLocks noChangeArrowheads="1"/>
          </p:cNvSpPr>
          <p:nvPr/>
        </p:nvSpPr>
        <p:spPr bwMode="auto">
          <a:xfrm>
            <a:off x="7254875" y="3898900"/>
            <a:ext cx="393700" cy="1330325"/>
          </a:xfrm>
          <a:prstGeom prst="upArrow">
            <a:avLst>
              <a:gd name="adj1" fmla="val 39519"/>
              <a:gd name="adj2" fmla="val 5766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16840" name="AutoShape 40"/>
          <p:cNvSpPr>
            <a:spLocks noChangeArrowheads="1"/>
          </p:cNvSpPr>
          <p:nvPr/>
        </p:nvSpPr>
        <p:spPr bwMode="auto">
          <a:xfrm>
            <a:off x="2195513" y="4194175"/>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grpSp>
        <p:nvGrpSpPr>
          <p:cNvPr id="716841" name="Group 41"/>
          <p:cNvGrpSpPr>
            <a:grpSpLocks/>
          </p:cNvGrpSpPr>
          <p:nvPr/>
        </p:nvGrpSpPr>
        <p:grpSpPr bwMode="auto">
          <a:xfrm>
            <a:off x="6443663" y="3906838"/>
            <a:ext cx="649287" cy="574675"/>
            <a:chOff x="4195" y="1979"/>
            <a:chExt cx="409" cy="362"/>
          </a:xfrm>
        </p:grpSpPr>
        <p:sp>
          <p:nvSpPr>
            <p:cNvPr id="716842" name="AutoShape 42" descr="Small checker board"/>
            <p:cNvSpPr>
              <a:spLocks noChangeArrowheads="1"/>
            </p:cNvSpPr>
            <p:nvPr/>
          </p:nvSpPr>
          <p:spPr bwMode="auto">
            <a:xfrm>
              <a:off x="4356" y="1979"/>
              <a:ext cx="248" cy="362"/>
            </a:xfrm>
            <a:prstGeom prst="upArrow">
              <a:avLst>
                <a:gd name="adj1" fmla="val 39519"/>
                <a:gd name="adj2" fmla="val 6008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16843" name="AutoShape 43" descr="Small checker board"/>
            <p:cNvSpPr>
              <a:spLocks noChangeArrowheads="1"/>
            </p:cNvSpPr>
            <p:nvPr/>
          </p:nvSpPr>
          <p:spPr bwMode="auto">
            <a:xfrm rot="5400000">
              <a:off x="4298" y="2126"/>
              <a:ext cx="112" cy="317"/>
            </a:xfrm>
            <a:prstGeom prst="upArrow">
              <a:avLst>
                <a:gd name="adj1" fmla="val 98222"/>
                <a:gd name="adj2" fmla="val 1428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grpSp>
      <p:sp>
        <p:nvSpPr>
          <p:cNvPr id="716844" name="AutoShape 44"/>
          <p:cNvSpPr>
            <a:spLocks noChangeArrowheads="1"/>
          </p:cNvSpPr>
          <p:nvPr/>
        </p:nvSpPr>
        <p:spPr bwMode="auto">
          <a:xfrm>
            <a:off x="3419475" y="5302250"/>
            <a:ext cx="1395413" cy="431800"/>
          </a:xfrm>
          <a:prstGeom prst="wedgeRoundRectCallout">
            <a:avLst>
              <a:gd name="adj1" fmla="val -14847"/>
              <a:gd name="adj2" fmla="val 22426"/>
              <a:gd name="adj3" fmla="val 16667"/>
            </a:avLst>
          </a:prstGeom>
          <a:solidFill>
            <a:srgbClr val="FF9933"/>
          </a:solidFill>
          <a:ln w="25400" algn="ctr">
            <a:solidFill>
              <a:schemeClr val="tx1"/>
            </a:solidFill>
            <a:miter lim="800000"/>
            <a:headEnd/>
            <a:tailEnd/>
          </a:ln>
          <a:effectLst/>
        </p:spPr>
        <p:txBody>
          <a:bodyPr/>
          <a:lstStyle/>
          <a:p>
            <a:pPr algn="ctr"/>
            <a:r>
              <a:rPr lang="en-GB" sz="1000" b="0">
                <a:solidFill>
                  <a:schemeClr val="bg1"/>
                </a:solidFill>
              </a:rPr>
              <a:t>Statistical</a:t>
            </a:r>
            <a:br>
              <a:rPr lang="en-GB" sz="1000" b="0">
                <a:solidFill>
                  <a:schemeClr val="bg1"/>
                </a:solidFill>
              </a:rPr>
            </a:br>
            <a:r>
              <a:rPr lang="en-GB" sz="1000" b="0">
                <a:solidFill>
                  <a:schemeClr val="bg1"/>
                </a:solidFill>
              </a:rPr>
              <a:t>Pattern Detection</a:t>
            </a:r>
          </a:p>
        </p:txBody>
      </p:sp>
      <p:sp>
        <p:nvSpPr>
          <p:cNvPr id="716845" name="AutoShape 45"/>
          <p:cNvSpPr>
            <a:spLocks noChangeArrowheads="1"/>
          </p:cNvSpPr>
          <p:nvPr/>
        </p:nvSpPr>
        <p:spPr bwMode="auto">
          <a:xfrm rot="5400000">
            <a:off x="2839244" y="5280819"/>
            <a:ext cx="422275" cy="414337"/>
          </a:xfrm>
          <a:prstGeom prst="flowChartExtract">
            <a:avLst/>
          </a:prstGeom>
          <a:solidFill>
            <a:srgbClr val="FF9933"/>
          </a:solidFill>
          <a:ln w="25400" algn="ctr">
            <a:solidFill>
              <a:schemeClr val="tx1"/>
            </a:solidFill>
            <a:miter lim="800000"/>
            <a:headEnd/>
            <a:tailEnd/>
          </a:ln>
          <a:effectLst/>
        </p:spPr>
        <p:txBody>
          <a:bodyPr wrap="none" anchor="ctr"/>
          <a:lstStyle/>
          <a:p>
            <a:endParaRPr lang="en-GB"/>
          </a:p>
        </p:txBody>
      </p:sp>
      <p:sp>
        <p:nvSpPr>
          <p:cNvPr id="716846" name="AutoShape 46"/>
          <p:cNvSpPr>
            <a:spLocks noChangeArrowheads="1"/>
          </p:cNvSpPr>
          <p:nvPr/>
        </p:nvSpPr>
        <p:spPr bwMode="auto">
          <a:xfrm>
            <a:off x="2195513" y="5229225"/>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GB"/>
              <a:t>SOA vs EDA approaches to Decision Services</a:t>
            </a:r>
          </a:p>
        </p:txBody>
      </p:sp>
      <p:sp>
        <p:nvSpPr>
          <p:cNvPr id="752643" name="Oval 3"/>
          <p:cNvSpPr>
            <a:spLocks noChangeArrowheads="1"/>
          </p:cNvSpPr>
          <p:nvPr/>
        </p:nvSpPr>
        <p:spPr bwMode="auto">
          <a:xfrm>
            <a:off x="873125" y="2019300"/>
            <a:ext cx="2909888"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Business Event</a:t>
            </a:r>
          </a:p>
        </p:txBody>
      </p:sp>
      <p:sp>
        <p:nvSpPr>
          <p:cNvPr id="752644" name="Oval 4"/>
          <p:cNvSpPr>
            <a:spLocks noChangeArrowheads="1"/>
          </p:cNvSpPr>
          <p:nvPr/>
        </p:nvSpPr>
        <p:spPr bwMode="auto">
          <a:xfrm>
            <a:off x="4959350" y="2019300"/>
            <a:ext cx="2909888"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Business Event</a:t>
            </a:r>
          </a:p>
        </p:txBody>
      </p:sp>
      <p:sp>
        <p:nvSpPr>
          <p:cNvPr id="752645" name="Oval 5"/>
          <p:cNvSpPr>
            <a:spLocks noChangeArrowheads="1"/>
          </p:cNvSpPr>
          <p:nvPr/>
        </p:nvSpPr>
        <p:spPr bwMode="auto">
          <a:xfrm>
            <a:off x="874713" y="5445125"/>
            <a:ext cx="2924175"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Decision Result</a:t>
            </a:r>
          </a:p>
        </p:txBody>
      </p:sp>
      <p:sp>
        <p:nvSpPr>
          <p:cNvPr id="752646" name="Oval 6"/>
          <p:cNvSpPr>
            <a:spLocks noChangeArrowheads="1"/>
          </p:cNvSpPr>
          <p:nvPr/>
        </p:nvSpPr>
        <p:spPr bwMode="auto">
          <a:xfrm>
            <a:off x="5027613" y="3465513"/>
            <a:ext cx="2840037" cy="417512"/>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Decision Event</a:t>
            </a:r>
          </a:p>
        </p:txBody>
      </p:sp>
      <p:sp>
        <p:nvSpPr>
          <p:cNvPr id="752647" name="AutoShape 7"/>
          <p:cNvSpPr>
            <a:spLocks noChangeArrowheads="1"/>
          </p:cNvSpPr>
          <p:nvPr/>
        </p:nvSpPr>
        <p:spPr bwMode="auto">
          <a:xfrm rot="5400000">
            <a:off x="2187575" y="24003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48" name="AutoShape 8"/>
          <p:cNvSpPr>
            <a:spLocks noChangeArrowheads="1"/>
          </p:cNvSpPr>
          <p:nvPr/>
        </p:nvSpPr>
        <p:spPr bwMode="auto">
          <a:xfrm rot="5400000">
            <a:off x="2187575" y="3314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49" name="AutoShape 9"/>
          <p:cNvSpPr>
            <a:spLocks noChangeArrowheads="1"/>
          </p:cNvSpPr>
          <p:nvPr/>
        </p:nvSpPr>
        <p:spPr bwMode="auto">
          <a:xfrm rot="5400000">
            <a:off x="2187575" y="5102225"/>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50" name="AutoShape 10"/>
          <p:cNvSpPr>
            <a:spLocks noChangeArrowheads="1"/>
          </p:cNvSpPr>
          <p:nvPr/>
        </p:nvSpPr>
        <p:spPr bwMode="auto">
          <a:xfrm rot="5400000">
            <a:off x="6302375" y="24003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51" name="AutoShape 11"/>
          <p:cNvSpPr>
            <a:spLocks noChangeArrowheads="1"/>
          </p:cNvSpPr>
          <p:nvPr/>
        </p:nvSpPr>
        <p:spPr bwMode="auto">
          <a:xfrm rot="5400000">
            <a:off x="6302375" y="3122613"/>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52" name="Line 12"/>
          <p:cNvSpPr>
            <a:spLocks noChangeShapeType="1"/>
          </p:cNvSpPr>
          <p:nvPr/>
        </p:nvSpPr>
        <p:spPr bwMode="auto">
          <a:xfrm>
            <a:off x="4283075" y="1905000"/>
            <a:ext cx="0" cy="40386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52653" name="Text Box 13"/>
          <p:cNvSpPr txBox="1">
            <a:spLocks noChangeArrowheads="1"/>
          </p:cNvSpPr>
          <p:nvPr/>
        </p:nvSpPr>
        <p:spPr bwMode="auto">
          <a:xfrm>
            <a:off x="4267200" y="4495800"/>
            <a:ext cx="1751013" cy="1311275"/>
          </a:xfrm>
          <a:prstGeom prst="rect">
            <a:avLst/>
          </a:prstGeom>
          <a:noFill/>
          <a:ln w="25400" algn="ctr">
            <a:noFill/>
            <a:miter lim="800000"/>
            <a:headEnd type="none" w="sm" len="sm"/>
            <a:tailEnd type="none" w="sm" len="sm"/>
          </a:ln>
          <a:effectLst/>
        </p:spPr>
        <p:txBody>
          <a:bodyPr wrap="none">
            <a:spAutoFit/>
          </a:bodyPr>
          <a:lstStyle/>
          <a:p>
            <a:r>
              <a:rPr lang="en-GB"/>
              <a:t>Design</a:t>
            </a:r>
            <a:br>
              <a:rPr lang="en-GB"/>
            </a:br>
            <a:r>
              <a:rPr lang="en-GB"/>
              <a:t>and</a:t>
            </a:r>
            <a:br>
              <a:rPr lang="en-GB"/>
            </a:br>
            <a:r>
              <a:rPr lang="en-GB"/>
              <a:t>development</a:t>
            </a:r>
            <a:br>
              <a:rPr lang="en-GB"/>
            </a:br>
            <a:r>
              <a:rPr lang="en-GB"/>
              <a:t>time / cost</a:t>
            </a:r>
          </a:p>
        </p:txBody>
      </p:sp>
      <p:sp>
        <p:nvSpPr>
          <p:cNvPr id="752654" name="Oval 14"/>
          <p:cNvSpPr>
            <a:spLocks noChangeArrowheads="1"/>
          </p:cNvSpPr>
          <p:nvPr/>
        </p:nvSpPr>
        <p:spPr bwMode="auto">
          <a:xfrm>
            <a:off x="4989513" y="2743200"/>
            <a:ext cx="2951162" cy="417513"/>
          </a:xfrm>
          <a:prstGeom prst="ellipse">
            <a:avLst/>
          </a:prstGeom>
          <a:solidFill>
            <a:srgbClr val="22A1C4"/>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associated Rule</a:t>
            </a:r>
          </a:p>
        </p:txBody>
      </p:sp>
      <p:sp>
        <p:nvSpPr>
          <p:cNvPr id="752655" name="Oval 15"/>
          <p:cNvSpPr>
            <a:spLocks noChangeArrowheads="1"/>
          </p:cNvSpPr>
          <p:nvPr/>
        </p:nvSpPr>
        <p:spPr bwMode="auto">
          <a:xfrm>
            <a:off x="1046163" y="2632075"/>
            <a:ext cx="2593975" cy="719138"/>
          </a:xfrm>
          <a:prstGeom prst="ellipse">
            <a:avLst/>
          </a:prstGeom>
          <a:solidFill>
            <a:srgbClr val="777777"/>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App Server / </a:t>
            </a:r>
            <a:br>
              <a:rPr lang="en-GB" sz="1400">
                <a:solidFill>
                  <a:schemeClr val="bg1"/>
                </a:solidFill>
              </a:rPr>
            </a:br>
            <a:r>
              <a:rPr lang="en-GB" sz="1400">
                <a:solidFill>
                  <a:schemeClr val="bg1"/>
                </a:solidFill>
              </a:rPr>
              <a:t>web service</a:t>
            </a:r>
          </a:p>
        </p:txBody>
      </p:sp>
      <p:sp>
        <p:nvSpPr>
          <p:cNvPr id="752656" name="Oval 16"/>
          <p:cNvSpPr>
            <a:spLocks noChangeArrowheads="1"/>
          </p:cNvSpPr>
          <p:nvPr/>
        </p:nvSpPr>
        <p:spPr bwMode="auto">
          <a:xfrm>
            <a:off x="820738" y="3657600"/>
            <a:ext cx="3051175" cy="719138"/>
          </a:xfrm>
          <a:prstGeom prst="ellipse">
            <a:avLst/>
          </a:prstGeom>
          <a:solidFill>
            <a:srgbClr val="777777"/>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Service / Ruleset</a:t>
            </a:r>
            <a:br>
              <a:rPr lang="en-GB" sz="1400">
                <a:solidFill>
                  <a:schemeClr val="bg1"/>
                </a:solidFill>
              </a:rPr>
            </a:br>
            <a:r>
              <a:rPr lang="en-GB" sz="1400">
                <a:solidFill>
                  <a:schemeClr val="bg1"/>
                </a:solidFill>
              </a:rPr>
              <a:t>orchestation</a:t>
            </a:r>
          </a:p>
        </p:txBody>
      </p:sp>
      <p:sp>
        <p:nvSpPr>
          <p:cNvPr id="752657" name="AutoShape 17"/>
          <p:cNvSpPr>
            <a:spLocks noChangeArrowheads="1"/>
          </p:cNvSpPr>
          <p:nvPr/>
        </p:nvSpPr>
        <p:spPr bwMode="auto">
          <a:xfrm rot="5400000">
            <a:off x="2189163" y="4348163"/>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2658" name="Oval 18"/>
          <p:cNvSpPr>
            <a:spLocks noChangeArrowheads="1"/>
          </p:cNvSpPr>
          <p:nvPr/>
        </p:nvSpPr>
        <p:spPr bwMode="auto">
          <a:xfrm>
            <a:off x="876300" y="4724400"/>
            <a:ext cx="2951163" cy="417513"/>
          </a:xfrm>
          <a:prstGeom prst="ellipse">
            <a:avLst/>
          </a:prstGeom>
          <a:solidFill>
            <a:srgbClr val="22A1C4"/>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Define associated Rule</a:t>
            </a:r>
          </a:p>
        </p:txBody>
      </p:sp>
      <p:sp>
        <p:nvSpPr>
          <p:cNvPr id="752659" name="Text Box 19"/>
          <p:cNvSpPr txBox="1">
            <a:spLocks noChangeArrowheads="1"/>
          </p:cNvSpPr>
          <p:nvPr/>
        </p:nvSpPr>
        <p:spPr bwMode="auto">
          <a:xfrm>
            <a:off x="1295400" y="1295400"/>
            <a:ext cx="1949450" cy="396875"/>
          </a:xfrm>
          <a:prstGeom prst="rect">
            <a:avLst/>
          </a:prstGeom>
          <a:noFill/>
          <a:ln w="25400" algn="ctr">
            <a:noFill/>
            <a:miter lim="800000"/>
            <a:headEnd type="none" w="sm" len="sm"/>
            <a:tailEnd type="none" w="sm" len="sm"/>
          </a:ln>
          <a:effectLst/>
        </p:spPr>
        <p:txBody>
          <a:bodyPr wrap="none">
            <a:spAutoFit/>
          </a:bodyPr>
          <a:lstStyle/>
          <a:p>
            <a:r>
              <a:rPr lang="en-GB">
                <a:solidFill>
                  <a:schemeClr val="tx2"/>
                </a:solidFill>
              </a:rPr>
              <a:t>SOA approach</a:t>
            </a:r>
          </a:p>
        </p:txBody>
      </p:sp>
      <p:sp>
        <p:nvSpPr>
          <p:cNvPr id="752660" name="Text Box 20"/>
          <p:cNvSpPr txBox="1">
            <a:spLocks noChangeArrowheads="1"/>
          </p:cNvSpPr>
          <p:nvPr/>
        </p:nvSpPr>
        <p:spPr bwMode="auto">
          <a:xfrm>
            <a:off x="5410200" y="1295400"/>
            <a:ext cx="1936750" cy="396875"/>
          </a:xfrm>
          <a:prstGeom prst="rect">
            <a:avLst/>
          </a:prstGeom>
          <a:noFill/>
          <a:ln w="25400" algn="ctr">
            <a:noFill/>
            <a:miter lim="800000"/>
            <a:headEnd type="none" w="sm" len="sm"/>
            <a:tailEnd type="none" w="sm" len="sm"/>
          </a:ln>
          <a:effectLst/>
        </p:spPr>
        <p:txBody>
          <a:bodyPr wrap="none">
            <a:spAutoFit/>
          </a:bodyPr>
          <a:lstStyle/>
          <a:p>
            <a:r>
              <a:rPr lang="en-GB">
                <a:solidFill>
                  <a:schemeClr val="tx2"/>
                </a:solidFill>
              </a:rPr>
              <a:t>EDA approach</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400050" y="80963"/>
            <a:ext cx="8210550" cy="533400"/>
          </a:xfrm>
        </p:spPr>
        <p:txBody>
          <a:bodyPr/>
          <a:lstStyle/>
          <a:p>
            <a:r>
              <a:rPr lang="en-GB"/>
              <a:t>Shared Data vs Managed Events in Decision Services</a:t>
            </a:r>
          </a:p>
        </p:txBody>
      </p:sp>
      <p:sp>
        <p:nvSpPr>
          <p:cNvPr id="753667" name="Rectangle 3"/>
          <p:cNvSpPr>
            <a:spLocks noChangeArrowheads="1"/>
          </p:cNvSpPr>
          <p:nvPr/>
        </p:nvSpPr>
        <p:spPr bwMode="auto">
          <a:xfrm>
            <a:off x="1146175" y="38862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Business Rule</a:t>
            </a:r>
            <a:br>
              <a:rPr lang="en-GB" sz="1400">
                <a:solidFill>
                  <a:schemeClr val="bg1"/>
                </a:solidFill>
              </a:rPr>
            </a:br>
            <a:r>
              <a:rPr lang="en-GB" sz="1400">
                <a:solidFill>
                  <a:schemeClr val="bg1"/>
                </a:solidFill>
              </a:rPr>
              <a:t>/ Decision Engine</a:t>
            </a:r>
          </a:p>
        </p:txBody>
      </p:sp>
      <p:sp>
        <p:nvSpPr>
          <p:cNvPr id="753668" name="Rectangle 4"/>
          <p:cNvSpPr>
            <a:spLocks noChangeArrowheads="1"/>
          </p:cNvSpPr>
          <p:nvPr/>
        </p:nvSpPr>
        <p:spPr bwMode="auto">
          <a:xfrm>
            <a:off x="1162050" y="21336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Service Invoker</a:t>
            </a:r>
            <a:br>
              <a:rPr lang="en-GB" sz="1400" i="1">
                <a:solidFill>
                  <a:schemeClr val="bg1"/>
                </a:solidFill>
              </a:rPr>
            </a:br>
            <a:r>
              <a:rPr lang="en-GB" sz="1400" i="1">
                <a:solidFill>
                  <a:schemeClr val="bg1"/>
                </a:solidFill>
              </a:rPr>
              <a:t>Process</a:t>
            </a:r>
          </a:p>
        </p:txBody>
      </p:sp>
      <p:sp>
        <p:nvSpPr>
          <p:cNvPr id="753669" name="Oval 5"/>
          <p:cNvSpPr>
            <a:spLocks noChangeArrowheads="1"/>
          </p:cNvSpPr>
          <p:nvPr/>
        </p:nvSpPr>
        <p:spPr bwMode="auto">
          <a:xfrm>
            <a:off x="1271588" y="14097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3670" name="Rectangle 6"/>
          <p:cNvSpPr>
            <a:spLocks noChangeArrowheads="1"/>
          </p:cNvSpPr>
          <p:nvPr/>
        </p:nvSpPr>
        <p:spPr bwMode="auto">
          <a:xfrm>
            <a:off x="5267325" y="2135188"/>
            <a:ext cx="2338388" cy="89376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Event-driven</a:t>
            </a:r>
            <a:br>
              <a:rPr lang="en-GB" sz="1400">
                <a:solidFill>
                  <a:schemeClr val="bg1"/>
                </a:solidFill>
              </a:rPr>
            </a:br>
            <a:r>
              <a:rPr lang="en-GB" sz="1400">
                <a:solidFill>
                  <a:schemeClr val="bg1"/>
                </a:solidFill>
              </a:rPr>
              <a:t>Business Rule</a:t>
            </a:r>
            <a:br>
              <a:rPr lang="en-GB" sz="1400">
                <a:solidFill>
                  <a:schemeClr val="bg1"/>
                </a:solidFill>
              </a:rPr>
            </a:br>
            <a:r>
              <a:rPr lang="en-GB" sz="1400">
                <a:solidFill>
                  <a:schemeClr val="bg1"/>
                </a:solidFill>
              </a:rPr>
              <a:t>/ Decision Engine</a:t>
            </a:r>
          </a:p>
        </p:txBody>
      </p:sp>
      <p:sp>
        <p:nvSpPr>
          <p:cNvPr id="753671" name="Oval 7"/>
          <p:cNvSpPr>
            <a:spLocks noChangeArrowheads="1"/>
          </p:cNvSpPr>
          <p:nvPr/>
        </p:nvSpPr>
        <p:spPr bwMode="auto">
          <a:xfrm>
            <a:off x="5357813" y="14097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3672" name="Oval 8"/>
          <p:cNvSpPr>
            <a:spLocks noChangeArrowheads="1"/>
          </p:cNvSpPr>
          <p:nvPr/>
        </p:nvSpPr>
        <p:spPr bwMode="auto">
          <a:xfrm>
            <a:off x="1273175" y="4800600"/>
            <a:ext cx="2089150"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Decision Result</a:t>
            </a:r>
          </a:p>
        </p:txBody>
      </p:sp>
      <p:sp>
        <p:nvSpPr>
          <p:cNvPr id="753673" name="Oval 9"/>
          <p:cNvSpPr>
            <a:spLocks noChangeArrowheads="1"/>
          </p:cNvSpPr>
          <p:nvPr/>
        </p:nvSpPr>
        <p:spPr bwMode="auto">
          <a:xfrm>
            <a:off x="5380038" y="3810000"/>
            <a:ext cx="2089150"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Decision Result</a:t>
            </a:r>
          </a:p>
        </p:txBody>
      </p:sp>
      <p:sp>
        <p:nvSpPr>
          <p:cNvPr id="753674" name="AutoShape 10"/>
          <p:cNvSpPr>
            <a:spLocks noChangeArrowheads="1"/>
          </p:cNvSpPr>
          <p:nvPr/>
        </p:nvSpPr>
        <p:spPr bwMode="auto">
          <a:xfrm rot="5400000">
            <a:off x="2171700" y="1790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75" name="AutoShape 11"/>
          <p:cNvSpPr>
            <a:spLocks noChangeArrowheads="1"/>
          </p:cNvSpPr>
          <p:nvPr/>
        </p:nvSpPr>
        <p:spPr bwMode="auto">
          <a:xfrm rot="5400000">
            <a:off x="1333500" y="2705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76" name="AutoShape 12"/>
          <p:cNvSpPr>
            <a:spLocks noChangeArrowheads="1"/>
          </p:cNvSpPr>
          <p:nvPr/>
        </p:nvSpPr>
        <p:spPr bwMode="auto">
          <a:xfrm rot="5400000">
            <a:off x="2171700" y="4457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77" name="AutoShape 13"/>
          <p:cNvSpPr>
            <a:spLocks noChangeArrowheads="1"/>
          </p:cNvSpPr>
          <p:nvPr/>
        </p:nvSpPr>
        <p:spPr bwMode="auto">
          <a:xfrm rot="5400000">
            <a:off x="6286500" y="1790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78" name="AutoShape 14"/>
          <p:cNvSpPr>
            <a:spLocks noChangeArrowheads="1"/>
          </p:cNvSpPr>
          <p:nvPr/>
        </p:nvSpPr>
        <p:spPr bwMode="auto">
          <a:xfrm rot="5400000">
            <a:off x="6286500" y="3467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79" name="Line 15"/>
          <p:cNvSpPr>
            <a:spLocks noChangeShapeType="1"/>
          </p:cNvSpPr>
          <p:nvPr/>
        </p:nvSpPr>
        <p:spPr bwMode="auto">
          <a:xfrm>
            <a:off x="4267200" y="1295400"/>
            <a:ext cx="0" cy="47244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53680" name="Text Box 16"/>
          <p:cNvSpPr txBox="1">
            <a:spLocks noChangeArrowheads="1"/>
          </p:cNvSpPr>
          <p:nvPr/>
        </p:nvSpPr>
        <p:spPr bwMode="auto">
          <a:xfrm>
            <a:off x="4251325" y="5268913"/>
            <a:ext cx="1114425" cy="396875"/>
          </a:xfrm>
          <a:prstGeom prst="rect">
            <a:avLst/>
          </a:prstGeom>
          <a:noFill/>
          <a:ln w="25400" algn="ctr">
            <a:noFill/>
            <a:miter lim="800000"/>
            <a:headEnd type="none" w="sm" len="sm"/>
            <a:tailEnd type="none" w="sm" len="sm"/>
          </a:ln>
          <a:effectLst/>
        </p:spPr>
        <p:txBody>
          <a:bodyPr wrap="none">
            <a:spAutoFit/>
          </a:bodyPr>
          <a:lstStyle/>
          <a:p>
            <a:r>
              <a:rPr lang="en-GB"/>
              <a:t>runtime</a:t>
            </a:r>
          </a:p>
        </p:txBody>
      </p:sp>
      <p:sp>
        <p:nvSpPr>
          <p:cNvPr id="753681" name="Rectangle 17"/>
          <p:cNvSpPr>
            <a:spLocks noChangeArrowheads="1"/>
          </p:cNvSpPr>
          <p:nvPr/>
        </p:nvSpPr>
        <p:spPr bwMode="auto">
          <a:xfrm>
            <a:off x="152400" y="30480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Retrieve Process</a:t>
            </a:r>
          </a:p>
        </p:txBody>
      </p:sp>
      <p:sp>
        <p:nvSpPr>
          <p:cNvPr id="753682" name="AutoShape 18"/>
          <p:cNvSpPr>
            <a:spLocks noChangeArrowheads="1"/>
          </p:cNvSpPr>
          <p:nvPr/>
        </p:nvSpPr>
        <p:spPr bwMode="auto">
          <a:xfrm rot="16200000">
            <a:off x="1866900" y="2705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83" name="AutoShape 19"/>
          <p:cNvSpPr>
            <a:spLocks noChangeArrowheads="1"/>
          </p:cNvSpPr>
          <p:nvPr/>
        </p:nvSpPr>
        <p:spPr bwMode="auto">
          <a:xfrm rot="5400000">
            <a:off x="2209800" y="31242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84" name="Rectangle 20"/>
          <p:cNvSpPr>
            <a:spLocks noChangeArrowheads="1"/>
          </p:cNvSpPr>
          <p:nvPr/>
        </p:nvSpPr>
        <p:spPr bwMode="auto">
          <a:xfrm>
            <a:off x="152400" y="54864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Store Process</a:t>
            </a:r>
          </a:p>
        </p:txBody>
      </p:sp>
      <p:sp>
        <p:nvSpPr>
          <p:cNvPr id="753685" name="AutoShape 21"/>
          <p:cNvSpPr>
            <a:spLocks noChangeArrowheads="1"/>
          </p:cNvSpPr>
          <p:nvPr/>
        </p:nvSpPr>
        <p:spPr bwMode="auto">
          <a:xfrm rot="5400000">
            <a:off x="2171700" y="51435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3686" name="Rectangle 22"/>
          <p:cNvSpPr>
            <a:spLocks noChangeArrowheads="1"/>
          </p:cNvSpPr>
          <p:nvPr/>
        </p:nvSpPr>
        <p:spPr bwMode="auto">
          <a:xfrm>
            <a:off x="6248400" y="2971800"/>
            <a:ext cx="2325688" cy="533400"/>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Grid Access</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GB"/>
              <a:t>Decision Logic for Analytic-based Decisions</a:t>
            </a:r>
          </a:p>
        </p:txBody>
      </p:sp>
      <p:sp>
        <p:nvSpPr>
          <p:cNvPr id="754691" name="Rectangle 3"/>
          <p:cNvSpPr>
            <a:spLocks noChangeArrowheads="1"/>
          </p:cNvSpPr>
          <p:nvPr/>
        </p:nvSpPr>
        <p:spPr bwMode="auto">
          <a:xfrm>
            <a:off x="1146175" y="36957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Business Rule</a:t>
            </a:r>
            <a:br>
              <a:rPr lang="en-GB" sz="1400">
                <a:solidFill>
                  <a:schemeClr val="bg1"/>
                </a:solidFill>
              </a:rPr>
            </a:br>
            <a:r>
              <a:rPr lang="en-GB" sz="1400">
                <a:solidFill>
                  <a:schemeClr val="bg1"/>
                </a:solidFill>
              </a:rPr>
              <a:t>/ Decision Service</a:t>
            </a:r>
          </a:p>
        </p:txBody>
      </p:sp>
      <p:sp>
        <p:nvSpPr>
          <p:cNvPr id="754692" name="Rectangle 4"/>
          <p:cNvSpPr>
            <a:spLocks noChangeArrowheads="1"/>
          </p:cNvSpPr>
          <p:nvPr/>
        </p:nvSpPr>
        <p:spPr bwMode="auto">
          <a:xfrm>
            <a:off x="1162050" y="1943100"/>
            <a:ext cx="2952750"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Decision Service invoker</a:t>
            </a:r>
          </a:p>
        </p:txBody>
      </p:sp>
      <p:sp>
        <p:nvSpPr>
          <p:cNvPr id="754693" name="Oval 5"/>
          <p:cNvSpPr>
            <a:spLocks noChangeArrowheads="1"/>
          </p:cNvSpPr>
          <p:nvPr/>
        </p:nvSpPr>
        <p:spPr bwMode="auto">
          <a:xfrm>
            <a:off x="1271588" y="12192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4694" name="Rectangle 6"/>
          <p:cNvSpPr>
            <a:spLocks noChangeArrowheads="1"/>
          </p:cNvSpPr>
          <p:nvPr/>
        </p:nvSpPr>
        <p:spPr bwMode="auto">
          <a:xfrm>
            <a:off x="5267325" y="2003425"/>
            <a:ext cx="2338388" cy="893763"/>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Event-driven</a:t>
            </a:r>
            <a:br>
              <a:rPr lang="en-GB" sz="1400">
                <a:solidFill>
                  <a:schemeClr val="bg1"/>
                </a:solidFill>
              </a:rPr>
            </a:br>
            <a:r>
              <a:rPr lang="en-GB" sz="1400">
                <a:solidFill>
                  <a:schemeClr val="bg1"/>
                </a:solidFill>
              </a:rPr>
              <a:t>Business Rule</a:t>
            </a:r>
            <a:br>
              <a:rPr lang="en-GB" sz="1400">
                <a:solidFill>
                  <a:schemeClr val="bg1"/>
                </a:solidFill>
              </a:rPr>
            </a:br>
            <a:r>
              <a:rPr lang="en-GB" sz="1400">
                <a:solidFill>
                  <a:schemeClr val="bg1"/>
                </a:solidFill>
              </a:rPr>
              <a:t>/ Decision Engine</a:t>
            </a:r>
          </a:p>
        </p:txBody>
      </p:sp>
      <p:sp>
        <p:nvSpPr>
          <p:cNvPr id="754695" name="Oval 7"/>
          <p:cNvSpPr>
            <a:spLocks noChangeArrowheads="1"/>
          </p:cNvSpPr>
          <p:nvPr/>
        </p:nvSpPr>
        <p:spPr bwMode="auto">
          <a:xfrm>
            <a:off x="5357813" y="1277938"/>
            <a:ext cx="2074862" cy="417512"/>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4696" name="Oval 8"/>
          <p:cNvSpPr>
            <a:spLocks noChangeArrowheads="1"/>
          </p:cNvSpPr>
          <p:nvPr/>
        </p:nvSpPr>
        <p:spPr bwMode="auto">
          <a:xfrm>
            <a:off x="1450975" y="6477000"/>
            <a:ext cx="1739900"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sp>
        <p:nvSpPr>
          <p:cNvPr id="754697" name="AutoShape 9"/>
          <p:cNvSpPr>
            <a:spLocks noChangeArrowheads="1"/>
          </p:cNvSpPr>
          <p:nvPr/>
        </p:nvSpPr>
        <p:spPr bwMode="auto">
          <a:xfrm rot="5400000">
            <a:off x="2171700" y="16002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698" name="AutoShape 10"/>
          <p:cNvSpPr>
            <a:spLocks noChangeArrowheads="1"/>
          </p:cNvSpPr>
          <p:nvPr/>
        </p:nvSpPr>
        <p:spPr bwMode="auto">
          <a:xfrm rot="5400000">
            <a:off x="13335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699" name="AutoShape 11"/>
          <p:cNvSpPr>
            <a:spLocks noChangeArrowheads="1"/>
          </p:cNvSpPr>
          <p:nvPr/>
        </p:nvSpPr>
        <p:spPr bwMode="auto">
          <a:xfrm rot="5400000">
            <a:off x="2171700" y="5181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0" name="AutoShape 12"/>
          <p:cNvSpPr>
            <a:spLocks noChangeArrowheads="1"/>
          </p:cNvSpPr>
          <p:nvPr/>
        </p:nvSpPr>
        <p:spPr bwMode="auto">
          <a:xfrm rot="5400000">
            <a:off x="6286500" y="1658938"/>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1" name="Line 13"/>
          <p:cNvSpPr>
            <a:spLocks noChangeShapeType="1"/>
          </p:cNvSpPr>
          <p:nvPr/>
        </p:nvSpPr>
        <p:spPr bwMode="auto">
          <a:xfrm>
            <a:off x="4267200" y="1219200"/>
            <a:ext cx="0" cy="56388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54702" name="Text Box 14"/>
          <p:cNvSpPr txBox="1">
            <a:spLocks noChangeArrowheads="1"/>
          </p:cNvSpPr>
          <p:nvPr/>
        </p:nvSpPr>
        <p:spPr bwMode="auto">
          <a:xfrm>
            <a:off x="4251325" y="4191000"/>
            <a:ext cx="1114425" cy="396875"/>
          </a:xfrm>
          <a:prstGeom prst="rect">
            <a:avLst/>
          </a:prstGeom>
          <a:noFill/>
          <a:ln w="25400" algn="ctr">
            <a:noFill/>
            <a:miter lim="800000"/>
            <a:headEnd type="none" w="sm" len="sm"/>
            <a:tailEnd type="none" w="sm" len="sm"/>
          </a:ln>
          <a:effectLst/>
        </p:spPr>
        <p:txBody>
          <a:bodyPr wrap="none">
            <a:spAutoFit/>
          </a:bodyPr>
          <a:lstStyle/>
          <a:p>
            <a:r>
              <a:rPr lang="en-GB"/>
              <a:t>runtime</a:t>
            </a:r>
          </a:p>
        </p:txBody>
      </p:sp>
      <p:sp>
        <p:nvSpPr>
          <p:cNvPr id="754703" name="Rectangle 15"/>
          <p:cNvSpPr>
            <a:spLocks noChangeArrowheads="1"/>
          </p:cNvSpPr>
          <p:nvPr/>
        </p:nvSpPr>
        <p:spPr bwMode="auto">
          <a:xfrm>
            <a:off x="152400" y="28575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Retrieve Process</a:t>
            </a:r>
          </a:p>
        </p:txBody>
      </p:sp>
      <p:sp>
        <p:nvSpPr>
          <p:cNvPr id="754704" name="AutoShape 16"/>
          <p:cNvSpPr>
            <a:spLocks noChangeArrowheads="1"/>
          </p:cNvSpPr>
          <p:nvPr/>
        </p:nvSpPr>
        <p:spPr bwMode="auto">
          <a:xfrm rot="16200000">
            <a:off x="18669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5" name="AutoShape 17"/>
          <p:cNvSpPr>
            <a:spLocks noChangeArrowheads="1"/>
          </p:cNvSpPr>
          <p:nvPr/>
        </p:nvSpPr>
        <p:spPr bwMode="auto">
          <a:xfrm rot="5400000">
            <a:off x="22098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6" name="AutoShape 18"/>
          <p:cNvSpPr>
            <a:spLocks noChangeArrowheads="1"/>
          </p:cNvSpPr>
          <p:nvPr/>
        </p:nvSpPr>
        <p:spPr bwMode="auto">
          <a:xfrm rot="5400000">
            <a:off x="2171700" y="6134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7" name="Rectangle 19"/>
          <p:cNvSpPr>
            <a:spLocks noChangeArrowheads="1"/>
          </p:cNvSpPr>
          <p:nvPr/>
        </p:nvSpPr>
        <p:spPr bwMode="auto">
          <a:xfrm>
            <a:off x="6248400" y="2840038"/>
            <a:ext cx="2325688" cy="533400"/>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Grid Access</a:t>
            </a:r>
          </a:p>
        </p:txBody>
      </p:sp>
      <p:sp>
        <p:nvSpPr>
          <p:cNvPr id="754708" name="AutoShape 20"/>
          <p:cNvSpPr>
            <a:spLocks noChangeArrowheads="1"/>
          </p:cNvSpPr>
          <p:nvPr/>
        </p:nvSpPr>
        <p:spPr bwMode="auto">
          <a:xfrm rot="16200000">
            <a:off x="26670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09" name="Rectangle 21"/>
          <p:cNvSpPr>
            <a:spLocks noChangeArrowheads="1"/>
          </p:cNvSpPr>
          <p:nvPr/>
        </p:nvSpPr>
        <p:spPr bwMode="auto">
          <a:xfrm>
            <a:off x="1636713" y="4597400"/>
            <a:ext cx="2325687"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Warehouse</a:t>
            </a:r>
          </a:p>
        </p:txBody>
      </p:sp>
      <p:sp>
        <p:nvSpPr>
          <p:cNvPr id="754710" name="AutoShape 22"/>
          <p:cNvSpPr>
            <a:spLocks noChangeArrowheads="1"/>
          </p:cNvSpPr>
          <p:nvPr/>
        </p:nvSpPr>
        <p:spPr bwMode="auto">
          <a:xfrm rot="5400000">
            <a:off x="2749550" y="3384550"/>
            <a:ext cx="2044700" cy="381000"/>
          </a:xfrm>
          <a:prstGeom prst="homePlate">
            <a:avLst>
              <a:gd name="adj" fmla="val 40424"/>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4711" name="Rectangle 23"/>
          <p:cNvSpPr>
            <a:spLocks noChangeArrowheads="1"/>
          </p:cNvSpPr>
          <p:nvPr/>
        </p:nvSpPr>
        <p:spPr bwMode="auto">
          <a:xfrm>
            <a:off x="1143000" y="55499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Analytics Task</a:t>
            </a:r>
          </a:p>
        </p:txBody>
      </p:sp>
      <p:sp>
        <p:nvSpPr>
          <p:cNvPr id="754712" name="Rectangle 24"/>
          <p:cNvSpPr>
            <a:spLocks noChangeArrowheads="1"/>
          </p:cNvSpPr>
          <p:nvPr/>
        </p:nvSpPr>
        <p:spPr bwMode="auto">
          <a:xfrm>
            <a:off x="5281613" y="3297238"/>
            <a:ext cx="2338387" cy="89376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Analytics Rule</a:t>
            </a:r>
          </a:p>
          <a:p>
            <a:pPr algn="ctr"/>
            <a:endParaRPr lang="en-GB" sz="1400">
              <a:solidFill>
                <a:schemeClr val="bg1"/>
              </a:solidFill>
            </a:endParaRPr>
          </a:p>
          <a:p>
            <a:pPr algn="ctr"/>
            <a:endParaRPr lang="en-GB" sz="1400">
              <a:solidFill>
                <a:schemeClr val="bg1"/>
              </a:solidFill>
            </a:endParaRPr>
          </a:p>
        </p:txBody>
      </p:sp>
      <p:sp>
        <p:nvSpPr>
          <p:cNvPr id="754713" name="Oval 25"/>
          <p:cNvSpPr>
            <a:spLocks noChangeArrowheads="1"/>
          </p:cNvSpPr>
          <p:nvPr/>
        </p:nvSpPr>
        <p:spPr bwMode="auto">
          <a:xfrm>
            <a:off x="5556250" y="3678238"/>
            <a:ext cx="1739900" cy="417512"/>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pic>
        <p:nvPicPr>
          <p:cNvPr id="754714" name="Picture 26" descr="MCj04242320000[1]"/>
          <p:cNvPicPr>
            <a:picLocks noChangeAspect="1" noChangeArrowheads="1"/>
          </p:cNvPicPr>
          <p:nvPr/>
        </p:nvPicPr>
        <p:blipFill>
          <a:blip r:embed="rId3" cstate="print"/>
          <a:srcRect/>
          <a:stretch>
            <a:fillRect/>
          </a:stretch>
        </p:blipFill>
        <p:spPr bwMode="auto">
          <a:xfrm>
            <a:off x="4572000" y="4953000"/>
            <a:ext cx="927100" cy="927100"/>
          </a:xfrm>
          <a:prstGeom prst="rect">
            <a:avLst/>
          </a:prstGeom>
          <a:noFill/>
        </p:spPr>
      </p:pic>
      <p:sp>
        <p:nvSpPr>
          <p:cNvPr id="754715" name="Rectangle 27"/>
          <p:cNvSpPr>
            <a:spLocks noChangeArrowheads="1"/>
          </p:cNvSpPr>
          <p:nvPr/>
        </p:nvSpPr>
        <p:spPr bwMode="auto">
          <a:xfrm>
            <a:off x="4191000" y="4572000"/>
            <a:ext cx="152400" cy="1676400"/>
          </a:xfrm>
          <a:prstGeom prst="rect">
            <a:avLst/>
          </a:prstGeom>
          <a:solidFill>
            <a:schemeClr val="bg1"/>
          </a:solidFill>
          <a:ln w="25400" algn="ctr">
            <a:noFill/>
            <a:miter lim="800000"/>
            <a:headEnd type="none" w="sm" len="sm"/>
            <a:tailEnd type="none" w="sm" len="sm"/>
          </a:ln>
          <a:effectLst/>
        </p:spPr>
        <p:txBody>
          <a:bodyPr anchor="ctr">
            <a:spAutoFit/>
          </a:bodyPr>
          <a:lstStyle/>
          <a:p>
            <a:endParaRPr lang="en-GB"/>
          </a:p>
        </p:txBody>
      </p:sp>
      <p:sp>
        <p:nvSpPr>
          <p:cNvPr id="754716" name="AutoShape 28"/>
          <p:cNvSpPr>
            <a:spLocks/>
          </p:cNvSpPr>
          <p:nvPr/>
        </p:nvSpPr>
        <p:spPr bwMode="auto">
          <a:xfrm>
            <a:off x="4267200" y="4572000"/>
            <a:ext cx="152400" cy="1676400"/>
          </a:xfrm>
          <a:prstGeom prst="rightBrace">
            <a:avLst>
              <a:gd name="adj1" fmla="val 91667"/>
              <a:gd name="adj2" fmla="val 50000"/>
            </a:avLst>
          </a:prstGeom>
          <a:solidFill>
            <a:schemeClr val="bg1"/>
          </a:solidFill>
          <a:ln w="57150">
            <a:solidFill>
              <a:schemeClr val="tx1"/>
            </a:solidFill>
            <a:miter lim="800000"/>
            <a:headEnd type="none" w="sm" len="sm"/>
            <a:tailEnd type="none" w="sm" len="sm"/>
          </a:ln>
          <a:effectLst/>
        </p:spPr>
        <p:txBody>
          <a:bodyPr wrap="none" anchor="ctr">
            <a:spAutoFit/>
          </a:bodyPr>
          <a:lstStyle/>
          <a:p>
            <a:endParaRPr lang="en-GB"/>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GB"/>
              <a:t>Decision Logic for Analytic-based Decisions (2)</a:t>
            </a:r>
          </a:p>
        </p:txBody>
      </p:sp>
      <p:sp>
        <p:nvSpPr>
          <p:cNvPr id="756739" name="Rectangle 3"/>
          <p:cNvSpPr>
            <a:spLocks noChangeArrowheads="1"/>
          </p:cNvSpPr>
          <p:nvPr/>
        </p:nvSpPr>
        <p:spPr bwMode="auto">
          <a:xfrm>
            <a:off x="1146175" y="36957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Business Rule</a:t>
            </a:r>
            <a:br>
              <a:rPr lang="en-GB" sz="1400">
                <a:solidFill>
                  <a:schemeClr val="bg1"/>
                </a:solidFill>
              </a:rPr>
            </a:br>
            <a:r>
              <a:rPr lang="en-GB" sz="1400">
                <a:solidFill>
                  <a:schemeClr val="bg1"/>
                </a:solidFill>
              </a:rPr>
              <a:t>/ Decision Service</a:t>
            </a:r>
          </a:p>
        </p:txBody>
      </p:sp>
      <p:sp>
        <p:nvSpPr>
          <p:cNvPr id="756740" name="Rectangle 4"/>
          <p:cNvSpPr>
            <a:spLocks noChangeArrowheads="1"/>
          </p:cNvSpPr>
          <p:nvPr/>
        </p:nvSpPr>
        <p:spPr bwMode="auto">
          <a:xfrm>
            <a:off x="1162050" y="1943100"/>
            <a:ext cx="2952750"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Decision Service invoker</a:t>
            </a:r>
          </a:p>
        </p:txBody>
      </p:sp>
      <p:sp>
        <p:nvSpPr>
          <p:cNvPr id="756741" name="Oval 5"/>
          <p:cNvSpPr>
            <a:spLocks noChangeArrowheads="1"/>
          </p:cNvSpPr>
          <p:nvPr/>
        </p:nvSpPr>
        <p:spPr bwMode="auto">
          <a:xfrm>
            <a:off x="1271588" y="12192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6742" name="Rectangle 6"/>
          <p:cNvSpPr>
            <a:spLocks noChangeArrowheads="1"/>
          </p:cNvSpPr>
          <p:nvPr/>
        </p:nvSpPr>
        <p:spPr bwMode="auto">
          <a:xfrm>
            <a:off x="5267325" y="2020888"/>
            <a:ext cx="2338388" cy="89376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Event-driven</a:t>
            </a:r>
            <a:br>
              <a:rPr lang="en-GB" sz="1400">
                <a:solidFill>
                  <a:schemeClr val="bg1"/>
                </a:solidFill>
              </a:rPr>
            </a:br>
            <a:r>
              <a:rPr lang="en-GB" sz="1400">
                <a:solidFill>
                  <a:schemeClr val="bg1"/>
                </a:solidFill>
              </a:rPr>
              <a:t>Business Rule</a:t>
            </a:r>
            <a:br>
              <a:rPr lang="en-GB" sz="1400">
                <a:solidFill>
                  <a:schemeClr val="bg1"/>
                </a:solidFill>
              </a:rPr>
            </a:br>
            <a:r>
              <a:rPr lang="en-GB" sz="1400">
                <a:solidFill>
                  <a:schemeClr val="bg1"/>
                </a:solidFill>
              </a:rPr>
              <a:t>/ Decision Engine</a:t>
            </a:r>
          </a:p>
        </p:txBody>
      </p:sp>
      <p:sp>
        <p:nvSpPr>
          <p:cNvPr id="756743" name="Oval 7"/>
          <p:cNvSpPr>
            <a:spLocks noChangeArrowheads="1"/>
          </p:cNvSpPr>
          <p:nvPr/>
        </p:nvSpPr>
        <p:spPr bwMode="auto">
          <a:xfrm>
            <a:off x="5357813" y="12954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6744" name="Oval 8"/>
          <p:cNvSpPr>
            <a:spLocks noChangeArrowheads="1"/>
          </p:cNvSpPr>
          <p:nvPr/>
        </p:nvSpPr>
        <p:spPr bwMode="auto">
          <a:xfrm>
            <a:off x="1450975" y="6477000"/>
            <a:ext cx="1739900"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sp>
        <p:nvSpPr>
          <p:cNvPr id="756745" name="AutoShape 9"/>
          <p:cNvSpPr>
            <a:spLocks noChangeArrowheads="1"/>
          </p:cNvSpPr>
          <p:nvPr/>
        </p:nvSpPr>
        <p:spPr bwMode="auto">
          <a:xfrm rot="5400000">
            <a:off x="2171700" y="16002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46" name="AutoShape 10"/>
          <p:cNvSpPr>
            <a:spLocks noChangeArrowheads="1"/>
          </p:cNvSpPr>
          <p:nvPr/>
        </p:nvSpPr>
        <p:spPr bwMode="auto">
          <a:xfrm rot="5400000">
            <a:off x="13335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47" name="AutoShape 11"/>
          <p:cNvSpPr>
            <a:spLocks noChangeArrowheads="1"/>
          </p:cNvSpPr>
          <p:nvPr/>
        </p:nvSpPr>
        <p:spPr bwMode="auto">
          <a:xfrm rot="5400000">
            <a:off x="2171700" y="5181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48" name="AutoShape 12"/>
          <p:cNvSpPr>
            <a:spLocks noChangeArrowheads="1"/>
          </p:cNvSpPr>
          <p:nvPr/>
        </p:nvSpPr>
        <p:spPr bwMode="auto">
          <a:xfrm rot="5400000">
            <a:off x="6286500" y="16764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49" name="Line 13"/>
          <p:cNvSpPr>
            <a:spLocks noChangeShapeType="1"/>
          </p:cNvSpPr>
          <p:nvPr/>
        </p:nvSpPr>
        <p:spPr bwMode="auto">
          <a:xfrm>
            <a:off x="4267200" y="1219200"/>
            <a:ext cx="0" cy="56388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56750" name="Text Box 14"/>
          <p:cNvSpPr txBox="1">
            <a:spLocks noChangeArrowheads="1"/>
          </p:cNvSpPr>
          <p:nvPr/>
        </p:nvSpPr>
        <p:spPr bwMode="auto">
          <a:xfrm>
            <a:off x="4251325" y="4191000"/>
            <a:ext cx="1114425" cy="396875"/>
          </a:xfrm>
          <a:prstGeom prst="rect">
            <a:avLst/>
          </a:prstGeom>
          <a:noFill/>
          <a:ln w="25400" algn="ctr">
            <a:noFill/>
            <a:miter lim="800000"/>
            <a:headEnd type="none" w="sm" len="sm"/>
            <a:tailEnd type="none" w="sm" len="sm"/>
          </a:ln>
          <a:effectLst/>
        </p:spPr>
        <p:txBody>
          <a:bodyPr wrap="none">
            <a:spAutoFit/>
          </a:bodyPr>
          <a:lstStyle/>
          <a:p>
            <a:r>
              <a:rPr lang="en-GB"/>
              <a:t>runtime</a:t>
            </a:r>
          </a:p>
        </p:txBody>
      </p:sp>
      <p:sp>
        <p:nvSpPr>
          <p:cNvPr id="756751" name="Rectangle 15"/>
          <p:cNvSpPr>
            <a:spLocks noChangeArrowheads="1"/>
          </p:cNvSpPr>
          <p:nvPr/>
        </p:nvSpPr>
        <p:spPr bwMode="auto">
          <a:xfrm>
            <a:off x="152400" y="28575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Retrieve Process</a:t>
            </a:r>
          </a:p>
        </p:txBody>
      </p:sp>
      <p:sp>
        <p:nvSpPr>
          <p:cNvPr id="756752" name="AutoShape 16"/>
          <p:cNvSpPr>
            <a:spLocks noChangeArrowheads="1"/>
          </p:cNvSpPr>
          <p:nvPr/>
        </p:nvSpPr>
        <p:spPr bwMode="auto">
          <a:xfrm rot="16200000">
            <a:off x="18669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53" name="AutoShape 17"/>
          <p:cNvSpPr>
            <a:spLocks noChangeArrowheads="1"/>
          </p:cNvSpPr>
          <p:nvPr/>
        </p:nvSpPr>
        <p:spPr bwMode="auto">
          <a:xfrm rot="5400000">
            <a:off x="22098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54" name="AutoShape 18"/>
          <p:cNvSpPr>
            <a:spLocks noChangeArrowheads="1"/>
          </p:cNvSpPr>
          <p:nvPr/>
        </p:nvSpPr>
        <p:spPr bwMode="auto">
          <a:xfrm rot="5400000">
            <a:off x="2171700" y="6134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55" name="Rectangle 19"/>
          <p:cNvSpPr>
            <a:spLocks noChangeArrowheads="1"/>
          </p:cNvSpPr>
          <p:nvPr/>
        </p:nvSpPr>
        <p:spPr bwMode="auto">
          <a:xfrm>
            <a:off x="6248400" y="2857500"/>
            <a:ext cx="2325688" cy="533400"/>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Grid Access</a:t>
            </a:r>
          </a:p>
        </p:txBody>
      </p:sp>
      <p:sp>
        <p:nvSpPr>
          <p:cNvPr id="756756" name="AutoShape 20"/>
          <p:cNvSpPr>
            <a:spLocks noChangeArrowheads="1"/>
          </p:cNvSpPr>
          <p:nvPr/>
        </p:nvSpPr>
        <p:spPr bwMode="auto">
          <a:xfrm rot="16200000">
            <a:off x="26670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57" name="Rectangle 21"/>
          <p:cNvSpPr>
            <a:spLocks noChangeArrowheads="1"/>
          </p:cNvSpPr>
          <p:nvPr/>
        </p:nvSpPr>
        <p:spPr bwMode="auto">
          <a:xfrm>
            <a:off x="1636713" y="4597400"/>
            <a:ext cx="2325687"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Warehouse</a:t>
            </a:r>
          </a:p>
        </p:txBody>
      </p:sp>
      <p:sp>
        <p:nvSpPr>
          <p:cNvPr id="756758" name="AutoShape 22"/>
          <p:cNvSpPr>
            <a:spLocks noChangeArrowheads="1"/>
          </p:cNvSpPr>
          <p:nvPr/>
        </p:nvSpPr>
        <p:spPr bwMode="auto">
          <a:xfrm rot="5400000">
            <a:off x="2749550" y="3384550"/>
            <a:ext cx="2044700" cy="381000"/>
          </a:xfrm>
          <a:prstGeom prst="homePlate">
            <a:avLst>
              <a:gd name="adj" fmla="val 40424"/>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59" name="Rectangle 23"/>
          <p:cNvSpPr>
            <a:spLocks noChangeArrowheads="1"/>
          </p:cNvSpPr>
          <p:nvPr/>
        </p:nvSpPr>
        <p:spPr bwMode="auto">
          <a:xfrm>
            <a:off x="1143000" y="55499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Analytics Task</a:t>
            </a:r>
          </a:p>
        </p:txBody>
      </p:sp>
      <p:sp>
        <p:nvSpPr>
          <p:cNvPr id="756760" name="Rectangle 24"/>
          <p:cNvSpPr>
            <a:spLocks noChangeArrowheads="1"/>
          </p:cNvSpPr>
          <p:nvPr/>
        </p:nvSpPr>
        <p:spPr bwMode="auto">
          <a:xfrm>
            <a:off x="6272213" y="3640138"/>
            <a:ext cx="2338387" cy="89376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Spotfire S+ Analytics on</a:t>
            </a:r>
            <a:br>
              <a:rPr lang="en-GB" sz="1400">
                <a:solidFill>
                  <a:schemeClr val="bg1"/>
                </a:solidFill>
              </a:rPr>
            </a:br>
            <a:r>
              <a:rPr lang="en-GB" sz="1400">
                <a:solidFill>
                  <a:schemeClr val="bg1"/>
                </a:solidFill>
              </a:rPr>
              <a:t>event batches</a:t>
            </a:r>
          </a:p>
        </p:txBody>
      </p:sp>
      <p:sp>
        <p:nvSpPr>
          <p:cNvPr id="756761" name="Oval 25"/>
          <p:cNvSpPr>
            <a:spLocks noChangeArrowheads="1"/>
          </p:cNvSpPr>
          <p:nvPr/>
        </p:nvSpPr>
        <p:spPr bwMode="auto">
          <a:xfrm>
            <a:off x="5803900" y="4802188"/>
            <a:ext cx="1739900" cy="417512"/>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pic>
        <p:nvPicPr>
          <p:cNvPr id="756762" name="Picture 26" descr="MCj04242320000[1]"/>
          <p:cNvPicPr>
            <a:picLocks noChangeAspect="1" noChangeArrowheads="1"/>
          </p:cNvPicPr>
          <p:nvPr/>
        </p:nvPicPr>
        <p:blipFill>
          <a:blip r:embed="rId3" cstate="print"/>
          <a:srcRect/>
          <a:stretch>
            <a:fillRect/>
          </a:stretch>
        </p:blipFill>
        <p:spPr bwMode="auto">
          <a:xfrm>
            <a:off x="4572000" y="4953000"/>
            <a:ext cx="927100" cy="927100"/>
          </a:xfrm>
          <a:prstGeom prst="rect">
            <a:avLst/>
          </a:prstGeom>
          <a:noFill/>
        </p:spPr>
      </p:pic>
      <p:sp>
        <p:nvSpPr>
          <p:cNvPr id="756763" name="Rectangle 27"/>
          <p:cNvSpPr>
            <a:spLocks noChangeArrowheads="1"/>
          </p:cNvSpPr>
          <p:nvPr/>
        </p:nvSpPr>
        <p:spPr bwMode="auto">
          <a:xfrm>
            <a:off x="4191000" y="4572000"/>
            <a:ext cx="152400" cy="1676400"/>
          </a:xfrm>
          <a:prstGeom prst="rect">
            <a:avLst/>
          </a:prstGeom>
          <a:solidFill>
            <a:schemeClr val="bg1"/>
          </a:solidFill>
          <a:ln w="25400" algn="ctr">
            <a:noFill/>
            <a:miter lim="800000"/>
            <a:headEnd type="none" w="sm" len="sm"/>
            <a:tailEnd type="none" w="sm" len="sm"/>
          </a:ln>
          <a:effectLst/>
        </p:spPr>
        <p:txBody>
          <a:bodyPr anchor="ctr">
            <a:spAutoFit/>
          </a:bodyPr>
          <a:lstStyle/>
          <a:p>
            <a:endParaRPr lang="en-GB"/>
          </a:p>
        </p:txBody>
      </p:sp>
      <p:sp>
        <p:nvSpPr>
          <p:cNvPr id="756764" name="AutoShape 28"/>
          <p:cNvSpPr>
            <a:spLocks/>
          </p:cNvSpPr>
          <p:nvPr/>
        </p:nvSpPr>
        <p:spPr bwMode="auto">
          <a:xfrm>
            <a:off x="4267200" y="4572000"/>
            <a:ext cx="152400" cy="1676400"/>
          </a:xfrm>
          <a:prstGeom prst="rightBrace">
            <a:avLst>
              <a:gd name="adj1" fmla="val 91667"/>
              <a:gd name="adj2" fmla="val 50000"/>
            </a:avLst>
          </a:prstGeom>
          <a:solidFill>
            <a:schemeClr val="bg1"/>
          </a:solidFill>
          <a:ln w="57150">
            <a:solidFill>
              <a:schemeClr val="tx1"/>
            </a:solidFill>
            <a:miter lim="800000"/>
            <a:headEnd type="none" w="sm" len="sm"/>
            <a:tailEnd type="none" w="sm" len="sm"/>
          </a:ln>
          <a:effectLst/>
        </p:spPr>
        <p:txBody>
          <a:bodyPr wrap="none" anchor="ctr">
            <a:spAutoFit/>
          </a:bodyPr>
          <a:lstStyle/>
          <a:p>
            <a:endParaRPr lang="en-GB"/>
          </a:p>
        </p:txBody>
      </p:sp>
      <p:sp>
        <p:nvSpPr>
          <p:cNvPr id="756765" name="AutoShape 29"/>
          <p:cNvSpPr>
            <a:spLocks noChangeArrowheads="1"/>
          </p:cNvSpPr>
          <p:nvPr/>
        </p:nvSpPr>
        <p:spPr bwMode="auto">
          <a:xfrm rot="5400000">
            <a:off x="6515100" y="33528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6766" name="AutoShape 30"/>
          <p:cNvSpPr>
            <a:spLocks noChangeArrowheads="1"/>
          </p:cNvSpPr>
          <p:nvPr/>
        </p:nvSpPr>
        <p:spPr bwMode="auto">
          <a:xfrm rot="5400000">
            <a:off x="6515100" y="44958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GB"/>
              <a:t>Decision Logic for Analytic-based Decisions (3)</a:t>
            </a:r>
          </a:p>
        </p:txBody>
      </p:sp>
      <p:sp>
        <p:nvSpPr>
          <p:cNvPr id="758787" name="Rectangle 3"/>
          <p:cNvSpPr>
            <a:spLocks noChangeArrowheads="1"/>
          </p:cNvSpPr>
          <p:nvPr/>
        </p:nvSpPr>
        <p:spPr bwMode="auto">
          <a:xfrm>
            <a:off x="1146175" y="36957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Business Rule</a:t>
            </a:r>
            <a:br>
              <a:rPr lang="en-GB" sz="1400">
                <a:solidFill>
                  <a:schemeClr val="bg1"/>
                </a:solidFill>
              </a:rPr>
            </a:br>
            <a:r>
              <a:rPr lang="en-GB" sz="1400">
                <a:solidFill>
                  <a:schemeClr val="bg1"/>
                </a:solidFill>
              </a:rPr>
              <a:t>/ Decision Service</a:t>
            </a:r>
          </a:p>
        </p:txBody>
      </p:sp>
      <p:sp>
        <p:nvSpPr>
          <p:cNvPr id="758788" name="Rectangle 4"/>
          <p:cNvSpPr>
            <a:spLocks noChangeArrowheads="1"/>
          </p:cNvSpPr>
          <p:nvPr/>
        </p:nvSpPr>
        <p:spPr bwMode="auto">
          <a:xfrm>
            <a:off x="1162050" y="1943100"/>
            <a:ext cx="2952750"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Decision Service invoker</a:t>
            </a:r>
          </a:p>
        </p:txBody>
      </p:sp>
      <p:sp>
        <p:nvSpPr>
          <p:cNvPr id="758789" name="Oval 5"/>
          <p:cNvSpPr>
            <a:spLocks noChangeArrowheads="1"/>
          </p:cNvSpPr>
          <p:nvPr/>
        </p:nvSpPr>
        <p:spPr bwMode="auto">
          <a:xfrm>
            <a:off x="1271588" y="12192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8790" name="Rectangle 6"/>
          <p:cNvSpPr>
            <a:spLocks noChangeArrowheads="1"/>
          </p:cNvSpPr>
          <p:nvPr/>
        </p:nvSpPr>
        <p:spPr bwMode="auto">
          <a:xfrm>
            <a:off x="5267325" y="1944688"/>
            <a:ext cx="2338388" cy="89376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Event-driven</a:t>
            </a:r>
            <a:br>
              <a:rPr lang="en-GB" sz="1400">
                <a:solidFill>
                  <a:schemeClr val="bg1"/>
                </a:solidFill>
              </a:rPr>
            </a:br>
            <a:r>
              <a:rPr lang="en-GB" sz="1400">
                <a:solidFill>
                  <a:schemeClr val="bg1"/>
                </a:solidFill>
              </a:rPr>
              <a:t>Business Rule</a:t>
            </a:r>
            <a:br>
              <a:rPr lang="en-GB" sz="1400">
                <a:solidFill>
                  <a:schemeClr val="bg1"/>
                </a:solidFill>
              </a:rPr>
            </a:br>
            <a:r>
              <a:rPr lang="en-GB" sz="1400">
                <a:solidFill>
                  <a:schemeClr val="bg1"/>
                </a:solidFill>
              </a:rPr>
              <a:t>/ Decision Engine</a:t>
            </a:r>
          </a:p>
        </p:txBody>
      </p:sp>
      <p:sp>
        <p:nvSpPr>
          <p:cNvPr id="758791" name="Oval 7"/>
          <p:cNvSpPr>
            <a:spLocks noChangeArrowheads="1"/>
          </p:cNvSpPr>
          <p:nvPr/>
        </p:nvSpPr>
        <p:spPr bwMode="auto">
          <a:xfrm>
            <a:off x="5357813" y="12192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58792" name="Oval 8"/>
          <p:cNvSpPr>
            <a:spLocks noChangeArrowheads="1"/>
          </p:cNvSpPr>
          <p:nvPr/>
        </p:nvSpPr>
        <p:spPr bwMode="auto">
          <a:xfrm>
            <a:off x="1450975" y="6477000"/>
            <a:ext cx="1739900"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sp>
        <p:nvSpPr>
          <p:cNvPr id="758793" name="AutoShape 9"/>
          <p:cNvSpPr>
            <a:spLocks noChangeArrowheads="1"/>
          </p:cNvSpPr>
          <p:nvPr/>
        </p:nvSpPr>
        <p:spPr bwMode="auto">
          <a:xfrm rot="5400000">
            <a:off x="2171700" y="16002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794" name="AutoShape 10"/>
          <p:cNvSpPr>
            <a:spLocks noChangeArrowheads="1"/>
          </p:cNvSpPr>
          <p:nvPr/>
        </p:nvSpPr>
        <p:spPr bwMode="auto">
          <a:xfrm rot="5400000">
            <a:off x="13335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795" name="AutoShape 11"/>
          <p:cNvSpPr>
            <a:spLocks noChangeArrowheads="1"/>
          </p:cNvSpPr>
          <p:nvPr/>
        </p:nvSpPr>
        <p:spPr bwMode="auto">
          <a:xfrm rot="5400000">
            <a:off x="2171700" y="5181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796" name="AutoShape 12"/>
          <p:cNvSpPr>
            <a:spLocks noChangeArrowheads="1"/>
          </p:cNvSpPr>
          <p:nvPr/>
        </p:nvSpPr>
        <p:spPr bwMode="auto">
          <a:xfrm rot="5400000">
            <a:off x="6286500" y="16002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797" name="Line 13"/>
          <p:cNvSpPr>
            <a:spLocks noChangeShapeType="1"/>
          </p:cNvSpPr>
          <p:nvPr/>
        </p:nvSpPr>
        <p:spPr bwMode="auto">
          <a:xfrm>
            <a:off x="4267200" y="1219200"/>
            <a:ext cx="0" cy="56388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58798" name="Text Box 14"/>
          <p:cNvSpPr txBox="1">
            <a:spLocks noChangeArrowheads="1"/>
          </p:cNvSpPr>
          <p:nvPr/>
        </p:nvSpPr>
        <p:spPr bwMode="auto">
          <a:xfrm>
            <a:off x="4251325" y="4191000"/>
            <a:ext cx="1114425" cy="396875"/>
          </a:xfrm>
          <a:prstGeom prst="rect">
            <a:avLst/>
          </a:prstGeom>
          <a:noFill/>
          <a:ln w="25400" algn="ctr">
            <a:noFill/>
            <a:miter lim="800000"/>
            <a:headEnd type="none" w="sm" len="sm"/>
            <a:tailEnd type="none" w="sm" len="sm"/>
          </a:ln>
          <a:effectLst/>
        </p:spPr>
        <p:txBody>
          <a:bodyPr wrap="none">
            <a:spAutoFit/>
          </a:bodyPr>
          <a:lstStyle/>
          <a:p>
            <a:r>
              <a:rPr lang="en-GB"/>
              <a:t>runtime</a:t>
            </a:r>
          </a:p>
        </p:txBody>
      </p:sp>
      <p:sp>
        <p:nvSpPr>
          <p:cNvPr id="758799" name="Rectangle 15"/>
          <p:cNvSpPr>
            <a:spLocks noChangeArrowheads="1"/>
          </p:cNvSpPr>
          <p:nvPr/>
        </p:nvSpPr>
        <p:spPr bwMode="auto">
          <a:xfrm>
            <a:off x="152400" y="2857500"/>
            <a:ext cx="2325688"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Retrieve Process</a:t>
            </a:r>
          </a:p>
        </p:txBody>
      </p:sp>
      <p:sp>
        <p:nvSpPr>
          <p:cNvPr id="758800" name="AutoShape 16"/>
          <p:cNvSpPr>
            <a:spLocks noChangeArrowheads="1"/>
          </p:cNvSpPr>
          <p:nvPr/>
        </p:nvSpPr>
        <p:spPr bwMode="auto">
          <a:xfrm rot="16200000">
            <a:off x="1866900" y="25146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01" name="AutoShape 17"/>
          <p:cNvSpPr>
            <a:spLocks noChangeArrowheads="1"/>
          </p:cNvSpPr>
          <p:nvPr/>
        </p:nvSpPr>
        <p:spPr bwMode="auto">
          <a:xfrm rot="5400000">
            <a:off x="22098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02" name="AutoShape 18"/>
          <p:cNvSpPr>
            <a:spLocks noChangeArrowheads="1"/>
          </p:cNvSpPr>
          <p:nvPr/>
        </p:nvSpPr>
        <p:spPr bwMode="auto">
          <a:xfrm rot="5400000">
            <a:off x="2171700" y="6134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03" name="Rectangle 19"/>
          <p:cNvSpPr>
            <a:spLocks noChangeArrowheads="1"/>
          </p:cNvSpPr>
          <p:nvPr/>
        </p:nvSpPr>
        <p:spPr bwMode="auto">
          <a:xfrm>
            <a:off x="6248400" y="2781300"/>
            <a:ext cx="2325688" cy="533400"/>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Grid Access</a:t>
            </a:r>
          </a:p>
        </p:txBody>
      </p:sp>
      <p:sp>
        <p:nvSpPr>
          <p:cNvPr id="758804" name="AutoShape 20"/>
          <p:cNvSpPr>
            <a:spLocks noChangeArrowheads="1"/>
          </p:cNvSpPr>
          <p:nvPr/>
        </p:nvSpPr>
        <p:spPr bwMode="auto">
          <a:xfrm rot="16200000">
            <a:off x="2667000" y="2933700"/>
            <a:ext cx="1143000" cy="381000"/>
          </a:xfrm>
          <a:prstGeom prst="homePlate">
            <a:avLst>
              <a:gd name="adj" fmla="val 3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05" name="Rectangle 21"/>
          <p:cNvSpPr>
            <a:spLocks noChangeArrowheads="1"/>
          </p:cNvSpPr>
          <p:nvPr/>
        </p:nvSpPr>
        <p:spPr bwMode="auto">
          <a:xfrm>
            <a:off x="1636713" y="4597400"/>
            <a:ext cx="2325687"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Warehouse</a:t>
            </a:r>
          </a:p>
        </p:txBody>
      </p:sp>
      <p:sp>
        <p:nvSpPr>
          <p:cNvPr id="758806" name="AutoShape 22"/>
          <p:cNvSpPr>
            <a:spLocks noChangeArrowheads="1"/>
          </p:cNvSpPr>
          <p:nvPr/>
        </p:nvSpPr>
        <p:spPr bwMode="auto">
          <a:xfrm rot="5400000">
            <a:off x="2749550" y="3384550"/>
            <a:ext cx="2044700" cy="381000"/>
          </a:xfrm>
          <a:prstGeom prst="homePlate">
            <a:avLst>
              <a:gd name="adj" fmla="val 40424"/>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07" name="Rectangle 23"/>
          <p:cNvSpPr>
            <a:spLocks noChangeArrowheads="1"/>
          </p:cNvSpPr>
          <p:nvPr/>
        </p:nvSpPr>
        <p:spPr bwMode="auto">
          <a:xfrm>
            <a:off x="1143000" y="5549900"/>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Analytics Task</a:t>
            </a:r>
          </a:p>
        </p:txBody>
      </p:sp>
      <p:pic>
        <p:nvPicPr>
          <p:cNvPr id="758808" name="Picture 24" descr="MCj04242320000[1]"/>
          <p:cNvPicPr>
            <a:picLocks noChangeAspect="1" noChangeArrowheads="1"/>
          </p:cNvPicPr>
          <p:nvPr/>
        </p:nvPicPr>
        <p:blipFill>
          <a:blip r:embed="rId3" cstate="print"/>
          <a:srcRect/>
          <a:stretch>
            <a:fillRect/>
          </a:stretch>
        </p:blipFill>
        <p:spPr bwMode="auto">
          <a:xfrm>
            <a:off x="4572000" y="4953000"/>
            <a:ext cx="927100" cy="927100"/>
          </a:xfrm>
          <a:prstGeom prst="rect">
            <a:avLst/>
          </a:prstGeom>
          <a:noFill/>
        </p:spPr>
      </p:pic>
      <p:sp>
        <p:nvSpPr>
          <p:cNvPr id="758809" name="Rectangle 25"/>
          <p:cNvSpPr>
            <a:spLocks noChangeArrowheads="1"/>
          </p:cNvSpPr>
          <p:nvPr/>
        </p:nvSpPr>
        <p:spPr bwMode="auto">
          <a:xfrm>
            <a:off x="4191000" y="4572000"/>
            <a:ext cx="152400" cy="1676400"/>
          </a:xfrm>
          <a:prstGeom prst="rect">
            <a:avLst/>
          </a:prstGeom>
          <a:solidFill>
            <a:schemeClr val="bg1"/>
          </a:solidFill>
          <a:ln w="25400" algn="ctr">
            <a:noFill/>
            <a:miter lim="800000"/>
            <a:headEnd type="none" w="sm" len="sm"/>
            <a:tailEnd type="none" w="sm" len="sm"/>
          </a:ln>
          <a:effectLst/>
        </p:spPr>
        <p:txBody>
          <a:bodyPr anchor="ctr">
            <a:spAutoFit/>
          </a:bodyPr>
          <a:lstStyle/>
          <a:p>
            <a:endParaRPr lang="en-GB"/>
          </a:p>
        </p:txBody>
      </p:sp>
      <p:sp>
        <p:nvSpPr>
          <p:cNvPr id="758810" name="AutoShape 26"/>
          <p:cNvSpPr>
            <a:spLocks/>
          </p:cNvSpPr>
          <p:nvPr/>
        </p:nvSpPr>
        <p:spPr bwMode="auto">
          <a:xfrm>
            <a:off x="4267200" y="4572000"/>
            <a:ext cx="152400" cy="1676400"/>
          </a:xfrm>
          <a:prstGeom prst="rightBrace">
            <a:avLst>
              <a:gd name="adj1" fmla="val 91667"/>
              <a:gd name="adj2" fmla="val 50000"/>
            </a:avLst>
          </a:prstGeom>
          <a:solidFill>
            <a:schemeClr val="bg1"/>
          </a:solidFill>
          <a:ln w="57150">
            <a:solidFill>
              <a:schemeClr val="tx1"/>
            </a:solidFill>
            <a:miter lim="800000"/>
            <a:headEnd type="none" w="sm" len="sm"/>
            <a:tailEnd type="none" w="sm" len="sm"/>
          </a:ln>
          <a:effectLst/>
        </p:spPr>
        <p:txBody>
          <a:bodyPr wrap="none" anchor="ctr">
            <a:spAutoFit/>
          </a:bodyPr>
          <a:lstStyle/>
          <a:p>
            <a:endParaRPr lang="en-GB"/>
          </a:p>
        </p:txBody>
      </p:sp>
      <p:sp>
        <p:nvSpPr>
          <p:cNvPr id="758811" name="Oval 27"/>
          <p:cNvSpPr>
            <a:spLocks noChangeArrowheads="1"/>
          </p:cNvSpPr>
          <p:nvPr/>
        </p:nvSpPr>
        <p:spPr bwMode="auto">
          <a:xfrm>
            <a:off x="6099175" y="6440488"/>
            <a:ext cx="1739900" cy="417512"/>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Rule Change</a:t>
            </a:r>
          </a:p>
        </p:txBody>
      </p:sp>
      <p:sp>
        <p:nvSpPr>
          <p:cNvPr id="758812" name="AutoShape 28"/>
          <p:cNvSpPr>
            <a:spLocks noChangeArrowheads="1"/>
          </p:cNvSpPr>
          <p:nvPr/>
        </p:nvSpPr>
        <p:spPr bwMode="auto">
          <a:xfrm rot="5400000">
            <a:off x="6819900" y="5145088"/>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13" name="AutoShape 29"/>
          <p:cNvSpPr>
            <a:spLocks noChangeArrowheads="1"/>
          </p:cNvSpPr>
          <p:nvPr/>
        </p:nvSpPr>
        <p:spPr bwMode="auto">
          <a:xfrm rot="5400000">
            <a:off x="6819900" y="6097588"/>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58814" name="Rectangle 30"/>
          <p:cNvSpPr>
            <a:spLocks noChangeArrowheads="1"/>
          </p:cNvSpPr>
          <p:nvPr/>
        </p:nvSpPr>
        <p:spPr bwMode="auto">
          <a:xfrm>
            <a:off x="6284913" y="4560888"/>
            <a:ext cx="2325687"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Data Warehouse</a:t>
            </a:r>
          </a:p>
        </p:txBody>
      </p:sp>
      <p:sp>
        <p:nvSpPr>
          <p:cNvPr id="758815" name="Rectangle 31"/>
          <p:cNvSpPr>
            <a:spLocks noChangeArrowheads="1"/>
          </p:cNvSpPr>
          <p:nvPr/>
        </p:nvSpPr>
        <p:spPr bwMode="auto">
          <a:xfrm>
            <a:off x="5791200" y="5513388"/>
            <a:ext cx="2325688"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Spotfire/SAS/SPSS etc</a:t>
            </a:r>
            <a:br>
              <a:rPr lang="en-GB" sz="1400">
                <a:solidFill>
                  <a:schemeClr val="bg1"/>
                </a:solidFill>
              </a:rPr>
            </a:br>
            <a:r>
              <a:rPr lang="en-GB" sz="1400">
                <a:solidFill>
                  <a:schemeClr val="bg1"/>
                </a:solidFill>
              </a:rPr>
              <a:t>Analytics Task</a:t>
            </a:r>
          </a:p>
        </p:txBody>
      </p:sp>
      <p:sp>
        <p:nvSpPr>
          <p:cNvPr id="758816" name="AutoShape 32"/>
          <p:cNvSpPr>
            <a:spLocks noChangeArrowheads="1"/>
          </p:cNvSpPr>
          <p:nvPr/>
        </p:nvSpPr>
        <p:spPr bwMode="auto">
          <a:xfrm rot="5400000">
            <a:off x="6343650" y="3752850"/>
            <a:ext cx="1257300" cy="381000"/>
          </a:xfrm>
          <a:prstGeom prst="homePlate">
            <a:avLst>
              <a:gd name="adj" fmla="val 42732"/>
            </a:avLst>
          </a:prstGeom>
          <a:solidFill>
            <a:srgbClr val="C0C0C0"/>
          </a:solidFill>
          <a:ln w="25400" algn="ctr">
            <a:noFill/>
            <a:miter lim="800000"/>
            <a:headEnd type="none" w="sm" len="sm"/>
            <a:tailEnd type="none" w="sm" len="sm"/>
          </a:ln>
          <a:effectLst/>
        </p:spPr>
        <p:txBody>
          <a:bodyPr anchor="ctr">
            <a:spAutoFit/>
          </a:bodyPr>
          <a:lstStyle/>
          <a:p>
            <a:endParaRPr lang="en-GB"/>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AutoShape 2"/>
          <p:cNvSpPr>
            <a:spLocks noChangeArrowheads="1"/>
          </p:cNvSpPr>
          <p:nvPr/>
        </p:nvSpPr>
        <p:spPr bwMode="auto">
          <a:xfrm rot="5400000">
            <a:off x="3086100" y="36195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35" name="Rectangle 3"/>
          <p:cNvSpPr>
            <a:spLocks noGrp="1" noChangeArrowheads="1"/>
          </p:cNvSpPr>
          <p:nvPr>
            <p:ph type="title"/>
          </p:nvPr>
        </p:nvSpPr>
        <p:spPr/>
        <p:txBody>
          <a:bodyPr/>
          <a:lstStyle/>
          <a:p>
            <a:r>
              <a:rPr lang="en-GB"/>
              <a:t>Multiple Decision Strategies</a:t>
            </a:r>
          </a:p>
        </p:txBody>
      </p:sp>
      <p:sp>
        <p:nvSpPr>
          <p:cNvPr id="760836" name="Rectangle 4"/>
          <p:cNvSpPr>
            <a:spLocks noChangeArrowheads="1"/>
          </p:cNvSpPr>
          <p:nvPr/>
        </p:nvSpPr>
        <p:spPr bwMode="auto">
          <a:xfrm>
            <a:off x="2286000" y="3048000"/>
            <a:ext cx="1905000"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Challenger</a:t>
            </a:r>
            <a:br>
              <a:rPr lang="en-GB" sz="1400">
                <a:solidFill>
                  <a:schemeClr val="bg1"/>
                </a:solidFill>
              </a:rPr>
            </a:br>
            <a:r>
              <a:rPr lang="en-GB" sz="1400">
                <a:solidFill>
                  <a:schemeClr val="bg1"/>
                </a:solidFill>
              </a:rPr>
              <a:t> Decision Strategy</a:t>
            </a:r>
          </a:p>
        </p:txBody>
      </p:sp>
      <p:sp>
        <p:nvSpPr>
          <p:cNvPr id="760837" name="Rectangle 5"/>
          <p:cNvSpPr>
            <a:spLocks noChangeArrowheads="1"/>
          </p:cNvSpPr>
          <p:nvPr/>
        </p:nvSpPr>
        <p:spPr bwMode="auto">
          <a:xfrm>
            <a:off x="838200" y="2133600"/>
            <a:ext cx="2819400"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i="1">
                <a:solidFill>
                  <a:schemeClr val="bg1"/>
                </a:solidFill>
              </a:rPr>
              <a:t>Service Invoker</a:t>
            </a:r>
            <a:br>
              <a:rPr lang="en-GB" sz="1400" i="1">
                <a:solidFill>
                  <a:schemeClr val="bg1"/>
                </a:solidFill>
              </a:rPr>
            </a:br>
            <a:r>
              <a:rPr lang="en-GB" sz="1400" i="1">
                <a:solidFill>
                  <a:schemeClr val="bg1"/>
                </a:solidFill>
              </a:rPr>
              <a:t>Process</a:t>
            </a:r>
          </a:p>
        </p:txBody>
      </p:sp>
      <p:sp>
        <p:nvSpPr>
          <p:cNvPr id="760838" name="Oval 6"/>
          <p:cNvSpPr>
            <a:spLocks noChangeArrowheads="1"/>
          </p:cNvSpPr>
          <p:nvPr/>
        </p:nvSpPr>
        <p:spPr bwMode="auto">
          <a:xfrm>
            <a:off x="1195388" y="14097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60839" name="Rectangle 7"/>
          <p:cNvSpPr>
            <a:spLocks noChangeArrowheads="1"/>
          </p:cNvSpPr>
          <p:nvPr/>
        </p:nvSpPr>
        <p:spPr bwMode="auto">
          <a:xfrm>
            <a:off x="5267325" y="2135188"/>
            <a:ext cx="2338388" cy="2132012"/>
          </a:xfrm>
          <a:prstGeom prst="rect">
            <a:avLst/>
          </a:prstGeom>
          <a:solidFill>
            <a:srgbClr val="22A1C4"/>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Multiple</a:t>
            </a:r>
            <a:br>
              <a:rPr lang="en-GB" sz="1400">
                <a:solidFill>
                  <a:schemeClr val="bg1"/>
                </a:solidFill>
              </a:rPr>
            </a:br>
            <a:r>
              <a:rPr lang="en-GB" sz="1400">
                <a:solidFill>
                  <a:schemeClr val="bg1"/>
                </a:solidFill>
              </a:rPr>
              <a:t>Decision Strategies</a:t>
            </a:r>
            <a:br>
              <a:rPr lang="en-GB" sz="1400">
                <a:solidFill>
                  <a:schemeClr val="bg1"/>
                </a:solidFill>
              </a:rPr>
            </a:br>
            <a:r>
              <a:rPr lang="en-GB" sz="1400">
                <a:solidFill>
                  <a:schemeClr val="bg1"/>
                </a:solidFill>
              </a:rPr>
              <a:t>in parallel</a:t>
            </a:r>
          </a:p>
          <a:p>
            <a:pPr algn="ctr"/>
            <a:endParaRPr lang="en-GB" sz="1400">
              <a:solidFill>
                <a:schemeClr val="bg1"/>
              </a:solidFill>
            </a:endParaRPr>
          </a:p>
          <a:p>
            <a:pPr algn="ctr"/>
            <a:r>
              <a:rPr lang="en-GB" sz="1400">
                <a:solidFill>
                  <a:schemeClr val="bg1"/>
                </a:solidFill>
              </a:rPr>
              <a:t>Result Comparisons</a:t>
            </a:r>
            <a:br>
              <a:rPr lang="en-GB" sz="1400">
                <a:solidFill>
                  <a:schemeClr val="bg1"/>
                </a:solidFill>
              </a:rPr>
            </a:br>
            <a:r>
              <a:rPr lang="en-GB" sz="1400">
                <a:solidFill>
                  <a:schemeClr val="bg1"/>
                </a:solidFill>
              </a:rPr>
              <a:t>in-situ</a:t>
            </a:r>
          </a:p>
          <a:p>
            <a:pPr algn="ctr"/>
            <a:endParaRPr lang="en-GB" sz="1400">
              <a:solidFill>
                <a:schemeClr val="bg1"/>
              </a:solidFill>
            </a:endParaRPr>
          </a:p>
        </p:txBody>
      </p:sp>
      <p:sp>
        <p:nvSpPr>
          <p:cNvPr id="760840" name="Oval 8"/>
          <p:cNvSpPr>
            <a:spLocks noChangeArrowheads="1"/>
          </p:cNvSpPr>
          <p:nvPr/>
        </p:nvSpPr>
        <p:spPr bwMode="auto">
          <a:xfrm>
            <a:off x="5357813" y="1409700"/>
            <a:ext cx="2074862"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Business Event</a:t>
            </a:r>
          </a:p>
        </p:txBody>
      </p:sp>
      <p:sp>
        <p:nvSpPr>
          <p:cNvPr id="760841" name="Oval 9"/>
          <p:cNvSpPr>
            <a:spLocks noChangeArrowheads="1"/>
          </p:cNvSpPr>
          <p:nvPr/>
        </p:nvSpPr>
        <p:spPr bwMode="auto">
          <a:xfrm>
            <a:off x="1157288" y="4876800"/>
            <a:ext cx="2327275"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Strategy Decision</a:t>
            </a:r>
          </a:p>
        </p:txBody>
      </p:sp>
      <p:sp>
        <p:nvSpPr>
          <p:cNvPr id="760842" name="Oval 10"/>
          <p:cNvSpPr>
            <a:spLocks noChangeArrowheads="1"/>
          </p:cNvSpPr>
          <p:nvPr/>
        </p:nvSpPr>
        <p:spPr bwMode="auto">
          <a:xfrm>
            <a:off x="5264150" y="3810000"/>
            <a:ext cx="2327275" cy="417513"/>
          </a:xfrm>
          <a:prstGeom prst="ellipse">
            <a:avLst/>
          </a:prstGeom>
          <a:solidFill>
            <a:schemeClr val="accent1"/>
          </a:solidFill>
          <a:ln w="25400" algn="ctr">
            <a:solidFill>
              <a:schemeClr val="tx1"/>
            </a:solidFill>
            <a:miter lim="800000"/>
            <a:headEnd type="none" w="sm" len="sm"/>
            <a:tailEnd type="none" w="sm" len="sm"/>
          </a:ln>
          <a:effectLst/>
        </p:spPr>
        <p:txBody>
          <a:bodyPr wrap="none" anchor="ctr">
            <a:spAutoFit/>
          </a:bodyPr>
          <a:lstStyle/>
          <a:p>
            <a:pPr algn="ctr"/>
            <a:r>
              <a:rPr lang="en-GB" sz="1400">
                <a:solidFill>
                  <a:schemeClr val="bg1"/>
                </a:solidFill>
              </a:rPr>
              <a:t>Strategy Decision</a:t>
            </a:r>
          </a:p>
        </p:txBody>
      </p:sp>
      <p:sp>
        <p:nvSpPr>
          <p:cNvPr id="760843" name="AutoShape 11"/>
          <p:cNvSpPr>
            <a:spLocks noChangeArrowheads="1"/>
          </p:cNvSpPr>
          <p:nvPr/>
        </p:nvSpPr>
        <p:spPr bwMode="auto">
          <a:xfrm rot="5400000">
            <a:off x="2095500" y="1790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44" name="AutoShape 12"/>
          <p:cNvSpPr>
            <a:spLocks noChangeArrowheads="1"/>
          </p:cNvSpPr>
          <p:nvPr/>
        </p:nvSpPr>
        <p:spPr bwMode="auto">
          <a:xfrm rot="5400000">
            <a:off x="2171700" y="45339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45" name="AutoShape 13"/>
          <p:cNvSpPr>
            <a:spLocks noChangeArrowheads="1"/>
          </p:cNvSpPr>
          <p:nvPr/>
        </p:nvSpPr>
        <p:spPr bwMode="auto">
          <a:xfrm rot="5400000">
            <a:off x="6286500" y="17907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46" name="Line 14"/>
          <p:cNvSpPr>
            <a:spLocks noChangeShapeType="1"/>
          </p:cNvSpPr>
          <p:nvPr/>
        </p:nvSpPr>
        <p:spPr bwMode="auto">
          <a:xfrm>
            <a:off x="4267200" y="1295400"/>
            <a:ext cx="0" cy="47244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60847" name="Text Box 15"/>
          <p:cNvSpPr txBox="1">
            <a:spLocks noChangeArrowheads="1"/>
          </p:cNvSpPr>
          <p:nvPr/>
        </p:nvSpPr>
        <p:spPr bwMode="auto">
          <a:xfrm>
            <a:off x="4251325" y="5268913"/>
            <a:ext cx="1114425" cy="396875"/>
          </a:xfrm>
          <a:prstGeom prst="rect">
            <a:avLst/>
          </a:prstGeom>
          <a:noFill/>
          <a:ln w="25400" algn="ctr">
            <a:noFill/>
            <a:miter lim="800000"/>
            <a:headEnd type="none" w="sm" len="sm"/>
            <a:tailEnd type="none" w="sm" len="sm"/>
          </a:ln>
          <a:effectLst/>
        </p:spPr>
        <p:txBody>
          <a:bodyPr wrap="none">
            <a:spAutoFit/>
          </a:bodyPr>
          <a:lstStyle/>
          <a:p>
            <a:r>
              <a:rPr lang="en-GB"/>
              <a:t>runtime</a:t>
            </a:r>
          </a:p>
        </p:txBody>
      </p:sp>
      <p:sp>
        <p:nvSpPr>
          <p:cNvPr id="760848" name="Rectangle 16"/>
          <p:cNvSpPr>
            <a:spLocks noChangeArrowheads="1"/>
          </p:cNvSpPr>
          <p:nvPr/>
        </p:nvSpPr>
        <p:spPr bwMode="auto">
          <a:xfrm>
            <a:off x="1103313" y="3962400"/>
            <a:ext cx="2325687" cy="6096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Result Comparison</a:t>
            </a:r>
            <a:br>
              <a:rPr lang="en-GB" sz="1400">
                <a:solidFill>
                  <a:schemeClr val="bg1"/>
                </a:solidFill>
              </a:rPr>
            </a:br>
            <a:r>
              <a:rPr lang="en-GB" sz="1400">
                <a:solidFill>
                  <a:schemeClr val="bg1"/>
                </a:solidFill>
              </a:rPr>
              <a:t>Decisions</a:t>
            </a:r>
          </a:p>
        </p:txBody>
      </p:sp>
      <p:sp>
        <p:nvSpPr>
          <p:cNvPr id="760849" name="AutoShape 17"/>
          <p:cNvSpPr>
            <a:spLocks noChangeArrowheads="1"/>
          </p:cNvSpPr>
          <p:nvPr/>
        </p:nvSpPr>
        <p:spPr bwMode="auto">
          <a:xfrm rot="5400000">
            <a:off x="1104900" y="36195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50" name="AutoShape 18"/>
          <p:cNvSpPr>
            <a:spLocks noChangeArrowheads="1"/>
          </p:cNvSpPr>
          <p:nvPr/>
        </p:nvSpPr>
        <p:spPr bwMode="auto">
          <a:xfrm rot="5400000">
            <a:off x="1104900" y="2705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51" name="AutoShape 19"/>
          <p:cNvSpPr>
            <a:spLocks noChangeArrowheads="1"/>
          </p:cNvSpPr>
          <p:nvPr/>
        </p:nvSpPr>
        <p:spPr bwMode="auto">
          <a:xfrm rot="5400000">
            <a:off x="3086100" y="2705100"/>
            <a:ext cx="304800" cy="381000"/>
          </a:xfrm>
          <a:prstGeom prst="homePlate">
            <a:avLst>
              <a:gd name="adj" fmla="val 25000"/>
            </a:avLst>
          </a:prstGeom>
          <a:solidFill>
            <a:srgbClr val="C0C0C0"/>
          </a:solidFill>
          <a:ln w="25400" algn="ctr">
            <a:noFill/>
            <a:miter lim="800000"/>
            <a:headEnd type="none" w="sm" len="sm"/>
            <a:tailEnd type="none" w="sm" len="sm"/>
          </a:ln>
          <a:effectLst/>
        </p:spPr>
        <p:txBody>
          <a:bodyPr anchor="ctr">
            <a:spAutoFit/>
          </a:bodyPr>
          <a:lstStyle/>
          <a:p>
            <a:endParaRPr lang="en-GB"/>
          </a:p>
        </p:txBody>
      </p:sp>
      <p:sp>
        <p:nvSpPr>
          <p:cNvPr id="760852" name="Rectangle 20"/>
          <p:cNvSpPr>
            <a:spLocks noChangeArrowheads="1"/>
          </p:cNvSpPr>
          <p:nvPr/>
        </p:nvSpPr>
        <p:spPr bwMode="auto">
          <a:xfrm>
            <a:off x="304800" y="3048000"/>
            <a:ext cx="1905000" cy="622300"/>
          </a:xfrm>
          <a:prstGeom prst="rect">
            <a:avLst/>
          </a:prstGeom>
          <a:solidFill>
            <a:srgbClr val="777777"/>
          </a:solidFill>
          <a:ln w="25400" algn="ctr">
            <a:solidFill>
              <a:schemeClr val="tx1"/>
            </a:solidFill>
            <a:miter lim="800000"/>
            <a:headEnd type="none" w="sm" len="sm"/>
            <a:tailEnd type="none" w="sm" len="sm"/>
          </a:ln>
          <a:effectLst/>
        </p:spPr>
        <p:txBody>
          <a:bodyPr wrap="none" anchor="ctr"/>
          <a:lstStyle/>
          <a:p>
            <a:pPr algn="ctr"/>
            <a:r>
              <a:rPr lang="en-GB" sz="1400">
                <a:solidFill>
                  <a:schemeClr val="bg1"/>
                </a:solidFill>
              </a:rPr>
              <a:t>Champion</a:t>
            </a:r>
            <a:br>
              <a:rPr lang="en-GB" sz="1400">
                <a:solidFill>
                  <a:schemeClr val="bg1"/>
                </a:solidFill>
              </a:rPr>
            </a:br>
            <a:r>
              <a:rPr lang="en-GB" sz="1400">
                <a:solidFill>
                  <a:schemeClr val="bg1"/>
                </a:solidFill>
              </a:rPr>
              <a:t> Decision Strategy</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304800"/>
            <a:ext cx="7812088" cy="533400"/>
          </a:xfrm>
        </p:spPr>
        <p:txBody>
          <a:bodyPr/>
          <a:lstStyle/>
          <a:p>
            <a:r>
              <a:rPr lang="en-GB"/>
              <a:t>Key Business Rule based Business Requirements</a:t>
            </a:r>
          </a:p>
        </p:txBody>
      </p:sp>
      <p:sp>
        <p:nvSpPr>
          <p:cNvPr id="722947" name="Rectangle 3"/>
          <p:cNvSpPr>
            <a:spLocks noGrp="1" noChangeArrowheads="1"/>
          </p:cNvSpPr>
          <p:nvPr>
            <p:ph type="body" idx="1"/>
          </p:nvPr>
        </p:nvSpPr>
        <p:spPr>
          <a:xfrm>
            <a:off x="609600" y="1066800"/>
            <a:ext cx="7696200" cy="5184775"/>
          </a:xfrm>
        </p:spPr>
        <p:txBody>
          <a:bodyPr/>
          <a:lstStyle/>
          <a:p>
            <a:pPr>
              <a:lnSpc>
                <a:spcPct val="90000"/>
              </a:lnSpc>
            </a:pPr>
            <a:r>
              <a:rPr lang="en-GB" sz="1800"/>
              <a:t>Ability to apply rules in business processes</a:t>
            </a:r>
          </a:p>
          <a:p>
            <a:pPr>
              <a:lnSpc>
                <a:spcPct val="90000"/>
              </a:lnSpc>
            </a:pPr>
            <a:r>
              <a:rPr lang="en-GB" sz="1800"/>
              <a:t>Define business risks based upon historical data </a:t>
            </a:r>
          </a:p>
          <a:p>
            <a:pPr>
              <a:lnSpc>
                <a:spcPct val="90000"/>
              </a:lnSpc>
            </a:pPr>
            <a:r>
              <a:rPr lang="en-GB" sz="1800"/>
              <a:t>Apply profiling across the life of a transaction that can drive additional behavior and events at any stage during the business process</a:t>
            </a:r>
          </a:p>
          <a:p>
            <a:pPr>
              <a:lnSpc>
                <a:spcPct val="90000"/>
              </a:lnSpc>
            </a:pPr>
            <a:r>
              <a:rPr lang="en-GB" sz="1800"/>
              <a:t>Apply additional interactive logic and behavior in customer interactions such as in CRM</a:t>
            </a:r>
          </a:p>
          <a:p>
            <a:pPr>
              <a:lnSpc>
                <a:spcPct val="90000"/>
              </a:lnSpc>
            </a:pPr>
            <a:r>
              <a:rPr lang="en-GB" sz="1800"/>
              <a:t>Have a capability to cross-reference operational information against historic information for better decisions</a:t>
            </a:r>
          </a:p>
          <a:p>
            <a:pPr>
              <a:lnSpc>
                <a:spcPct val="90000"/>
              </a:lnSpc>
            </a:pPr>
            <a:r>
              <a:rPr lang="en-GB" sz="1800"/>
              <a:t>Use a technology that supports existing IT investments such as BPM and SOA</a:t>
            </a:r>
          </a:p>
          <a:p>
            <a:pPr>
              <a:lnSpc>
                <a:spcPct val="90000"/>
              </a:lnSpc>
            </a:pPr>
            <a:endParaRPr lang="en-GB" sz="180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GB"/>
              <a:t>Introduction</a:t>
            </a:r>
          </a:p>
        </p:txBody>
      </p:sp>
      <p:sp>
        <p:nvSpPr>
          <p:cNvPr id="718851" name="Oval 3"/>
          <p:cNvSpPr>
            <a:spLocks noChangeArrowheads="1"/>
          </p:cNvSpPr>
          <p:nvPr/>
        </p:nvSpPr>
        <p:spPr bwMode="auto">
          <a:xfrm>
            <a:off x="381000" y="1066800"/>
            <a:ext cx="5638800" cy="1066800"/>
          </a:xfrm>
          <a:prstGeom prst="ellipse">
            <a:avLst/>
          </a:prstGeom>
          <a:gradFill rotWithShape="1">
            <a:gsLst>
              <a:gs pos="0">
                <a:schemeClr val="accent2">
                  <a:alpha val="50000"/>
                </a:schemeClr>
              </a:gs>
              <a:gs pos="100000">
                <a:schemeClr val="accent2">
                  <a:gamma/>
                  <a:shade val="46275"/>
                  <a:invGamma/>
                  <a:alpha val="50000"/>
                </a:schemeClr>
              </a:gs>
            </a:gsLst>
            <a:lin ang="5400000" scaled="1"/>
          </a:gradFill>
          <a:ln w="25400" algn="ctr">
            <a:noFill/>
            <a:round/>
            <a:headEnd/>
            <a:tailEnd/>
          </a:ln>
          <a:effectLst/>
        </p:spPr>
        <p:txBody>
          <a:bodyPr wrap="none" anchor="ctr" anchorCtr="1"/>
          <a:lstStyle/>
          <a:p>
            <a:pPr algn="r"/>
            <a:r>
              <a:rPr lang="en-GB" sz="1800"/>
              <a:t>Business Goals</a:t>
            </a:r>
          </a:p>
        </p:txBody>
      </p:sp>
      <p:sp>
        <p:nvSpPr>
          <p:cNvPr id="718852" name="Oval 4"/>
          <p:cNvSpPr>
            <a:spLocks noChangeArrowheads="1"/>
          </p:cNvSpPr>
          <p:nvPr/>
        </p:nvSpPr>
        <p:spPr bwMode="auto">
          <a:xfrm>
            <a:off x="381000" y="3340100"/>
            <a:ext cx="5638800" cy="1003300"/>
          </a:xfrm>
          <a:prstGeom prst="ellipse">
            <a:avLst/>
          </a:prstGeom>
          <a:gradFill rotWithShape="1">
            <a:gsLst>
              <a:gs pos="0">
                <a:srgbClr val="C0C0C0">
                  <a:alpha val="50000"/>
                </a:srgbClr>
              </a:gs>
              <a:gs pos="100000">
                <a:srgbClr val="C0C0C0">
                  <a:gamma/>
                  <a:shade val="46275"/>
                  <a:invGamma/>
                  <a:alpha val="50000"/>
                </a:srgbClr>
              </a:gs>
            </a:gsLst>
            <a:lin ang="5400000" scaled="1"/>
          </a:gradFill>
          <a:ln w="25400" algn="ctr">
            <a:noFill/>
            <a:round/>
            <a:headEnd/>
            <a:tailEnd/>
          </a:ln>
          <a:effectLst/>
        </p:spPr>
        <p:txBody>
          <a:bodyPr wrap="none" anchor="ctr" anchorCtr="1"/>
          <a:lstStyle/>
          <a:p>
            <a:pPr algn="ctr"/>
            <a:r>
              <a:rPr lang="en-GB" sz="1800"/>
              <a:t>Business Policies</a:t>
            </a:r>
          </a:p>
        </p:txBody>
      </p:sp>
      <p:sp>
        <p:nvSpPr>
          <p:cNvPr id="718853" name="Oval 5"/>
          <p:cNvSpPr>
            <a:spLocks noChangeArrowheads="1"/>
          </p:cNvSpPr>
          <p:nvPr/>
        </p:nvSpPr>
        <p:spPr bwMode="auto">
          <a:xfrm>
            <a:off x="381000" y="4056063"/>
            <a:ext cx="5334000" cy="2301875"/>
          </a:xfrm>
          <a:prstGeom prst="ellipse">
            <a:avLst/>
          </a:prstGeom>
          <a:solidFill>
            <a:schemeClr val="tx2">
              <a:alpha val="50000"/>
            </a:schemeClr>
          </a:solidFill>
          <a:ln w="25400" algn="ctr">
            <a:noFill/>
            <a:round/>
            <a:headEnd/>
            <a:tailEnd/>
          </a:ln>
          <a:effectLst/>
        </p:spPr>
        <p:txBody>
          <a:bodyPr wrap="none" anchor="ctr" anchorCtr="1"/>
          <a:lstStyle/>
          <a:p>
            <a:pPr algn="ctr"/>
            <a:r>
              <a:rPr lang="en-GB" sz="1800"/>
              <a:t>Business</a:t>
            </a:r>
            <a:br>
              <a:rPr lang="en-GB" sz="1800"/>
            </a:br>
            <a:r>
              <a:rPr lang="en-GB" sz="1800"/>
              <a:t>Rules</a:t>
            </a:r>
          </a:p>
        </p:txBody>
      </p:sp>
      <p:sp>
        <p:nvSpPr>
          <p:cNvPr id="718854" name="Text Box 6"/>
          <p:cNvSpPr txBox="1">
            <a:spLocks noChangeArrowheads="1"/>
          </p:cNvSpPr>
          <p:nvPr/>
        </p:nvSpPr>
        <p:spPr bwMode="auto">
          <a:xfrm>
            <a:off x="914400" y="4495800"/>
            <a:ext cx="2016125" cy="274638"/>
          </a:xfrm>
          <a:prstGeom prst="rect">
            <a:avLst/>
          </a:prstGeom>
          <a:noFill/>
          <a:ln w="25400" algn="ctr">
            <a:noFill/>
            <a:miter lim="800000"/>
            <a:headEnd/>
            <a:tailEnd/>
          </a:ln>
          <a:effectLst/>
        </p:spPr>
        <p:txBody>
          <a:bodyPr>
            <a:spAutoFit/>
          </a:bodyPr>
          <a:lstStyle/>
          <a:p>
            <a:pPr algn="ctr"/>
            <a:r>
              <a:rPr lang="en-GB" sz="1200">
                <a:solidFill>
                  <a:schemeClr val="tx2"/>
                </a:solidFill>
              </a:rPr>
              <a:t>Data Relationship Rules</a:t>
            </a:r>
          </a:p>
        </p:txBody>
      </p:sp>
      <p:sp>
        <p:nvSpPr>
          <p:cNvPr id="718855" name="Text Box 7"/>
          <p:cNvSpPr txBox="1">
            <a:spLocks noChangeArrowheads="1"/>
          </p:cNvSpPr>
          <p:nvPr/>
        </p:nvSpPr>
        <p:spPr bwMode="auto">
          <a:xfrm>
            <a:off x="1143000" y="5562600"/>
            <a:ext cx="2016125" cy="274638"/>
          </a:xfrm>
          <a:prstGeom prst="rect">
            <a:avLst/>
          </a:prstGeom>
          <a:noFill/>
          <a:ln w="25400" algn="ctr">
            <a:noFill/>
            <a:miter lim="800000"/>
            <a:headEnd/>
            <a:tailEnd/>
          </a:ln>
          <a:effectLst/>
        </p:spPr>
        <p:txBody>
          <a:bodyPr>
            <a:spAutoFit/>
          </a:bodyPr>
          <a:lstStyle/>
          <a:p>
            <a:pPr algn="ctr"/>
            <a:r>
              <a:rPr lang="en-GB" sz="1200">
                <a:solidFill>
                  <a:schemeClr val="tx2"/>
                </a:solidFill>
              </a:rPr>
              <a:t>Data Constraint Rules</a:t>
            </a:r>
          </a:p>
        </p:txBody>
      </p:sp>
      <p:sp>
        <p:nvSpPr>
          <p:cNvPr id="718856" name="Oval 8"/>
          <p:cNvSpPr>
            <a:spLocks noChangeArrowheads="1"/>
          </p:cNvSpPr>
          <p:nvPr/>
        </p:nvSpPr>
        <p:spPr bwMode="auto">
          <a:xfrm>
            <a:off x="4025900" y="4008438"/>
            <a:ext cx="4660900" cy="2239962"/>
          </a:xfrm>
          <a:prstGeom prst="ellipse">
            <a:avLst/>
          </a:prstGeom>
          <a:solidFill>
            <a:srgbClr val="CC6600">
              <a:alpha val="50000"/>
            </a:srgbClr>
          </a:solidFill>
          <a:ln w="25400" algn="ctr">
            <a:noFill/>
            <a:round/>
            <a:headEnd/>
            <a:tailEnd/>
          </a:ln>
          <a:effectLst/>
        </p:spPr>
        <p:txBody>
          <a:bodyPr wrap="none" anchor="ctr" anchorCtr="1"/>
          <a:lstStyle/>
          <a:p>
            <a:pPr algn="ctr"/>
            <a:r>
              <a:rPr lang="en-GB" sz="1800"/>
              <a:t>Business</a:t>
            </a:r>
            <a:br>
              <a:rPr lang="en-GB" sz="1800"/>
            </a:br>
            <a:r>
              <a:rPr lang="en-GB" sz="1800"/>
              <a:t>Events</a:t>
            </a:r>
          </a:p>
        </p:txBody>
      </p:sp>
      <p:sp>
        <p:nvSpPr>
          <p:cNvPr id="718857" name="Text Box 9"/>
          <p:cNvSpPr txBox="1">
            <a:spLocks noChangeArrowheads="1"/>
          </p:cNvSpPr>
          <p:nvPr/>
        </p:nvSpPr>
        <p:spPr bwMode="auto">
          <a:xfrm>
            <a:off x="4191000" y="4876800"/>
            <a:ext cx="1219200" cy="482600"/>
          </a:xfrm>
          <a:prstGeom prst="rect">
            <a:avLst/>
          </a:prstGeom>
          <a:noFill/>
          <a:ln w="25400" algn="ctr">
            <a:solidFill>
              <a:schemeClr val="tx1"/>
            </a:solidFill>
            <a:miter lim="800000"/>
            <a:headEnd/>
            <a:tailEnd/>
          </a:ln>
          <a:effectLst/>
        </p:spPr>
        <p:txBody>
          <a:bodyPr>
            <a:spAutoFit/>
          </a:bodyPr>
          <a:lstStyle/>
          <a:p>
            <a:pPr algn="ctr"/>
            <a:r>
              <a:rPr lang="en-GB" sz="1200">
                <a:solidFill>
                  <a:schemeClr val="tx2"/>
                </a:solidFill>
              </a:rPr>
              <a:t>Decision Rules</a:t>
            </a:r>
          </a:p>
        </p:txBody>
      </p:sp>
      <p:sp>
        <p:nvSpPr>
          <p:cNvPr id="718858" name="Oval 10"/>
          <p:cNvSpPr>
            <a:spLocks noChangeArrowheads="1"/>
          </p:cNvSpPr>
          <p:nvPr/>
        </p:nvSpPr>
        <p:spPr bwMode="auto">
          <a:xfrm>
            <a:off x="381000" y="1905000"/>
            <a:ext cx="5638800" cy="1003300"/>
          </a:xfrm>
          <a:prstGeom prst="ellipse">
            <a:avLst/>
          </a:prstGeom>
          <a:solidFill>
            <a:srgbClr val="6666FF">
              <a:alpha val="50000"/>
            </a:srgbClr>
          </a:solidFill>
          <a:ln w="25400" algn="ctr">
            <a:noFill/>
            <a:round/>
            <a:headEnd/>
            <a:tailEnd/>
          </a:ln>
          <a:effectLst/>
        </p:spPr>
        <p:txBody>
          <a:bodyPr wrap="none" anchor="ctr" anchorCtr="1"/>
          <a:lstStyle/>
          <a:p>
            <a:pPr algn="ctr"/>
            <a:r>
              <a:rPr lang="en-GB" sz="1800"/>
              <a:t>Business Strategy</a:t>
            </a:r>
          </a:p>
        </p:txBody>
      </p:sp>
      <p:sp>
        <p:nvSpPr>
          <p:cNvPr id="718859" name="Oval 11"/>
          <p:cNvSpPr>
            <a:spLocks noChangeArrowheads="1"/>
          </p:cNvSpPr>
          <p:nvPr/>
        </p:nvSpPr>
        <p:spPr bwMode="auto">
          <a:xfrm>
            <a:off x="381000" y="2667000"/>
            <a:ext cx="5638800" cy="1003300"/>
          </a:xfrm>
          <a:prstGeom prst="ellipse">
            <a:avLst/>
          </a:prstGeom>
          <a:solidFill>
            <a:srgbClr val="22A1C4">
              <a:alpha val="50000"/>
            </a:srgbClr>
          </a:solidFill>
          <a:ln w="25400" algn="ctr">
            <a:noFill/>
            <a:round/>
            <a:headEnd/>
            <a:tailEnd/>
          </a:ln>
          <a:effectLst/>
        </p:spPr>
        <p:txBody>
          <a:bodyPr wrap="none" anchor="ctr" anchorCtr="1"/>
          <a:lstStyle/>
          <a:p>
            <a:pPr algn="ctr"/>
            <a:r>
              <a:rPr lang="en-GB" sz="1800"/>
              <a:t>Business Tactics</a:t>
            </a:r>
          </a:p>
        </p:txBody>
      </p:sp>
      <p:sp>
        <p:nvSpPr>
          <p:cNvPr id="718860" name="Text Box 12"/>
          <p:cNvSpPr txBox="1">
            <a:spLocks noChangeArrowheads="1"/>
          </p:cNvSpPr>
          <p:nvPr/>
        </p:nvSpPr>
        <p:spPr bwMode="auto">
          <a:xfrm>
            <a:off x="5791200" y="5638800"/>
            <a:ext cx="2016125" cy="274638"/>
          </a:xfrm>
          <a:prstGeom prst="rect">
            <a:avLst/>
          </a:prstGeom>
          <a:noFill/>
          <a:ln w="25400" algn="ctr">
            <a:noFill/>
            <a:miter lim="800000"/>
            <a:headEnd/>
            <a:tailEnd/>
          </a:ln>
          <a:effectLst/>
        </p:spPr>
        <p:txBody>
          <a:bodyPr>
            <a:spAutoFit/>
          </a:bodyPr>
          <a:lstStyle/>
          <a:p>
            <a:pPr algn="ctr"/>
            <a:r>
              <a:rPr lang="en-GB" sz="1200">
                <a:solidFill>
                  <a:schemeClr val="tx2"/>
                </a:solidFill>
              </a:rPr>
              <a:t>Historical Events / Data</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GB"/>
              <a:t>Background on Business Decisions Process</a:t>
            </a:r>
          </a:p>
        </p:txBody>
      </p:sp>
      <p:sp>
        <p:nvSpPr>
          <p:cNvPr id="751620" name="AutoShape 4"/>
          <p:cNvSpPr>
            <a:spLocks noChangeArrowheads="1"/>
          </p:cNvSpPr>
          <p:nvPr/>
        </p:nvSpPr>
        <p:spPr bwMode="auto">
          <a:xfrm rot="10800000">
            <a:off x="4562475" y="1447800"/>
            <a:ext cx="473075" cy="504825"/>
          </a:xfrm>
          <a:prstGeom prst="rightArrow">
            <a:avLst>
              <a:gd name="adj1" fmla="val 55981"/>
              <a:gd name="adj2" fmla="val 59736"/>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51621" name="AutoShape 5"/>
          <p:cNvSpPr>
            <a:spLocks noChangeArrowheads="1"/>
          </p:cNvSpPr>
          <p:nvPr/>
        </p:nvSpPr>
        <p:spPr bwMode="auto">
          <a:xfrm>
            <a:off x="107950" y="1341438"/>
            <a:ext cx="1008063" cy="935037"/>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Customer</a:t>
            </a:r>
            <a:br>
              <a:rPr lang="en-GB" sz="1200">
                <a:solidFill>
                  <a:schemeClr val="bg1"/>
                </a:solidFill>
              </a:rPr>
            </a:br>
            <a:r>
              <a:rPr lang="en-GB" sz="1200">
                <a:solidFill>
                  <a:schemeClr val="bg1"/>
                </a:solidFill>
              </a:rPr>
              <a:t>Events</a:t>
            </a:r>
            <a:br>
              <a:rPr lang="en-GB" sz="1200">
                <a:solidFill>
                  <a:schemeClr val="bg1"/>
                </a:solidFill>
              </a:rPr>
            </a:br>
            <a:r>
              <a:rPr lang="en-GB" sz="1200">
                <a:solidFill>
                  <a:schemeClr val="bg1"/>
                </a:solidFill>
              </a:rPr>
              <a:t>etc</a:t>
            </a:r>
          </a:p>
        </p:txBody>
      </p:sp>
      <p:sp>
        <p:nvSpPr>
          <p:cNvPr id="751623" name="AutoShape 7"/>
          <p:cNvSpPr>
            <a:spLocks noChangeArrowheads="1"/>
          </p:cNvSpPr>
          <p:nvPr/>
        </p:nvSpPr>
        <p:spPr bwMode="auto">
          <a:xfrm>
            <a:off x="4791075" y="1447800"/>
            <a:ext cx="695325" cy="504825"/>
          </a:xfrm>
          <a:prstGeom prst="rightArrow">
            <a:avLst>
              <a:gd name="adj1" fmla="val 56602"/>
              <a:gd name="adj2" fmla="val 48431"/>
            </a:avLst>
          </a:prstGeom>
          <a:solidFill>
            <a:schemeClr val="accent1"/>
          </a:solidFill>
          <a:ln w="25400" algn="ctr">
            <a:noFill/>
            <a:miter lim="800000"/>
            <a:headEnd/>
            <a:tailEnd/>
          </a:ln>
          <a:effectLst/>
        </p:spPr>
        <p:txBody>
          <a:bodyPr wrap="none" anchor="ctr"/>
          <a:lstStyle/>
          <a:p>
            <a:endParaRPr lang="en-GB"/>
          </a:p>
        </p:txBody>
      </p:sp>
      <p:sp>
        <p:nvSpPr>
          <p:cNvPr id="751624" name="AutoShape 8"/>
          <p:cNvSpPr>
            <a:spLocks noChangeArrowheads="1"/>
          </p:cNvSpPr>
          <p:nvPr/>
        </p:nvSpPr>
        <p:spPr bwMode="auto">
          <a:xfrm>
            <a:off x="1114425" y="1484313"/>
            <a:ext cx="431800" cy="504825"/>
          </a:xfrm>
          <a:prstGeom prst="rightArrow">
            <a:avLst>
              <a:gd name="adj1" fmla="val 56602"/>
              <a:gd name="adj2" fmla="val 48528"/>
            </a:avLst>
          </a:prstGeom>
          <a:solidFill>
            <a:schemeClr val="accent1"/>
          </a:solidFill>
          <a:ln w="25400" algn="ctr">
            <a:noFill/>
            <a:miter lim="800000"/>
            <a:headEnd/>
            <a:tailEnd/>
          </a:ln>
          <a:effectLst/>
        </p:spPr>
        <p:txBody>
          <a:bodyPr wrap="none" anchor="ctr"/>
          <a:lstStyle/>
          <a:p>
            <a:endParaRPr lang="en-GB"/>
          </a:p>
        </p:txBody>
      </p:sp>
      <p:sp>
        <p:nvSpPr>
          <p:cNvPr id="751626" name="AutoShape 10"/>
          <p:cNvSpPr>
            <a:spLocks noChangeArrowheads="1"/>
          </p:cNvSpPr>
          <p:nvPr/>
        </p:nvSpPr>
        <p:spPr bwMode="auto">
          <a:xfrm>
            <a:off x="1524000" y="1143000"/>
            <a:ext cx="720725" cy="5180013"/>
          </a:xfrm>
          <a:prstGeom prst="can">
            <a:avLst>
              <a:gd name="adj" fmla="val 37966"/>
            </a:avLst>
          </a:prstGeom>
          <a:solidFill>
            <a:schemeClr val="accent1"/>
          </a:solidFill>
          <a:ln w="25400">
            <a:noFill/>
            <a:round/>
            <a:headEnd/>
            <a:tailEnd/>
          </a:ln>
          <a:effectLst/>
        </p:spPr>
        <p:txBody>
          <a:bodyPr wrap="none" anchor="ctr"/>
          <a:lstStyle/>
          <a:p>
            <a:pPr algn="ctr"/>
            <a:r>
              <a:rPr lang="en-GB" sz="1200">
                <a:solidFill>
                  <a:schemeClr val="bg1"/>
                </a:solidFill>
              </a:rPr>
              <a:t>Event</a:t>
            </a:r>
            <a:br>
              <a:rPr lang="en-GB" sz="1200">
                <a:solidFill>
                  <a:schemeClr val="bg1"/>
                </a:solidFill>
              </a:rPr>
            </a:br>
            <a:r>
              <a:rPr lang="en-GB" sz="1200">
                <a:solidFill>
                  <a:schemeClr val="bg1"/>
                </a:solidFill>
              </a:rPr>
              <a:t>Bus</a:t>
            </a:r>
          </a:p>
        </p:txBody>
      </p:sp>
      <p:sp>
        <p:nvSpPr>
          <p:cNvPr id="751627" name="Text Box 11"/>
          <p:cNvSpPr txBox="1">
            <a:spLocks noChangeArrowheads="1"/>
          </p:cNvSpPr>
          <p:nvPr/>
        </p:nvSpPr>
        <p:spPr bwMode="auto">
          <a:xfrm rot="16200000">
            <a:off x="1077119" y="3647281"/>
            <a:ext cx="1550988" cy="504825"/>
          </a:xfrm>
          <a:prstGeom prst="rect">
            <a:avLst/>
          </a:prstGeom>
          <a:solidFill>
            <a:schemeClr val="accent1"/>
          </a:solidFill>
          <a:ln w="25400" algn="ctr">
            <a:noFill/>
            <a:miter lim="800000"/>
            <a:headEnd/>
            <a:tailEnd/>
          </a:ln>
          <a:effectLst/>
        </p:spPr>
        <p:txBody>
          <a:bodyPr anchor="ctr"/>
          <a:lstStyle/>
          <a:p>
            <a:pPr algn="ctr"/>
            <a:r>
              <a:rPr lang="en-GB" sz="1200">
                <a:solidFill>
                  <a:schemeClr val="bg1"/>
                </a:solidFill>
              </a:rPr>
              <a:t>Event Bus</a:t>
            </a:r>
          </a:p>
        </p:txBody>
      </p:sp>
      <p:sp>
        <p:nvSpPr>
          <p:cNvPr id="751628" name="Rectangle 12"/>
          <p:cNvSpPr>
            <a:spLocks noChangeArrowheads="1"/>
          </p:cNvSpPr>
          <p:nvPr/>
        </p:nvSpPr>
        <p:spPr bwMode="auto">
          <a:xfrm>
            <a:off x="2733675" y="1371600"/>
            <a:ext cx="1676400" cy="13716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Processes</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BPM</a:t>
            </a:r>
            <a:r>
              <a:rPr lang="en-GB" sz="1200" b="0">
                <a:solidFill>
                  <a:schemeClr val="bg1"/>
                </a:solidFill>
              </a:rPr>
              <a:t> </a:t>
            </a:r>
            <a:br>
              <a:rPr lang="en-GB" sz="1200" b="0">
                <a:solidFill>
                  <a:schemeClr val="bg1"/>
                </a:solidFill>
              </a:rPr>
            </a:br>
            <a:r>
              <a:rPr lang="en-GB" sz="1200" b="0">
                <a:solidFill>
                  <a:schemeClr val="bg1"/>
                </a:solidFill>
              </a:rPr>
              <a:t>e.g. TIBCO iProcess</a:t>
            </a:r>
          </a:p>
        </p:txBody>
      </p:sp>
      <p:sp>
        <p:nvSpPr>
          <p:cNvPr id="751659" name="AutoShape 43"/>
          <p:cNvSpPr>
            <a:spLocks noChangeArrowheads="1"/>
          </p:cNvSpPr>
          <p:nvPr/>
        </p:nvSpPr>
        <p:spPr bwMode="auto">
          <a:xfrm>
            <a:off x="2209800" y="1447800"/>
            <a:ext cx="503238"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51658" name="AutoShape 42"/>
          <p:cNvSpPr>
            <a:spLocks noChangeArrowheads="1"/>
          </p:cNvSpPr>
          <p:nvPr/>
        </p:nvSpPr>
        <p:spPr bwMode="auto">
          <a:xfrm>
            <a:off x="5486400" y="1295400"/>
            <a:ext cx="720725" cy="838200"/>
          </a:xfrm>
          <a:prstGeom prst="can">
            <a:avLst>
              <a:gd name="adj" fmla="val 18064"/>
            </a:avLst>
          </a:prstGeom>
          <a:solidFill>
            <a:schemeClr val="accent1"/>
          </a:solidFill>
          <a:ln w="25400">
            <a:noFill/>
            <a:round/>
            <a:headEnd/>
            <a:tailEnd/>
          </a:ln>
          <a:effectLst/>
        </p:spPr>
        <p:txBody>
          <a:bodyPr wrap="none" anchor="ctr"/>
          <a:lstStyle/>
          <a:p>
            <a:pPr algn="ctr"/>
            <a:r>
              <a:rPr lang="en-GB" sz="1200">
                <a:solidFill>
                  <a:schemeClr val="bg1"/>
                </a:solidFill>
              </a:rPr>
              <a:t>Database</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5" name="Rectangle 3"/>
          <p:cNvSpPr>
            <a:spLocks noGrp="1" noChangeArrowheads="1"/>
          </p:cNvSpPr>
          <p:nvPr>
            <p:ph type="title"/>
          </p:nvPr>
        </p:nvSpPr>
        <p:spPr/>
        <p:txBody>
          <a:bodyPr/>
          <a:lstStyle/>
          <a:p>
            <a:r>
              <a:rPr lang="en-GB"/>
              <a:t>Background on Business Decisions Process</a:t>
            </a:r>
          </a:p>
        </p:txBody>
      </p:sp>
      <p:sp>
        <p:nvSpPr>
          <p:cNvPr id="771076" name="AutoShape 4"/>
          <p:cNvSpPr>
            <a:spLocks noChangeArrowheads="1"/>
          </p:cNvSpPr>
          <p:nvPr/>
        </p:nvSpPr>
        <p:spPr bwMode="auto">
          <a:xfrm rot="10800000">
            <a:off x="4562475" y="1447800"/>
            <a:ext cx="473075" cy="504825"/>
          </a:xfrm>
          <a:prstGeom prst="rightArrow">
            <a:avLst>
              <a:gd name="adj1" fmla="val 55981"/>
              <a:gd name="adj2" fmla="val 59736"/>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71077" name="AutoShape 5"/>
          <p:cNvSpPr>
            <a:spLocks noChangeArrowheads="1"/>
          </p:cNvSpPr>
          <p:nvPr/>
        </p:nvSpPr>
        <p:spPr bwMode="auto">
          <a:xfrm>
            <a:off x="107950" y="1341438"/>
            <a:ext cx="1008063" cy="935037"/>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Customer</a:t>
            </a:r>
            <a:br>
              <a:rPr lang="en-GB" sz="1200">
                <a:solidFill>
                  <a:schemeClr val="bg1"/>
                </a:solidFill>
              </a:rPr>
            </a:br>
            <a:r>
              <a:rPr lang="en-GB" sz="1200">
                <a:solidFill>
                  <a:schemeClr val="bg1"/>
                </a:solidFill>
              </a:rPr>
              <a:t>Events</a:t>
            </a:r>
            <a:br>
              <a:rPr lang="en-GB" sz="1200">
                <a:solidFill>
                  <a:schemeClr val="bg1"/>
                </a:solidFill>
              </a:rPr>
            </a:br>
            <a:r>
              <a:rPr lang="en-GB" sz="1200">
                <a:solidFill>
                  <a:schemeClr val="bg1"/>
                </a:solidFill>
              </a:rPr>
              <a:t>etc</a:t>
            </a:r>
          </a:p>
        </p:txBody>
      </p:sp>
      <p:sp>
        <p:nvSpPr>
          <p:cNvPr id="771078" name="AutoShape 6"/>
          <p:cNvSpPr>
            <a:spLocks noChangeArrowheads="1"/>
          </p:cNvSpPr>
          <p:nvPr/>
        </p:nvSpPr>
        <p:spPr bwMode="auto">
          <a:xfrm>
            <a:off x="4791075" y="1447800"/>
            <a:ext cx="695325" cy="504825"/>
          </a:xfrm>
          <a:prstGeom prst="rightArrow">
            <a:avLst>
              <a:gd name="adj1" fmla="val 56602"/>
              <a:gd name="adj2" fmla="val 48431"/>
            </a:avLst>
          </a:prstGeom>
          <a:solidFill>
            <a:schemeClr val="accent1"/>
          </a:solidFill>
          <a:ln w="25400" algn="ctr">
            <a:noFill/>
            <a:miter lim="800000"/>
            <a:headEnd/>
            <a:tailEnd/>
          </a:ln>
          <a:effectLst/>
        </p:spPr>
        <p:txBody>
          <a:bodyPr wrap="none" anchor="ctr"/>
          <a:lstStyle/>
          <a:p>
            <a:endParaRPr lang="en-GB"/>
          </a:p>
        </p:txBody>
      </p:sp>
      <p:sp>
        <p:nvSpPr>
          <p:cNvPr id="771079" name="AutoShape 7"/>
          <p:cNvSpPr>
            <a:spLocks noChangeArrowheads="1"/>
          </p:cNvSpPr>
          <p:nvPr/>
        </p:nvSpPr>
        <p:spPr bwMode="auto">
          <a:xfrm>
            <a:off x="1114425" y="1484313"/>
            <a:ext cx="431800" cy="504825"/>
          </a:xfrm>
          <a:prstGeom prst="rightArrow">
            <a:avLst>
              <a:gd name="adj1" fmla="val 56602"/>
              <a:gd name="adj2" fmla="val 48528"/>
            </a:avLst>
          </a:prstGeom>
          <a:solidFill>
            <a:schemeClr val="accent1"/>
          </a:solidFill>
          <a:ln w="25400" algn="ctr">
            <a:noFill/>
            <a:miter lim="800000"/>
            <a:headEnd/>
            <a:tailEnd/>
          </a:ln>
          <a:effectLst/>
        </p:spPr>
        <p:txBody>
          <a:bodyPr wrap="none" anchor="ctr"/>
          <a:lstStyle/>
          <a:p>
            <a:endParaRPr lang="en-GB"/>
          </a:p>
        </p:txBody>
      </p:sp>
      <p:sp>
        <p:nvSpPr>
          <p:cNvPr id="771080" name="AutoShape 8"/>
          <p:cNvSpPr>
            <a:spLocks noChangeArrowheads="1"/>
          </p:cNvSpPr>
          <p:nvPr/>
        </p:nvSpPr>
        <p:spPr bwMode="auto">
          <a:xfrm>
            <a:off x="1524000" y="1143000"/>
            <a:ext cx="720725" cy="5180013"/>
          </a:xfrm>
          <a:prstGeom prst="can">
            <a:avLst>
              <a:gd name="adj" fmla="val 37966"/>
            </a:avLst>
          </a:prstGeom>
          <a:solidFill>
            <a:schemeClr val="accent1"/>
          </a:solidFill>
          <a:ln w="25400">
            <a:noFill/>
            <a:round/>
            <a:headEnd/>
            <a:tailEnd/>
          </a:ln>
          <a:effectLst/>
        </p:spPr>
        <p:txBody>
          <a:bodyPr wrap="none" anchor="ctr"/>
          <a:lstStyle/>
          <a:p>
            <a:pPr algn="ctr"/>
            <a:r>
              <a:rPr lang="en-GB" sz="1200">
                <a:solidFill>
                  <a:schemeClr val="bg1"/>
                </a:solidFill>
              </a:rPr>
              <a:t>Event</a:t>
            </a:r>
            <a:br>
              <a:rPr lang="en-GB" sz="1200">
                <a:solidFill>
                  <a:schemeClr val="bg1"/>
                </a:solidFill>
              </a:rPr>
            </a:br>
            <a:r>
              <a:rPr lang="en-GB" sz="1200">
                <a:solidFill>
                  <a:schemeClr val="bg1"/>
                </a:solidFill>
              </a:rPr>
              <a:t>Bus</a:t>
            </a:r>
          </a:p>
        </p:txBody>
      </p:sp>
      <p:sp>
        <p:nvSpPr>
          <p:cNvPr id="771081" name="Text Box 9"/>
          <p:cNvSpPr txBox="1">
            <a:spLocks noChangeArrowheads="1"/>
          </p:cNvSpPr>
          <p:nvPr/>
        </p:nvSpPr>
        <p:spPr bwMode="auto">
          <a:xfrm rot="16200000">
            <a:off x="1077119" y="3647281"/>
            <a:ext cx="1550988" cy="504825"/>
          </a:xfrm>
          <a:prstGeom prst="rect">
            <a:avLst/>
          </a:prstGeom>
          <a:solidFill>
            <a:schemeClr val="accent1"/>
          </a:solidFill>
          <a:ln w="25400" algn="ctr">
            <a:noFill/>
            <a:miter lim="800000"/>
            <a:headEnd/>
            <a:tailEnd/>
          </a:ln>
          <a:effectLst/>
        </p:spPr>
        <p:txBody>
          <a:bodyPr anchor="ctr"/>
          <a:lstStyle/>
          <a:p>
            <a:pPr algn="ctr"/>
            <a:r>
              <a:rPr lang="en-GB" sz="1200">
                <a:solidFill>
                  <a:schemeClr val="bg1"/>
                </a:solidFill>
              </a:rPr>
              <a:t>Event Bus</a:t>
            </a:r>
          </a:p>
        </p:txBody>
      </p:sp>
      <p:sp>
        <p:nvSpPr>
          <p:cNvPr id="771082" name="Rectangle 10"/>
          <p:cNvSpPr>
            <a:spLocks noChangeArrowheads="1"/>
          </p:cNvSpPr>
          <p:nvPr/>
        </p:nvSpPr>
        <p:spPr bwMode="auto">
          <a:xfrm>
            <a:off x="2733675" y="1371600"/>
            <a:ext cx="1676400" cy="13716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Processes</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BPM</a:t>
            </a:r>
            <a:r>
              <a:rPr lang="en-GB" sz="1200" b="0">
                <a:solidFill>
                  <a:schemeClr val="bg1"/>
                </a:solidFill>
              </a:rPr>
              <a:t> </a:t>
            </a:r>
            <a:br>
              <a:rPr lang="en-GB" sz="1200" b="0">
                <a:solidFill>
                  <a:schemeClr val="bg1"/>
                </a:solidFill>
              </a:rPr>
            </a:br>
            <a:r>
              <a:rPr lang="en-GB" sz="1200" b="0">
                <a:solidFill>
                  <a:schemeClr val="bg1"/>
                </a:solidFill>
              </a:rPr>
              <a:t>e.g. TIBCO iProcess</a:t>
            </a:r>
          </a:p>
        </p:txBody>
      </p:sp>
      <p:sp>
        <p:nvSpPr>
          <p:cNvPr id="771084" name="Rectangle 12"/>
          <p:cNvSpPr>
            <a:spLocks noChangeArrowheads="1"/>
          </p:cNvSpPr>
          <p:nvPr/>
        </p:nvSpPr>
        <p:spPr bwMode="auto">
          <a:xfrm>
            <a:off x="2743200" y="3025775"/>
            <a:ext cx="2819400" cy="860425"/>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Decision Engine</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Rules Engine</a:t>
            </a:r>
            <a:r>
              <a:rPr lang="en-GB" sz="1200" b="0">
                <a:solidFill>
                  <a:schemeClr val="bg1"/>
                </a:solidFill>
              </a:rPr>
              <a:t/>
            </a:r>
            <a:br>
              <a:rPr lang="en-GB" sz="1200" b="0">
                <a:solidFill>
                  <a:schemeClr val="bg1"/>
                </a:solidFill>
              </a:rPr>
            </a:br>
            <a:r>
              <a:rPr lang="en-GB" sz="1200" b="0">
                <a:solidFill>
                  <a:schemeClr val="bg1"/>
                </a:solidFill>
              </a:rPr>
              <a:t>e.g. TIBCO BusinessEvents</a:t>
            </a:r>
            <a:r>
              <a:rPr lang="en-GB" sz="1200">
                <a:solidFill>
                  <a:schemeClr val="bg1"/>
                </a:solidFill>
              </a:rPr>
              <a:t> </a:t>
            </a:r>
          </a:p>
        </p:txBody>
      </p:sp>
      <p:grpSp>
        <p:nvGrpSpPr>
          <p:cNvPr id="771086" name="Group 14"/>
          <p:cNvGrpSpPr>
            <a:grpSpLocks/>
          </p:cNvGrpSpPr>
          <p:nvPr/>
        </p:nvGrpSpPr>
        <p:grpSpPr bwMode="auto">
          <a:xfrm flipV="1">
            <a:off x="4572000" y="2286000"/>
            <a:ext cx="649288" cy="574675"/>
            <a:chOff x="4195" y="1979"/>
            <a:chExt cx="409" cy="362"/>
          </a:xfrm>
        </p:grpSpPr>
        <p:sp>
          <p:nvSpPr>
            <p:cNvPr id="771087" name="AutoShape 15"/>
            <p:cNvSpPr>
              <a:spLocks noChangeArrowheads="1"/>
            </p:cNvSpPr>
            <p:nvPr/>
          </p:nvSpPr>
          <p:spPr bwMode="auto">
            <a:xfrm>
              <a:off x="4356" y="1979"/>
              <a:ext cx="248" cy="362"/>
            </a:xfrm>
            <a:prstGeom prst="upArrow">
              <a:avLst>
                <a:gd name="adj1" fmla="val 39519"/>
                <a:gd name="adj2" fmla="val 600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71088" name="AutoShape 16"/>
            <p:cNvSpPr>
              <a:spLocks noChangeArrowheads="1"/>
            </p:cNvSpPr>
            <p:nvPr/>
          </p:nvSpPr>
          <p:spPr bwMode="auto">
            <a:xfrm rot="5400000">
              <a:off x="4298" y="2126"/>
              <a:ext cx="112" cy="317"/>
            </a:xfrm>
            <a:prstGeom prst="upArrow">
              <a:avLst>
                <a:gd name="adj1" fmla="val 98222"/>
                <a:gd name="adj2" fmla="val 142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grpSp>
      <p:sp>
        <p:nvSpPr>
          <p:cNvPr id="771089" name="AutoShape 17"/>
          <p:cNvSpPr>
            <a:spLocks noChangeArrowheads="1"/>
          </p:cNvSpPr>
          <p:nvPr/>
        </p:nvSpPr>
        <p:spPr bwMode="auto">
          <a:xfrm>
            <a:off x="2209800" y="1447800"/>
            <a:ext cx="503238"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71090" name="AutoShape 18"/>
          <p:cNvSpPr>
            <a:spLocks noChangeArrowheads="1"/>
          </p:cNvSpPr>
          <p:nvPr/>
        </p:nvSpPr>
        <p:spPr bwMode="auto">
          <a:xfrm>
            <a:off x="2239963" y="3048000"/>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71093" name="AutoShape 21"/>
          <p:cNvSpPr>
            <a:spLocks noChangeArrowheads="1"/>
          </p:cNvSpPr>
          <p:nvPr/>
        </p:nvSpPr>
        <p:spPr bwMode="auto">
          <a:xfrm>
            <a:off x="5486400" y="1295400"/>
            <a:ext cx="720725" cy="838200"/>
          </a:xfrm>
          <a:prstGeom prst="can">
            <a:avLst>
              <a:gd name="adj" fmla="val 18064"/>
            </a:avLst>
          </a:prstGeom>
          <a:solidFill>
            <a:schemeClr val="accent1"/>
          </a:solidFill>
          <a:ln w="25400">
            <a:noFill/>
            <a:round/>
            <a:headEnd/>
            <a:tailEnd/>
          </a:ln>
          <a:effectLst/>
        </p:spPr>
        <p:txBody>
          <a:bodyPr wrap="none" anchor="ctr"/>
          <a:lstStyle/>
          <a:p>
            <a:pPr algn="ctr"/>
            <a:r>
              <a:rPr lang="en-GB" sz="1200">
                <a:solidFill>
                  <a:schemeClr val="bg1"/>
                </a:solidFill>
              </a:rPr>
              <a:t>Database</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AutoShape 2" descr="Small checker board"/>
          <p:cNvSpPr>
            <a:spLocks noChangeArrowheads="1"/>
          </p:cNvSpPr>
          <p:nvPr/>
        </p:nvSpPr>
        <p:spPr bwMode="auto">
          <a:xfrm rot="16200000">
            <a:off x="6089650" y="282575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72099" name="Rectangle 3"/>
          <p:cNvSpPr>
            <a:spLocks noGrp="1" noChangeArrowheads="1"/>
          </p:cNvSpPr>
          <p:nvPr>
            <p:ph type="title"/>
          </p:nvPr>
        </p:nvSpPr>
        <p:spPr/>
        <p:txBody>
          <a:bodyPr/>
          <a:lstStyle/>
          <a:p>
            <a:r>
              <a:rPr lang="en-GB"/>
              <a:t>Background on Business Decisions Process</a:t>
            </a:r>
          </a:p>
        </p:txBody>
      </p:sp>
      <p:sp>
        <p:nvSpPr>
          <p:cNvPr id="772100" name="AutoShape 4"/>
          <p:cNvSpPr>
            <a:spLocks noChangeArrowheads="1"/>
          </p:cNvSpPr>
          <p:nvPr/>
        </p:nvSpPr>
        <p:spPr bwMode="auto">
          <a:xfrm rot="10800000">
            <a:off x="4562475" y="1447800"/>
            <a:ext cx="473075" cy="504825"/>
          </a:xfrm>
          <a:prstGeom prst="rightArrow">
            <a:avLst>
              <a:gd name="adj1" fmla="val 55981"/>
              <a:gd name="adj2" fmla="val 59736"/>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72101" name="AutoShape 5"/>
          <p:cNvSpPr>
            <a:spLocks noChangeArrowheads="1"/>
          </p:cNvSpPr>
          <p:nvPr/>
        </p:nvSpPr>
        <p:spPr bwMode="auto">
          <a:xfrm>
            <a:off x="107950" y="1341438"/>
            <a:ext cx="1008063" cy="935037"/>
          </a:xfrm>
          <a:prstGeom prst="flowChartMultidocument">
            <a:avLst/>
          </a:prstGeom>
          <a:solidFill>
            <a:srgbClr val="990000"/>
          </a:solidFill>
          <a:ln w="25400">
            <a:noFill/>
            <a:miter lim="800000"/>
            <a:headEnd/>
            <a:tailEnd/>
          </a:ln>
          <a:effectLst/>
        </p:spPr>
        <p:txBody>
          <a:bodyPr wrap="none" anchor="ctr"/>
          <a:lstStyle/>
          <a:p>
            <a:pPr algn="ctr"/>
            <a:r>
              <a:rPr lang="en-GB" sz="1200">
                <a:solidFill>
                  <a:schemeClr val="bg1"/>
                </a:solidFill>
              </a:rPr>
              <a:t>Customer</a:t>
            </a:r>
            <a:br>
              <a:rPr lang="en-GB" sz="1200">
                <a:solidFill>
                  <a:schemeClr val="bg1"/>
                </a:solidFill>
              </a:rPr>
            </a:br>
            <a:r>
              <a:rPr lang="en-GB" sz="1200">
                <a:solidFill>
                  <a:schemeClr val="bg1"/>
                </a:solidFill>
              </a:rPr>
              <a:t>Events</a:t>
            </a:r>
            <a:br>
              <a:rPr lang="en-GB" sz="1200">
                <a:solidFill>
                  <a:schemeClr val="bg1"/>
                </a:solidFill>
              </a:rPr>
            </a:br>
            <a:r>
              <a:rPr lang="en-GB" sz="1200">
                <a:solidFill>
                  <a:schemeClr val="bg1"/>
                </a:solidFill>
              </a:rPr>
              <a:t>etc</a:t>
            </a:r>
          </a:p>
        </p:txBody>
      </p:sp>
      <p:sp>
        <p:nvSpPr>
          <p:cNvPr id="772102" name="AutoShape 6"/>
          <p:cNvSpPr>
            <a:spLocks noChangeArrowheads="1"/>
          </p:cNvSpPr>
          <p:nvPr/>
        </p:nvSpPr>
        <p:spPr bwMode="auto">
          <a:xfrm>
            <a:off x="4791075" y="1447800"/>
            <a:ext cx="695325" cy="504825"/>
          </a:xfrm>
          <a:prstGeom prst="rightArrow">
            <a:avLst>
              <a:gd name="adj1" fmla="val 56602"/>
              <a:gd name="adj2" fmla="val 48431"/>
            </a:avLst>
          </a:prstGeom>
          <a:solidFill>
            <a:schemeClr val="accent1"/>
          </a:solidFill>
          <a:ln w="25400" algn="ctr">
            <a:noFill/>
            <a:miter lim="800000"/>
            <a:headEnd/>
            <a:tailEnd/>
          </a:ln>
          <a:effectLst/>
        </p:spPr>
        <p:txBody>
          <a:bodyPr wrap="none" anchor="ctr"/>
          <a:lstStyle/>
          <a:p>
            <a:endParaRPr lang="en-GB"/>
          </a:p>
        </p:txBody>
      </p:sp>
      <p:sp>
        <p:nvSpPr>
          <p:cNvPr id="772103" name="AutoShape 7"/>
          <p:cNvSpPr>
            <a:spLocks noChangeArrowheads="1"/>
          </p:cNvSpPr>
          <p:nvPr/>
        </p:nvSpPr>
        <p:spPr bwMode="auto">
          <a:xfrm>
            <a:off x="1114425" y="1484313"/>
            <a:ext cx="431800" cy="504825"/>
          </a:xfrm>
          <a:prstGeom prst="rightArrow">
            <a:avLst>
              <a:gd name="adj1" fmla="val 56602"/>
              <a:gd name="adj2" fmla="val 48528"/>
            </a:avLst>
          </a:prstGeom>
          <a:solidFill>
            <a:schemeClr val="accent1"/>
          </a:solidFill>
          <a:ln w="25400" algn="ctr">
            <a:noFill/>
            <a:miter lim="800000"/>
            <a:headEnd/>
            <a:tailEnd/>
          </a:ln>
          <a:effectLst/>
        </p:spPr>
        <p:txBody>
          <a:bodyPr wrap="none" anchor="ctr"/>
          <a:lstStyle/>
          <a:p>
            <a:endParaRPr lang="en-GB"/>
          </a:p>
        </p:txBody>
      </p:sp>
      <p:sp>
        <p:nvSpPr>
          <p:cNvPr id="772104" name="AutoShape 8"/>
          <p:cNvSpPr>
            <a:spLocks noChangeArrowheads="1"/>
          </p:cNvSpPr>
          <p:nvPr/>
        </p:nvSpPr>
        <p:spPr bwMode="auto">
          <a:xfrm>
            <a:off x="1524000" y="1143000"/>
            <a:ext cx="720725" cy="5180013"/>
          </a:xfrm>
          <a:prstGeom prst="can">
            <a:avLst>
              <a:gd name="adj" fmla="val 37966"/>
            </a:avLst>
          </a:prstGeom>
          <a:solidFill>
            <a:schemeClr val="accent1"/>
          </a:solidFill>
          <a:ln w="25400">
            <a:noFill/>
            <a:round/>
            <a:headEnd/>
            <a:tailEnd/>
          </a:ln>
          <a:effectLst/>
        </p:spPr>
        <p:txBody>
          <a:bodyPr wrap="none" anchor="ctr"/>
          <a:lstStyle/>
          <a:p>
            <a:pPr algn="ctr"/>
            <a:r>
              <a:rPr lang="en-GB" sz="1200">
                <a:solidFill>
                  <a:schemeClr val="bg1"/>
                </a:solidFill>
              </a:rPr>
              <a:t>Event</a:t>
            </a:r>
            <a:br>
              <a:rPr lang="en-GB" sz="1200">
                <a:solidFill>
                  <a:schemeClr val="bg1"/>
                </a:solidFill>
              </a:rPr>
            </a:br>
            <a:r>
              <a:rPr lang="en-GB" sz="1200">
                <a:solidFill>
                  <a:schemeClr val="bg1"/>
                </a:solidFill>
              </a:rPr>
              <a:t>Bus</a:t>
            </a:r>
          </a:p>
        </p:txBody>
      </p:sp>
      <p:sp>
        <p:nvSpPr>
          <p:cNvPr id="772105" name="Text Box 9"/>
          <p:cNvSpPr txBox="1">
            <a:spLocks noChangeArrowheads="1"/>
          </p:cNvSpPr>
          <p:nvPr/>
        </p:nvSpPr>
        <p:spPr bwMode="auto">
          <a:xfrm rot="16200000">
            <a:off x="1077119" y="3647281"/>
            <a:ext cx="1550988" cy="504825"/>
          </a:xfrm>
          <a:prstGeom prst="rect">
            <a:avLst/>
          </a:prstGeom>
          <a:solidFill>
            <a:schemeClr val="accent1"/>
          </a:solidFill>
          <a:ln w="25400" algn="ctr">
            <a:noFill/>
            <a:miter lim="800000"/>
            <a:headEnd/>
            <a:tailEnd/>
          </a:ln>
          <a:effectLst/>
        </p:spPr>
        <p:txBody>
          <a:bodyPr anchor="ctr"/>
          <a:lstStyle/>
          <a:p>
            <a:pPr algn="ctr"/>
            <a:r>
              <a:rPr lang="en-GB" sz="1200">
                <a:solidFill>
                  <a:schemeClr val="bg1"/>
                </a:solidFill>
              </a:rPr>
              <a:t>Event Bus</a:t>
            </a:r>
          </a:p>
        </p:txBody>
      </p:sp>
      <p:sp>
        <p:nvSpPr>
          <p:cNvPr id="772106" name="Rectangle 10"/>
          <p:cNvSpPr>
            <a:spLocks noChangeArrowheads="1"/>
          </p:cNvSpPr>
          <p:nvPr/>
        </p:nvSpPr>
        <p:spPr bwMode="auto">
          <a:xfrm>
            <a:off x="2733675" y="1371600"/>
            <a:ext cx="1676400" cy="13716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Processes</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BPM</a:t>
            </a:r>
            <a:r>
              <a:rPr lang="en-GB" sz="1200" b="0">
                <a:solidFill>
                  <a:schemeClr val="bg1"/>
                </a:solidFill>
              </a:rPr>
              <a:t> </a:t>
            </a:r>
            <a:br>
              <a:rPr lang="en-GB" sz="1200" b="0">
                <a:solidFill>
                  <a:schemeClr val="bg1"/>
                </a:solidFill>
              </a:rPr>
            </a:br>
            <a:r>
              <a:rPr lang="en-GB" sz="1200" b="0">
                <a:solidFill>
                  <a:schemeClr val="bg1"/>
                </a:solidFill>
              </a:rPr>
              <a:t>e.g. TIBCO iProcess</a:t>
            </a:r>
          </a:p>
        </p:txBody>
      </p:sp>
      <p:sp>
        <p:nvSpPr>
          <p:cNvPr id="772107" name="Rectangle 11"/>
          <p:cNvSpPr>
            <a:spLocks noChangeArrowheads="1"/>
          </p:cNvSpPr>
          <p:nvPr/>
        </p:nvSpPr>
        <p:spPr bwMode="auto">
          <a:xfrm>
            <a:off x="6477000" y="3048000"/>
            <a:ext cx="2209800" cy="1447800"/>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Predictive Analytics</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Technology:</a:t>
            </a:r>
            <a:r>
              <a:rPr lang="en-GB" sz="1200">
                <a:solidFill>
                  <a:schemeClr val="bg1"/>
                </a:solidFill>
              </a:rPr>
              <a:t> Analytic Models</a:t>
            </a:r>
          </a:p>
          <a:p>
            <a:pPr algn="r"/>
            <a:r>
              <a:rPr lang="en-GB" sz="1200" b="0">
                <a:solidFill>
                  <a:schemeClr val="bg1"/>
                </a:solidFill>
              </a:rPr>
              <a:t>e.g. TIBCO Spotfire S+</a:t>
            </a:r>
            <a:br>
              <a:rPr lang="en-GB" sz="1200" b="0">
                <a:solidFill>
                  <a:schemeClr val="bg1"/>
                </a:solidFill>
              </a:rPr>
            </a:br>
            <a:r>
              <a:rPr lang="en-GB" sz="1200" b="0">
                <a:solidFill>
                  <a:schemeClr val="bg1"/>
                </a:solidFill>
              </a:rPr>
              <a:t>e.g. SPSS</a:t>
            </a:r>
          </a:p>
          <a:p>
            <a:pPr algn="r"/>
            <a:r>
              <a:rPr lang="en-GB" sz="1200" b="0">
                <a:solidFill>
                  <a:schemeClr val="bg1"/>
                </a:solidFill>
              </a:rPr>
              <a:t>e.g. SAS</a:t>
            </a:r>
          </a:p>
        </p:txBody>
      </p:sp>
      <p:sp>
        <p:nvSpPr>
          <p:cNvPr id="772108" name="Rectangle 12"/>
          <p:cNvSpPr>
            <a:spLocks noChangeArrowheads="1"/>
          </p:cNvSpPr>
          <p:nvPr/>
        </p:nvSpPr>
        <p:spPr bwMode="auto">
          <a:xfrm>
            <a:off x="2743200" y="3025775"/>
            <a:ext cx="2819400" cy="860425"/>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Decision Engine</a:t>
            </a:r>
          </a:p>
          <a:p>
            <a:pPr algn="r"/>
            <a:endParaRPr lang="en-GB" sz="1200">
              <a:solidFill>
                <a:schemeClr val="bg1"/>
              </a:solidFill>
            </a:endParaRPr>
          </a:p>
          <a:p>
            <a:pPr algn="r"/>
            <a:r>
              <a:rPr lang="en-GB" sz="1200" b="0">
                <a:solidFill>
                  <a:schemeClr val="bg1"/>
                </a:solidFill>
              </a:rPr>
              <a:t>Technology: </a:t>
            </a:r>
            <a:r>
              <a:rPr lang="en-GB" sz="1200">
                <a:solidFill>
                  <a:schemeClr val="bg1"/>
                </a:solidFill>
              </a:rPr>
              <a:t>Rules Engine</a:t>
            </a:r>
            <a:r>
              <a:rPr lang="en-GB" sz="1200" b="0">
                <a:solidFill>
                  <a:schemeClr val="bg1"/>
                </a:solidFill>
              </a:rPr>
              <a:t/>
            </a:r>
            <a:br>
              <a:rPr lang="en-GB" sz="1200" b="0">
                <a:solidFill>
                  <a:schemeClr val="bg1"/>
                </a:solidFill>
              </a:rPr>
            </a:br>
            <a:r>
              <a:rPr lang="en-GB" sz="1200" b="0">
                <a:solidFill>
                  <a:schemeClr val="bg1"/>
                </a:solidFill>
              </a:rPr>
              <a:t>e.g. TIBCO BusinessEvents</a:t>
            </a:r>
            <a:r>
              <a:rPr lang="en-GB" sz="1200">
                <a:solidFill>
                  <a:schemeClr val="bg1"/>
                </a:solidFill>
              </a:rPr>
              <a:t> </a:t>
            </a:r>
          </a:p>
        </p:txBody>
      </p:sp>
      <p:sp>
        <p:nvSpPr>
          <p:cNvPr id="772109" name="AutoShape 13"/>
          <p:cNvSpPr>
            <a:spLocks noChangeArrowheads="1"/>
          </p:cNvSpPr>
          <p:nvPr/>
        </p:nvSpPr>
        <p:spPr bwMode="auto">
          <a:xfrm>
            <a:off x="2195513" y="5032375"/>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grpSp>
        <p:nvGrpSpPr>
          <p:cNvPr id="772110" name="Group 14"/>
          <p:cNvGrpSpPr>
            <a:grpSpLocks/>
          </p:cNvGrpSpPr>
          <p:nvPr/>
        </p:nvGrpSpPr>
        <p:grpSpPr bwMode="auto">
          <a:xfrm flipV="1">
            <a:off x="4572000" y="2286000"/>
            <a:ext cx="649288" cy="574675"/>
            <a:chOff x="4195" y="1979"/>
            <a:chExt cx="409" cy="362"/>
          </a:xfrm>
        </p:grpSpPr>
        <p:sp>
          <p:nvSpPr>
            <p:cNvPr id="772111" name="AutoShape 15"/>
            <p:cNvSpPr>
              <a:spLocks noChangeArrowheads="1"/>
            </p:cNvSpPr>
            <p:nvPr/>
          </p:nvSpPr>
          <p:spPr bwMode="auto">
            <a:xfrm>
              <a:off x="4356" y="1979"/>
              <a:ext cx="248" cy="362"/>
            </a:xfrm>
            <a:prstGeom prst="upArrow">
              <a:avLst>
                <a:gd name="adj1" fmla="val 39519"/>
                <a:gd name="adj2" fmla="val 600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sp>
          <p:nvSpPr>
            <p:cNvPr id="772112" name="AutoShape 16"/>
            <p:cNvSpPr>
              <a:spLocks noChangeArrowheads="1"/>
            </p:cNvSpPr>
            <p:nvPr/>
          </p:nvSpPr>
          <p:spPr bwMode="auto">
            <a:xfrm rot="5400000">
              <a:off x="4298" y="2126"/>
              <a:ext cx="112" cy="317"/>
            </a:xfrm>
            <a:prstGeom prst="upArrow">
              <a:avLst>
                <a:gd name="adj1" fmla="val 98222"/>
                <a:gd name="adj2" fmla="val 14283"/>
              </a:avLst>
            </a:prstGeom>
            <a:gradFill rotWithShape="0">
              <a:gsLst>
                <a:gs pos="0">
                  <a:schemeClr val="accent1"/>
                </a:gs>
                <a:gs pos="100000">
                  <a:schemeClr val="accent1"/>
                </a:gs>
              </a:gsLst>
              <a:lin ang="5400000" scaled="1"/>
            </a:gradFill>
            <a:ln w="25400" algn="ctr">
              <a:noFill/>
              <a:miter lim="800000"/>
              <a:headEnd/>
              <a:tailEnd/>
            </a:ln>
            <a:effectLst/>
          </p:spPr>
          <p:txBody>
            <a:bodyPr wrap="none" anchor="ctr"/>
            <a:lstStyle/>
            <a:p>
              <a:endParaRPr lang="en-GB"/>
            </a:p>
          </p:txBody>
        </p:sp>
      </p:grpSp>
      <p:sp>
        <p:nvSpPr>
          <p:cNvPr id="772113" name="AutoShape 17"/>
          <p:cNvSpPr>
            <a:spLocks noChangeArrowheads="1"/>
          </p:cNvSpPr>
          <p:nvPr/>
        </p:nvSpPr>
        <p:spPr bwMode="auto">
          <a:xfrm>
            <a:off x="2209800" y="1447800"/>
            <a:ext cx="503238"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72114" name="AutoShape 18"/>
          <p:cNvSpPr>
            <a:spLocks noChangeArrowheads="1"/>
          </p:cNvSpPr>
          <p:nvPr/>
        </p:nvSpPr>
        <p:spPr bwMode="auto">
          <a:xfrm>
            <a:off x="2239963" y="3048000"/>
            <a:ext cx="503237" cy="504825"/>
          </a:xfrm>
          <a:prstGeom prst="rightArrow">
            <a:avLst>
              <a:gd name="adj1" fmla="val 56602"/>
              <a:gd name="adj2" fmla="val 35648"/>
            </a:avLst>
          </a:prstGeom>
          <a:solidFill>
            <a:schemeClr val="accent1"/>
          </a:solidFill>
          <a:ln w="25400" algn="ctr">
            <a:noFill/>
            <a:miter lim="800000"/>
            <a:headEnd/>
            <a:tailEnd/>
          </a:ln>
          <a:effectLst/>
        </p:spPr>
        <p:txBody>
          <a:bodyPr wrap="none" anchor="ctr"/>
          <a:lstStyle/>
          <a:p>
            <a:endParaRPr lang="en-GB"/>
          </a:p>
        </p:txBody>
      </p:sp>
      <p:sp>
        <p:nvSpPr>
          <p:cNvPr id="772115" name="AutoShape 19"/>
          <p:cNvSpPr>
            <a:spLocks noChangeArrowheads="1"/>
          </p:cNvSpPr>
          <p:nvPr/>
        </p:nvSpPr>
        <p:spPr bwMode="auto">
          <a:xfrm>
            <a:off x="6670675" y="1295400"/>
            <a:ext cx="949325" cy="838200"/>
          </a:xfrm>
          <a:prstGeom prst="can">
            <a:avLst>
              <a:gd name="adj" fmla="val 15532"/>
            </a:avLst>
          </a:prstGeom>
          <a:solidFill>
            <a:schemeClr val="accent1"/>
          </a:solidFill>
          <a:ln w="25400">
            <a:noFill/>
            <a:round/>
            <a:headEnd/>
            <a:tailEnd/>
          </a:ln>
          <a:effectLst/>
        </p:spPr>
        <p:txBody>
          <a:bodyPr wrap="none" anchor="ctr"/>
          <a:lstStyle/>
          <a:p>
            <a:pPr algn="ctr"/>
            <a:r>
              <a:rPr lang="en-GB" sz="1200">
                <a:solidFill>
                  <a:schemeClr val="bg1"/>
                </a:solidFill>
              </a:rPr>
              <a:t>Data</a:t>
            </a:r>
            <a:br>
              <a:rPr lang="en-GB" sz="1200">
                <a:solidFill>
                  <a:schemeClr val="bg1"/>
                </a:solidFill>
              </a:rPr>
            </a:br>
            <a:r>
              <a:rPr lang="en-GB" sz="1200">
                <a:solidFill>
                  <a:schemeClr val="bg1"/>
                </a:solidFill>
              </a:rPr>
              <a:t>Warehouse</a:t>
            </a:r>
          </a:p>
        </p:txBody>
      </p:sp>
      <p:sp>
        <p:nvSpPr>
          <p:cNvPr id="772116" name="AutoShape 20"/>
          <p:cNvSpPr>
            <a:spLocks noChangeArrowheads="1"/>
          </p:cNvSpPr>
          <p:nvPr/>
        </p:nvSpPr>
        <p:spPr bwMode="auto">
          <a:xfrm>
            <a:off x="6172200" y="1447800"/>
            <a:ext cx="503238" cy="504825"/>
          </a:xfrm>
          <a:prstGeom prst="rightArrow">
            <a:avLst>
              <a:gd name="adj1" fmla="val 56602"/>
              <a:gd name="adj2" fmla="val 47005"/>
            </a:avLst>
          </a:prstGeom>
          <a:solidFill>
            <a:schemeClr val="accent1"/>
          </a:solidFill>
          <a:ln w="25400" algn="ctr">
            <a:noFill/>
            <a:miter lim="800000"/>
            <a:headEnd/>
            <a:tailEnd/>
          </a:ln>
          <a:effectLst/>
        </p:spPr>
        <p:txBody>
          <a:bodyPr wrap="none" anchor="ctr"/>
          <a:lstStyle/>
          <a:p>
            <a:endParaRPr lang="en-GB"/>
          </a:p>
        </p:txBody>
      </p:sp>
      <p:sp>
        <p:nvSpPr>
          <p:cNvPr id="772117" name="AutoShape 21"/>
          <p:cNvSpPr>
            <a:spLocks noChangeArrowheads="1"/>
          </p:cNvSpPr>
          <p:nvPr/>
        </p:nvSpPr>
        <p:spPr bwMode="auto">
          <a:xfrm>
            <a:off x="5486400" y="1295400"/>
            <a:ext cx="720725" cy="838200"/>
          </a:xfrm>
          <a:prstGeom prst="can">
            <a:avLst>
              <a:gd name="adj" fmla="val 18064"/>
            </a:avLst>
          </a:prstGeom>
          <a:solidFill>
            <a:schemeClr val="accent1"/>
          </a:solidFill>
          <a:ln w="25400">
            <a:noFill/>
            <a:round/>
            <a:headEnd/>
            <a:tailEnd/>
          </a:ln>
          <a:effectLst/>
        </p:spPr>
        <p:txBody>
          <a:bodyPr wrap="none" anchor="ctr"/>
          <a:lstStyle/>
          <a:p>
            <a:pPr algn="ctr"/>
            <a:r>
              <a:rPr lang="en-GB" sz="1200">
                <a:solidFill>
                  <a:schemeClr val="bg1"/>
                </a:solidFill>
              </a:rPr>
              <a:t>Database</a:t>
            </a:r>
          </a:p>
        </p:txBody>
      </p:sp>
      <p:sp>
        <p:nvSpPr>
          <p:cNvPr id="772118" name="AutoShape 22"/>
          <p:cNvSpPr>
            <a:spLocks noChangeArrowheads="1"/>
          </p:cNvSpPr>
          <p:nvPr/>
        </p:nvSpPr>
        <p:spPr bwMode="auto">
          <a:xfrm rot="5400000">
            <a:off x="6729413" y="2262187"/>
            <a:ext cx="762000" cy="504825"/>
          </a:xfrm>
          <a:prstGeom prst="rightArrow">
            <a:avLst>
              <a:gd name="adj1" fmla="val 56602"/>
              <a:gd name="adj2" fmla="val 53809"/>
            </a:avLst>
          </a:prstGeom>
          <a:solidFill>
            <a:schemeClr val="accent1"/>
          </a:solidFill>
          <a:ln w="25400" algn="ctr">
            <a:noFill/>
            <a:miter lim="800000"/>
            <a:headEnd/>
            <a:tailEnd/>
          </a:ln>
          <a:effectLst/>
        </p:spPr>
        <p:txBody>
          <a:bodyPr wrap="none" anchor="ctr"/>
          <a:lstStyle/>
          <a:p>
            <a:endParaRPr lang="en-GB"/>
          </a:p>
        </p:txBody>
      </p:sp>
      <p:sp>
        <p:nvSpPr>
          <p:cNvPr id="772119" name="AutoShape 23" descr="Small checker board"/>
          <p:cNvSpPr>
            <a:spLocks noChangeArrowheads="1"/>
          </p:cNvSpPr>
          <p:nvPr/>
        </p:nvSpPr>
        <p:spPr bwMode="auto">
          <a:xfrm>
            <a:off x="4343400" y="388620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72120" name="Rectangle 24"/>
          <p:cNvSpPr>
            <a:spLocks noChangeArrowheads="1"/>
          </p:cNvSpPr>
          <p:nvPr/>
        </p:nvSpPr>
        <p:spPr bwMode="auto">
          <a:xfrm>
            <a:off x="2700338" y="4960938"/>
            <a:ext cx="2024062" cy="1135062"/>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Dashboard / Reporting</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Technology: </a:t>
            </a:r>
            <a:r>
              <a:rPr lang="en-GB" sz="1200">
                <a:solidFill>
                  <a:schemeClr val="bg1"/>
                </a:solidFill>
              </a:rPr>
              <a:t>BI or BAM</a:t>
            </a:r>
            <a:br>
              <a:rPr lang="en-GB" sz="1200">
                <a:solidFill>
                  <a:schemeClr val="bg1"/>
                </a:solidFill>
              </a:rPr>
            </a:br>
            <a:r>
              <a:rPr lang="en-GB" sz="1200" b="0">
                <a:solidFill>
                  <a:schemeClr val="bg1"/>
                </a:solidFill>
              </a:rPr>
              <a:t>e.g. TIBCO Syndera</a:t>
            </a:r>
            <a:br>
              <a:rPr lang="en-GB" sz="1200" b="0">
                <a:solidFill>
                  <a:schemeClr val="bg1"/>
                </a:solidFill>
              </a:rPr>
            </a:br>
            <a:r>
              <a:rPr lang="en-GB" sz="1200" b="0">
                <a:solidFill>
                  <a:schemeClr val="bg1"/>
                </a:solidFill>
              </a:rPr>
              <a:t>e.g. SAP BusinessObjects</a:t>
            </a:r>
            <a:endParaRPr lang="en-GB" sz="1200">
              <a:solidFill>
                <a:schemeClr val="bg1"/>
              </a:solidFill>
            </a:endParaRPr>
          </a:p>
        </p:txBody>
      </p:sp>
      <p:sp>
        <p:nvSpPr>
          <p:cNvPr id="772121" name="AutoShape 25" descr="Small checker board"/>
          <p:cNvSpPr>
            <a:spLocks noChangeArrowheads="1"/>
          </p:cNvSpPr>
          <p:nvPr/>
        </p:nvSpPr>
        <p:spPr bwMode="auto">
          <a:xfrm>
            <a:off x="5168900" y="3886200"/>
            <a:ext cx="393700" cy="1143000"/>
          </a:xfrm>
          <a:prstGeom prst="upArrow">
            <a:avLst>
              <a:gd name="adj1" fmla="val 39519"/>
              <a:gd name="adj2" fmla="val 49543"/>
            </a:avLst>
          </a:prstGeom>
          <a:pattFill prst="smCheck">
            <a:fgClr>
              <a:schemeClr val="accent1"/>
            </a:fgClr>
            <a:bgClr>
              <a:schemeClr val="bg1"/>
            </a:bgClr>
          </a:pattFill>
          <a:ln w="25400" algn="ctr">
            <a:noFill/>
            <a:miter lim="800000"/>
            <a:headEnd/>
            <a:tailEnd/>
          </a:ln>
          <a:effectLst/>
        </p:spPr>
        <p:txBody>
          <a:bodyPr wrap="none" anchor="ctr"/>
          <a:lstStyle/>
          <a:p>
            <a:endParaRPr lang="en-GB"/>
          </a:p>
        </p:txBody>
      </p:sp>
      <p:sp>
        <p:nvSpPr>
          <p:cNvPr id="772122" name="Rectangle 26"/>
          <p:cNvSpPr>
            <a:spLocks noChangeArrowheads="1"/>
          </p:cNvSpPr>
          <p:nvPr/>
        </p:nvSpPr>
        <p:spPr bwMode="auto">
          <a:xfrm>
            <a:off x="4986338" y="4960938"/>
            <a:ext cx="2024062" cy="1135062"/>
          </a:xfrm>
          <a:prstGeom prst="rect">
            <a:avLst/>
          </a:prstGeom>
          <a:solidFill>
            <a:schemeClr val="accent1"/>
          </a:solidFill>
          <a:ln w="25400"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r"/>
            <a:r>
              <a:rPr lang="en-GB" sz="1200">
                <a:solidFill>
                  <a:schemeClr val="bg1"/>
                </a:solidFill>
              </a:rPr>
              <a:t>Business Experts</a:t>
            </a:r>
            <a:br>
              <a:rPr lang="en-GB" sz="1200">
                <a:solidFill>
                  <a:schemeClr val="bg1"/>
                </a:solidFill>
              </a:rPr>
            </a:br>
            <a:r>
              <a:rPr lang="en-GB" sz="1200">
                <a:solidFill>
                  <a:schemeClr val="bg1"/>
                </a:solidFill>
              </a:rPr>
              <a:t/>
            </a:r>
            <a:br>
              <a:rPr lang="en-GB" sz="1200">
                <a:solidFill>
                  <a:schemeClr val="bg1"/>
                </a:solidFill>
              </a:rPr>
            </a:br>
            <a:r>
              <a:rPr lang="en-GB" sz="1200" b="0">
                <a:solidFill>
                  <a:schemeClr val="bg1"/>
                </a:solidFill>
              </a:rPr>
              <a:t>Creating rules</a:t>
            </a:r>
            <a:br>
              <a:rPr lang="en-GB" sz="1200" b="0">
                <a:solidFill>
                  <a:schemeClr val="bg1"/>
                </a:solidFill>
              </a:rPr>
            </a:br>
            <a:r>
              <a:rPr lang="en-GB" sz="1200" b="0">
                <a:solidFill>
                  <a:schemeClr val="bg1"/>
                </a:solidFill>
              </a:rPr>
              <a:t>Interpreting Regulations</a:t>
            </a:r>
            <a:br>
              <a:rPr lang="en-GB" sz="1200" b="0">
                <a:solidFill>
                  <a:schemeClr val="bg1"/>
                </a:solidFill>
              </a:rPr>
            </a:br>
            <a:r>
              <a:rPr lang="en-GB" sz="1200" b="0">
                <a:solidFill>
                  <a:schemeClr val="bg1"/>
                </a:solidFill>
              </a:rPr>
              <a:t>Mapping tactics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GB"/>
              <a:t>Background on Business Rules and Decisions</a:t>
            </a:r>
          </a:p>
        </p:txBody>
      </p:sp>
      <p:graphicFrame>
        <p:nvGraphicFramePr>
          <p:cNvPr id="704527" name="Organization Chart 15"/>
          <p:cNvGraphicFramePr>
            <a:graphicFrameLocks/>
          </p:cNvGraphicFramePr>
          <p:nvPr/>
        </p:nvGraphicFramePr>
        <p:xfrm>
          <a:off x="4629150" y="3300413"/>
          <a:ext cx="4125913" cy="2763837"/>
        </p:xfrm>
        <a:graphic>
          <a:graphicData uri="http://schemas.openxmlformats.org/drawingml/2006/compatibility">
            <com:legacyDrawing xmlns:com="http://schemas.openxmlformats.org/drawingml/2006/compatibility" spid="_x0000_s704527"/>
          </a:graphicData>
        </a:graphic>
      </p:graphicFrame>
      <p:sp>
        <p:nvSpPr>
          <p:cNvPr id="704550" name="Line 38"/>
          <p:cNvSpPr>
            <a:spLocks noChangeShapeType="1"/>
          </p:cNvSpPr>
          <p:nvPr/>
        </p:nvSpPr>
        <p:spPr bwMode="auto">
          <a:xfrm>
            <a:off x="3438525" y="1851025"/>
            <a:ext cx="1946275" cy="0"/>
          </a:xfrm>
          <a:prstGeom prst="line">
            <a:avLst/>
          </a:prstGeom>
          <a:noFill/>
          <a:ln w="25400">
            <a:solidFill>
              <a:schemeClr val="tx1"/>
            </a:solidFill>
            <a:prstDash val="dash"/>
            <a:miter lim="800000"/>
            <a:headEnd type="none" w="sm" len="sm"/>
            <a:tailEnd type="none" w="sm" len="sm"/>
          </a:ln>
          <a:effectLst/>
        </p:spPr>
        <p:txBody>
          <a:bodyPr>
            <a:spAutoFit/>
          </a:bodyPr>
          <a:lstStyle/>
          <a:p>
            <a:endParaRPr lang="en-GB"/>
          </a:p>
        </p:txBody>
      </p:sp>
      <p:sp>
        <p:nvSpPr>
          <p:cNvPr id="704551" name="Line 39"/>
          <p:cNvSpPr>
            <a:spLocks noChangeShapeType="1"/>
          </p:cNvSpPr>
          <p:nvPr/>
        </p:nvSpPr>
        <p:spPr bwMode="auto">
          <a:xfrm>
            <a:off x="3151188" y="3362325"/>
            <a:ext cx="2736850" cy="0"/>
          </a:xfrm>
          <a:prstGeom prst="line">
            <a:avLst/>
          </a:prstGeom>
          <a:noFill/>
          <a:ln w="25400">
            <a:solidFill>
              <a:schemeClr val="tx1"/>
            </a:solidFill>
            <a:prstDash val="dash"/>
            <a:miter lim="800000"/>
            <a:headEnd type="none" w="sm" len="sm"/>
            <a:tailEnd type="none" w="sm" len="sm"/>
          </a:ln>
          <a:effectLst/>
        </p:spPr>
        <p:txBody>
          <a:bodyPr>
            <a:spAutoFit/>
          </a:bodyPr>
          <a:lstStyle/>
          <a:p>
            <a:endParaRPr lang="en-GB"/>
          </a:p>
        </p:txBody>
      </p:sp>
      <p:graphicFrame>
        <p:nvGraphicFramePr>
          <p:cNvPr id="704552" name="Organization Chart 40"/>
          <p:cNvGraphicFramePr>
            <a:graphicFrameLocks/>
          </p:cNvGraphicFramePr>
          <p:nvPr/>
        </p:nvGraphicFramePr>
        <p:xfrm>
          <a:off x="4519613" y="1779588"/>
          <a:ext cx="4125912" cy="1208087"/>
        </p:xfrm>
        <a:graphic>
          <a:graphicData uri="http://schemas.openxmlformats.org/drawingml/2006/compatibility">
            <com:legacyDrawing xmlns:com="http://schemas.openxmlformats.org/drawingml/2006/compatibility" spid="_x0000_s704552"/>
          </a:graphicData>
        </a:graphic>
      </p:graphicFrame>
      <p:sp>
        <p:nvSpPr>
          <p:cNvPr id="704515" name="AutoShape 3"/>
          <p:cNvSpPr>
            <a:spLocks noChangeArrowheads="1"/>
          </p:cNvSpPr>
          <p:nvPr/>
        </p:nvSpPr>
        <p:spPr bwMode="auto">
          <a:xfrm>
            <a:off x="2320925" y="3219450"/>
            <a:ext cx="1401763" cy="288925"/>
          </a:xfrm>
          <a:prstGeom prst="flowChartAlternateProcess">
            <a:avLst/>
          </a:prstGeom>
          <a:solidFill>
            <a:srgbClr val="3366FF"/>
          </a:solidFill>
          <a:ln w="25400" algn="ctr">
            <a:noFill/>
            <a:miter lim="800000"/>
            <a:headEnd type="none" w="sm" len="sm"/>
            <a:tailEnd type="none" w="sm" len="sm"/>
          </a:ln>
          <a:effectLst/>
        </p:spPr>
        <p:txBody>
          <a:bodyPr wrap="none" anchor="ctr">
            <a:spAutoFit/>
          </a:bodyPr>
          <a:lstStyle/>
          <a:p>
            <a:pPr algn="ctr"/>
            <a:r>
              <a:rPr lang="en-GB" sz="1200">
                <a:solidFill>
                  <a:schemeClr val="bg1"/>
                </a:solidFill>
              </a:rPr>
              <a:t>Decision Models</a:t>
            </a:r>
          </a:p>
        </p:txBody>
      </p:sp>
      <p:sp>
        <p:nvSpPr>
          <p:cNvPr id="704516" name="AutoShape 4"/>
          <p:cNvSpPr>
            <a:spLocks noChangeArrowheads="1"/>
          </p:cNvSpPr>
          <p:nvPr/>
        </p:nvSpPr>
        <p:spPr bwMode="auto">
          <a:xfrm>
            <a:off x="1816100" y="4514850"/>
            <a:ext cx="612775" cy="288925"/>
          </a:xfrm>
          <a:prstGeom prst="flowChartAlternateProcess">
            <a:avLst/>
          </a:prstGeom>
          <a:solidFill>
            <a:srgbClr val="0099CC"/>
          </a:solidFill>
          <a:ln w="25400" algn="ctr">
            <a:noFill/>
            <a:miter lim="800000"/>
            <a:headEnd type="none" w="sm" len="sm"/>
            <a:tailEnd type="none" w="sm" len="sm"/>
          </a:ln>
          <a:effectLst/>
        </p:spPr>
        <p:txBody>
          <a:bodyPr wrap="none" anchor="ctr">
            <a:spAutoFit/>
          </a:bodyPr>
          <a:lstStyle/>
          <a:p>
            <a:pPr algn="ctr"/>
            <a:r>
              <a:rPr lang="en-GB" sz="1200">
                <a:solidFill>
                  <a:schemeClr val="bg1"/>
                </a:solidFill>
              </a:rPr>
              <a:t>Rules</a:t>
            </a:r>
          </a:p>
        </p:txBody>
      </p:sp>
      <p:sp>
        <p:nvSpPr>
          <p:cNvPr id="704517" name="AutoShape 5"/>
          <p:cNvSpPr>
            <a:spLocks noChangeArrowheads="1"/>
          </p:cNvSpPr>
          <p:nvPr/>
        </p:nvSpPr>
        <p:spPr bwMode="auto">
          <a:xfrm>
            <a:off x="3389313" y="4514850"/>
            <a:ext cx="874712" cy="288925"/>
          </a:xfrm>
          <a:prstGeom prst="flowChartAlternateProcess">
            <a:avLst/>
          </a:prstGeom>
          <a:solidFill>
            <a:srgbClr val="0099CC"/>
          </a:solidFill>
          <a:ln w="25400" algn="ctr">
            <a:noFill/>
            <a:miter lim="800000"/>
            <a:headEnd type="none" w="sm" len="sm"/>
            <a:tailEnd type="none" w="sm" len="sm"/>
          </a:ln>
          <a:effectLst/>
        </p:spPr>
        <p:txBody>
          <a:bodyPr wrap="none" anchor="ctr">
            <a:spAutoFit/>
          </a:bodyPr>
          <a:lstStyle/>
          <a:p>
            <a:pPr algn="ctr"/>
            <a:r>
              <a:rPr lang="en-GB" sz="1200">
                <a:solidFill>
                  <a:schemeClr val="bg1"/>
                </a:solidFill>
              </a:rPr>
              <a:t>Activities</a:t>
            </a:r>
          </a:p>
        </p:txBody>
      </p:sp>
      <p:sp>
        <p:nvSpPr>
          <p:cNvPr id="704518" name="AutoShape 6"/>
          <p:cNvSpPr>
            <a:spLocks noChangeArrowheads="1"/>
          </p:cNvSpPr>
          <p:nvPr/>
        </p:nvSpPr>
        <p:spPr bwMode="auto">
          <a:xfrm>
            <a:off x="1600200" y="5883275"/>
            <a:ext cx="3024188" cy="288925"/>
          </a:xfrm>
          <a:prstGeom prst="flowChartAlternateProcess">
            <a:avLst/>
          </a:prstGeom>
          <a:solidFill>
            <a:srgbClr val="003399"/>
          </a:solidFill>
          <a:ln w="25400" algn="ctr">
            <a:noFill/>
            <a:miter lim="800000"/>
            <a:headEnd type="none" w="sm" len="sm"/>
            <a:tailEnd type="none" w="sm" len="sm"/>
          </a:ln>
          <a:effectLst/>
        </p:spPr>
        <p:txBody>
          <a:bodyPr anchor="ctr">
            <a:spAutoFit/>
          </a:bodyPr>
          <a:lstStyle/>
          <a:p>
            <a:pPr algn="ctr"/>
            <a:r>
              <a:rPr lang="en-GB" sz="1200">
                <a:solidFill>
                  <a:schemeClr val="bg1"/>
                </a:solidFill>
              </a:rPr>
              <a:t>Executable Code</a:t>
            </a:r>
          </a:p>
        </p:txBody>
      </p:sp>
      <p:sp>
        <p:nvSpPr>
          <p:cNvPr id="704519" name="AutoShape 7"/>
          <p:cNvSpPr>
            <a:spLocks noChangeArrowheads="1"/>
          </p:cNvSpPr>
          <p:nvPr/>
        </p:nvSpPr>
        <p:spPr bwMode="auto">
          <a:xfrm>
            <a:off x="1990725" y="1706563"/>
            <a:ext cx="2092325" cy="288925"/>
          </a:xfrm>
          <a:prstGeom prst="flowChartAlternateProcess">
            <a:avLst/>
          </a:prstGeom>
          <a:solidFill>
            <a:srgbClr val="3366FF"/>
          </a:solidFill>
          <a:ln w="25400" algn="ctr">
            <a:noFill/>
            <a:miter lim="800000"/>
            <a:headEnd type="none" w="sm" len="sm"/>
            <a:tailEnd type="none" w="sm" len="sm"/>
          </a:ln>
          <a:effectLst/>
        </p:spPr>
        <p:txBody>
          <a:bodyPr wrap="none" anchor="ctr">
            <a:spAutoFit/>
          </a:bodyPr>
          <a:lstStyle/>
          <a:p>
            <a:pPr algn="ctr"/>
            <a:r>
              <a:rPr lang="en-GB" sz="1200">
                <a:solidFill>
                  <a:schemeClr val="bg1"/>
                </a:solidFill>
              </a:rPr>
              <a:t>Business Rule statements</a:t>
            </a:r>
          </a:p>
        </p:txBody>
      </p:sp>
      <p:sp>
        <p:nvSpPr>
          <p:cNvPr id="704520" name="Line 8"/>
          <p:cNvSpPr>
            <a:spLocks noChangeShapeType="1"/>
          </p:cNvSpPr>
          <p:nvPr/>
        </p:nvSpPr>
        <p:spPr bwMode="auto">
          <a:xfrm>
            <a:off x="2968625" y="1995488"/>
            <a:ext cx="0" cy="1223962"/>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1" name="Line 9"/>
          <p:cNvSpPr>
            <a:spLocks noChangeShapeType="1"/>
          </p:cNvSpPr>
          <p:nvPr/>
        </p:nvSpPr>
        <p:spPr bwMode="auto">
          <a:xfrm>
            <a:off x="2176463" y="1995488"/>
            <a:ext cx="0" cy="2519362"/>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2" name="Line 10"/>
          <p:cNvSpPr>
            <a:spLocks noChangeShapeType="1"/>
          </p:cNvSpPr>
          <p:nvPr/>
        </p:nvSpPr>
        <p:spPr bwMode="auto">
          <a:xfrm>
            <a:off x="2968625" y="3506788"/>
            <a:ext cx="0" cy="2376487"/>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3" name="Line 11"/>
          <p:cNvSpPr>
            <a:spLocks noChangeShapeType="1"/>
          </p:cNvSpPr>
          <p:nvPr/>
        </p:nvSpPr>
        <p:spPr bwMode="auto">
          <a:xfrm flipH="1">
            <a:off x="2320925" y="3506788"/>
            <a:ext cx="647700" cy="1008062"/>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4" name="Line 12"/>
          <p:cNvSpPr>
            <a:spLocks noChangeShapeType="1"/>
          </p:cNvSpPr>
          <p:nvPr/>
        </p:nvSpPr>
        <p:spPr bwMode="auto">
          <a:xfrm>
            <a:off x="2968625" y="3506788"/>
            <a:ext cx="576263" cy="1008062"/>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5" name="Line 13"/>
          <p:cNvSpPr>
            <a:spLocks noChangeShapeType="1"/>
          </p:cNvSpPr>
          <p:nvPr/>
        </p:nvSpPr>
        <p:spPr bwMode="auto">
          <a:xfrm>
            <a:off x="2176463" y="4803775"/>
            <a:ext cx="0" cy="10795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26" name="Line 14"/>
          <p:cNvSpPr>
            <a:spLocks noChangeShapeType="1"/>
          </p:cNvSpPr>
          <p:nvPr/>
        </p:nvSpPr>
        <p:spPr bwMode="auto">
          <a:xfrm>
            <a:off x="3832225" y="4803775"/>
            <a:ext cx="0" cy="1079500"/>
          </a:xfrm>
          <a:prstGeom prst="line">
            <a:avLst/>
          </a:prstGeom>
          <a:noFill/>
          <a:ln w="57150">
            <a:solidFill>
              <a:schemeClr val="tx1"/>
            </a:solidFill>
            <a:miter lim="800000"/>
            <a:headEnd type="none" w="sm" len="sm"/>
            <a:tailEnd type="triangle" w="sm" len="sm"/>
          </a:ln>
          <a:effectLst/>
        </p:spPr>
        <p:txBody>
          <a:bodyPr>
            <a:spAutoFit/>
          </a:bodyPr>
          <a:lstStyle/>
          <a:p>
            <a:endParaRPr lang="en-GB"/>
          </a:p>
        </p:txBody>
      </p:sp>
      <p:sp>
        <p:nvSpPr>
          <p:cNvPr id="704564" name="Text Box 52"/>
          <p:cNvSpPr txBox="1">
            <a:spLocks noChangeArrowheads="1"/>
          </p:cNvSpPr>
          <p:nvPr/>
        </p:nvSpPr>
        <p:spPr bwMode="auto">
          <a:xfrm>
            <a:off x="228600" y="4554538"/>
            <a:ext cx="1222375" cy="269875"/>
          </a:xfrm>
          <a:prstGeom prst="rect">
            <a:avLst/>
          </a:prstGeom>
          <a:noFill/>
          <a:ln w="25400" algn="ctr">
            <a:solidFill>
              <a:schemeClr val="tx1"/>
            </a:solidFill>
            <a:miter lim="800000"/>
            <a:headEnd type="none" w="sm" len="sm"/>
            <a:tailEnd type="none" w="sm" len="sm"/>
          </a:ln>
          <a:effectLst/>
        </p:spPr>
        <p:txBody>
          <a:bodyPr wrap="none">
            <a:spAutoFit/>
          </a:bodyPr>
          <a:lstStyle/>
          <a:p>
            <a:r>
              <a:rPr lang="en-GB" sz="1000"/>
              <a:t>Production</a:t>
            </a:r>
            <a:r>
              <a:rPr lang="en-GB" sz="900"/>
              <a:t> Rules</a:t>
            </a:r>
          </a:p>
        </p:txBody>
      </p:sp>
      <p:sp>
        <p:nvSpPr>
          <p:cNvPr id="704565" name="Line 53"/>
          <p:cNvSpPr>
            <a:spLocks noChangeShapeType="1"/>
          </p:cNvSpPr>
          <p:nvPr/>
        </p:nvSpPr>
        <p:spPr bwMode="auto">
          <a:xfrm>
            <a:off x="1447800" y="4648200"/>
            <a:ext cx="381000" cy="0"/>
          </a:xfrm>
          <a:prstGeom prst="line">
            <a:avLst/>
          </a:prstGeom>
          <a:noFill/>
          <a:ln w="25400">
            <a:solidFill>
              <a:schemeClr val="tx1"/>
            </a:solidFill>
            <a:prstDash val="dash"/>
            <a:miter lim="800000"/>
            <a:headEnd type="none" w="sm" len="sm"/>
            <a:tailEnd type="none" w="sm" len="sm"/>
          </a:ln>
          <a:effectLst/>
        </p:spPr>
        <p:txBody>
          <a:bodyPr>
            <a:spAutoFit/>
          </a:bodyPr>
          <a:lstStyle/>
          <a:p>
            <a:endParaRPr lang="en-GB"/>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GB"/>
              <a:t>Background on Rule Engines</a:t>
            </a:r>
          </a:p>
        </p:txBody>
      </p:sp>
      <p:sp>
        <p:nvSpPr>
          <p:cNvPr id="661507" name="Oval 3"/>
          <p:cNvSpPr>
            <a:spLocks noChangeArrowheads="1"/>
          </p:cNvSpPr>
          <p:nvPr/>
        </p:nvSpPr>
        <p:spPr bwMode="auto">
          <a:xfrm>
            <a:off x="533400" y="1066800"/>
            <a:ext cx="6629400" cy="4419600"/>
          </a:xfrm>
          <a:prstGeom prst="ellipse">
            <a:avLst/>
          </a:prstGeom>
          <a:solidFill>
            <a:srgbClr val="CDB655">
              <a:alpha val="70000"/>
            </a:srgbClr>
          </a:solidFill>
          <a:ln w="25400" algn="ctr">
            <a:noFill/>
            <a:round/>
            <a:headEnd/>
            <a:tailEnd/>
          </a:ln>
          <a:effectLst/>
        </p:spPr>
        <p:txBody>
          <a:bodyPr wrap="none"/>
          <a:lstStyle/>
          <a:p>
            <a:pPr algn="r"/>
            <a:r>
              <a:rPr lang="en-GB" sz="1800">
                <a:solidFill>
                  <a:schemeClr val="bg1"/>
                </a:solidFill>
              </a:rPr>
              <a:t>Rule Engines</a:t>
            </a:r>
          </a:p>
        </p:txBody>
      </p:sp>
      <p:sp>
        <p:nvSpPr>
          <p:cNvPr id="661508" name="Oval 4"/>
          <p:cNvSpPr>
            <a:spLocks noChangeArrowheads="1"/>
          </p:cNvSpPr>
          <p:nvPr/>
        </p:nvSpPr>
        <p:spPr bwMode="auto">
          <a:xfrm>
            <a:off x="2133600" y="2209800"/>
            <a:ext cx="6553200" cy="3429000"/>
          </a:xfrm>
          <a:prstGeom prst="ellipse">
            <a:avLst/>
          </a:prstGeom>
          <a:gradFill rotWithShape="1">
            <a:gsLst>
              <a:gs pos="0">
                <a:srgbClr val="C0C0C0">
                  <a:alpha val="50000"/>
                </a:srgbClr>
              </a:gs>
              <a:gs pos="100000">
                <a:srgbClr val="C0C0C0">
                  <a:gamma/>
                  <a:shade val="46275"/>
                  <a:invGamma/>
                  <a:alpha val="50000"/>
                </a:srgbClr>
              </a:gs>
            </a:gsLst>
            <a:lin ang="5400000" scaled="1"/>
          </a:gradFill>
          <a:ln w="25400" algn="ctr">
            <a:noFill/>
            <a:round/>
            <a:headEnd/>
            <a:tailEnd/>
          </a:ln>
          <a:effectLst/>
        </p:spPr>
        <p:txBody>
          <a:bodyPr wrap="none" anchor="b"/>
          <a:lstStyle/>
          <a:p>
            <a:pPr algn="r"/>
            <a:r>
              <a:rPr lang="en-GB" sz="1800">
                <a:solidFill>
                  <a:schemeClr val="bg1"/>
                </a:solidFill>
              </a:rPr>
              <a:t>Business</a:t>
            </a:r>
            <a:br>
              <a:rPr lang="en-GB" sz="1800">
                <a:solidFill>
                  <a:schemeClr val="bg1"/>
                </a:solidFill>
              </a:rPr>
            </a:br>
            <a:r>
              <a:rPr lang="en-GB" sz="1800">
                <a:solidFill>
                  <a:schemeClr val="bg1"/>
                </a:solidFill>
              </a:rPr>
              <a:t>Rule Engines</a:t>
            </a:r>
          </a:p>
        </p:txBody>
      </p:sp>
      <p:sp>
        <p:nvSpPr>
          <p:cNvPr id="661509" name="Oval 5"/>
          <p:cNvSpPr>
            <a:spLocks noChangeArrowheads="1"/>
          </p:cNvSpPr>
          <p:nvPr/>
        </p:nvSpPr>
        <p:spPr bwMode="auto">
          <a:xfrm>
            <a:off x="990600" y="1600200"/>
            <a:ext cx="3276600" cy="3429000"/>
          </a:xfrm>
          <a:prstGeom prst="ellipse">
            <a:avLst/>
          </a:prstGeom>
          <a:solidFill>
            <a:schemeClr val="tx2">
              <a:alpha val="50000"/>
            </a:schemeClr>
          </a:solidFill>
          <a:ln w="25400" algn="ctr">
            <a:noFill/>
            <a:round/>
            <a:headEnd/>
            <a:tailEnd/>
          </a:ln>
          <a:effectLst/>
        </p:spPr>
        <p:txBody>
          <a:bodyPr wrap="none"/>
          <a:lstStyle/>
          <a:p>
            <a:pPr algn="r"/>
            <a:r>
              <a:rPr lang="en-GB" sz="1800">
                <a:solidFill>
                  <a:schemeClr val="bg1"/>
                </a:solidFill>
              </a:rPr>
              <a:t/>
            </a:r>
            <a:br>
              <a:rPr lang="en-GB" sz="1800">
                <a:solidFill>
                  <a:schemeClr val="bg1"/>
                </a:solidFill>
              </a:rPr>
            </a:br>
            <a:r>
              <a:rPr lang="en-GB" sz="1800">
                <a:solidFill>
                  <a:schemeClr val="bg1"/>
                </a:solidFill>
              </a:rPr>
              <a:t> Rule-Chaining</a:t>
            </a:r>
            <a:br>
              <a:rPr lang="en-GB" sz="1800">
                <a:solidFill>
                  <a:schemeClr val="bg1"/>
                </a:solidFill>
              </a:rPr>
            </a:br>
            <a:r>
              <a:rPr lang="en-GB" sz="1800">
                <a:solidFill>
                  <a:schemeClr val="bg1"/>
                </a:solidFill>
              </a:rPr>
              <a:t>Engines</a:t>
            </a:r>
          </a:p>
        </p:txBody>
      </p:sp>
      <p:sp>
        <p:nvSpPr>
          <p:cNvPr id="661510" name="AutoShape 6"/>
          <p:cNvSpPr>
            <a:spLocks noChangeArrowheads="1"/>
          </p:cNvSpPr>
          <p:nvPr/>
        </p:nvSpPr>
        <p:spPr bwMode="auto">
          <a:xfrm>
            <a:off x="1981200" y="4038600"/>
            <a:ext cx="2525713" cy="684213"/>
          </a:xfrm>
          <a:prstGeom prst="flowChartAlternateProcess">
            <a:avLst/>
          </a:prstGeom>
          <a:solidFill>
            <a:srgbClr val="68F5FC"/>
          </a:solidFill>
          <a:ln w="25400" algn="ctr">
            <a:noFill/>
            <a:miter lim="800000"/>
            <a:headEnd/>
            <a:tailEnd/>
          </a:ln>
          <a:effectLst/>
        </p:spPr>
        <p:txBody>
          <a:bodyPr anchor="ctr">
            <a:spAutoFit/>
          </a:bodyPr>
          <a:lstStyle/>
          <a:p>
            <a:pPr algn="ctr"/>
            <a:r>
              <a:rPr lang="en-GB" sz="1800" dirty="0"/>
              <a:t>TIBCO</a:t>
            </a:r>
            <a:br>
              <a:rPr lang="en-GB" sz="1800" dirty="0"/>
            </a:br>
            <a:r>
              <a:rPr lang="en-GB" sz="1800" dirty="0" err="1"/>
              <a:t>BusinessEvents</a:t>
            </a:r>
            <a:endParaRPr lang="en-GB" sz="1800" dirty="0"/>
          </a:p>
        </p:txBody>
      </p:sp>
      <p:sp>
        <p:nvSpPr>
          <p:cNvPr id="661512" name="AutoShape 8"/>
          <p:cNvSpPr>
            <a:spLocks/>
          </p:cNvSpPr>
          <p:nvPr/>
        </p:nvSpPr>
        <p:spPr bwMode="auto">
          <a:xfrm>
            <a:off x="6858000" y="5715000"/>
            <a:ext cx="1533525" cy="609600"/>
          </a:xfrm>
          <a:prstGeom prst="accentBorderCallout3">
            <a:avLst>
              <a:gd name="adj1" fmla="val 18750"/>
              <a:gd name="adj2" fmla="val 104968"/>
              <a:gd name="adj3" fmla="val 18750"/>
              <a:gd name="adj4" fmla="val 112940"/>
              <a:gd name="adj5" fmla="val -123958"/>
              <a:gd name="adj6" fmla="val 112940"/>
              <a:gd name="adj7" fmla="val -266667"/>
              <a:gd name="adj8" fmla="val 78468"/>
            </a:avLst>
          </a:prstGeom>
          <a:noFill/>
          <a:ln w="25400" algn="ctr">
            <a:solidFill>
              <a:schemeClr val="tx1"/>
            </a:solidFill>
            <a:miter lim="800000"/>
            <a:headEnd/>
            <a:tailEnd/>
          </a:ln>
          <a:effectLst/>
        </p:spPr>
        <p:txBody>
          <a:bodyPr/>
          <a:lstStyle/>
          <a:p>
            <a:pPr algn="ctr"/>
            <a:r>
              <a:rPr lang="en-GB" sz="1000"/>
              <a:t>Better thought of as a decision engine, not a rule engine</a:t>
            </a:r>
          </a:p>
        </p:txBody>
      </p:sp>
      <p:sp>
        <p:nvSpPr>
          <p:cNvPr id="661513" name="AutoShape 9"/>
          <p:cNvSpPr>
            <a:spLocks/>
          </p:cNvSpPr>
          <p:nvPr/>
        </p:nvSpPr>
        <p:spPr bwMode="auto">
          <a:xfrm>
            <a:off x="2590800" y="5715000"/>
            <a:ext cx="1371600" cy="609600"/>
          </a:xfrm>
          <a:prstGeom prst="accentBorderCallout3">
            <a:avLst>
              <a:gd name="adj1" fmla="val 18750"/>
              <a:gd name="adj2" fmla="val -5556"/>
              <a:gd name="adj3" fmla="val 18750"/>
              <a:gd name="adj4" fmla="val -29282"/>
              <a:gd name="adj5" fmla="val -70833"/>
              <a:gd name="adj6" fmla="val -29282"/>
              <a:gd name="adj7" fmla="val -160417"/>
              <a:gd name="adj8" fmla="val 34028"/>
            </a:avLst>
          </a:prstGeom>
          <a:noFill/>
          <a:ln w="25400" algn="ctr">
            <a:solidFill>
              <a:schemeClr val="tx1"/>
            </a:solidFill>
            <a:miter lim="800000"/>
            <a:headEnd/>
            <a:tailEnd/>
          </a:ln>
          <a:effectLst/>
        </p:spPr>
        <p:txBody>
          <a:bodyPr/>
          <a:lstStyle/>
          <a:p>
            <a:pPr algn="ctr"/>
            <a:r>
              <a:rPr lang="en-GB" sz="1000"/>
              <a:t>Also allows non-inferencing rules eg ruleFns</a:t>
            </a:r>
          </a:p>
        </p:txBody>
      </p:sp>
      <p:sp>
        <p:nvSpPr>
          <p:cNvPr id="661514" name="AutoShape 10"/>
          <p:cNvSpPr>
            <a:spLocks/>
          </p:cNvSpPr>
          <p:nvPr/>
        </p:nvSpPr>
        <p:spPr bwMode="auto">
          <a:xfrm>
            <a:off x="4668838" y="5740400"/>
            <a:ext cx="2017712" cy="609600"/>
          </a:xfrm>
          <a:prstGeom prst="accentBorderCallout3">
            <a:avLst>
              <a:gd name="adj1" fmla="val 18750"/>
              <a:gd name="adj2" fmla="val -3778"/>
              <a:gd name="adj3" fmla="val 18750"/>
              <a:gd name="adj4" fmla="val -3778"/>
              <a:gd name="adj5" fmla="val -295315"/>
              <a:gd name="adj6" fmla="val -3778"/>
              <a:gd name="adj7" fmla="val -358333"/>
              <a:gd name="adj8" fmla="val 10935"/>
            </a:avLst>
          </a:prstGeom>
          <a:noFill/>
          <a:ln w="25400" algn="ctr">
            <a:solidFill>
              <a:schemeClr val="tx1"/>
            </a:solidFill>
            <a:miter lim="800000"/>
            <a:headEnd/>
            <a:tailEnd/>
          </a:ln>
          <a:effectLst/>
        </p:spPr>
        <p:txBody>
          <a:bodyPr/>
          <a:lstStyle/>
          <a:p>
            <a:pPr algn="ctr"/>
            <a:r>
              <a:rPr lang="en-GB" sz="1000"/>
              <a:t>Most commercial BREs do code generation, not inferencing, in normal use</a:t>
            </a:r>
          </a:p>
        </p:txBody>
      </p:sp>
      <p:sp>
        <p:nvSpPr>
          <p:cNvPr id="661515" name="AutoShape 11"/>
          <p:cNvSpPr>
            <a:spLocks/>
          </p:cNvSpPr>
          <p:nvPr/>
        </p:nvSpPr>
        <p:spPr bwMode="auto">
          <a:xfrm>
            <a:off x="609600" y="5715000"/>
            <a:ext cx="1371600" cy="609600"/>
          </a:xfrm>
          <a:prstGeom prst="accentBorderCallout3">
            <a:avLst>
              <a:gd name="adj1" fmla="val 18750"/>
              <a:gd name="adj2" fmla="val -5556"/>
              <a:gd name="adj3" fmla="val 18750"/>
              <a:gd name="adj4" fmla="val -17361"/>
              <a:gd name="adj5" fmla="val -192708"/>
              <a:gd name="adj6" fmla="val -17361"/>
              <a:gd name="adj7" fmla="val -404167"/>
              <a:gd name="adj8" fmla="val 83333"/>
            </a:avLst>
          </a:prstGeom>
          <a:noFill/>
          <a:ln w="25400" algn="ctr">
            <a:solidFill>
              <a:schemeClr val="tx1"/>
            </a:solidFill>
            <a:miter lim="800000"/>
            <a:headEnd/>
            <a:tailEnd/>
          </a:ln>
          <a:effectLst/>
        </p:spPr>
        <p:txBody>
          <a:bodyPr/>
          <a:lstStyle/>
          <a:p>
            <a:pPr algn="ctr"/>
            <a:r>
              <a:rPr lang="en-GB" sz="1000"/>
              <a:t>Some Inference Engines are academic use only</a:t>
            </a:r>
          </a:p>
        </p:txBody>
      </p:sp>
      <p:sp>
        <p:nvSpPr>
          <p:cNvPr id="661516" name="AutoShape 12"/>
          <p:cNvSpPr>
            <a:spLocks/>
          </p:cNvSpPr>
          <p:nvPr/>
        </p:nvSpPr>
        <p:spPr bwMode="auto">
          <a:xfrm rot="-3578317">
            <a:off x="7065963" y="533400"/>
            <a:ext cx="381000" cy="2743200"/>
          </a:xfrm>
          <a:prstGeom prst="rightBrace">
            <a:avLst>
              <a:gd name="adj1" fmla="val 60000"/>
              <a:gd name="adj2" fmla="val 50000"/>
            </a:avLst>
          </a:prstGeom>
          <a:noFill/>
          <a:ln w="25400">
            <a:solidFill>
              <a:schemeClr val="tx1"/>
            </a:solidFill>
            <a:miter lim="800000"/>
            <a:headEnd type="none" w="sm" len="sm"/>
            <a:tailEnd type="none" w="sm" len="sm"/>
          </a:ln>
          <a:effectLst/>
        </p:spPr>
        <p:txBody>
          <a:bodyPr anchor="ctr">
            <a:spAutoFit/>
          </a:bodyPr>
          <a:lstStyle/>
          <a:p>
            <a:endParaRPr lang="en-GB"/>
          </a:p>
        </p:txBody>
      </p:sp>
      <p:sp>
        <p:nvSpPr>
          <p:cNvPr id="661518" name="AutoShape 14"/>
          <p:cNvSpPr>
            <a:spLocks/>
          </p:cNvSpPr>
          <p:nvPr/>
        </p:nvSpPr>
        <p:spPr bwMode="auto">
          <a:xfrm>
            <a:off x="7620000" y="1343025"/>
            <a:ext cx="1371600" cy="714375"/>
          </a:xfrm>
          <a:prstGeom prst="borderCallout2">
            <a:avLst>
              <a:gd name="adj1" fmla="val 16000"/>
              <a:gd name="adj2" fmla="val -5556"/>
              <a:gd name="adj3" fmla="val 16000"/>
              <a:gd name="adj4" fmla="val -14236"/>
              <a:gd name="adj5" fmla="val 45333"/>
              <a:gd name="adj6" fmla="val -16667"/>
            </a:avLst>
          </a:prstGeom>
          <a:solidFill>
            <a:schemeClr val="bg1"/>
          </a:solidFill>
          <a:ln w="25400" algn="ctr">
            <a:solidFill>
              <a:schemeClr val="tx1"/>
            </a:solidFill>
            <a:miter lim="800000"/>
            <a:headEnd type="none" w="sm" len="sm"/>
            <a:tailEnd type="none" w="sm" len="sm"/>
          </a:ln>
          <a:effectLst/>
        </p:spPr>
        <p:txBody>
          <a:bodyPr/>
          <a:lstStyle/>
          <a:p>
            <a:pPr algn="ctr"/>
            <a:r>
              <a:rPr lang="en-GB" sz="1000"/>
              <a:t>Most Rules are used to provide Decision Automation</a:t>
            </a:r>
          </a:p>
        </p:txBody>
      </p:sp>
      <p:sp>
        <p:nvSpPr>
          <p:cNvPr id="13" name="AutoShape 6"/>
          <p:cNvSpPr>
            <a:spLocks noChangeArrowheads="1"/>
          </p:cNvSpPr>
          <p:nvPr/>
        </p:nvSpPr>
        <p:spPr bwMode="auto">
          <a:xfrm>
            <a:off x="7086600" y="3581400"/>
            <a:ext cx="1535113" cy="459700"/>
          </a:xfrm>
          <a:prstGeom prst="flowChartAlternateProcess">
            <a:avLst/>
          </a:prstGeom>
          <a:solidFill>
            <a:srgbClr val="68F5FC"/>
          </a:solidFill>
          <a:ln w="25400" algn="ctr">
            <a:noFill/>
            <a:miter lim="800000"/>
            <a:headEnd/>
            <a:tailEnd/>
          </a:ln>
          <a:effectLst/>
        </p:spPr>
        <p:txBody>
          <a:bodyPr wrap="square" anchor="ctr">
            <a:spAutoFit/>
          </a:bodyPr>
          <a:lstStyle/>
          <a:p>
            <a:pPr algn="ctr"/>
            <a:r>
              <a:rPr lang="en-GB" sz="1050" dirty="0"/>
              <a:t>TIBCO</a:t>
            </a:r>
            <a:br>
              <a:rPr lang="en-GB" sz="1050" dirty="0"/>
            </a:br>
            <a:r>
              <a:rPr lang="en-GB" sz="1050" dirty="0" err="1" smtClean="0"/>
              <a:t>iProcess</a:t>
            </a:r>
            <a:r>
              <a:rPr lang="en-GB" sz="1050" dirty="0" smtClean="0"/>
              <a:t> Decisions</a:t>
            </a:r>
            <a:endParaRPr lang="en-GB" sz="1050"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TIBCOPowerpointTemplate_081604">
  <a:themeElements>
    <a:clrScheme name="1_TIBCOPowerpointTemplate_081604 14">
      <a:dk1>
        <a:srgbClr val="4D4D4D"/>
      </a:dk1>
      <a:lt1>
        <a:srgbClr val="FFFFFF"/>
      </a:lt1>
      <a:dk2>
        <a:srgbClr val="333399"/>
      </a:dk2>
      <a:lt2>
        <a:srgbClr val="DC8300"/>
      </a:lt2>
      <a:accent1>
        <a:srgbClr val="C80000"/>
      </a:accent1>
      <a:accent2>
        <a:srgbClr val="CDB655"/>
      </a:accent2>
      <a:accent3>
        <a:srgbClr val="FFFFFF"/>
      </a:accent3>
      <a:accent4>
        <a:srgbClr val="404040"/>
      </a:accent4>
      <a:accent5>
        <a:srgbClr val="E0AAAA"/>
      </a:accent5>
      <a:accent6>
        <a:srgbClr val="BAA54C"/>
      </a:accent6>
      <a:hlink>
        <a:srgbClr val="24AACE"/>
      </a:hlink>
      <a:folHlink>
        <a:srgbClr val="808000"/>
      </a:folHlink>
    </a:clrScheme>
    <a:fontScheme name="1_TIBCOPowerpointTemplate_0816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sym typeface="Wingdings" pitchFamily="2" charset="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sym typeface="Wingdings" pitchFamily="2" charset="2"/>
          </a:defRPr>
        </a:defPPr>
      </a:lstStyle>
    </a:lnDef>
  </a:objectDefaults>
  <a:extraClrSchemeLst>
    <a:extraClrScheme>
      <a:clrScheme name="1_TIBCOPowerpointTemplate_0816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IBCOPowerpointTemplate_0816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IBCOPowerpointTemplate_0816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IBCOPowerpointTemplate_0816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IBCOPowerpointTemplate_0816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IBCOPowerpointTemplate_0816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IBCOPowerpointTemplate_08160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IBCOPowerpointTemplate_0816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IBCOPowerpointTemplate_0816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IBCOPowerpointTemplate_0816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IBCOPowerpointTemplate_0816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IBCOPowerpointTemplate_0816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TIBCOPowerpointTemplate_081604 13">
        <a:dk1>
          <a:srgbClr val="000000"/>
        </a:dk1>
        <a:lt1>
          <a:srgbClr val="FFFFFF"/>
        </a:lt1>
        <a:dk2>
          <a:srgbClr val="000000"/>
        </a:dk2>
        <a:lt2>
          <a:srgbClr val="808080"/>
        </a:lt2>
        <a:accent1>
          <a:srgbClr val="E80000"/>
        </a:accent1>
        <a:accent2>
          <a:srgbClr val="333399"/>
        </a:accent2>
        <a:accent3>
          <a:srgbClr val="FFFFFF"/>
        </a:accent3>
        <a:accent4>
          <a:srgbClr val="000000"/>
        </a:accent4>
        <a:accent5>
          <a:srgbClr val="F2AAAA"/>
        </a:accent5>
        <a:accent6>
          <a:srgbClr val="2D2D8A"/>
        </a:accent6>
        <a:hlink>
          <a:srgbClr val="0066FF"/>
        </a:hlink>
        <a:folHlink>
          <a:srgbClr val="FFFFFF"/>
        </a:folHlink>
      </a:clrScheme>
      <a:clrMap bg1="lt1" tx1="dk1" bg2="lt2" tx2="dk2" accent1="accent1" accent2="accent2" accent3="accent3" accent4="accent4" accent5="accent5" accent6="accent6" hlink="hlink" folHlink="folHlink"/>
    </a:extraClrScheme>
    <a:extraClrScheme>
      <a:clrScheme name="1_TIBCOPowerpointTemplate_081604 14">
        <a:dk1>
          <a:srgbClr val="4D4D4D"/>
        </a:dk1>
        <a:lt1>
          <a:srgbClr val="FFFFFF"/>
        </a:lt1>
        <a:dk2>
          <a:srgbClr val="333399"/>
        </a:dk2>
        <a:lt2>
          <a:srgbClr val="DC8300"/>
        </a:lt2>
        <a:accent1>
          <a:srgbClr val="C80000"/>
        </a:accent1>
        <a:accent2>
          <a:srgbClr val="CDB655"/>
        </a:accent2>
        <a:accent3>
          <a:srgbClr val="FFFFFF"/>
        </a:accent3>
        <a:accent4>
          <a:srgbClr val="404040"/>
        </a:accent4>
        <a:accent5>
          <a:srgbClr val="E0AAAA"/>
        </a:accent5>
        <a:accent6>
          <a:srgbClr val="BAA54C"/>
        </a:accent6>
        <a:hlink>
          <a:srgbClr val="24AACE"/>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 Trng -  SKO08</Template>
  <TotalTime>7666</TotalTime>
  <Words>1643</Words>
  <Application>Microsoft Office PowerPoint</Application>
  <PresentationFormat>On-screen Show (4:3)</PresentationFormat>
  <Paragraphs>362</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Wingdings</vt:lpstr>
      <vt:lpstr>Times</vt:lpstr>
      <vt:lpstr>Batang</vt:lpstr>
      <vt:lpstr>Times New Roman</vt:lpstr>
      <vt:lpstr>1_TIBCOPowerpointTemplate_081604</vt:lpstr>
      <vt:lpstr> TIBCO BusinessEvents™ for Event-Driven Decisions</vt:lpstr>
      <vt:lpstr>Agenda</vt:lpstr>
      <vt:lpstr>Key Business Rule based Business Requirements</vt:lpstr>
      <vt:lpstr>Introduction</vt:lpstr>
      <vt:lpstr>Background on Business Decisions Process</vt:lpstr>
      <vt:lpstr>Background on Business Decisions Process</vt:lpstr>
      <vt:lpstr>Background on Business Decisions Process</vt:lpstr>
      <vt:lpstr>Background on Business Rules and Decisions</vt:lpstr>
      <vt:lpstr>Background on Rule Engines</vt:lpstr>
      <vt:lpstr>Real world: All Decisions are Event-Driven</vt:lpstr>
      <vt:lpstr>Complex Decisions are Event Driven</vt:lpstr>
      <vt:lpstr>Needed: the Event-Decision Architecture (E-DA) </vt:lpstr>
      <vt:lpstr>BusinessEvents – Rules Engine</vt:lpstr>
      <vt:lpstr>Enhanced Business Decisions Process</vt:lpstr>
      <vt:lpstr>TIBCO &amp; Real-time Decisions</vt:lpstr>
      <vt:lpstr>TIBCO &amp; Real-time Decisions</vt:lpstr>
      <vt:lpstr>TIBCO BusinessEvents in detail</vt:lpstr>
      <vt:lpstr>BE versus conventional BREs</vt:lpstr>
      <vt:lpstr>Slide 19</vt:lpstr>
      <vt:lpstr>APPENDIX Technical Considerations for E-DA vs BRE</vt:lpstr>
      <vt:lpstr>Business Control of Decisions</vt:lpstr>
      <vt:lpstr>SOA vs EDA approaches to Decision Services</vt:lpstr>
      <vt:lpstr>Shared Data vs Managed Events in Decision Services</vt:lpstr>
      <vt:lpstr>Decision Logic for Analytic-based Decisions</vt:lpstr>
      <vt:lpstr>Decision Logic for Analytic-based Decisions (2)</vt:lpstr>
      <vt:lpstr>Decision Logic for Analytic-based Decisions (3)</vt:lpstr>
      <vt:lpstr>Multiple Decision Strategies</vt:lpstr>
    </vt:vector>
  </TitlesOfParts>
  <Manager>Paul Asmar, VP Global Architects</Manager>
  <Company>TIBCO Software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 RETE II, RETE III </dc:title>
  <dc:subject/>
  <dc:creator>Tim Bass, CISSP, Principal Global Architect, Director</dc:creator>
  <cp:keywords/>
  <dc:description/>
  <cp:lastModifiedBy>pvincent</cp:lastModifiedBy>
  <cp:revision>381</cp:revision>
  <dcterms:created xsi:type="dcterms:W3CDTF">2005-11-28T15:13:41Z</dcterms:created>
  <dcterms:modified xsi:type="dcterms:W3CDTF">2009-10-05T16:35:21Z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roup">
    <vt:lpwstr>Principal Global Architects</vt:lpwstr>
  </property>
  <property fmtid="{D5CDD505-2E9C-101B-9397-08002B2CF9AE}" pid="3" name="Language">
    <vt:lpwstr>English</vt:lpwstr>
  </property>
  <property fmtid="{D5CDD505-2E9C-101B-9397-08002B2CF9AE}" pid="4" name="Owner">
    <vt:lpwstr>TIBCO Software Inc.</vt:lpwstr>
  </property>
  <property fmtid="{D5CDD505-2E9C-101B-9397-08002B2CF9AE}" pid="5" name="Project">
    <vt:lpwstr>Event Processing Symposium</vt:lpwstr>
  </property>
  <property fmtid="{D5CDD505-2E9C-101B-9397-08002B2CF9AE}" pid="6" name="Publisher">
    <vt:lpwstr>TIBCO</vt:lpwstr>
  </property>
  <property fmtid="{D5CDD505-2E9C-101B-9397-08002B2CF9AE}" pid="7" name="Purpose">
    <vt:lpwstr>Public Presentation</vt:lpwstr>
  </property>
  <property fmtid="{D5CDD505-2E9C-101B-9397-08002B2CF9AE}" pid="8" name="Status">
    <vt:lpwstr>FINAL DRAFT</vt:lpwstr>
  </property>
</Properties>
</file>