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1053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Institutional Review Board Business Case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Echo Solutions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Kyle Grondin, Brandon Pichen, Anthony Barrios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Alternative Solutions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/>
              <a:t>IRBANA by DDOTS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OnBase by Hyland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650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IRBANA by DDOTS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50" y="637738"/>
            <a:ext cx="8043899" cy="44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IRBANA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PROS</a:t>
            </a:r>
          </a:p>
          <a:p>
            <a:pPr marL="457200" lvl="0" indent="-317500" algn="l" rtl="0">
              <a:spcBef>
                <a:spcPts val="0"/>
              </a:spcBef>
            </a:pPr>
            <a:r>
              <a:rPr lang="en"/>
              <a:t>Focused on IRB functions</a:t>
            </a:r>
          </a:p>
          <a:p>
            <a:pPr marL="457200" lvl="0" indent="-317500" algn="l">
              <a:spcBef>
                <a:spcPts val="0"/>
              </a:spcBef>
            </a:pPr>
            <a:r>
              <a:rPr lang="en"/>
              <a:t>Has most of the things you need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CONS</a:t>
            </a:r>
          </a:p>
          <a:p>
            <a:pPr marL="457200" lvl="0" indent="-317500" algn="l" rtl="0">
              <a:spcBef>
                <a:spcPts val="0"/>
              </a:spcBef>
            </a:pPr>
            <a:r>
              <a:rPr lang="en"/>
              <a:t>Hasn’t been updated since 2013</a:t>
            </a:r>
          </a:p>
          <a:p>
            <a:pPr marL="457200" lvl="0" indent="-317500" algn="l" rtl="0">
              <a:spcBef>
                <a:spcPts val="0"/>
              </a:spcBef>
            </a:pPr>
            <a:r>
              <a:rPr lang="en"/>
              <a:t>Is aimed towards IRBs dealing with healthcare and medical trials</a:t>
            </a:r>
          </a:p>
          <a:p>
            <a:pPr marL="457200" lvl="0" indent="-317500" algn="l" rtl="0">
              <a:spcBef>
                <a:spcPts val="0"/>
              </a:spcBef>
            </a:pPr>
            <a:r>
              <a:rPr lang="en"/>
              <a:t>Lots of ‘bloat’ that isn’t necessary for our purposes</a:t>
            </a:r>
          </a:p>
          <a:p>
            <a:pPr marL="457200" lvl="0" indent="-317500" algn="l">
              <a:spcBef>
                <a:spcPts val="0"/>
              </a:spcBef>
            </a:pPr>
            <a:r>
              <a:rPr lang="en"/>
              <a:t>No expedited or exempt process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397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OnBase by Hyland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40" y="535200"/>
            <a:ext cx="7249760" cy="45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OnBase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PROS</a:t>
            </a:r>
          </a:p>
          <a:p>
            <a:pPr marL="457200" lvl="0" indent="-317500" algn="l" rtl="0">
              <a:spcBef>
                <a:spcPts val="0"/>
              </a:spcBef>
            </a:pPr>
            <a:r>
              <a:rPr lang="en"/>
              <a:t>Deals with more than just document management</a:t>
            </a:r>
          </a:p>
          <a:p>
            <a:pPr marL="457200" lvl="0" indent="-317500" algn="l" rtl="0">
              <a:spcBef>
                <a:spcPts val="0"/>
              </a:spcBef>
            </a:pPr>
            <a:r>
              <a:rPr lang="en"/>
              <a:t>Aurora University already looking into this</a:t>
            </a:r>
          </a:p>
          <a:p>
            <a:pPr marL="457200" lvl="0" indent="-317500" algn="l" rtl="0">
              <a:spcBef>
                <a:spcPts val="0"/>
              </a:spcBef>
            </a:pPr>
            <a:r>
              <a:rPr lang="en"/>
              <a:t>(Hopefully!) Does something similar to what you want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CONS</a:t>
            </a:r>
          </a:p>
          <a:p>
            <a:pPr marL="457200" lvl="0" indent="-317500" algn="l" rtl="0">
              <a:spcBef>
                <a:spcPts val="0"/>
              </a:spcBef>
            </a:pPr>
            <a:r>
              <a:rPr lang="en"/>
              <a:t>Super broad</a:t>
            </a:r>
          </a:p>
          <a:p>
            <a:pPr marL="457200" lvl="0" indent="-317500" algn="l" rtl="0">
              <a:spcBef>
                <a:spcPts val="0"/>
              </a:spcBef>
            </a:pPr>
            <a:r>
              <a:rPr lang="en"/>
              <a:t>Probably does some of what you want, but not everything you want</a:t>
            </a:r>
          </a:p>
          <a:p>
            <a:pPr marL="457200" lvl="0" indent="-317500" algn="l" rtl="0">
              <a:spcBef>
                <a:spcPts val="0"/>
              </a:spcBef>
            </a:pPr>
            <a:r>
              <a:rPr lang="en"/>
              <a:t>Would require waiting until it’s implemented, which could be longer than our implementation</a:t>
            </a:r>
          </a:p>
          <a:p>
            <a:pPr marL="457200" lvl="0" indent="-317500" algn="l" rtl="0">
              <a:spcBef>
                <a:spcPts val="0"/>
              </a:spcBef>
            </a:pPr>
            <a:r>
              <a:rPr lang="en"/>
              <a:t>No expedited or exempt process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other schools using?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63450" y="1162125"/>
            <a:ext cx="82191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</a:pPr>
            <a:r>
              <a:rPr lang="en"/>
              <a:t>A lot schools are not yet using an IRB application system</a:t>
            </a:r>
          </a:p>
          <a:p>
            <a:pPr marL="914400" lvl="1" indent="-304800" rtl="0">
              <a:spcBef>
                <a:spcPts val="0"/>
              </a:spcBef>
            </a:pPr>
            <a:r>
              <a:rPr lang="en"/>
              <a:t>NIU, Loyola, Illinois University not yet on automated systems</a:t>
            </a:r>
          </a:p>
          <a:p>
            <a:pPr marL="914400" lvl="1" indent="-304800" rtl="0">
              <a:spcBef>
                <a:spcPts val="0"/>
              </a:spcBef>
            </a:pPr>
            <a:r>
              <a:rPr lang="en"/>
              <a:t>Benedictine has specified IRB application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/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/>
              <a:t>Specialized IRB software seems to be a newer concept</a:t>
            </a:r>
          </a:p>
          <a:p>
            <a:pPr marL="914400" lvl="1" indent="-304800" rtl="0">
              <a:spcBef>
                <a:spcPts val="0"/>
              </a:spcBef>
              <a:buSzPct val="100000"/>
              <a:buChar char="○"/>
            </a:pPr>
            <a:r>
              <a:rPr lang="en"/>
              <a:t>Get ahead of the game</a:t>
            </a:r>
          </a:p>
          <a:p>
            <a:pPr marL="914400" lvl="1" indent="-304800" rtl="0">
              <a:spcBef>
                <a:spcPts val="0"/>
              </a:spcBef>
              <a:buChar char="○"/>
            </a:pPr>
            <a:r>
              <a:rPr lang="en"/>
              <a:t>Have Aurora University specific IRB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2862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2601300" y="4794175"/>
            <a:ext cx="6542700" cy="20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Taken from Benedictine’s Application process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Impacts Will Our Solution Have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Paperless Review System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Time Efficiency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Reduces the amount of labor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Reduces the amount of time 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Allows Easier Access for the review board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Simpler communication amongst the boards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888" y="635649"/>
            <a:ext cx="6800225" cy="42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59700" y="-15450"/>
            <a:ext cx="8299200" cy="62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Costs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Deliverables and Timeline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00" y="1093925"/>
            <a:ext cx="855457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Situation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Everything is paper based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Paper applications are turned into PDFs and emailed through the members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Comments are also in emails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There is no archiving, just saved in email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</a:pPr>
            <a:r>
              <a:rPr lang="en"/>
              <a:t>HIGHLY dependent on email and paper applications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Happens If Project Is Postponed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IRB is left with an outdated system until OnBase is (hopefully) implemented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Paper based documents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Sharing documents through email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Comments will be in email, instead of document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More labor being put into the review board than necessary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Continues being time consuming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Echo Solutions believes creating a document review application that will meet the AU IRB requirements is the best course of action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Our first prototype is aimed at December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</a:pPr>
            <a:r>
              <a:rPr lang="en"/>
              <a:t>We believe our IRB Web Application will provide the best user experience for the AU Review 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740025" y="126875"/>
            <a:ext cx="5097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Situation Activity Diagram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737" y="752600"/>
            <a:ext cx="3391575" cy="423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25725"/>
            <a:ext cx="8607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Solution &amp; Critical Success Factors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144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 an IRB web based application specified to your needs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Users can submit an application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Board members can view, comment, and chair can declare a state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Each application is archived, no matter the state</a:t>
            </a:r>
          </a:p>
          <a:p>
            <a:pPr marL="457200" lvl="0" indent="-342900">
              <a:spcBef>
                <a:spcPts val="0"/>
              </a:spcBef>
            </a:pPr>
            <a:r>
              <a:rPr lang="en"/>
              <a:t>There is an exempt, and expedited application process alongside the normal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588600" y="436175"/>
            <a:ext cx="19668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Boards View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223150"/>
            <a:ext cx="82486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691950" y="453875"/>
            <a:ext cx="1760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Users View 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8" y="1163550"/>
            <a:ext cx="76295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state_diagra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0"/>
            <a:ext cx="4800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Macintosh PowerPoint</Application>
  <PresentationFormat>On-screen Show (16:9)</PresentationFormat>
  <Paragraphs>71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Average</vt:lpstr>
      <vt:lpstr>Oswald</vt:lpstr>
      <vt:lpstr>Slate</vt:lpstr>
      <vt:lpstr>Institutional Review Board Business Case</vt:lpstr>
      <vt:lpstr>Current Situation</vt:lpstr>
      <vt:lpstr>Current Situation Activity Diagram</vt:lpstr>
      <vt:lpstr>Proposed Solution &amp; Critical Success Factors</vt:lpstr>
      <vt:lpstr>PowerPoint Presentation</vt:lpstr>
      <vt:lpstr>PowerPoint Presentation</vt:lpstr>
      <vt:lpstr>Boards View</vt:lpstr>
      <vt:lpstr>Users View </vt:lpstr>
      <vt:lpstr>PowerPoint Presentation</vt:lpstr>
      <vt:lpstr>Alternative Solutions</vt:lpstr>
      <vt:lpstr>IRBANA by DDOTS</vt:lpstr>
      <vt:lpstr>IRBANA</vt:lpstr>
      <vt:lpstr>OnBase by Hyland</vt:lpstr>
      <vt:lpstr>OnBase</vt:lpstr>
      <vt:lpstr>What are other schools using?</vt:lpstr>
      <vt:lpstr>PowerPoint Presentation</vt:lpstr>
      <vt:lpstr>What Impacts Will Our Solution Have</vt:lpstr>
      <vt:lpstr>PowerPoint Presentation</vt:lpstr>
      <vt:lpstr>Deliverables and Timeline</vt:lpstr>
      <vt:lpstr>What Happens If Project Is Postponed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Institutional Review Board Business Case</dc:title>
  <cp:lastModifiedBy>Anthony Barrios</cp:lastModifiedBy>
  <cp:revision>1</cp:revision>
  <dcterms:modified xsi:type="dcterms:W3CDTF">2017-10-31T23:21:08Z</dcterms:modified>
</cp:coreProperties>
</file>